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72" r:id="rId14"/>
    <p:sldId id="267" r:id="rId15"/>
    <p:sldId id="268" r:id="rId16"/>
    <p:sldId id="269" r:id="rId17"/>
    <p:sldId id="27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a917a1b34_0_6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a917a1b34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a917a1b34_0_6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a917a1b34_0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917a1b34_0_6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a917a1b34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a917a1b34_0_6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a917a1b34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a917a1b34_0_6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a917a1b34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a917a1b34_0_7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a917a1b34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a917a1b34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a917a1b34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a917a1b34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a917a1b34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917a1b34_0_6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917a1b34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a917a1b34_0_6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a917a1b34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a917a1b34_0_6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a917a1b34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a917a1b34_0_6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a917a1b34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a917a1b34_0_6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a917a1b34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a917a1b34_0_6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a917a1b34_0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563039"/>
            <a:ext cx="8520600" cy="104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Driving Behavior Analysis</a:t>
            </a:r>
            <a:br>
              <a:rPr lang="en" sz="4000" dirty="0"/>
            </a:br>
            <a:r>
              <a:rPr lang="en" sz="1800" dirty="0"/>
              <a:t>(Under the </a:t>
            </a:r>
            <a:r>
              <a:rPr lang="en-IN" sz="1800" dirty="0"/>
              <a:t>guidance of R.B.V. Subramaanyam Sir)</a:t>
            </a:r>
            <a:endParaRPr sz="4000" dirty="0"/>
          </a:p>
        </p:txBody>
      </p:sp>
      <p:sp>
        <p:nvSpPr>
          <p:cNvPr id="55" name="Google Shape;55;p13"/>
          <p:cNvSpPr txBox="1"/>
          <p:nvPr/>
        </p:nvSpPr>
        <p:spPr>
          <a:xfrm>
            <a:off x="498450" y="2124362"/>
            <a:ext cx="8147100" cy="2823000"/>
          </a:xfrm>
          <a:prstGeom prst="rect">
            <a:avLst/>
          </a:prstGeom>
          <a:noFill/>
          <a:ln>
            <a:noFill/>
          </a:ln>
        </p:spPr>
        <p:txBody>
          <a:bodyPr spcFirstLastPara="1" wrap="square" lIns="91425" tIns="91425" rIns="91425" bIns="91425" anchor="t" anchorCtr="0">
            <a:noAutofit/>
          </a:bodyPr>
          <a:lstStyle/>
          <a:p>
            <a:pPr marL="457200" lvl="0" indent="-393700" algn="l" rtl="0">
              <a:spcBef>
                <a:spcPts val="0"/>
              </a:spcBef>
              <a:spcAft>
                <a:spcPts val="0"/>
              </a:spcAft>
              <a:buClr>
                <a:srgbClr val="FFFFFF"/>
              </a:buClr>
              <a:buSzPts val="2600"/>
              <a:buChar char="●"/>
            </a:pPr>
            <a:r>
              <a:rPr lang="en" sz="2600" i="1" dirty="0">
                <a:solidFill>
                  <a:srgbClr val="FFFFFF"/>
                </a:solidFill>
              </a:rPr>
              <a:t>Introduction</a:t>
            </a:r>
            <a:endParaRPr sz="2600" i="1" dirty="0">
              <a:solidFill>
                <a:srgbClr val="FFFFFF"/>
              </a:solidFill>
            </a:endParaRPr>
          </a:p>
          <a:p>
            <a:pPr marL="457200" lvl="0" indent="-393700" algn="l" rtl="0">
              <a:spcBef>
                <a:spcPts val="0"/>
              </a:spcBef>
              <a:spcAft>
                <a:spcPts val="0"/>
              </a:spcAft>
              <a:buClr>
                <a:srgbClr val="FFFFFF"/>
              </a:buClr>
              <a:buSzPts val="2600"/>
              <a:buChar char="●"/>
            </a:pPr>
            <a:r>
              <a:rPr lang="en" sz="2600" i="1" dirty="0">
                <a:solidFill>
                  <a:srgbClr val="FFFFFF"/>
                </a:solidFill>
              </a:rPr>
              <a:t>Type of Dataset (Spatio-Temporal)</a:t>
            </a:r>
            <a:endParaRPr sz="2600" i="1" dirty="0">
              <a:solidFill>
                <a:srgbClr val="FFFFFF"/>
              </a:solidFill>
            </a:endParaRPr>
          </a:p>
          <a:p>
            <a:pPr marL="457200" lvl="0" indent="-393700" algn="l" rtl="0">
              <a:spcBef>
                <a:spcPts val="0"/>
              </a:spcBef>
              <a:spcAft>
                <a:spcPts val="0"/>
              </a:spcAft>
              <a:buClr>
                <a:srgbClr val="FFFFFF"/>
              </a:buClr>
              <a:buSzPts val="2600"/>
              <a:buChar char="●"/>
            </a:pPr>
            <a:r>
              <a:rPr lang="en" sz="2600" i="1" dirty="0">
                <a:solidFill>
                  <a:srgbClr val="FFFFFF"/>
                </a:solidFill>
              </a:rPr>
              <a:t>Why GPS data is suitable</a:t>
            </a:r>
            <a:endParaRPr sz="2600" i="1" dirty="0">
              <a:solidFill>
                <a:srgbClr val="FFFFFF"/>
              </a:solidFill>
            </a:endParaRPr>
          </a:p>
          <a:p>
            <a:pPr marL="457200" lvl="0" indent="-393700" algn="l" rtl="0">
              <a:spcBef>
                <a:spcPts val="0"/>
              </a:spcBef>
              <a:spcAft>
                <a:spcPts val="0"/>
              </a:spcAft>
              <a:buClr>
                <a:srgbClr val="FFFFFF"/>
              </a:buClr>
              <a:buSzPts val="2600"/>
              <a:buChar char="●"/>
            </a:pPr>
            <a:r>
              <a:rPr lang="en" sz="2600" i="1" dirty="0">
                <a:solidFill>
                  <a:srgbClr val="FFFFFF"/>
                </a:solidFill>
              </a:rPr>
              <a:t>Framework Used</a:t>
            </a:r>
            <a:endParaRPr sz="2600" i="1" dirty="0">
              <a:solidFill>
                <a:srgbClr val="FFFFFF"/>
              </a:solidFill>
            </a:endParaRPr>
          </a:p>
          <a:p>
            <a:pPr marL="457200" lvl="0" indent="-393700" algn="l" rtl="0">
              <a:spcBef>
                <a:spcPts val="0"/>
              </a:spcBef>
              <a:spcAft>
                <a:spcPts val="0"/>
              </a:spcAft>
              <a:buClr>
                <a:srgbClr val="FFFFFF"/>
              </a:buClr>
              <a:buSzPts val="2600"/>
              <a:buChar char="●"/>
            </a:pPr>
            <a:r>
              <a:rPr lang="en" sz="2600" i="1" dirty="0">
                <a:solidFill>
                  <a:srgbClr val="FFFFFF"/>
                </a:solidFill>
              </a:rPr>
              <a:t>Relevance of the framework</a:t>
            </a:r>
            <a:endParaRPr sz="2600" i="1"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Driving States</a:t>
            </a:r>
            <a:endParaRPr/>
          </a:p>
        </p:txBody>
      </p:sp>
      <p:pic>
        <p:nvPicPr>
          <p:cNvPr id="108" name="Google Shape;108;p22"/>
          <p:cNvPicPr preferRelativeResize="0"/>
          <p:nvPr/>
        </p:nvPicPr>
        <p:blipFill>
          <a:blip r:embed="rId3">
            <a:alphaModFix/>
          </a:blip>
          <a:stretch>
            <a:fillRect/>
          </a:stretch>
        </p:blipFill>
        <p:spPr>
          <a:xfrm>
            <a:off x="1860225" y="1238725"/>
            <a:ext cx="5744525" cy="3448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Optimization</a:t>
            </a:r>
            <a:endParaRPr/>
          </a:p>
        </p:txBody>
      </p:sp>
      <p:sp>
        <p:nvSpPr>
          <p:cNvPr id="114" name="Google Shape;114;p23"/>
          <p:cNvSpPr txBox="1">
            <a:spLocks noGrp="1"/>
          </p:cNvSpPr>
          <p:nvPr>
            <p:ph type="body" idx="1"/>
          </p:nvPr>
        </p:nvSpPr>
        <p:spPr>
          <a:xfrm>
            <a:off x="311700" y="1167600"/>
            <a:ext cx="8520600" cy="397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FFFFFF"/>
                </a:solidFill>
              </a:rPr>
              <a:t>There are two types of the loss: </a:t>
            </a:r>
            <a:endParaRPr sz="2000">
              <a:solidFill>
                <a:srgbClr val="FFFFFF"/>
              </a:solidFill>
            </a:endParaRPr>
          </a:p>
          <a:p>
            <a:pPr marL="457200" lvl="0" indent="-355600" algn="l" rtl="0">
              <a:spcBef>
                <a:spcPts val="1600"/>
              </a:spcBef>
              <a:spcAft>
                <a:spcPts val="0"/>
              </a:spcAft>
              <a:buClr>
                <a:srgbClr val="FFFFFF"/>
              </a:buClr>
              <a:buSzPts val="2000"/>
              <a:buChar char="●"/>
            </a:pPr>
            <a:r>
              <a:rPr lang="en" sz="2000" i="1">
                <a:solidFill>
                  <a:srgbClr val="FFFFFF"/>
                </a:solidFill>
              </a:rPr>
              <a:t>Representation learning loss</a:t>
            </a:r>
            <a:endParaRPr sz="2000" i="1">
              <a:solidFill>
                <a:srgbClr val="FFFFFF"/>
              </a:solidFill>
            </a:endParaRPr>
          </a:p>
          <a:p>
            <a:pPr marL="457200" lvl="0" indent="-355600" algn="l" rtl="0">
              <a:spcBef>
                <a:spcPts val="0"/>
              </a:spcBef>
              <a:spcAft>
                <a:spcPts val="0"/>
              </a:spcAft>
              <a:buClr>
                <a:srgbClr val="FFFFFF"/>
              </a:buClr>
              <a:buSzPts val="2000"/>
              <a:buChar char="●"/>
            </a:pPr>
            <a:r>
              <a:rPr lang="en" sz="2000" i="1">
                <a:solidFill>
                  <a:srgbClr val="FFFFFF"/>
                </a:solidFill>
              </a:rPr>
              <a:t>Regression loss</a:t>
            </a:r>
            <a:endParaRPr sz="2000" i="1">
              <a:solidFill>
                <a:srgbClr val="FFFFFF"/>
              </a:solidFill>
            </a:endParaRPr>
          </a:p>
          <a:p>
            <a:pPr marL="0" lvl="0" indent="0" algn="l" rtl="0">
              <a:spcBef>
                <a:spcPts val="1600"/>
              </a:spcBef>
              <a:spcAft>
                <a:spcPts val="0"/>
              </a:spcAft>
              <a:buNone/>
            </a:pPr>
            <a:r>
              <a:rPr lang="en" sz="2000">
                <a:solidFill>
                  <a:srgbClr val="FFFFFF"/>
                </a:solidFill>
              </a:rPr>
              <a:t>There are two options to solve the optimization problem of representation learning: </a:t>
            </a:r>
            <a:endParaRPr sz="2000">
              <a:solidFill>
                <a:srgbClr val="FFFFFF"/>
              </a:solidFill>
            </a:endParaRPr>
          </a:p>
          <a:p>
            <a:pPr marL="457200" lvl="0" indent="-355600" algn="l" rtl="0">
              <a:spcBef>
                <a:spcPts val="1600"/>
              </a:spcBef>
              <a:spcAft>
                <a:spcPts val="0"/>
              </a:spcAft>
              <a:buClr>
                <a:srgbClr val="FFFFFF"/>
              </a:buClr>
              <a:buSzPts val="2000"/>
              <a:buChar char="●"/>
            </a:pPr>
            <a:r>
              <a:rPr lang="en" sz="2000" i="1">
                <a:solidFill>
                  <a:srgbClr val="FFFFFF"/>
                </a:solidFill>
              </a:rPr>
              <a:t>Jointly Optimization</a:t>
            </a:r>
            <a:endParaRPr sz="2000" i="1">
              <a:solidFill>
                <a:srgbClr val="FFFFFF"/>
              </a:solidFill>
            </a:endParaRPr>
          </a:p>
          <a:p>
            <a:pPr marL="457200" lvl="0" indent="-355600" algn="l" rtl="0">
              <a:spcBef>
                <a:spcPts val="0"/>
              </a:spcBef>
              <a:spcAft>
                <a:spcPts val="0"/>
              </a:spcAft>
              <a:buClr>
                <a:srgbClr val="FFFFFF"/>
              </a:buClr>
              <a:buSzPts val="2000"/>
              <a:buChar char="●"/>
            </a:pPr>
            <a:r>
              <a:rPr lang="en" sz="2000" i="1">
                <a:solidFill>
                  <a:srgbClr val="FFFFFF"/>
                </a:solidFill>
              </a:rPr>
              <a:t>Step-by-step Optimization</a:t>
            </a:r>
            <a:endParaRPr sz="2000" i="1">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95E0-35F9-422B-9D36-F12108B9A9E3}"/>
              </a:ext>
            </a:extLst>
          </p:cNvPr>
          <p:cNvSpPr>
            <a:spLocks noGrp="1"/>
          </p:cNvSpPr>
          <p:nvPr>
            <p:ph type="title"/>
          </p:nvPr>
        </p:nvSpPr>
        <p:spPr/>
        <p:txBody>
          <a:bodyPr/>
          <a:lstStyle/>
          <a:p>
            <a:pPr algn="ctr"/>
            <a:r>
              <a:rPr lang="en-IN"/>
              <a:t>Auto-Encoder Encoding</a:t>
            </a:r>
            <a:endParaRPr lang="en-IN" dirty="0"/>
          </a:p>
        </p:txBody>
      </p:sp>
      <p:pic>
        <p:nvPicPr>
          <p:cNvPr id="7" name="Picture 6">
            <a:extLst>
              <a:ext uri="{FF2B5EF4-FFF2-40B4-BE49-F238E27FC236}">
                <a16:creationId xmlns:a16="http://schemas.microsoft.com/office/drawing/2014/main" id="{38C86210-32A8-497B-AC30-9732DC407677}"/>
              </a:ext>
            </a:extLst>
          </p:cNvPr>
          <p:cNvPicPr>
            <a:picLocks noChangeAspect="1"/>
          </p:cNvPicPr>
          <p:nvPr/>
        </p:nvPicPr>
        <p:blipFill>
          <a:blip r:embed="rId2"/>
          <a:stretch>
            <a:fillRect/>
          </a:stretch>
        </p:blipFill>
        <p:spPr>
          <a:xfrm>
            <a:off x="1305811" y="793225"/>
            <a:ext cx="6305550" cy="3905250"/>
          </a:xfrm>
          <a:prstGeom prst="rect">
            <a:avLst/>
          </a:prstGeom>
        </p:spPr>
      </p:pic>
    </p:spTree>
    <p:extLst>
      <p:ext uri="{BB962C8B-B14F-4D97-AF65-F5344CB8AC3E}">
        <p14:creationId xmlns:p14="http://schemas.microsoft.com/office/powerpoint/2010/main" val="157366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2ED7-C290-4B87-AEF0-4DCCB50E6A05}"/>
              </a:ext>
            </a:extLst>
          </p:cNvPr>
          <p:cNvSpPr>
            <a:spLocks noGrp="1"/>
          </p:cNvSpPr>
          <p:nvPr>
            <p:ph type="title"/>
          </p:nvPr>
        </p:nvSpPr>
        <p:spPr/>
        <p:txBody>
          <a:bodyPr/>
          <a:lstStyle/>
          <a:p>
            <a:pPr algn="ctr"/>
            <a:r>
              <a:rPr lang="en-IN" dirty="0"/>
              <a:t>Auto-Encoder Decoding</a:t>
            </a:r>
          </a:p>
        </p:txBody>
      </p:sp>
      <p:pic>
        <p:nvPicPr>
          <p:cNvPr id="4" name="Picture 3">
            <a:extLst>
              <a:ext uri="{FF2B5EF4-FFF2-40B4-BE49-F238E27FC236}">
                <a16:creationId xmlns:a16="http://schemas.microsoft.com/office/drawing/2014/main" id="{7D640843-3885-4C0E-B89C-41F5429D8FA5}"/>
              </a:ext>
            </a:extLst>
          </p:cNvPr>
          <p:cNvPicPr>
            <a:picLocks noChangeAspect="1"/>
          </p:cNvPicPr>
          <p:nvPr/>
        </p:nvPicPr>
        <p:blipFill>
          <a:blip r:embed="rId2"/>
          <a:stretch>
            <a:fillRect/>
          </a:stretch>
        </p:blipFill>
        <p:spPr>
          <a:xfrm>
            <a:off x="1481137" y="1211669"/>
            <a:ext cx="6181725" cy="3429000"/>
          </a:xfrm>
          <a:prstGeom prst="rect">
            <a:avLst/>
          </a:prstGeom>
        </p:spPr>
      </p:pic>
    </p:spTree>
    <p:extLst>
      <p:ext uri="{BB962C8B-B14F-4D97-AF65-F5344CB8AC3E}">
        <p14:creationId xmlns:p14="http://schemas.microsoft.com/office/powerpoint/2010/main" val="274352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Description</a:t>
            </a:r>
            <a:endParaRPr/>
          </a:p>
        </p:txBody>
      </p:sp>
      <p:pic>
        <p:nvPicPr>
          <p:cNvPr id="120" name="Google Shape;120;p24"/>
          <p:cNvPicPr preferRelativeResize="0"/>
          <p:nvPr/>
        </p:nvPicPr>
        <p:blipFill>
          <a:blip r:embed="rId3">
            <a:alphaModFix/>
          </a:blip>
          <a:stretch>
            <a:fillRect/>
          </a:stretch>
        </p:blipFill>
        <p:spPr>
          <a:xfrm>
            <a:off x="1465850" y="1284875"/>
            <a:ext cx="6337475" cy="2996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Implementation</a:t>
            </a:r>
            <a:endParaRPr/>
          </a:p>
        </p:txBody>
      </p:sp>
      <p:sp>
        <p:nvSpPr>
          <p:cNvPr id="126" name="Google Shape;12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93700" algn="l" rtl="0">
              <a:lnSpc>
                <a:spcPct val="100000"/>
              </a:lnSpc>
              <a:spcBef>
                <a:spcPts val="0"/>
              </a:spcBef>
              <a:spcAft>
                <a:spcPts val="0"/>
              </a:spcAft>
              <a:buClr>
                <a:srgbClr val="FFFFFF"/>
              </a:buClr>
              <a:buSzPts val="2600"/>
              <a:buChar char="●"/>
            </a:pPr>
            <a:r>
              <a:rPr lang="en" sz="2600" i="1">
                <a:solidFill>
                  <a:srgbClr val="FFFFFF"/>
                </a:solidFill>
              </a:rPr>
              <a:t>Data preprocessing</a:t>
            </a:r>
            <a:endParaRPr sz="2600" i="1">
              <a:solidFill>
                <a:srgbClr val="FFFFFF"/>
              </a:solidFill>
            </a:endParaRPr>
          </a:p>
          <a:p>
            <a:pPr marL="457200" lvl="0" indent="-393700" algn="l" rtl="0">
              <a:lnSpc>
                <a:spcPct val="100000"/>
              </a:lnSpc>
              <a:spcBef>
                <a:spcPts val="0"/>
              </a:spcBef>
              <a:spcAft>
                <a:spcPts val="0"/>
              </a:spcAft>
              <a:buClr>
                <a:srgbClr val="FFFFFF"/>
              </a:buClr>
              <a:buSzPts val="2600"/>
              <a:buChar char="●"/>
            </a:pPr>
            <a:r>
              <a:rPr lang="en" sz="2600" i="1">
                <a:solidFill>
                  <a:srgbClr val="FFFFFF"/>
                </a:solidFill>
              </a:rPr>
              <a:t>Construction of driving-state transition graphs</a:t>
            </a:r>
            <a:endParaRPr sz="2600" i="1">
              <a:solidFill>
                <a:srgbClr val="FFFFFF"/>
              </a:solidFill>
            </a:endParaRPr>
          </a:p>
          <a:p>
            <a:pPr marL="457200" lvl="0" indent="-393700" algn="l" rtl="0">
              <a:lnSpc>
                <a:spcPct val="100000"/>
              </a:lnSpc>
              <a:spcBef>
                <a:spcPts val="0"/>
              </a:spcBef>
              <a:spcAft>
                <a:spcPts val="0"/>
              </a:spcAft>
              <a:buClr>
                <a:srgbClr val="FFFFFF"/>
              </a:buClr>
              <a:buSzPts val="2600"/>
              <a:buChar char="●"/>
            </a:pPr>
            <a:r>
              <a:rPr lang="en" sz="2600" i="1">
                <a:solidFill>
                  <a:srgbClr val="FFFFFF"/>
                </a:solidFill>
              </a:rPr>
              <a:t>Transformation of these graphs to lower dimension vectorized representation using Auto-Encoder</a:t>
            </a:r>
            <a:endParaRPr sz="2600" i="1">
              <a:solidFill>
                <a:srgbClr val="FFFFFF"/>
              </a:solidFill>
            </a:endParaRPr>
          </a:p>
          <a:p>
            <a:pPr marL="457200" lvl="0" indent="-393700" algn="l" rtl="0">
              <a:lnSpc>
                <a:spcPct val="100000"/>
              </a:lnSpc>
              <a:spcBef>
                <a:spcPts val="0"/>
              </a:spcBef>
              <a:spcAft>
                <a:spcPts val="0"/>
              </a:spcAft>
              <a:buClr>
                <a:srgbClr val="FFFFFF"/>
              </a:buClr>
              <a:buSzPts val="2600"/>
              <a:buChar char="●"/>
            </a:pPr>
            <a:r>
              <a:rPr lang="en" sz="2600" i="1">
                <a:solidFill>
                  <a:srgbClr val="FFFFFF"/>
                </a:solidFill>
              </a:rPr>
              <a:t>Using classical machine learning algorithms to gain driver’s behavioral patterns.</a:t>
            </a:r>
            <a:endParaRPr sz="2600" i="1">
              <a:solidFill>
                <a:srgbClr val="FFFFFF"/>
              </a:solidFill>
            </a:endParaRPr>
          </a:p>
          <a:p>
            <a:pPr marL="0" lvl="0" indent="0" algn="l" rtl="0">
              <a:spcBef>
                <a:spcPts val="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Applications</a:t>
            </a:r>
            <a:endParaRPr/>
          </a:p>
        </p:txBody>
      </p:sp>
      <p:sp>
        <p:nvSpPr>
          <p:cNvPr id="132" name="Google Shape;132;p26"/>
          <p:cNvSpPr txBox="1">
            <a:spLocks noGrp="1"/>
          </p:cNvSpPr>
          <p:nvPr>
            <p:ph type="body" idx="1"/>
          </p:nvPr>
        </p:nvSpPr>
        <p:spPr>
          <a:xfrm>
            <a:off x="311700" y="1645700"/>
            <a:ext cx="8520600" cy="1156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FFFFFF"/>
              </a:buClr>
              <a:buSzPts val="2200"/>
              <a:buChar char="●"/>
            </a:pPr>
            <a:r>
              <a:rPr lang="en" sz="2200" i="1">
                <a:solidFill>
                  <a:srgbClr val="FFFFFF"/>
                </a:solidFill>
              </a:rPr>
              <a:t>Prediction and Historical Assessment of Driving Scores </a:t>
            </a:r>
            <a:endParaRPr sz="2200" i="1">
              <a:solidFill>
                <a:srgbClr val="FFFFFF"/>
              </a:solidFill>
            </a:endParaRPr>
          </a:p>
          <a:p>
            <a:pPr marL="914400" lvl="1" indent="-368300" algn="l" rtl="0">
              <a:spcBef>
                <a:spcPts val="0"/>
              </a:spcBef>
              <a:spcAft>
                <a:spcPts val="0"/>
              </a:spcAft>
              <a:buClr>
                <a:srgbClr val="FFFFFF"/>
              </a:buClr>
              <a:buSzPts val="2200"/>
              <a:buChar char="○"/>
            </a:pPr>
            <a:r>
              <a:rPr lang="en" sz="2200" i="1">
                <a:solidFill>
                  <a:srgbClr val="FFFFFF"/>
                </a:solidFill>
              </a:rPr>
              <a:t>If driving score of a driver is available for his data upto now, then, using regression, his past score can be deduced and his future score can be predicted.</a:t>
            </a:r>
            <a:endParaRPr sz="2200" i="1">
              <a:solidFill>
                <a:srgbClr val="FFFFFF"/>
              </a:solidFill>
            </a:endParaRPr>
          </a:p>
          <a:p>
            <a:pPr marL="457200" lvl="0" indent="-368300" algn="l" rtl="0">
              <a:spcBef>
                <a:spcPts val="0"/>
              </a:spcBef>
              <a:spcAft>
                <a:spcPts val="0"/>
              </a:spcAft>
              <a:buClr>
                <a:srgbClr val="FFFFFF"/>
              </a:buClr>
              <a:buSzPts val="2200"/>
              <a:buChar char="●"/>
            </a:pPr>
            <a:r>
              <a:rPr lang="en" sz="2200" i="1">
                <a:solidFill>
                  <a:srgbClr val="FFFFFF"/>
                </a:solidFill>
              </a:rPr>
              <a:t>Risky Area Detection</a:t>
            </a:r>
            <a:endParaRPr sz="2200" i="1">
              <a:solidFill>
                <a:srgbClr val="FFFFFF"/>
              </a:solidFill>
            </a:endParaRPr>
          </a:p>
          <a:p>
            <a:pPr marL="914400" lvl="1" indent="-368300" algn="l" rtl="0">
              <a:spcBef>
                <a:spcPts val="0"/>
              </a:spcBef>
              <a:spcAft>
                <a:spcPts val="0"/>
              </a:spcAft>
              <a:buClr>
                <a:srgbClr val="FFFFFF"/>
              </a:buClr>
              <a:buSzPts val="2200"/>
              <a:buChar char="○"/>
            </a:pPr>
            <a:r>
              <a:rPr lang="en" sz="2200" i="1">
                <a:solidFill>
                  <a:srgbClr val="FFFFFF"/>
                </a:solidFill>
              </a:rPr>
              <a:t>If for a particular region, most of the drivers obtain score less than a threshold value, then that region can be said as risky area.</a:t>
            </a:r>
            <a:endParaRPr sz="2200" i="1">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p>
        </p:txBody>
      </p:sp>
      <p:sp>
        <p:nvSpPr>
          <p:cNvPr id="138" name="Google Shape;13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solidFill>
                  <a:srgbClr val="FFFFFF"/>
                </a:solidFill>
              </a:rPr>
              <a:t>Driving behavior analysis can be very useful in assessing driver performances, improving traffic safety, and development of an intelligent and resilient transportation systems. To improve the performance of automated behavior profiling, we used an analytic framework that jointly modelled the peer and temporal dependencies. Specifically, we used the idea to first construct multi-view driving state transition graphs from GPS traces to characterize driving behavior. The empirical experiments on real-world data demonstrated the effectiveness of spatio-temporal representation learning for profiling driving behavior.</a:t>
            </a:r>
            <a:endParaRPr sz="2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Attribute Definitions</a:t>
            </a:r>
            <a:endParaRPr/>
          </a:p>
        </p:txBody>
      </p:sp>
      <p:sp>
        <p:nvSpPr>
          <p:cNvPr id="61" name="Google Shape;61;p14"/>
          <p:cNvSpPr txBox="1">
            <a:spLocks noGrp="1"/>
          </p:cNvSpPr>
          <p:nvPr>
            <p:ph type="body" idx="1"/>
          </p:nvPr>
        </p:nvSpPr>
        <p:spPr>
          <a:xfrm>
            <a:off x="351975" y="1434600"/>
            <a:ext cx="8520600" cy="2274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2600">
              <a:solidFill>
                <a:srgbClr val="FFFFFF"/>
              </a:solidFill>
            </a:endParaRPr>
          </a:p>
          <a:p>
            <a:pPr marL="457200" lvl="0" indent="-393700" algn="l" rtl="0">
              <a:lnSpc>
                <a:spcPct val="100000"/>
              </a:lnSpc>
              <a:spcBef>
                <a:spcPts val="0"/>
              </a:spcBef>
              <a:spcAft>
                <a:spcPts val="0"/>
              </a:spcAft>
              <a:buClr>
                <a:srgbClr val="FFFFFF"/>
              </a:buClr>
              <a:buSzPts val="2600"/>
              <a:buChar char="●"/>
            </a:pPr>
            <a:r>
              <a:rPr lang="en" sz="2600" i="1">
                <a:solidFill>
                  <a:srgbClr val="FFFFFF"/>
                </a:solidFill>
              </a:rPr>
              <a:t>Driving Operation</a:t>
            </a:r>
            <a:endParaRPr sz="2600" i="1">
              <a:solidFill>
                <a:srgbClr val="FFFFFF"/>
              </a:solidFill>
            </a:endParaRPr>
          </a:p>
          <a:p>
            <a:pPr marL="457200" lvl="0" indent="-393700" algn="l" rtl="0">
              <a:lnSpc>
                <a:spcPct val="100000"/>
              </a:lnSpc>
              <a:spcBef>
                <a:spcPts val="0"/>
              </a:spcBef>
              <a:spcAft>
                <a:spcPts val="0"/>
              </a:spcAft>
              <a:buClr>
                <a:srgbClr val="FFFFFF"/>
              </a:buClr>
              <a:buSzPts val="2600"/>
              <a:buChar char="●"/>
            </a:pPr>
            <a:r>
              <a:rPr lang="en" sz="2600" i="1">
                <a:solidFill>
                  <a:srgbClr val="FFFFFF"/>
                </a:solidFill>
              </a:rPr>
              <a:t>Driving State : &lt;</a:t>
            </a:r>
            <a:r>
              <a:rPr lang="en" sz="2600">
                <a:solidFill>
                  <a:srgbClr val="FFFFFF"/>
                </a:solidFill>
              </a:rPr>
              <a:t>direction, speed&gt;</a:t>
            </a:r>
            <a:endParaRPr sz="2600" i="1">
              <a:solidFill>
                <a:srgbClr val="FFFFFF"/>
              </a:solidFill>
            </a:endParaRPr>
          </a:p>
          <a:p>
            <a:pPr marL="457200" lvl="0" indent="-393700" algn="l" rtl="0">
              <a:lnSpc>
                <a:spcPct val="100000"/>
              </a:lnSpc>
              <a:spcBef>
                <a:spcPts val="0"/>
              </a:spcBef>
              <a:spcAft>
                <a:spcPts val="0"/>
              </a:spcAft>
              <a:buClr>
                <a:srgbClr val="FFFFFF"/>
              </a:buClr>
              <a:buSzPts val="2600"/>
              <a:buChar char="●"/>
            </a:pPr>
            <a:r>
              <a:rPr lang="en" sz="2600" i="1">
                <a:solidFill>
                  <a:srgbClr val="FFFFFF"/>
                </a:solidFill>
              </a:rPr>
              <a:t>Driving State Transition Graph</a:t>
            </a:r>
            <a:endParaRPr sz="2600" i="1">
              <a:solidFill>
                <a:srgbClr val="FFFFFF"/>
              </a:solidFill>
            </a:endParaRPr>
          </a:p>
          <a:p>
            <a:pPr marL="457200" lvl="0" indent="0" algn="l" rtl="0">
              <a:lnSpc>
                <a:spcPct val="100000"/>
              </a:lnSpc>
              <a:spcBef>
                <a:spcPts val="0"/>
              </a:spcBef>
              <a:spcAft>
                <a:spcPts val="0"/>
              </a:spcAft>
              <a:buNone/>
            </a:pPr>
            <a:endParaRPr sz="2600" i="1">
              <a:solidFill>
                <a:srgbClr val="FFFFFF"/>
              </a:solidFill>
            </a:endParaRPr>
          </a:p>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 Statement</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FFFF"/>
                </a:solidFill>
              </a:rPr>
              <a:t>Driving Behavior Analysis can be abstractly seen as “capturing driving behavior profiling with GPS traces”. Formally, given a driver (a vehicle) and corresponding GPS trajectories, it is aimed to find a mapping function that takes the GPS trajectories as inputs, and outputs a sequence of time-varying yet relational vectorized representations in order to quantify the dynamics of the driver’s driving behavior. The said problem is formulated as a task of spatio-temporal representation learning. As per their proposal, first it is necessary to construct a sequence of driving state transition graphs from GPS trajectories, and then learn the latent representations of driving behavior from the graphs.</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Challenges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 As the raw GPS data might not be suitable for classical or advanced mining algorithms, so it highly necessitates a novel method to transform GPS traces into an appropriate structure that can effectively characterize driving activities and corresponding spatiotemporal dynamics.</a:t>
            </a:r>
            <a:endParaRPr>
              <a:solidFill>
                <a:srgbClr val="FFFFFF"/>
              </a:solidFill>
            </a:endParaRPr>
          </a:p>
          <a:p>
            <a:pPr marL="0" lvl="0" indent="0" algn="l" rtl="0">
              <a:spcBef>
                <a:spcPts val="1600"/>
              </a:spcBef>
              <a:spcAft>
                <a:spcPts val="1600"/>
              </a:spcAft>
              <a:buNone/>
            </a:pPr>
            <a:r>
              <a:rPr lang="en">
                <a:solidFill>
                  <a:srgbClr val="FFFFFF"/>
                </a:solidFill>
              </a:rPr>
              <a:t>• The optimising strategy should be such that it minimizes the overall loss incorporated in the whole process of converting GPS data to mining ready form and mining itself.</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rgbClr val="FFFFFF"/>
                </a:solidFill>
              </a:rPr>
              <a:t>• The proposal of a new framework becomes essential which should take two major things into account. Peer-Dependencies, i.e., the similarity between two trajectories should convey similar behaviors of respective drivers. Temporal-Dependencies, i.e., the behavioral patterns of a driver from his past to present. </a:t>
            </a:r>
            <a:endParaRPr>
              <a:solidFill>
                <a:srgbClr val="FFFFFF"/>
              </a:solidFill>
            </a:endParaRPr>
          </a:p>
          <a:p>
            <a:pPr marL="0" lvl="0" indent="0" algn="l" rtl="0">
              <a:spcBef>
                <a:spcPts val="1600"/>
              </a:spcBef>
              <a:spcAft>
                <a:spcPts val="1600"/>
              </a:spcAft>
              <a:buNone/>
            </a:pPr>
            <a:endParaRPr/>
          </a:p>
        </p:txBody>
      </p:sp>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Challenges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peer and temporal dependencies?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FFFFFF"/>
              </a:buClr>
              <a:buSzPts val="2000"/>
              <a:buChar char="●"/>
            </a:pPr>
            <a:r>
              <a:rPr lang="en" sz="2000" i="1">
                <a:solidFill>
                  <a:srgbClr val="FFFFFF"/>
                </a:solidFill>
              </a:rPr>
              <a:t>Peer Dependency</a:t>
            </a:r>
            <a:r>
              <a:rPr lang="en" sz="2000">
                <a:solidFill>
                  <a:srgbClr val="FFFFFF"/>
                </a:solidFill>
              </a:rPr>
              <a:t>: If two drivers exhibit similar driving habits, and the vehicle operation patterns of two corresponding trajectories are similar, then the driving state transition graphs of these two trajectories share a lot in terms of structures and characteristics. As a result, the learned representations of driving behavior should be close to each other. Consequently, the method should be able to model the graph-graph peer dependency in representation learning. </a:t>
            </a:r>
            <a:endParaRPr sz="2000">
              <a:solidFill>
                <a:srgbClr val="FFFFFF"/>
              </a:solidFill>
            </a:endParaRPr>
          </a:p>
          <a:p>
            <a:pPr marL="45720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48800"/>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FFFFFF"/>
              </a:buClr>
              <a:buSzPts val="2000"/>
              <a:buChar char="●"/>
            </a:pPr>
            <a:r>
              <a:rPr lang="en" sz="2000" i="1">
                <a:solidFill>
                  <a:srgbClr val="FFFFFF"/>
                </a:solidFill>
              </a:rPr>
              <a:t>Temporal Dependency</a:t>
            </a:r>
            <a:r>
              <a:rPr lang="en" sz="2000">
                <a:solidFill>
                  <a:srgbClr val="FFFFFF"/>
                </a:solidFill>
              </a:rPr>
              <a:t>: The driving operations of the current time slot have autocorrelation with previous driving states. For example, if a driver decelerates while straightforward at t, and if ∆(t, t+1) is small enough, then he is likely to accelerate at t + 1. Consequently, the method should be able to model the current-past temporal dependency in representation learning. </a:t>
            </a:r>
            <a:endParaRPr sz="20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Overview of the framework</a:t>
            </a:r>
            <a:endParaRPr/>
          </a:p>
        </p:txBody>
      </p:sp>
      <p:pic>
        <p:nvPicPr>
          <p:cNvPr id="96" name="Google Shape;96;p20"/>
          <p:cNvPicPr preferRelativeResize="0"/>
          <p:nvPr/>
        </p:nvPicPr>
        <p:blipFill>
          <a:blip r:embed="rId3">
            <a:alphaModFix/>
          </a:blip>
          <a:stretch>
            <a:fillRect/>
          </a:stretch>
        </p:blipFill>
        <p:spPr>
          <a:xfrm>
            <a:off x="411875" y="1531775"/>
            <a:ext cx="8520601" cy="272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Major Steps to be followed</a:t>
            </a:r>
            <a:endParaRPr/>
          </a:p>
        </p:txBody>
      </p:sp>
      <p:sp>
        <p:nvSpPr>
          <p:cNvPr id="102" name="Google Shape;10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93700" algn="l" rtl="0">
              <a:lnSpc>
                <a:spcPct val="100000"/>
              </a:lnSpc>
              <a:spcBef>
                <a:spcPts val="0"/>
              </a:spcBef>
              <a:spcAft>
                <a:spcPts val="0"/>
              </a:spcAft>
              <a:buClr>
                <a:srgbClr val="FFFFFF"/>
              </a:buClr>
              <a:buSzPts val="2600"/>
              <a:buChar char="●"/>
            </a:pPr>
            <a:r>
              <a:rPr lang="en" sz="2600" i="1">
                <a:solidFill>
                  <a:srgbClr val="FFFFFF"/>
                </a:solidFill>
              </a:rPr>
              <a:t>Construction of Multi-View Driving State Transition Graphs</a:t>
            </a:r>
            <a:endParaRPr sz="2600" i="1">
              <a:solidFill>
                <a:srgbClr val="FFFFFF"/>
              </a:solidFill>
            </a:endParaRPr>
          </a:p>
          <a:p>
            <a:pPr marL="914400" lvl="1" indent="-393700" algn="l" rtl="0">
              <a:lnSpc>
                <a:spcPct val="100000"/>
              </a:lnSpc>
              <a:spcBef>
                <a:spcPts val="0"/>
              </a:spcBef>
              <a:spcAft>
                <a:spcPts val="0"/>
              </a:spcAft>
              <a:buClr>
                <a:srgbClr val="FFFFFF"/>
              </a:buClr>
              <a:buSzPts val="2600"/>
              <a:buChar char="○"/>
            </a:pPr>
            <a:r>
              <a:rPr lang="en" sz="2600" i="1">
                <a:solidFill>
                  <a:srgbClr val="FFFFFF"/>
                </a:solidFill>
              </a:rPr>
              <a:t>Detection of speed-related operations</a:t>
            </a:r>
            <a:endParaRPr sz="2600" i="1">
              <a:solidFill>
                <a:srgbClr val="FFFFFF"/>
              </a:solidFill>
            </a:endParaRPr>
          </a:p>
          <a:p>
            <a:pPr marL="914400" lvl="1" indent="-393700" algn="l" rtl="0">
              <a:lnSpc>
                <a:spcPct val="100000"/>
              </a:lnSpc>
              <a:spcBef>
                <a:spcPts val="0"/>
              </a:spcBef>
              <a:spcAft>
                <a:spcPts val="0"/>
              </a:spcAft>
              <a:buClr>
                <a:srgbClr val="FFFFFF"/>
              </a:buClr>
              <a:buSzPts val="2600"/>
              <a:buChar char="○"/>
            </a:pPr>
            <a:r>
              <a:rPr lang="en" sz="2600" i="1">
                <a:solidFill>
                  <a:srgbClr val="FFFFFF"/>
                </a:solidFill>
              </a:rPr>
              <a:t>Detection of direction-related operations</a:t>
            </a:r>
            <a:endParaRPr sz="2600" i="1">
              <a:solidFill>
                <a:srgbClr val="FFFFFF"/>
              </a:solidFill>
            </a:endParaRPr>
          </a:p>
          <a:p>
            <a:pPr marL="457200" lvl="0" indent="-393700" algn="l" rtl="0">
              <a:lnSpc>
                <a:spcPct val="100000"/>
              </a:lnSpc>
              <a:spcBef>
                <a:spcPts val="0"/>
              </a:spcBef>
              <a:spcAft>
                <a:spcPts val="0"/>
              </a:spcAft>
              <a:buClr>
                <a:srgbClr val="FFFFFF"/>
              </a:buClr>
              <a:buSzPts val="2600"/>
              <a:buChar char="●"/>
            </a:pPr>
            <a:r>
              <a:rPr lang="en" sz="2600" i="1">
                <a:solidFill>
                  <a:srgbClr val="FFFFFF"/>
                </a:solidFill>
              </a:rPr>
              <a:t>Extraction of Driving State Sequences</a:t>
            </a:r>
            <a:endParaRPr sz="2600" i="1">
              <a:solidFill>
                <a:srgbClr val="FFFFFF"/>
              </a:solidFill>
            </a:endParaRPr>
          </a:p>
          <a:p>
            <a:pPr marL="457200" lvl="0" indent="-393700" algn="l" rtl="0">
              <a:lnSpc>
                <a:spcPct val="100000"/>
              </a:lnSpc>
              <a:spcBef>
                <a:spcPts val="0"/>
              </a:spcBef>
              <a:spcAft>
                <a:spcPts val="0"/>
              </a:spcAft>
              <a:buClr>
                <a:srgbClr val="FFFFFF"/>
              </a:buClr>
              <a:buSzPts val="2600"/>
              <a:buChar char="●"/>
            </a:pPr>
            <a:r>
              <a:rPr lang="en" sz="2600" i="1">
                <a:solidFill>
                  <a:srgbClr val="FFFFFF"/>
                </a:solidFill>
              </a:rPr>
              <a:t>Peer and Temporal-Aware Representation Learning</a:t>
            </a:r>
            <a:endParaRPr sz="2600" i="1">
              <a:solidFill>
                <a:srgbClr val="FFFFFF"/>
              </a:solidFill>
            </a:endParaRPr>
          </a:p>
          <a:p>
            <a:pPr marL="457200" lvl="0" indent="-393700" algn="l" rtl="0">
              <a:lnSpc>
                <a:spcPct val="100000"/>
              </a:lnSpc>
              <a:spcBef>
                <a:spcPts val="0"/>
              </a:spcBef>
              <a:spcAft>
                <a:spcPts val="0"/>
              </a:spcAft>
              <a:buClr>
                <a:srgbClr val="FFFFFF"/>
              </a:buClr>
              <a:buSzPts val="2600"/>
              <a:buChar char="●"/>
            </a:pPr>
            <a:r>
              <a:rPr lang="en" sz="2600" i="1">
                <a:solidFill>
                  <a:srgbClr val="FFFFFF"/>
                </a:solidFill>
              </a:rPr>
              <a:t>Base Model</a:t>
            </a:r>
            <a:endParaRPr sz="2600" i="1">
              <a:solidFill>
                <a:srgbClr val="FFFFFF"/>
              </a:solidFill>
            </a:endParaRPr>
          </a:p>
          <a:p>
            <a:pPr marL="0" lvl="0" indent="0" algn="l" rtl="0">
              <a:spcBef>
                <a:spcPts val="0"/>
              </a:spcBef>
              <a:spcAft>
                <a:spcPts val="1600"/>
              </a:spcAft>
              <a:buNone/>
            </a:pP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725</Words>
  <Application>Microsoft Office PowerPoint</Application>
  <PresentationFormat>On-screen Show (16:9)</PresentationFormat>
  <Paragraphs>52</Paragraphs>
  <Slides>17</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Simple Dark</vt:lpstr>
      <vt:lpstr>Driving Behavior Analysis (Under the guidance of R.B.V. Subramaanyam Sir)</vt:lpstr>
      <vt:lpstr>Attribute Definitions</vt:lpstr>
      <vt:lpstr>Problem Statement</vt:lpstr>
      <vt:lpstr>Challenges</vt:lpstr>
      <vt:lpstr>Challenges</vt:lpstr>
      <vt:lpstr>What is peer and temporal dependencies?</vt:lpstr>
      <vt:lpstr>PowerPoint Presentation</vt:lpstr>
      <vt:lpstr>Overview of the framework</vt:lpstr>
      <vt:lpstr>Major Steps to be followed</vt:lpstr>
      <vt:lpstr>Driving States</vt:lpstr>
      <vt:lpstr>Optimization</vt:lpstr>
      <vt:lpstr>Auto-Encoder Encoding</vt:lpstr>
      <vt:lpstr>Auto-Encoder Decoding</vt:lpstr>
      <vt:lpstr>Data Description</vt:lpstr>
      <vt:lpstr>Implementation</vt:lpstr>
      <vt:lpstr>Applications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Behavior Analysis (Under the guidance of R.B.V. Subramaanyam Sir)</dc:title>
  <cp:lastModifiedBy>Atishay Jain</cp:lastModifiedBy>
  <cp:revision>2</cp:revision>
  <dcterms:modified xsi:type="dcterms:W3CDTF">2019-12-04T11:27:01Z</dcterms:modified>
</cp:coreProperties>
</file>