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ublic Sans" charset="1" panose="00000000000000000000"/>
      <p:regular r:id="rId10"/>
    </p:embeddedFont>
    <p:embeddedFont>
      <p:font typeface="Public Sans Bold" charset="1" panose="00000000000000000000"/>
      <p:regular r:id="rId11"/>
    </p:embeddedFont>
    <p:embeddedFont>
      <p:font typeface="Public Sans Italics" charset="1" panose="00000000000000000000"/>
      <p:regular r:id="rId12"/>
    </p:embeddedFont>
    <p:embeddedFont>
      <p:font typeface="Public Sans Bold Italics" charset="1" panose="00000000000000000000"/>
      <p:regular r:id="rId13"/>
    </p:embeddedFont>
    <p:embeddedFont>
      <p:font typeface="Public Sans Thin" charset="1" panose="00000000000000000000"/>
      <p:regular r:id="rId14"/>
    </p:embeddedFont>
    <p:embeddedFont>
      <p:font typeface="Public Sans Thin Italics" charset="1" panose="00000000000000000000"/>
      <p:regular r:id="rId15"/>
    </p:embeddedFont>
    <p:embeddedFont>
      <p:font typeface="Public Sans Medium" charset="1" panose="00000000000000000000"/>
      <p:regular r:id="rId16"/>
    </p:embeddedFont>
    <p:embeddedFont>
      <p:font typeface="Public Sans Medium Italics" charset="1" panose="00000000000000000000"/>
      <p:regular r:id="rId17"/>
    </p:embeddedFont>
    <p:embeddedFont>
      <p:font typeface="Public Sans Heavy" charset="1" panose="00000000000000000000"/>
      <p:regular r:id="rId18"/>
    </p:embeddedFont>
    <p:embeddedFont>
      <p:font typeface="Public Sans Heavy Italics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dancing-cendol-087776.netlify.app" TargetMode="External" Type="http://schemas.openxmlformats.org/officeDocument/2006/relationships/hyperlink"/><Relationship Id="rId3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4490" y="270557"/>
            <a:ext cx="1827835" cy="1072330"/>
          </a:xfrm>
          <a:custGeom>
            <a:avLst/>
            <a:gdLst/>
            <a:ahLst/>
            <a:cxnLst/>
            <a:rect r="r" b="b" t="t" l="l"/>
            <a:pathLst>
              <a:path h="1072330" w="1827835">
                <a:moveTo>
                  <a:pt x="0" y="0"/>
                </a:moveTo>
                <a:lnTo>
                  <a:pt x="1827835" y="0"/>
                </a:lnTo>
                <a:lnTo>
                  <a:pt x="1827835" y="1072330"/>
                </a:lnTo>
                <a:lnTo>
                  <a:pt x="0" y="10723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18292" y="2640801"/>
            <a:ext cx="1125141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Public Sans"/>
              </a:rPr>
              <a:t>CENTRO UNIVERSITARIO SENAC SANTO AMARO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185542" y="3271155"/>
            <a:ext cx="11916917" cy="2576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43"/>
              </a:lnSpc>
            </a:pPr>
            <a:r>
              <a:rPr lang="en-US" sz="8453" spc="-169">
                <a:solidFill>
                  <a:srgbClr val="FFFFFF"/>
                </a:solidFill>
                <a:latin typeface="Public Sans Bold"/>
              </a:rPr>
              <a:t>Gerenciamento de Escolas e Universidades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85542" y="5790541"/>
            <a:ext cx="3918625" cy="369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2"/>
              </a:lnSpc>
              <a:spcBef>
                <a:spcPct val="0"/>
              </a:spcBef>
            </a:pPr>
            <a:r>
              <a:rPr lang="en-US" sz="2087" spc="208">
                <a:solidFill>
                  <a:srgbClr val="FFFFFF"/>
                </a:solidFill>
                <a:latin typeface="Public Sans"/>
              </a:rPr>
              <a:t>PROFESSOR VERISSIMO.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55321" y="7434004"/>
            <a:ext cx="10777358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Public Sans"/>
              </a:rPr>
              <a:t>GUILHERME SOARES | CHRISTIAN GUIMARAES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4490" y="270557"/>
            <a:ext cx="1827835" cy="1072330"/>
          </a:xfrm>
          <a:custGeom>
            <a:avLst/>
            <a:gdLst/>
            <a:ahLst/>
            <a:cxnLst/>
            <a:rect r="r" b="b" t="t" l="l"/>
            <a:pathLst>
              <a:path h="1072330" w="1827835">
                <a:moveTo>
                  <a:pt x="0" y="0"/>
                </a:moveTo>
                <a:lnTo>
                  <a:pt x="1827835" y="0"/>
                </a:lnTo>
                <a:lnTo>
                  <a:pt x="1827835" y="1072330"/>
                </a:lnTo>
                <a:lnTo>
                  <a:pt x="0" y="10723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71064" y="1389622"/>
            <a:ext cx="9896090" cy="558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4"/>
              </a:lnSpc>
              <a:spcBef>
                <a:spcPct val="0"/>
              </a:spcBef>
            </a:pPr>
            <a:r>
              <a:rPr lang="en-US" sz="3217" spc="321">
                <a:solidFill>
                  <a:srgbClr val="FFFFFF"/>
                </a:solidFill>
                <a:latin typeface="Public Sans"/>
              </a:rPr>
              <a:t>NECESSIDADES DE NEGÓCIO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50521" y="2656508"/>
            <a:ext cx="6937177" cy="491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68"/>
              </a:lnSpc>
            </a:pPr>
            <a:r>
              <a:rPr lang="en-US" sz="2548">
                <a:solidFill>
                  <a:srgbClr val="FFFFFF"/>
                </a:solidFill>
                <a:latin typeface="Arimo"/>
              </a:rPr>
              <a:t>Gestão de Alunos:</a:t>
            </a:r>
          </a:p>
          <a:p>
            <a:pPr marL="550305" indent="-275153" lvl="1">
              <a:lnSpc>
                <a:spcPts val="3568"/>
              </a:lnSpc>
              <a:buFont typeface="Arial"/>
              <a:buChar char="•"/>
            </a:pPr>
            <a:r>
              <a:rPr lang="en-US" sz="2548">
                <a:solidFill>
                  <a:srgbClr val="FFFFFF"/>
                </a:solidFill>
                <a:latin typeface="Arimo"/>
              </a:rPr>
              <a:t>Acompanhamento de informações pessoais.</a:t>
            </a:r>
          </a:p>
          <a:p>
            <a:pPr marL="550305" indent="-275153" lvl="1">
              <a:lnSpc>
                <a:spcPts val="3568"/>
              </a:lnSpc>
              <a:buFont typeface="Arial"/>
              <a:buChar char="•"/>
            </a:pPr>
            <a:r>
              <a:rPr lang="en-US" sz="2548">
                <a:solidFill>
                  <a:srgbClr val="FFFFFF"/>
                </a:solidFill>
                <a:latin typeface="Arimo"/>
              </a:rPr>
              <a:t>Acompanhamento de presenças.</a:t>
            </a:r>
          </a:p>
          <a:p>
            <a:pPr marL="550305" indent="-275153" lvl="1">
              <a:lnSpc>
                <a:spcPts val="3568"/>
              </a:lnSpc>
              <a:buFont typeface="Arial"/>
              <a:buChar char="•"/>
            </a:pPr>
            <a:r>
              <a:rPr lang="en-US" sz="2548">
                <a:solidFill>
                  <a:srgbClr val="FFFFFF"/>
                </a:solidFill>
                <a:latin typeface="Arimo"/>
              </a:rPr>
              <a:t>Acompanhamento de avaliações.</a:t>
            </a:r>
          </a:p>
          <a:p>
            <a:pPr>
              <a:lnSpc>
                <a:spcPts val="3568"/>
              </a:lnSpc>
            </a:pPr>
          </a:p>
          <a:p>
            <a:pPr>
              <a:lnSpc>
                <a:spcPts val="3568"/>
              </a:lnSpc>
            </a:pPr>
            <a:r>
              <a:rPr lang="en-US" sz="2548">
                <a:solidFill>
                  <a:srgbClr val="FFFFFF"/>
                </a:solidFill>
                <a:latin typeface="Arimo"/>
              </a:rPr>
              <a:t>Gestão de Professores: </a:t>
            </a:r>
          </a:p>
          <a:p>
            <a:pPr marL="550305" indent="-275153" lvl="1">
              <a:lnSpc>
                <a:spcPts val="3568"/>
              </a:lnSpc>
              <a:buFont typeface="Arial"/>
              <a:buChar char="•"/>
            </a:pPr>
            <a:r>
              <a:rPr lang="en-US" sz="2548">
                <a:solidFill>
                  <a:srgbClr val="FFFFFF"/>
                </a:solidFill>
                <a:latin typeface="Arimo"/>
              </a:rPr>
              <a:t>Avaliação de desempenho.</a:t>
            </a:r>
          </a:p>
          <a:p>
            <a:pPr marL="550305" indent="-275153" lvl="1">
              <a:lnSpc>
                <a:spcPts val="3568"/>
              </a:lnSpc>
              <a:buFont typeface="Arial"/>
              <a:buChar char="•"/>
            </a:pPr>
            <a:r>
              <a:rPr lang="en-US" sz="2548">
                <a:solidFill>
                  <a:srgbClr val="FFFFFF"/>
                </a:solidFill>
                <a:latin typeface="Arimo"/>
              </a:rPr>
              <a:t>Controle de frequência.</a:t>
            </a:r>
          </a:p>
          <a:p>
            <a:pPr>
              <a:lnSpc>
                <a:spcPts val="3568"/>
              </a:lnSpc>
            </a:pPr>
          </a:p>
          <a:p>
            <a:pPr>
              <a:lnSpc>
                <a:spcPts val="3568"/>
              </a:lnSpc>
            </a:pPr>
            <a:r>
              <a:rPr lang="en-US" sz="2548">
                <a:solidFill>
                  <a:srgbClr val="FFFFFF"/>
                </a:solidFill>
                <a:latin typeface="Arimo"/>
              </a:rPr>
              <a:t>Gestão Acadêmica: </a:t>
            </a:r>
          </a:p>
          <a:p>
            <a:pPr marL="550305" indent="-275153" lvl="1">
              <a:lnSpc>
                <a:spcPts val="3568"/>
              </a:lnSpc>
              <a:buFont typeface="Arial"/>
              <a:buChar char="•"/>
            </a:pPr>
            <a:r>
              <a:rPr lang="en-US" sz="2548">
                <a:solidFill>
                  <a:srgbClr val="FFFFFF"/>
                </a:solidFill>
                <a:latin typeface="Arimo"/>
              </a:rPr>
              <a:t>Relatórios de desempenho (boletim).</a:t>
            </a:r>
          </a:p>
        </p:txBody>
      </p:sp>
      <p:sp>
        <p:nvSpPr>
          <p:cNvPr name="AutoShape 5" id="5"/>
          <p:cNvSpPr/>
          <p:nvPr/>
        </p:nvSpPr>
        <p:spPr>
          <a:xfrm>
            <a:off x="5950521" y="1947992"/>
            <a:ext cx="6937177" cy="0"/>
          </a:xfrm>
          <a:prstGeom prst="line">
            <a:avLst/>
          </a:prstGeom>
          <a:ln cap="flat" w="38100">
            <a:solidFill>
              <a:srgbClr val="FFFFFF"/>
            </a:solidFill>
            <a:prstDash val="sysDash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4490" y="270557"/>
            <a:ext cx="1827835" cy="1072330"/>
          </a:xfrm>
          <a:custGeom>
            <a:avLst/>
            <a:gdLst/>
            <a:ahLst/>
            <a:cxnLst/>
            <a:rect r="r" b="b" t="t" l="l"/>
            <a:pathLst>
              <a:path h="1072330" w="1827835">
                <a:moveTo>
                  <a:pt x="0" y="0"/>
                </a:moveTo>
                <a:lnTo>
                  <a:pt x="1827835" y="0"/>
                </a:lnTo>
                <a:lnTo>
                  <a:pt x="1827835" y="1072330"/>
                </a:lnTo>
                <a:lnTo>
                  <a:pt x="0" y="10723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95955" y="1408672"/>
            <a:ext cx="9896090" cy="558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4"/>
              </a:lnSpc>
              <a:spcBef>
                <a:spcPct val="0"/>
              </a:spcBef>
            </a:pPr>
            <a:r>
              <a:rPr lang="en-US" sz="3217" spc="321">
                <a:solidFill>
                  <a:srgbClr val="FFFFFF"/>
                </a:solidFill>
                <a:latin typeface="Public Sans"/>
              </a:rPr>
              <a:t>FUNCIONALIDADES DO SISTEMA</a:t>
            </a:r>
          </a:p>
        </p:txBody>
      </p:sp>
      <p:sp>
        <p:nvSpPr>
          <p:cNvPr name="AutoShape 4" id="4"/>
          <p:cNvSpPr/>
          <p:nvPr/>
        </p:nvSpPr>
        <p:spPr>
          <a:xfrm>
            <a:off x="5333850" y="1967042"/>
            <a:ext cx="8170519" cy="0"/>
          </a:xfrm>
          <a:prstGeom prst="line">
            <a:avLst/>
          </a:prstGeom>
          <a:ln cap="flat" w="38100">
            <a:solidFill>
              <a:srgbClr val="FFFFFF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073697" y="2933590"/>
            <a:ext cx="14690824" cy="581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50305" indent="-275153" lvl="1">
              <a:lnSpc>
                <a:spcPts val="3568"/>
              </a:lnSpc>
              <a:buFont typeface="Arial"/>
              <a:buChar char="•"/>
            </a:pPr>
            <a:r>
              <a:rPr lang="en-US" sz="2548">
                <a:solidFill>
                  <a:srgbClr val="FFFFFF"/>
                </a:solidFill>
                <a:latin typeface="Arimo"/>
              </a:rPr>
              <a:t>O sistema ira permitir login com diferenciação entre professor e aluno.</a:t>
            </a:r>
          </a:p>
          <a:p>
            <a:pPr>
              <a:lnSpc>
                <a:spcPts val="3568"/>
              </a:lnSpc>
            </a:pPr>
          </a:p>
          <a:p>
            <a:pPr>
              <a:lnSpc>
                <a:spcPts val="3568"/>
              </a:lnSpc>
            </a:pPr>
            <a:r>
              <a:rPr lang="en-US" sz="2548">
                <a:solidFill>
                  <a:srgbClr val="FFFFFF"/>
                </a:solidFill>
                <a:latin typeface="Arimo"/>
              </a:rPr>
              <a:t>Em Home Page para Professor: </a:t>
            </a:r>
          </a:p>
          <a:p>
            <a:pPr marL="550305" indent="-275153" lvl="1">
              <a:lnSpc>
                <a:spcPts val="3568"/>
              </a:lnSpc>
              <a:buFont typeface="Arial"/>
              <a:buChar char="•"/>
            </a:pPr>
            <a:r>
              <a:rPr lang="en-US" sz="2548">
                <a:solidFill>
                  <a:srgbClr val="FFFFFF"/>
                </a:solidFill>
                <a:latin typeface="Arimo"/>
              </a:rPr>
              <a:t>O sistema permitirá o registro de presença de alunos em sala de aula.</a:t>
            </a:r>
          </a:p>
          <a:p>
            <a:pPr marL="550305" indent="-275153" lvl="1">
              <a:lnSpc>
                <a:spcPts val="3568"/>
              </a:lnSpc>
              <a:buFont typeface="Arial"/>
              <a:buChar char="•"/>
            </a:pPr>
            <a:r>
              <a:rPr lang="en-US" sz="2548">
                <a:solidFill>
                  <a:srgbClr val="FFFFFF"/>
                </a:solidFill>
                <a:latin typeface="Arimo"/>
              </a:rPr>
              <a:t>O sistema permitirá a postagem de novas atividades.</a:t>
            </a:r>
          </a:p>
          <a:p>
            <a:pPr marL="550305" indent="-275153" lvl="1">
              <a:lnSpc>
                <a:spcPts val="3568"/>
              </a:lnSpc>
              <a:buFont typeface="Arial"/>
              <a:buChar char="•"/>
            </a:pPr>
            <a:r>
              <a:rPr lang="en-US" sz="2548">
                <a:solidFill>
                  <a:srgbClr val="FFFFFF"/>
                </a:solidFill>
                <a:latin typeface="Arimo"/>
              </a:rPr>
              <a:t>O sistema permitirá agendamentos de acordo com o calendário acadêmico.</a:t>
            </a:r>
          </a:p>
          <a:p>
            <a:pPr marL="550305" indent="-275153" lvl="1">
              <a:lnSpc>
                <a:spcPts val="3568"/>
              </a:lnSpc>
              <a:buFont typeface="Arial"/>
              <a:buChar char="•"/>
            </a:pPr>
            <a:r>
              <a:rPr lang="en-US" sz="2548">
                <a:solidFill>
                  <a:srgbClr val="FFFFFF"/>
                </a:solidFill>
                <a:latin typeface="Arimo"/>
              </a:rPr>
              <a:t>O sistema permitirá atualizações de desempenho dos alunos em atividades correlatas a disciplina.</a:t>
            </a:r>
          </a:p>
          <a:p>
            <a:pPr>
              <a:lnSpc>
                <a:spcPts val="3568"/>
              </a:lnSpc>
            </a:pPr>
          </a:p>
          <a:p>
            <a:pPr>
              <a:lnSpc>
                <a:spcPts val="3568"/>
              </a:lnSpc>
            </a:pPr>
            <a:r>
              <a:rPr lang="en-US" sz="2548">
                <a:solidFill>
                  <a:srgbClr val="FFFFFF"/>
                </a:solidFill>
                <a:latin typeface="Arimo"/>
              </a:rPr>
              <a:t>Em Home Page do Aluno:</a:t>
            </a:r>
          </a:p>
          <a:p>
            <a:pPr marL="550305" indent="-275153" lvl="1">
              <a:lnSpc>
                <a:spcPts val="3568"/>
              </a:lnSpc>
              <a:buFont typeface="Arial"/>
              <a:buChar char="•"/>
            </a:pPr>
            <a:r>
              <a:rPr lang="en-US" sz="2548">
                <a:solidFill>
                  <a:srgbClr val="FFFFFF"/>
                </a:solidFill>
                <a:latin typeface="Arimo"/>
              </a:rPr>
              <a:t>O sistema permitirá o acompanhamento de frequência na disciplina.</a:t>
            </a:r>
          </a:p>
          <a:p>
            <a:pPr marL="550305" indent="-275153" lvl="1">
              <a:lnSpc>
                <a:spcPts val="3568"/>
              </a:lnSpc>
              <a:buFont typeface="Arial"/>
              <a:buChar char="•"/>
            </a:pPr>
            <a:r>
              <a:rPr lang="en-US" sz="2548">
                <a:solidFill>
                  <a:srgbClr val="FFFFFF"/>
                </a:solidFill>
                <a:latin typeface="Arimo"/>
              </a:rPr>
              <a:t>O sistema permitirá o acompanhamento de desempenho em atividades realizadas.</a:t>
            </a:r>
          </a:p>
          <a:p>
            <a:pPr marL="550305" indent="-275153" lvl="1">
              <a:lnSpc>
                <a:spcPts val="3568"/>
              </a:lnSpc>
              <a:buFont typeface="Arial"/>
              <a:buChar char="•"/>
            </a:pPr>
            <a:r>
              <a:rPr lang="en-US" sz="2548">
                <a:solidFill>
                  <a:srgbClr val="FFFFFF"/>
                </a:solidFill>
                <a:latin typeface="Arimo"/>
              </a:rPr>
              <a:t>O sistema permitirá o acompanhamento de eventos registrados em calendário acadêmico.</a:t>
            </a:r>
          </a:p>
          <a:p>
            <a:pPr algn="l" marL="550305" indent="-275153" lvl="1">
              <a:lnSpc>
                <a:spcPts val="3568"/>
              </a:lnSpc>
              <a:buFont typeface="Arial"/>
              <a:buChar char="•"/>
            </a:pPr>
            <a:r>
              <a:rPr lang="en-US" sz="2548">
                <a:solidFill>
                  <a:srgbClr val="FFFFFF"/>
                </a:solidFill>
                <a:latin typeface="Arimo"/>
              </a:rPr>
              <a:t>O sistema permitirá a entrega de atividades pré-programadas pelo docente responsável.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95955" y="1025602"/>
            <a:ext cx="9896090" cy="558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4"/>
              </a:lnSpc>
              <a:spcBef>
                <a:spcPct val="0"/>
              </a:spcBef>
            </a:pPr>
            <a:r>
              <a:rPr lang="en-US" sz="3217" spc="321">
                <a:solidFill>
                  <a:srgbClr val="FFFFFF"/>
                </a:solidFill>
                <a:latin typeface="Public Sans"/>
              </a:rPr>
              <a:t>ELEMENTOS TÉCNICOS</a:t>
            </a:r>
          </a:p>
        </p:txBody>
      </p:sp>
      <p:sp>
        <p:nvSpPr>
          <p:cNvPr name="AutoShape 3" id="3"/>
          <p:cNvSpPr/>
          <p:nvPr/>
        </p:nvSpPr>
        <p:spPr>
          <a:xfrm>
            <a:off x="5927492" y="1603022"/>
            <a:ext cx="6433015" cy="0"/>
          </a:xfrm>
          <a:prstGeom prst="line">
            <a:avLst/>
          </a:prstGeom>
          <a:ln cap="flat" w="38100">
            <a:solidFill>
              <a:srgbClr val="FFFFFF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54490" y="270557"/>
            <a:ext cx="1827835" cy="1072330"/>
          </a:xfrm>
          <a:custGeom>
            <a:avLst/>
            <a:gdLst/>
            <a:ahLst/>
            <a:cxnLst/>
            <a:rect r="r" b="b" t="t" l="l"/>
            <a:pathLst>
              <a:path h="1072330" w="1827835">
                <a:moveTo>
                  <a:pt x="0" y="0"/>
                </a:moveTo>
                <a:lnTo>
                  <a:pt x="1827835" y="0"/>
                </a:lnTo>
                <a:lnTo>
                  <a:pt x="1827835" y="1072330"/>
                </a:lnTo>
                <a:lnTo>
                  <a:pt x="0" y="10723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096774" y="2048283"/>
            <a:ext cx="12094451" cy="7893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7420" indent="-213710" lvl="1">
              <a:lnSpc>
                <a:spcPts val="2771"/>
              </a:lnSpc>
              <a:buFont typeface="Arial"/>
              <a:buChar char="•"/>
            </a:pPr>
            <a:r>
              <a:rPr lang="en-US" sz="1979">
                <a:solidFill>
                  <a:srgbClr val="FFFFFF"/>
                </a:solidFill>
                <a:latin typeface="Arimo"/>
              </a:rPr>
              <a:t>Armazename</a:t>
            </a:r>
            <a:r>
              <a:rPr lang="en-US" sz="1979">
                <a:solidFill>
                  <a:srgbClr val="FFFFFF"/>
                </a:solidFill>
                <a:latin typeface="Arimo"/>
              </a:rPr>
              <a:t>nto Local (localStorage):</a:t>
            </a:r>
          </a:p>
          <a:p>
            <a:pPr marL="854841" indent="-284947" lvl="2">
              <a:lnSpc>
                <a:spcPts val="2771"/>
              </a:lnSpc>
              <a:buFont typeface="Arial"/>
              <a:buChar char="⚬"/>
            </a:pPr>
            <a:r>
              <a:rPr lang="en-US" sz="1979">
                <a:solidFill>
                  <a:srgbClr val="FFFFFF"/>
                </a:solidFill>
                <a:latin typeface="Arimo"/>
              </a:rPr>
              <a:t>Uso do localStorage para armazenar informações sobre atividades.</a:t>
            </a:r>
          </a:p>
          <a:p>
            <a:pPr marL="854841" indent="-284947" lvl="2">
              <a:lnSpc>
                <a:spcPts val="2771"/>
              </a:lnSpc>
              <a:buFont typeface="Arial"/>
              <a:buChar char="⚬"/>
            </a:pPr>
            <a:r>
              <a:rPr lang="en-US" sz="1979">
                <a:solidFill>
                  <a:srgbClr val="FFFFFF"/>
                </a:solidFill>
                <a:latin typeface="Arimo"/>
              </a:rPr>
              <a:t>Persistência das informações após atualização ou fechamento da página.</a:t>
            </a:r>
          </a:p>
          <a:p>
            <a:pPr marL="854841" indent="-284947" lvl="2">
              <a:lnSpc>
                <a:spcPts val="2771"/>
              </a:lnSpc>
              <a:buFont typeface="Arial"/>
              <a:buChar char="⚬"/>
            </a:pPr>
            <a:r>
              <a:rPr lang="en-US" sz="1979">
                <a:solidFill>
                  <a:srgbClr val="FFFFFF"/>
                </a:solidFill>
                <a:latin typeface="Arimo"/>
              </a:rPr>
              <a:t>Garantia de uma experiência consistente ao usuário.</a:t>
            </a:r>
          </a:p>
          <a:p>
            <a:pPr marL="427420" indent="-213710" lvl="1">
              <a:lnSpc>
                <a:spcPts val="2771"/>
              </a:lnSpc>
              <a:buFont typeface="Arial"/>
              <a:buChar char="•"/>
            </a:pPr>
            <a:r>
              <a:rPr lang="en-US" sz="1979">
                <a:solidFill>
                  <a:srgbClr val="FFFFFF"/>
                </a:solidFill>
                <a:latin typeface="Arimo"/>
              </a:rPr>
              <a:t>Validação de Dados do Formulário:</a:t>
            </a:r>
          </a:p>
          <a:p>
            <a:pPr marL="854841" indent="-284947" lvl="2">
              <a:lnSpc>
                <a:spcPts val="2771"/>
              </a:lnSpc>
              <a:buFont typeface="Arial"/>
              <a:buChar char="⚬"/>
            </a:pPr>
            <a:r>
              <a:rPr lang="en-US" sz="1979">
                <a:solidFill>
                  <a:srgbClr val="FFFFFF"/>
                </a:solidFill>
                <a:latin typeface="Arimo"/>
              </a:rPr>
              <a:t>Verificação prévia antes de adicionar uma nova atividade.</a:t>
            </a:r>
          </a:p>
          <a:p>
            <a:pPr marL="854841" indent="-284947" lvl="2">
              <a:lnSpc>
                <a:spcPts val="2771"/>
              </a:lnSpc>
              <a:buFont typeface="Arial"/>
              <a:buChar char="⚬"/>
            </a:pPr>
            <a:r>
              <a:rPr lang="en-US" sz="1979">
                <a:solidFill>
                  <a:srgbClr val="FFFFFF"/>
                </a:solidFill>
                <a:latin typeface="Arimo"/>
              </a:rPr>
              <a:t>Validação para garantir que os campos de descrição e data de entrega não estejam vazios.</a:t>
            </a:r>
          </a:p>
          <a:p>
            <a:pPr marL="854841" indent="-284947" lvl="2">
              <a:lnSpc>
                <a:spcPts val="2771"/>
              </a:lnSpc>
              <a:buFont typeface="Arial"/>
              <a:buChar char="⚬"/>
            </a:pPr>
            <a:r>
              <a:rPr lang="en-US" sz="1979">
                <a:solidFill>
                  <a:srgbClr val="FFFFFF"/>
                </a:solidFill>
                <a:latin typeface="Arimo"/>
              </a:rPr>
              <a:t>Verificação se a data de entrega é posterior à data atual.</a:t>
            </a:r>
          </a:p>
          <a:p>
            <a:pPr marL="427420" indent="-213710" lvl="1">
              <a:lnSpc>
                <a:spcPts val="2771"/>
              </a:lnSpc>
              <a:buFont typeface="Arial"/>
              <a:buChar char="•"/>
            </a:pPr>
            <a:r>
              <a:rPr lang="en-US" sz="1979">
                <a:solidFill>
                  <a:srgbClr val="FFFFFF"/>
                </a:solidFill>
                <a:latin typeface="Arimo"/>
              </a:rPr>
              <a:t>Manipulação Dinâmica do DOM (Document Object Model):</a:t>
            </a:r>
          </a:p>
          <a:p>
            <a:pPr marL="854841" indent="-284947" lvl="2">
              <a:lnSpc>
                <a:spcPts val="2771"/>
              </a:lnSpc>
              <a:buFont typeface="Arial"/>
              <a:buChar char="⚬"/>
            </a:pPr>
            <a:r>
              <a:rPr lang="en-US" sz="1979">
                <a:solidFill>
                  <a:srgbClr val="FFFFFF"/>
                </a:solidFill>
                <a:latin typeface="Arimo"/>
              </a:rPr>
              <a:t>Utilização do script atividades.js para manipulação dinâmica do DOM.</a:t>
            </a:r>
          </a:p>
          <a:p>
            <a:pPr marL="854841" indent="-284947" lvl="2">
              <a:lnSpc>
                <a:spcPts val="2771"/>
              </a:lnSpc>
              <a:buFont typeface="Arial"/>
              <a:buChar char="⚬"/>
            </a:pPr>
            <a:r>
              <a:rPr lang="en-US" sz="1979">
                <a:solidFill>
                  <a:srgbClr val="FFFFFF"/>
                </a:solidFill>
                <a:latin typeface="Arimo"/>
              </a:rPr>
              <a:t>Exibição da lista de atividades em uma tabela.</a:t>
            </a:r>
          </a:p>
          <a:p>
            <a:pPr marL="854841" indent="-284947" lvl="2">
              <a:lnSpc>
                <a:spcPts val="2771"/>
              </a:lnSpc>
              <a:buFont typeface="Arial"/>
              <a:buChar char="⚬"/>
            </a:pPr>
            <a:r>
              <a:rPr lang="en-US" sz="1979">
                <a:solidFill>
                  <a:srgbClr val="FFFFFF"/>
                </a:solidFill>
                <a:latin typeface="Arimo"/>
              </a:rPr>
              <a:t>Adição, edição, exclusão e listagem de atividades sem a necessidade de recarregar a página.</a:t>
            </a:r>
          </a:p>
          <a:p>
            <a:pPr marL="427420" indent="-213710" lvl="1">
              <a:lnSpc>
                <a:spcPts val="2771"/>
              </a:lnSpc>
              <a:buFont typeface="Arial"/>
              <a:buChar char="•"/>
            </a:pPr>
            <a:r>
              <a:rPr lang="en-US" sz="1979">
                <a:solidFill>
                  <a:srgbClr val="FFFFFF"/>
                </a:solidFill>
                <a:latin typeface="Arimo"/>
              </a:rPr>
              <a:t>Estilização Responsiva:</a:t>
            </a:r>
          </a:p>
          <a:p>
            <a:pPr marL="854841" indent="-284947" lvl="2">
              <a:lnSpc>
                <a:spcPts val="2771"/>
              </a:lnSpc>
              <a:buFont typeface="Arial"/>
              <a:buChar char="⚬"/>
            </a:pPr>
            <a:r>
              <a:rPr lang="en-US" sz="1979">
                <a:solidFill>
                  <a:srgbClr val="FFFFFF"/>
                </a:solidFill>
                <a:latin typeface="Arimo"/>
              </a:rPr>
              <a:t>Adaptação da página a diferentes tamanhos de tela.</a:t>
            </a:r>
          </a:p>
          <a:p>
            <a:pPr marL="854841" indent="-284947" lvl="2">
              <a:lnSpc>
                <a:spcPts val="2771"/>
              </a:lnSpc>
              <a:buFont typeface="Arial"/>
              <a:buChar char="⚬"/>
            </a:pPr>
            <a:r>
              <a:rPr lang="en-US" sz="1979">
                <a:solidFill>
                  <a:srgbClr val="FFFFFF"/>
                </a:solidFill>
                <a:latin typeface="Arimo"/>
              </a:rPr>
              <a:t>Configuração de estilos responsivos para proporcionar uma experiência visual agradável e coerente.</a:t>
            </a:r>
          </a:p>
          <a:p>
            <a:pPr marL="427420" indent="-213710" lvl="1">
              <a:lnSpc>
                <a:spcPts val="2771"/>
              </a:lnSpc>
              <a:buFont typeface="Arial"/>
              <a:buChar char="•"/>
            </a:pPr>
            <a:r>
              <a:rPr lang="en-US" sz="1979">
                <a:solidFill>
                  <a:srgbClr val="FFFFFF"/>
                </a:solidFill>
                <a:latin typeface="Arimo"/>
              </a:rPr>
              <a:t>Interatividade do Usuário:</a:t>
            </a:r>
          </a:p>
          <a:p>
            <a:pPr marL="854841" indent="-284947" lvl="2">
              <a:lnSpc>
                <a:spcPts val="2771"/>
              </a:lnSpc>
              <a:buFont typeface="Arial"/>
              <a:buChar char="⚬"/>
            </a:pPr>
            <a:r>
              <a:rPr lang="en-US" sz="1979">
                <a:solidFill>
                  <a:srgbClr val="FFFFFF"/>
                </a:solidFill>
                <a:latin typeface="Arimo"/>
              </a:rPr>
              <a:t>Presença de botões de adicionar, listar, editar e excluir atividades.</a:t>
            </a:r>
          </a:p>
          <a:p>
            <a:pPr marL="854841" indent="-284947" lvl="2">
              <a:lnSpc>
                <a:spcPts val="2771"/>
              </a:lnSpc>
              <a:buFont typeface="Arial"/>
              <a:buChar char="⚬"/>
            </a:pPr>
            <a:r>
              <a:rPr lang="en-US" sz="1979">
                <a:solidFill>
                  <a:srgbClr val="FFFFFF"/>
                </a:solidFill>
                <a:latin typeface="Arimo"/>
              </a:rPr>
              <a:t>Reação dinâmica da interface às ações do usuário.</a:t>
            </a:r>
          </a:p>
          <a:p>
            <a:pPr marL="854841" indent="-284947" lvl="2">
              <a:lnSpc>
                <a:spcPts val="2771"/>
              </a:lnSpc>
              <a:buFont typeface="Arial"/>
              <a:buChar char="⚬"/>
            </a:pPr>
            <a:r>
              <a:rPr lang="en-US" sz="1979">
                <a:solidFill>
                  <a:srgbClr val="FFFFFF"/>
                </a:solidFill>
                <a:latin typeface="Arimo"/>
              </a:rPr>
              <a:t>Atualização dinâmica da lista de atividades conforme as interações do usuário.</a:t>
            </a:r>
          </a:p>
          <a:p>
            <a:pPr marL="427420" indent="-213710" lvl="1">
              <a:lnSpc>
                <a:spcPts val="2771"/>
              </a:lnSpc>
              <a:buFont typeface="Arial"/>
              <a:buChar char="•"/>
            </a:pPr>
            <a:r>
              <a:rPr lang="en-US" sz="1979">
                <a:solidFill>
                  <a:srgbClr val="FFFFFF"/>
                </a:solidFill>
                <a:latin typeface="Arimo"/>
              </a:rPr>
              <a:t>Base Sólida para Gerenciamento de Atividades:</a:t>
            </a:r>
          </a:p>
          <a:p>
            <a:pPr marL="854841" indent="-284947" lvl="2">
              <a:lnSpc>
                <a:spcPts val="2771"/>
              </a:lnSpc>
              <a:buFont typeface="Arial"/>
              <a:buChar char="⚬"/>
            </a:pPr>
            <a:r>
              <a:rPr lang="en-US" sz="1979">
                <a:solidFill>
                  <a:srgbClr val="FFFFFF"/>
                </a:solidFill>
                <a:latin typeface="Arimo"/>
              </a:rPr>
              <a:t>Requisitos técnicos que estabelecem uma base sólida.</a:t>
            </a:r>
          </a:p>
          <a:p>
            <a:pPr marL="854841" indent="-284947" lvl="2">
              <a:lnSpc>
                <a:spcPts val="2771"/>
              </a:lnSpc>
              <a:buFont typeface="Arial"/>
              <a:buChar char="⚬"/>
            </a:pPr>
            <a:r>
              <a:rPr lang="en-US" sz="1979">
                <a:solidFill>
                  <a:srgbClr val="FFFFFF"/>
                </a:solidFill>
                <a:latin typeface="Arimo"/>
              </a:rPr>
              <a:t>Proporcionamento de uma experiência de usuário fluida e consistente.</a:t>
            </a:r>
          </a:p>
          <a:p>
            <a:pPr marL="854841" indent="-284947" lvl="2">
              <a:lnSpc>
                <a:spcPts val="2771"/>
              </a:lnSpc>
              <a:buFont typeface="Arial"/>
              <a:buChar char="⚬"/>
            </a:pPr>
            <a:r>
              <a:rPr lang="en-US" sz="1979">
                <a:solidFill>
                  <a:srgbClr val="FFFFFF"/>
                </a:solidFill>
                <a:latin typeface="Arimo"/>
              </a:rPr>
              <a:t>Cobertura de aspectos essenciais, desde armazenamento até interatividade.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95955" y="2606370"/>
            <a:ext cx="9896090" cy="558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4"/>
              </a:lnSpc>
              <a:spcBef>
                <a:spcPct val="0"/>
              </a:spcBef>
            </a:pPr>
            <a:r>
              <a:rPr lang="en-US" sz="3217" spc="321">
                <a:solidFill>
                  <a:srgbClr val="FFFFFF"/>
                </a:solidFill>
                <a:latin typeface="Public Sans"/>
              </a:rPr>
              <a:t>LINK PARA ACESSO: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52439" y="4300533"/>
            <a:ext cx="8183910" cy="575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5999" indent="-347999" lvl="1">
              <a:lnSpc>
                <a:spcPts val="4513"/>
              </a:lnSpc>
              <a:spcBef>
                <a:spcPct val="0"/>
              </a:spcBef>
              <a:buFont typeface="Arial"/>
              <a:buChar char="•"/>
            </a:pPr>
            <a:r>
              <a:rPr lang="en-US" sz="3223" strike="noStrike" u="sng">
                <a:solidFill>
                  <a:srgbClr val="FFFFFF"/>
                </a:solidFill>
                <a:latin typeface="Arimo"/>
                <a:hlinkClick r:id="rId2" tooltip="https://dancing-cendol-087776.netlify.app"/>
              </a:rPr>
              <a:t>https://dancing-cendol-087776.netlify.app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554490" y="270557"/>
            <a:ext cx="1827835" cy="1072330"/>
          </a:xfrm>
          <a:custGeom>
            <a:avLst/>
            <a:gdLst/>
            <a:ahLst/>
            <a:cxnLst/>
            <a:rect r="r" b="b" t="t" l="l"/>
            <a:pathLst>
              <a:path h="1072330" w="1827835">
                <a:moveTo>
                  <a:pt x="0" y="0"/>
                </a:moveTo>
                <a:lnTo>
                  <a:pt x="1827835" y="0"/>
                </a:lnTo>
                <a:lnTo>
                  <a:pt x="1827835" y="1072330"/>
                </a:lnTo>
                <a:lnTo>
                  <a:pt x="0" y="10723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DAF2EFecXnk</dc:identifier>
  <dcterms:modified xsi:type="dcterms:W3CDTF">2011-08-01T06:04:30Z</dcterms:modified>
  <cp:revision>1</cp:revision>
  <dc:title>Gerenciamento de Escolas e Universidades</dc:title>
</cp:coreProperties>
</file>