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1" r:id="rId6"/>
    <p:sldId id="262" r:id="rId7"/>
    <p:sldId id="263" r:id="rId8"/>
    <p:sldId id="264" r:id="rId9"/>
    <p:sldId id="265"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94" d="100"/>
          <a:sy n="94" d="100"/>
        </p:scale>
        <p:origin x="117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A84FB524-E67A-4211-8697-C15450D7CF1C}"/>
    <pc:docChg chg="modSld">
      <pc:chgData name="Rachel Bloemer" userId="77b46c2fcbe54245" providerId="LiveId" clId="{A84FB524-E67A-4211-8697-C15450D7CF1C}" dt="2024-07-27T00:14:07.011" v="8" actId="20577"/>
      <pc:docMkLst>
        <pc:docMk/>
      </pc:docMkLst>
      <pc:sldChg chg="modSp mod">
        <pc:chgData name="Rachel Bloemer" userId="77b46c2fcbe54245" providerId="LiveId" clId="{A84FB524-E67A-4211-8697-C15450D7CF1C}" dt="2024-07-27T00:14:07.011" v="8" actId="20577"/>
        <pc:sldMkLst>
          <pc:docMk/>
          <pc:sldMk cId="2892489643" sldId="261"/>
        </pc:sldMkLst>
        <pc:spChg chg="mod">
          <ac:chgData name="Rachel Bloemer" userId="77b46c2fcbe54245" providerId="LiveId" clId="{A84FB524-E67A-4211-8697-C15450D7CF1C}" dt="2024-07-27T00:14:07.011" v="8" actId="20577"/>
          <ac:spMkLst>
            <pc:docMk/>
            <pc:sldMk cId="2892489643" sldId="261"/>
            <ac:spMk id="60" creationId="{00000000-0000-0000-0000-000000000000}"/>
          </ac:spMkLst>
        </pc:spChg>
      </pc:sldChg>
    </pc:docChg>
  </pc:docChgLst>
  <pc:docChgLst>
    <pc:chgData name="Rachel Bloemer" userId="77b46c2fcbe54245" providerId="LiveId" clId="{9A7BBEF4-6F3C-4C64-8E1D-1FD87EBDAF77}"/>
    <pc:docChg chg="modSld">
      <pc:chgData name="Rachel Bloemer" userId="77b46c2fcbe54245" providerId="LiveId" clId="{9A7BBEF4-6F3C-4C64-8E1D-1FD87EBDAF77}" dt="2024-08-08T16:21:40.175" v="7" actId="20577"/>
      <pc:docMkLst>
        <pc:docMk/>
      </pc:docMkLst>
      <pc:sldChg chg="modSp mod">
        <pc:chgData name="Rachel Bloemer" userId="77b46c2fcbe54245" providerId="LiveId" clId="{9A7BBEF4-6F3C-4C64-8E1D-1FD87EBDAF77}" dt="2024-08-08T16:21:40.175" v="7" actId="20577"/>
        <pc:sldMkLst>
          <pc:docMk/>
          <pc:sldMk cId="1849713498" sldId="262"/>
        </pc:sldMkLst>
        <pc:spChg chg="mod">
          <ac:chgData name="Rachel Bloemer" userId="77b46c2fcbe54245" providerId="LiveId" clId="{9A7BBEF4-6F3C-4C64-8E1D-1FD87EBDAF77}" dt="2024-08-08T16:21:19.920" v="4" actId="20577"/>
          <ac:spMkLst>
            <pc:docMk/>
            <pc:sldMk cId="1849713498" sldId="262"/>
            <ac:spMk id="49" creationId="{00000000-0000-0000-0000-000000000000}"/>
          </ac:spMkLst>
        </pc:spChg>
        <pc:spChg chg="mod">
          <ac:chgData name="Rachel Bloemer" userId="77b46c2fcbe54245" providerId="LiveId" clId="{9A7BBEF4-6F3C-4C64-8E1D-1FD87EBDAF77}" dt="2024-08-08T16:21:40.175" v="7" actId="20577"/>
          <ac:spMkLst>
            <pc:docMk/>
            <pc:sldMk cId="1849713498" sldId="262"/>
            <ac:spMk id="50" creationId="{00000000-0000-0000-0000-000000000000}"/>
          </ac:spMkLst>
        </pc:spChg>
      </pc:sldChg>
    </pc:docChg>
  </pc:docChgLst>
  <pc:docChgLst>
    <pc:chgData name="Rachel Bloemer" userId="77b46c2fcbe54245" providerId="LiveId" clId="{24D81073-3E66-491E-88CB-7DBD340A974C}"/>
    <pc:docChg chg="modSld">
      <pc:chgData name="Rachel Bloemer" userId="77b46c2fcbe54245" providerId="LiveId" clId="{24D81073-3E66-491E-88CB-7DBD340A974C}" dt="2024-06-26T23:15:55.332" v="31" actId="20577"/>
      <pc:docMkLst>
        <pc:docMk/>
      </pc:docMkLst>
      <pc:sldChg chg="modSp mod">
        <pc:chgData name="Rachel Bloemer" userId="77b46c2fcbe54245" providerId="LiveId" clId="{24D81073-3E66-491E-88CB-7DBD340A974C}" dt="2024-06-26T23:15:55.332" v="31" actId="20577"/>
        <pc:sldMkLst>
          <pc:docMk/>
          <pc:sldMk cId="555711430" sldId="256"/>
        </pc:sldMkLst>
        <pc:spChg chg="mod">
          <ac:chgData name="Rachel Bloemer" userId="77b46c2fcbe54245" providerId="LiveId" clId="{24D81073-3E66-491E-88CB-7DBD340A974C}" dt="2024-06-26T23:15:55.332" v="31" actId="20577"/>
          <ac:spMkLst>
            <pc:docMk/>
            <pc:sldMk cId="555711430" sldId="256"/>
            <ac:spMk id="64" creationId="{00000000-0000-0000-0000-000000000000}"/>
          </ac:spMkLst>
        </pc:spChg>
      </pc:sldChg>
      <pc:sldChg chg="modSp mod">
        <pc:chgData name="Rachel Bloemer" userId="77b46c2fcbe54245" providerId="LiveId" clId="{24D81073-3E66-491E-88CB-7DBD340A974C}" dt="2024-06-25T01:16:22.725" v="28"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5T01:16:22.725" v="28"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2/11/2025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PreDelay</a:t>
            </a: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PreDelay:</a:t>
            </a:r>
          </a:p>
          <a:p>
            <a:r>
              <a:rPr lang="en-US" sz="1600" b="1" dirty="0">
                <a:solidFill>
                  <a:schemeClr val="bg1"/>
                </a:solidFill>
              </a:rPr>
              <a:t>  Left:  no predelay</a:t>
            </a:r>
          </a:p>
          <a:p>
            <a:r>
              <a:rPr lang="en-US" sz="1600" b="1" dirty="0">
                <a:solidFill>
                  <a:schemeClr val="bg1"/>
                </a:solidFill>
              </a:rPr>
              <a:t>  Center: 100ms predelay</a:t>
            </a:r>
          </a:p>
          <a:p>
            <a:r>
              <a:rPr lang="en-US" sz="1600" b="1" dirty="0">
                <a:solidFill>
                  <a:schemeClr val="bg1"/>
                </a:solidFill>
              </a:rPr>
              <a:t>  Right:  200ms predelay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737080" y="6018288"/>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49413" y="2261143"/>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51520" y="2267910"/>
            <a:ext cx="56457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28" name="TextBox 27"/>
          <p:cNvSpPr txBox="1"/>
          <p:nvPr/>
        </p:nvSpPr>
        <p:spPr>
          <a:xfrm>
            <a:off x="5717074" y="3267265"/>
            <a:ext cx="4796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Tone</a:t>
            </a:r>
          </a:p>
        </p:txBody>
      </p:sp>
      <p:sp>
        <p:nvSpPr>
          <p:cNvPr id="29" name="TextBox 28"/>
          <p:cNvSpPr txBox="1"/>
          <p:nvPr/>
        </p:nvSpPr>
        <p:spPr>
          <a:xfrm>
            <a:off x="6424840" y="3267265"/>
            <a:ext cx="630301"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Detune</a:t>
            </a:r>
          </a:p>
        </p:txBody>
      </p:sp>
      <p:sp>
        <p:nvSpPr>
          <p:cNvPr id="30" name="TextBox 29"/>
          <p:cNvSpPr txBox="1"/>
          <p:nvPr/>
        </p:nvSpPr>
        <p:spPr>
          <a:xfrm>
            <a:off x="4792486" y="3267265"/>
            <a:ext cx="7232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Shimmer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87727" y="4030683"/>
            <a:ext cx="46519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Both</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Venus</a:t>
            </a:r>
          </a:p>
        </p:txBody>
      </p:sp>
      <p:sp>
        <p:nvSpPr>
          <p:cNvPr id="34" name="TextBox 33"/>
          <p:cNvSpPr txBox="1"/>
          <p:nvPr/>
        </p:nvSpPr>
        <p:spPr>
          <a:xfrm>
            <a:off x="5350674" y="4877231"/>
            <a:ext cx="11769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Reverb</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6646" y="40491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0" name="TextBox 39"/>
          <p:cNvSpPr txBox="1"/>
          <p:nvPr/>
        </p:nvSpPr>
        <p:spPr>
          <a:xfrm rot="16200000">
            <a:off x="6542548" y="4039021"/>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Less</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More</a:t>
            </a:r>
          </a:p>
        </p:txBody>
      </p:sp>
      <p:sp>
        <p:nvSpPr>
          <p:cNvPr id="41" name="TextBox 40"/>
          <p:cNvSpPr txBox="1"/>
          <p:nvPr/>
        </p:nvSpPr>
        <p:spPr>
          <a:xfrm>
            <a:off x="4760994" y="3551712"/>
            <a:ext cx="80983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Shim Mode</a:t>
            </a:r>
          </a:p>
        </p:txBody>
      </p:sp>
      <p:sp>
        <p:nvSpPr>
          <p:cNvPr id="42" name="TextBox 41"/>
          <p:cNvSpPr txBox="1"/>
          <p:nvPr/>
        </p:nvSpPr>
        <p:spPr>
          <a:xfrm>
            <a:off x="5575841" y="3560229"/>
            <a:ext cx="753732"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LoFi</a:t>
            </a:r>
            <a:r>
              <a:rPr lang="en-US" sz="900" b="1" dirty="0">
                <a:latin typeface="Century Gothic" panose="020B0502020202020204" pitchFamily="34" charset="0"/>
                <a:cs typeface="Adobe Devanagari" panose="02040503050201020203" pitchFamily="18" charset="0"/>
              </a:rPr>
              <a:t>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decay time</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Damp:</a:t>
            </a:r>
            <a:r>
              <a:rPr lang="en-US" sz="1600" dirty="0">
                <a:solidFill>
                  <a:schemeClr val="tx1"/>
                </a:solidFill>
              </a:rPr>
              <a:t> Amount of Dampening</a:t>
            </a:r>
            <a:endParaRPr lang="en-US" sz="1600" b="1" dirty="0">
              <a:solidFill>
                <a:schemeClr val="tx1"/>
              </a:solidFill>
            </a:endParaRPr>
          </a:p>
        </p:txBody>
      </p:sp>
      <p:sp>
        <p:nvSpPr>
          <p:cNvPr id="50" name="Rectangle 49"/>
          <p:cNvSpPr/>
          <p:nvPr/>
        </p:nvSpPr>
        <p:spPr>
          <a:xfrm>
            <a:off x="7611996" y="1704463"/>
            <a:ext cx="4263171" cy="149748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Shimmer</a:t>
            </a:r>
            <a:r>
              <a:rPr lang="en-US" sz="1600" dirty="0">
                <a:solidFill>
                  <a:schemeClr val="tx1"/>
                </a:solidFill>
              </a:rPr>
              <a:t>: Adds octave string-like shimmer based on Shimmer mode toggle</a:t>
            </a:r>
          </a:p>
          <a:p>
            <a:r>
              <a:rPr lang="en-US" sz="1600" b="1" dirty="0">
                <a:solidFill>
                  <a:schemeClr val="tx1"/>
                </a:solidFill>
              </a:rPr>
              <a:t>Tone</a:t>
            </a:r>
            <a:r>
              <a:rPr lang="en-US" sz="1600" dirty="0">
                <a:solidFill>
                  <a:schemeClr val="tx1"/>
                </a:solidFill>
              </a:rPr>
              <a:t>: Adds octave + 5ths string-like shimmer</a:t>
            </a:r>
          </a:p>
          <a:p>
            <a:r>
              <a:rPr lang="en-US" sz="1600" b="1" dirty="0">
                <a:solidFill>
                  <a:schemeClr val="tx1"/>
                </a:solidFill>
              </a:rPr>
              <a:t>Detune</a:t>
            </a:r>
            <a:r>
              <a:rPr lang="en-US" sz="1600" dirty="0">
                <a:solidFill>
                  <a:schemeClr val="tx1"/>
                </a:solidFill>
              </a:rPr>
              <a:t>: Right of noon shifts reverb pitch up over time, Left of noon shifts reverb pitch down over time, center is no detuning</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Shimmer Mode Toggle</a:t>
            </a:r>
          </a:p>
          <a:p>
            <a:r>
              <a:rPr lang="en-US" sz="1600" b="1" dirty="0">
                <a:solidFill>
                  <a:schemeClr val="bg1"/>
                </a:solidFill>
              </a:rPr>
              <a:t>  Left:  Adds Octave Down</a:t>
            </a:r>
          </a:p>
          <a:p>
            <a:r>
              <a:rPr lang="en-US" sz="1600" b="1" dirty="0">
                <a:solidFill>
                  <a:schemeClr val="bg1"/>
                </a:solidFill>
              </a:rPr>
              <a:t>  Center: Adds Octave Up</a:t>
            </a:r>
          </a:p>
          <a:p>
            <a:r>
              <a:rPr lang="en-US" sz="1600" b="1" dirty="0">
                <a:solidFill>
                  <a:schemeClr val="bg1"/>
                </a:solidFill>
              </a:rPr>
              <a:t>  Right:  Both Octave Up and Down</a:t>
            </a:r>
          </a:p>
        </p:txBody>
      </p:sp>
      <p:sp>
        <p:nvSpPr>
          <p:cNvPr id="54" name="Rectangle 53"/>
          <p:cNvSpPr/>
          <p:nvPr/>
        </p:nvSpPr>
        <p:spPr>
          <a:xfrm>
            <a:off x="64488" y="4194237"/>
            <a:ext cx="4256140" cy="160044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LoFi</a:t>
            </a:r>
            <a:r>
              <a:rPr lang="en-US" sz="1600" b="1" dirty="0">
                <a:solidFill>
                  <a:schemeClr val="bg1"/>
                </a:solidFill>
              </a:rPr>
              <a:t> Mode Toggle:</a:t>
            </a:r>
          </a:p>
          <a:p>
            <a:r>
              <a:rPr lang="en-US" sz="1600" b="1" dirty="0">
                <a:solidFill>
                  <a:schemeClr val="bg1"/>
                </a:solidFill>
              </a:rPr>
              <a:t>  Left:  Less applies some </a:t>
            </a:r>
            <a:r>
              <a:rPr lang="en-US" sz="1600" b="1" dirty="0" err="1">
                <a:solidFill>
                  <a:schemeClr val="bg1"/>
                </a:solidFill>
              </a:rPr>
              <a:t>samplerate</a:t>
            </a:r>
            <a:r>
              <a:rPr lang="en-US" sz="1600" b="1" dirty="0">
                <a:solidFill>
                  <a:schemeClr val="bg1"/>
                </a:solidFill>
              </a:rPr>
              <a:t> reduction with a </a:t>
            </a:r>
            <a:r>
              <a:rPr lang="en-US" sz="1600" b="1" dirty="0" err="1">
                <a:solidFill>
                  <a:schemeClr val="bg1"/>
                </a:solidFill>
              </a:rPr>
              <a:t>lowpass</a:t>
            </a:r>
            <a:r>
              <a:rPr lang="en-US" sz="1600" b="1" dirty="0">
                <a:solidFill>
                  <a:schemeClr val="bg1"/>
                </a:solidFill>
              </a:rPr>
              <a:t> filter  </a:t>
            </a:r>
          </a:p>
          <a:p>
            <a:r>
              <a:rPr lang="en-US" sz="1600" b="1" dirty="0">
                <a:solidFill>
                  <a:schemeClr val="bg1"/>
                </a:solidFill>
              </a:rPr>
              <a:t>  Center:  None – no </a:t>
            </a:r>
            <a:r>
              <a:rPr lang="en-US" sz="1600" b="1" dirty="0" err="1">
                <a:solidFill>
                  <a:schemeClr val="bg1"/>
                </a:solidFill>
              </a:rPr>
              <a:t>samplerate</a:t>
            </a:r>
            <a:r>
              <a:rPr lang="en-US" sz="1600" b="1" dirty="0">
                <a:solidFill>
                  <a:schemeClr val="bg1"/>
                </a:solidFill>
              </a:rPr>
              <a:t> reduction</a:t>
            </a:r>
          </a:p>
          <a:p>
            <a:r>
              <a:rPr lang="en-US" sz="1600" b="1" dirty="0">
                <a:solidFill>
                  <a:schemeClr val="bg1"/>
                </a:solidFill>
              </a:rPr>
              <a:t>  Right: More applies more </a:t>
            </a:r>
            <a:r>
              <a:rPr lang="en-US" sz="1600" b="1" dirty="0" err="1">
                <a:solidFill>
                  <a:schemeClr val="bg1"/>
                </a:solidFill>
              </a:rPr>
              <a:t>samplerate</a:t>
            </a:r>
            <a:r>
              <a:rPr lang="en-US" sz="1600" b="1" dirty="0">
                <a:solidFill>
                  <a:schemeClr val="bg1"/>
                </a:solidFill>
              </a:rPr>
              <a:t> reduction without a </a:t>
            </a:r>
            <a:r>
              <a:rPr lang="en-US" sz="1600" b="1" dirty="0" err="1">
                <a:solidFill>
                  <a:schemeClr val="bg1"/>
                </a:solidFill>
              </a:rPr>
              <a:t>lowpass</a:t>
            </a:r>
            <a:r>
              <a:rPr lang="en-US" sz="1600" b="1" dirty="0">
                <a:solidFill>
                  <a:schemeClr val="bg1"/>
                </a:solidFill>
              </a:rPr>
              <a:t> filter</a:t>
            </a:r>
          </a:p>
        </p:txBody>
      </p:sp>
      <p:sp>
        <p:nvSpPr>
          <p:cNvPr id="55" name="Rectangle 54"/>
          <p:cNvSpPr/>
          <p:nvPr/>
        </p:nvSpPr>
        <p:spPr>
          <a:xfrm>
            <a:off x="7618076" y="3266577"/>
            <a:ext cx="4360563" cy="1543206"/>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Oscillates all the knob controls (except mix) between the current setting and 0 at a slow rate ( between 25 and 50 second periods). </a:t>
            </a:r>
          </a:p>
          <a:p>
            <a:r>
              <a:rPr lang="en-US" sz="1600" b="1" dirty="0">
                <a:solidFill>
                  <a:schemeClr val="bg1"/>
                </a:solidFill>
              </a:rPr>
              <a:t>  Left:  Slow drift, Sine wave, lower rate</a:t>
            </a:r>
          </a:p>
          <a:p>
            <a:r>
              <a:rPr lang="en-US" sz="1600" b="1" dirty="0">
                <a:solidFill>
                  <a:schemeClr val="bg1"/>
                </a:solidFill>
              </a:rPr>
              <a:t>  Center: No drift</a:t>
            </a:r>
          </a:p>
          <a:p>
            <a:r>
              <a:rPr lang="en-US" sz="1600" b="1" dirty="0">
                <a:solidFill>
                  <a:schemeClr val="bg1"/>
                </a:solidFill>
              </a:rPr>
              <a:t>  Right:  More drift, Triangle wave, higher rate</a:t>
            </a:r>
          </a:p>
        </p:txBody>
      </p:sp>
      <p:sp>
        <p:nvSpPr>
          <p:cNvPr id="56" name="Rectangle 55"/>
          <p:cNvSpPr/>
          <p:nvPr/>
        </p:nvSpPr>
        <p:spPr>
          <a:xfrm>
            <a:off x="7676530" y="4874409"/>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1,2,3,4: TBD (no action currently assigned to dip switches)</a:t>
            </a:r>
          </a:p>
        </p:txBody>
      </p:sp>
      <p:sp>
        <p:nvSpPr>
          <p:cNvPr id="57" name="Rectangle 56"/>
          <p:cNvSpPr/>
          <p:nvPr/>
        </p:nvSpPr>
        <p:spPr>
          <a:xfrm>
            <a:off x="569071" y="5957124"/>
            <a:ext cx="4863180"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more than a half second to enter/exit Set Expression mode. Hold for &gt; 2 seconds to clear all expression settings. </a:t>
            </a:r>
          </a:p>
        </p:txBody>
      </p:sp>
      <p:sp>
        <p:nvSpPr>
          <p:cNvPr id="58" name="Rectangle 57"/>
          <p:cNvSpPr/>
          <p:nvPr/>
        </p:nvSpPr>
        <p:spPr>
          <a:xfrm>
            <a:off x="6574948" y="5977001"/>
            <a:ext cx="4891147" cy="79805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Freeze the current reverb sound indefinitely. </a:t>
            </a:r>
          </a:p>
        </p:txBody>
      </p:sp>
      <p:sp>
        <p:nvSpPr>
          <p:cNvPr id="59" name="Rectangle 58"/>
          <p:cNvSpPr/>
          <p:nvPr/>
        </p:nvSpPr>
        <p:spPr>
          <a:xfrm>
            <a:off x="259856" y="190712"/>
            <a:ext cx="4226847" cy="12436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Venus</a:t>
            </a:r>
            <a:r>
              <a:rPr lang="en-US" sz="1600" b="1" dirty="0">
                <a:solidFill>
                  <a:schemeClr val="tx1"/>
                </a:solidFill>
              </a:rPr>
              <a:t> is a </a:t>
            </a:r>
            <a:r>
              <a:rPr lang="en-US" sz="2400" b="1" dirty="0">
                <a:solidFill>
                  <a:schemeClr val="tx1"/>
                </a:solidFill>
              </a:rPr>
              <a:t>Spectral Reverb </a:t>
            </a:r>
            <a:r>
              <a:rPr lang="en-US" sz="1600" b="1" dirty="0">
                <a:solidFill>
                  <a:schemeClr val="tx1"/>
                </a:solidFill>
              </a:rPr>
              <a:t>pedal that operates in the frequency domain to create lush soundscapes. Features string-like overtones, detuning, and spectral freeze.</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endCxn id="61" idx="2"/>
          </p:cNvCxnSpPr>
          <p:nvPr/>
        </p:nvCxnSpPr>
        <p:spPr>
          <a:xfrm flipH="1" flipV="1">
            <a:off x="7261055" y="4582016"/>
            <a:ext cx="404085" cy="3258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6625" y="5548457"/>
            <a:ext cx="58541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FREEZE</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6" name="Rectangle 45"/>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 name="Rectangle 47"/>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1" name="Rectangle 50"/>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Rectangle 52"/>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248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4291" y="1240759"/>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777280" y="2261143"/>
            <a:ext cx="74090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PreDelay</a:t>
            </a:r>
          </a:p>
        </p:txBody>
      </p:sp>
      <p:sp>
        <p:nvSpPr>
          <p:cNvPr id="26" name="TextBox 25"/>
          <p:cNvSpPr txBox="1"/>
          <p:nvPr/>
        </p:nvSpPr>
        <p:spPr>
          <a:xfrm>
            <a:off x="5751369" y="2261142"/>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99611" y="2267910"/>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28" name="TextBox 27"/>
          <p:cNvSpPr txBox="1"/>
          <p:nvPr/>
        </p:nvSpPr>
        <p:spPr>
          <a:xfrm>
            <a:off x="5712266"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29" name="TextBox 28"/>
          <p:cNvSpPr txBox="1"/>
          <p:nvPr/>
        </p:nvSpPr>
        <p:spPr>
          <a:xfrm>
            <a:off x="6388775" y="3267265"/>
            <a:ext cx="7024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DriftMod</a:t>
            </a:r>
          </a:p>
        </p:txBody>
      </p:sp>
      <p:sp>
        <p:nvSpPr>
          <p:cNvPr id="30" name="TextBox 29"/>
          <p:cNvSpPr txBox="1"/>
          <p:nvPr/>
        </p:nvSpPr>
        <p:spPr>
          <a:xfrm>
            <a:off x="4918323" y="3267265"/>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5030524" y="4089229"/>
            <a:ext cx="439544" cy="338554"/>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146877" y="4499990"/>
            <a:ext cx="1593113"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Saturn</a:t>
            </a:r>
          </a:p>
        </p:txBody>
      </p:sp>
      <p:sp>
        <p:nvSpPr>
          <p:cNvPr id="34" name="TextBox 33"/>
          <p:cNvSpPr txBox="1"/>
          <p:nvPr/>
        </p:nvSpPr>
        <p:spPr>
          <a:xfrm>
            <a:off x="5390750" y="4877231"/>
            <a:ext cx="109677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Spectral 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801885" y="4035684"/>
            <a:ext cx="439543" cy="461665"/>
          </a:xfrm>
          <a:prstGeom prst="rect">
            <a:avLst/>
          </a:prstGeom>
          <a:noFill/>
        </p:spPr>
        <p:txBody>
          <a:bodyPr wrap="none" rtlCol="0">
            <a:spAutoFit/>
          </a:bodyPr>
          <a:lstStyle/>
          <a:p>
            <a:pPr algn="ctr"/>
            <a:endParaRPr lang="en-US" sz="800" b="1" dirty="0">
              <a:latin typeface="Century Gothic" panose="020B0502020202020204" pitchFamily="34" charset="0"/>
              <a:cs typeface="Adobe Devanagari" panose="02040503050201020203" pitchFamily="18" charset="0"/>
            </a:endParaRPr>
          </a:p>
          <a:p>
            <a:pPr algn="ct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Rand</a:t>
            </a:r>
          </a:p>
        </p:txBody>
      </p:sp>
      <p:sp>
        <p:nvSpPr>
          <p:cNvPr id="40" name="TextBox 39"/>
          <p:cNvSpPr txBox="1"/>
          <p:nvPr/>
        </p:nvSpPr>
        <p:spPr>
          <a:xfrm rot="16200000">
            <a:off x="6501671" y="4039021"/>
            <a:ext cx="534122"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Mode1</a:t>
            </a:r>
          </a:p>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Mode2</a:t>
            </a:r>
          </a:p>
        </p:txBody>
      </p:sp>
      <p:sp>
        <p:nvSpPr>
          <p:cNvPr id="41" name="TextBox 40"/>
          <p:cNvSpPr txBox="1"/>
          <p:nvPr/>
        </p:nvSpPr>
        <p:spPr>
          <a:xfrm>
            <a:off x="4764201" y="3551712"/>
            <a:ext cx="80342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Time Mode</a:t>
            </a:r>
          </a:p>
        </p:txBody>
      </p:sp>
      <p:sp>
        <p:nvSpPr>
          <p:cNvPr id="42" name="TextBox 41"/>
          <p:cNvSpPr txBox="1"/>
          <p:nvPr/>
        </p:nvSpPr>
        <p:spPr>
          <a:xfrm>
            <a:off x="5542178" y="3560229"/>
            <a:ext cx="821059"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FDBK Mode</a:t>
            </a:r>
          </a:p>
        </p:txBody>
      </p:sp>
      <p:sp>
        <p:nvSpPr>
          <p:cNvPr id="43" name="TextBox 42"/>
          <p:cNvSpPr txBox="1"/>
          <p:nvPr/>
        </p:nvSpPr>
        <p:spPr>
          <a:xfrm>
            <a:off x="6584988" y="3562383"/>
            <a:ext cx="39626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Drift</a:t>
            </a:r>
          </a:p>
        </p:txBody>
      </p:sp>
      <p:sp>
        <p:nvSpPr>
          <p:cNvPr id="44" name="Rectangle 43"/>
          <p:cNvSpPr/>
          <p:nvPr/>
        </p:nvSpPr>
        <p:spPr>
          <a:xfrm>
            <a:off x="4764898" y="2653473"/>
            <a:ext cx="735796"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457200" y="1542432"/>
            <a:ext cx="3789856" cy="1203136"/>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PreDelay</a:t>
            </a:r>
            <a:r>
              <a:rPr lang="en-US" sz="1600" dirty="0">
                <a:solidFill>
                  <a:schemeClr val="tx1"/>
                </a:solidFill>
              </a:rPr>
              <a:t>: Up to 2 seconds of predelay prior to spectral delay</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Filter:</a:t>
            </a:r>
            <a:r>
              <a:rPr lang="en-US" sz="1600" dirty="0">
                <a:solidFill>
                  <a:schemeClr val="tx1"/>
                </a:solidFill>
              </a:rPr>
              <a:t> Low Pass to the left, Highpass to the right, applied to the delaylines</a:t>
            </a:r>
            <a:endParaRPr lang="en-US" sz="1600" b="1" dirty="0">
              <a:solidFill>
                <a:schemeClr val="tx1"/>
              </a:solidFill>
            </a:endParaRPr>
          </a:p>
        </p:txBody>
      </p:sp>
      <p:sp>
        <p:nvSpPr>
          <p:cNvPr id="50" name="Rectangle 49"/>
          <p:cNvSpPr/>
          <p:nvPr/>
        </p:nvSpPr>
        <p:spPr>
          <a:xfrm>
            <a:off x="7611997" y="1580958"/>
            <a:ext cx="4014544" cy="1471610"/>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Time</a:t>
            </a:r>
            <a:r>
              <a:rPr lang="en-US" sz="1600" dirty="0">
                <a:solidFill>
                  <a:schemeClr val="tx1"/>
                </a:solidFill>
              </a:rPr>
              <a:t>: Up to 4 second delay spread of the individual frequency bins.</a:t>
            </a:r>
          </a:p>
          <a:p>
            <a:r>
              <a:rPr lang="en-US" sz="1600" b="1" dirty="0">
                <a:solidFill>
                  <a:schemeClr val="tx1"/>
                </a:solidFill>
              </a:rPr>
              <a:t>FDBK</a:t>
            </a:r>
            <a:r>
              <a:rPr lang="en-US" sz="1600" dirty="0">
                <a:solidFill>
                  <a:schemeClr val="tx1"/>
                </a:solidFill>
              </a:rPr>
              <a:t>: Feedback of the delay, behavior depends on the mode toggle.</a:t>
            </a:r>
          </a:p>
          <a:p>
            <a:r>
              <a:rPr lang="en-US" sz="1600" b="1" dirty="0">
                <a:solidFill>
                  <a:schemeClr val="tx1"/>
                </a:solidFill>
              </a:rPr>
              <a:t>DriftMod</a:t>
            </a:r>
            <a:r>
              <a:rPr lang="en-US" sz="1600" dirty="0">
                <a:solidFill>
                  <a:schemeClr val="tx1"/>
                </a:solidFill>
              </a:rPr>
              <a:t>: Frequency of drift (0 to 1Hz)</a:t>
            </a:r>
            <a:endParaRPr lang="en-US" sz="1600" dirty="0">
              <a:solidFill>
                <a:schemeClr val="bg1"/>
              </a:solidFill>
            </a:endParaRPr>
          </a:p>
        </p:txBody>
      </p:sp>
      <p:sp>
        <p:nvSpPr>
          <p:cNvPr id="52" name="Rectangle 51"/>
          <p:cNvSpPr/>
          <p:nvPr/>
        </p:nvSpPr>
        <p:spPr>
          <a:xfrm>
            <a:off x="80518" y="2800978"/>
            <a:ext cx="4388214" cy="134430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Time Mode Toggle:</a:t>
            </a:r>
          </a:p>
          <a:p>
            <a:r>
              <a:rPr lang="en-US" sz="1600" b="1" dirty="0">
                <a:solidFill>
                  <a:schemeClr val="bg1"/>
                </a:solidFill>
              </a:rPr>
              <a:t>  Left:  Linear increase in delay from low to high frequencies</a:t>
            </a:r>
          </a:p>
          <a:p>
            <a:r>
              <a:rPr lang="en-US" sz="1600" b="1" dirty="0">
                <a:solidFill>
                  <a:schemeClr val="bg1"/>
                </a:solidFill>
              </a:rPr>
              <a:t>  Center: Sine wave over low to high frequencies</a:t>
            </a:r>
          </a:p>
          <a:p>
            <a:r>
              <a:rPr lang="en-US" sz="1600" b="1" dirty="0">
                <a:solidFill>
                  <a:schemeClr val="bg1"/>
                </a:solidFill>
              </a:rPr>
              <a:t>  Right:  Random delay times for each frequency</a:t>
            </a:r>
          </a:p>
        </p:txBody>
      </p:sp>
      <p:sp>
        <p:nvSpPr>
          <p:cNvPr id="54" name="Rectangle 53"/>
          <p:cNvSpPr/>
          <p:nvPr/>
        </p:nvSpPr>
        <p:spPr>
          <a:xfrm>
            <a:off x="71060" y="4289010"/>
            <a:ext cx="4259051" cy="144107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Feedback Mode Toggle:</a:t>
            </a:r>
          </a:p>
          <a:p>
            <a:r>
              <a:rPr lang="en-US" sz="1600" b="1" dirty="0">
                <a:solidFill>
                  <a:schemeClr val="bg1"/>
                </a:solidFill>
              </a:rPr>
              <a:t>  Left:  Even, all delaylines have the same fdbk</a:t>
            </a:r>
          </a:p>
          <a:p>
            <a:r>
              <a:rPr lang="en-US" sz="1600" b="1" dirty="0">
                <a:solidFill>
                  <a:schemeClr val="bg1"/>
                </a:solidFill>
              </a:rPr>
              <a:t>  Center: linear decrease with frequency</a:t>
            </a:r>
          </a:p>
          <a:p>
            <a:r>
              <a:rPr lang="en-US" sz="1600" b="1" dirty="0">
                <a:solidFill>
                  <a:schemeClr val="bg1"/>
                </a:solidFill>
              </a:rPr>
              <a:t>  Right:  Random FDBK values for each freq.</a:t>
            </a:r>
          </a:p>
        </p:txBody>
      </p:sp>
      <p:sp>
        <p:nvSpPr>
          <p:cNvPr id="55" name="Rectangle 54"/>
          <p:cNvSpPr/>
          <p:nvPr/>
        </p:nvSpPr>
        <p:spPr>
          <a:xfrm>
            <a:off x="7618076" y="3165399"/>
            <a:ext cx="4441843" cy="148659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Drift Toggle (slow modulation of all the knobs excluding mix, from the current position to 0) :</a:t>
            </a:r>
          </a:p>
          <a:p>
            <a:r>
              <a:rPr lang="en-US" sz="1600" b="1" dirty="0">
                <a:solidFill>
                  <a:schemeClr val="bg1"/>
                </a:solidFill>
              </a:rPr>
              <a:t>  Left:  Predelay not included in drift modulation</a:t>
            </a:r>
          </a:p>
          <a:p>
            <a:r>
              <a:rPr lang="en-US" sz="1600" b="1" dirty="0">
                <a:solidFill>
                  <a:schemeClr val="bg1"/>
                </a:solidFill>
              </a:rPr>
              <a:t>  Center: No Drift</a:t>
            </a:r>
          </a:p>
          <a:p>
            <a:r>
              <a:rPr lang="en-US" sz="1600" b="1" dirty="0">
                <a:solidFill>
                  <a:schemeClr val="bg1"/>
                </a:solidFill>
              </a:rPr>
              <a:t>  Right:  Adds Predelay to drift (wacky time stretching sounds)</a:t>
            </a:r>
          </a:p>
        </p:txBody>
      </p:sp>
      <p:sp>
        <p:nvSpPr>
          <p:cNvPr id="56" name="Rectangle 55"/>
          <p:cNvSpPr/>
          <p:nvPr/>
        </p:nvSpPr>
        <p:spPr>
          <a:xfrm>
            <a:off x="7618076" y="4672185"/>
            <a:ext cx="4257092" cy="1239728"/>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Mono/Stereo (mono processes more freqs)</a:t>
            </a:r>
          </a:p>
          <a:p>
            <a:r>
              <a:rPr lang="en-US" sz="1600" b="1" dirty="0">
                <a:solidFill>
                  <a:schemeClr val="bg1"/>
                </a:solidFill>
              </a:rPr>
              <a:t>  2: MISO (mono in stereo out) / Stereo </a:t>
            </a:r>
          </a:p>
          <a:p>
            <a:r>
              <a:rPr lang="en-US" sz="1600" b="1" dirty="0">
                <a:solidFill>
                  <a:schemeClr val="bg1"/>
                </a:solidFill>
              </a:rPr>
              <a:t>  3: Stereo Spread Off/On</a:t>
            </a:r>
          </a:p>
          <a:p>
            <a:r>
              <a:rPr lang="en-US" sz="1600" b="1" dirty="0">
                <a:solidFill>
                  <a:schemeClr val="bg1"/>
                </a:solidFill>
              </a:rPr>
              <a:t>  4: Adds Feedback to Predelay </a:t>
            </a:r>
          </a:p>
        </p:txBody>
      </p:sp>
      <p:sp>
        <p:nvSpPr>
          <p:cNvPr id="57" name="Rectangle 56"/>
          <p:cNvSpPr/>
          <p:nvPr/>
        </p:nvSpPr>
        <p:spPr>
          <a:xfrm>
            <a:off x="345440" y="5977002"/>
            <a:ext cx="5871253" cy="78893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both footswitches more than a half second to enter/exit Set Expression mode. Hold both footswitches for &gt; 2 seconds to clear all expression settings. </a:t>
            </a:r>
          </a:p>
        </p:txBody>
      </p:sp>
      <p:sp>
        <p:nvSpPr>
          <p:cNvPr id="58" name="Rectangle 57"/>
          <p:cNvSpPr/>
          <p:nvPr/>
        </p:nvSpPr>
        <p:spPr>
          <a:xfrm>
            <a:off x="6574948" y="5977001"/>
            <a:ext cx="4891147" cy="829219"/>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of all knobs, toggles, and dipswitches. Press to engage/disengage preset. Saves between power cycles.</a:t>
            </a:r>
          </a:p>
        </p:txBody>
      </p:sp>
      <p:sp>
        <p:nvSpPr>
          <p:cNvPr id="59" name="Rectangle 58"/>
          <p:cNvSpPr/>
          <p:nvPr/>
        </p:nvSpPr>
        <p:spPr>
          <a:xfrm>
            <a:off x="80518" y="56439"/>
            <a:ext cx="4388215" cy="1430583"/>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Saturn</a:t>
            </a:r>
            <a:r>
              <a:rPr lang="en-US" sz="1600" b="1" dirty="0">
                <a:solidFill>
                  <a:schemeClr val="tx1"/>
                </a:solidFill>
              </a:rPr>
              <a:t> is a </a:t>
            </a:r>
            <a:r>
              <a:rPr lang="en-US" sz="2400" b="1" dirty="0">
                <a:solidFill>
                  <a:schemeClr val="tx1"/>
                </a:solidFill>
              </a:rPr>
              <a:t>Spectral Delay </a:t>
            </a:r>
            <a:r>
              <a:rPr lang="en-US" sz="1600" b="1" dirty="0">
                <a:solidFill>
                  <a:schemeClr val="tx1"/>
                </a:solidFill>
              </a:rPr>
              <a:t>pedal that splits your signal into frequency particles and delays each part separately. Like a prism refracting white light into colors, Saturn turns your guitar into a kaleidoscope </a:t>
            </a:r>
            <a:r>
              <a:rPr lang="en-US" sz="1600" b="1">
                <a:solidFill>
                  <a:schemeClr val="tx1"/>
                </a:solidFill>
              </a:rPr>
              <a:t>of sounds.</a:t>
            </a:r>
            <a:endParaRPr lang="en-US" sz="1600" b="1" dirty="0">
              <a:solidFill>
                <a:schemeClr val="tx1"/>
              </a:solidFill>
            </a:endParaRPr>
          </a:p>
        </p:txBody>
      </p:sp>
      <p:sp>
        <p:nvSpPr>
          <p:cNvPr id="60" name="Rectangle 59"/>
          <p:cNvSpPr/>
          <p:nvPr/>
        </p:nvSpPr>
        <p:spPr>
          <a:xfrm>
            <a:off x="7586062" y="182881"/>
            <a:ext cx="4289106" cy="121566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Mono, MISO, and Stereo modes</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65" name="Rectangle 64"/>
          <p:cNvSpPr/>
          <p:nvPr/>
        </p:nvSpPr>
        <p:spPr>
          <a:xfrm>
            <a:off x="7238195" y="4382641"/>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p:cNvSpPr/>
          <p:nvPr/>
        </p:nvSpPr>
        <p:spPr>
          <a:xfrm>
            <a:off x="7239482" y="4455654"/>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536297"/>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p:cNvSpPr/>
          <p:nvPr/>
        </p:nvSpPr>
        <p:spPr>
          <a:xfrm>
            <a:off x="7238195" y="4309629"/>
            <a:ext cx="45719" cy="457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6" name="Straight Connector 45"/>
          <p:cNvCxnSpPr/>
          <p:nvPr/>
        </p:nvCxnSpPr>
        <p:spPr>
          <a:xfrm flipV="1">
            <a:off x="4851015" y="4170809"/>
            <a:ext cx="130841" cy="1628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5894033" y="4170682"/>
            <a:ext cx="136616" cy="11820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5629479" y="4249620"/>
            <a:ext cx="169705" cy="2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Freeform 62"/>
          <p:cNvSpPr/>
          <p:nvPr/>
        </p:nvSpPr>
        <p:spPr>
          <a:xfrm>
            <a:off x="5019663" y="4201051"/>
            <a:ext cx="180975" cy="95250"/>
          </a:xfrm>
          <a:custGeom>
            <a:avLst/>
            <a:gdLst>
              <a:gd name="connsiteX0" fmla="*/ 0 w 180975"/>
              <a:gd name="connsiteY0" fmla="*/ 95250 h 95250"/>
              <a:gd name="connsiteX1" fmla="*/ 73818 w 180975"/>
              <a:gd name="connsiteY1" fmla="*/ 2381 h 95250"/>
              <a:gd name="connsiteX2" fmla="*/ 130968 w 180975"/>
              <a:gd name="connsiteY2" fmla="*/ 85725 h 95250"/>
              <a:gd name="connsiteX3" fmla="*/ 180975 w 180975"/>
              <a:gd name="connsiteY3" fmla="*/ 0 h 95250"/>
            </a:gdLst>
            <a:ahLst/>
            <a:cxnLst>
              <a:cxn ang="0">
                <a:pos x="connsiteX0" y="connsiteY0"/>
              </a:cxn>
              <a:cxn ang="0">
                <a:pos x="connsiteX1" y="connsiteY1"/>
              </a:cxn>
              <a:cxn ang="0">
                <a:pos x="connsiteX2" y="connsiteY2"/>
              </a:cxn>
              <a:cxn ang="0">
                <a:pos x="connsiteX3" y="connsiteY3"/>
              </a:cxn>
            </a:cxnLst>
            <a:rect l="l" t="t" r="r" b="b"/>
            <a:pathLst>
              <a:path w="180975" h="95250">
                <a:moveTo>
                  <a:pt x="0" y="95250"/>
                </a:moveTo>
                <a:cubicBezTo>
                  <a:pt x="25995" y="49609"/>
                  <a:pt x="51990" y="3968"/>
                  <a:pt x="73818" y="2381"/>
                </a:cubicBezTo>
                <a:cubicBezTo>
                  <a:pt x="95646" y="794"/>
                  <a:pt x="113109" y="86122"/>
                  <a:pt x="130968" y="85725"/>
                </a:cubicBezTo>
                <a:cubicBezTo>
                  <a:pt x="148827" y="85328"/>
                  <a:pt x="171053" y="14684"/>
                  <a:pt x="18097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9" name="Rectangle 78"/>
          <p:cNvSpPr/>
          <p:nvPr/>
        </p:nvSpPr>
        <p:spPr>
          <a:xfrm>
            <a:off x="5560186" y="2653473"/>
            <a:ext cx="768928" cy="1773798"/>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9713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692058" y="2261142"/>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7" name="TextBox 26"/>
          <p:cNvSpPr txBox="1"/>
          <p:nvPr/>
        </p:nvSpPr>
        <p:spPr>
          <a:xfrm>
            <a:off x="6336906" y="2267910"/>
            <a:ext cx="79380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PRESENCE</a:t>
            </a:r>
          </a:p>
        </p:txBody>
      </p:sp>
      <p:sp>
        <p:nvSpPr>
          <p:cNvPr id="28" name="TextBox 27"/>
          <p:cNvSpPr txBox="1"/>
          <p:nvPr/>
        </p:nvSpPr>
        <p:spPr>
          <a:xfrm>
            <a:off x="5744325" y="3267265"/>
            <a:ext cx="42511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a:t>
            </a:r>
          </a:p>
        </p:txBody>
      </p:sp>
      <p:sp>
        <p:nvSpPr>
          <p:cNvPr id="29" name="TextBox 28"/>
          <p:cNvSpPr txBox="1"/>
          <p:nvPr/>
        </p:nvSpPr>
        <p:spPr>
          <a:xfrm>
            <a:off x="6451289" y="3267265"/>
            <a:ext cx="5774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TREBLE</a:t>
            </a:r>
          </a:p>
        </p:txBody>
      </p:sp>
      <p:sp>
        <p:nvSpPr>
          <p:cNvPr id="30" name="TextBox 29"/>
          <p:cNvSpPr txBox="1"/>
          <p:nvPr/>
        </p:nvSpPr>
        <p:spPr>
          <a:xfrm>
            <a:off x="4910305" y="3267265"/>
            <a:ext cx="48763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BASS</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914977" y="4030683"/>
            <a:ext cx="410690"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3" name="TextBox 32"/>
          <p:cNvSpPr txBox="1"/>
          <p:nvPr/>
        </p:nvSpPr>
        <p:spPr>
          <a:xfrm>
            <a:off x="5038072" y="4500003"/>
            <a:ext cx="1871753"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Mercury</a:t>
            </a:r>
          </a:p>
        </p:txBody>
      </p:sp>
      <p:sp>
        <p:nvSpPr>
          <p:cNvPr id="34" name="TextBox 33"/>
          <p:cNvSpPr txBox="1"/>
          <p:nvPr/>
        </p:nvSpPr>
        <p:spPr>
          <a:xfrm>
            <a:off x="5404373" y="4877231"/>
            <a:ext cx="1069524"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77791" y="4049121"/>
            <a:ext cx="51007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Amp 1</a:t>
            </a:r>
          </a:p>
          <a:p>
            <a:pPr algn="ctr"/>
            <a:r>
              <a:rPr lang="en-US" sz="800" b="1" dirty="0">
                <a:latin typeface="Century Gothic" panose="020B0502020202020204" pitchFamily="34" charset="0"/>
                <a:cs typeface="Adobe Devanagari" panose="02040503050201020203" pitchFamily="18" charset="0"/>
              </a:rPr>
              <a:t>Amp 2</a:t>
            </a:r>
          </a:p>
          <a:p>
            <a:pPr algn="ctr"/>
            <a:r>
              <a:rPr lang="en-US" sz="800" b="1" dirty="0">
                <a:latin typeface="Century Gothic" panose="020B0502020202020204" pitchFamily="34" charset="0"/>
                <a:cs typeface="Adobe Devanagari" panose="02040503050201020203" pitchFamily="18" charset="0"/>
              </a:rPr>
              <a:t>Amp 3</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Level:</a:t>
            </a:r>
            <a:r>
              <a:rPr lang="en-US" sz="1600" dirty="0">
                <a:solidFill>
                  <a:schemeClr val="tx1"/>
                </a:solidFill>
              </a:rPr>
              <a:t> Overall output volume</a:t>
            </a:r>
          </a:p>
          <a:p>
            <a:r>
              <a:rPr lang="en-US" sz="1600" b="1" dirty="0">
                <a:solidFill>
                  <a:schemeClr val="tx1"/>
                </a:solidFill>
              </a:rPr>
              <a:t>Presence: </a:t>
            </a:r>
            <a:r>
              <a:rPr lang="en-US" sz="1600" dirty="0">
                <a:solidFill>
                  <a:schemeClr val="tx1"/>
                </a:solidFill>
              </a:rPr>
              <a:t>+10/-10 dB</a:t>
            </a:r>
            <a:endParaRPr lang="en-US" sz="1600" b="1" dirty="0">
              <a:solidFill>
                <a:schemeClr val="tx1"/>
              </a:solidFill>
            </a:endParaRPr>
          </a:p>
        </p:txBody>
      </p:sp>
      <p:sp>
        <p:nvSpPr>
          <p:cNvPr id="50" name="Rectangle 49"/>
          <p:cNvSpPr/>
          <p:nvPr/>
        </p:nvSpPr>
        <p:spPr>
          <a:xfrm>
            <a:off x="7599718" y="1904357"/>
            <a:ext cx="1859242"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Bass</a:t>
            </a:r>
            <a:r>
              <a:rPr lang="en-US" sz="1600" dirty="0">
                <a:solidFill>
                  <a:schemeClr val="tx1"/>
                </a:solidFill>
              </a:rPr>
              <a:t>: +10/-10 dB</a:t>
            </a:r>
          </a:p>
          <a:p>
            <a:r>
              <a:rPr lang="en-US" sz="1600" b="1" dirty="0">
                <a:solidFill>
                  <a:schemeClr val="tx1"/>
                </a:solidFill>
              </a:rPr>
              <a:t>Mid</a:t>
            </a:r>
            <a:r>
              <a:rPr lang="en-US" sz="1600" dirty="0">
                <a:solidFill>
                  <a:schemeClr val="tx1"/>
                </a:solidFill>
              </a:rPr>
              <a:t>: +10/-10 dB</a:t>
            </a:r>
          </a:p>
          <a:p>
            <a:r>
              <a:rPr lang="en-US" sz="1600" b="1" dirty="0">
                <a:solidFill>
                  <a:schemeClr val="tx1"/>
                </a:solidFill>
              </a:rPr>
              <a:t>Treble</a:t>
            </a:r>
            <a:r>
              <a:rPr lang="en-US" sz="1600" dirty="0">
                <a:solidFill>
                  <a:schemeClr val="tx1"/>
                </a:solidFill>
              </a:rPr>
              <a:t>: +10/-10 dB</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Group</a:t>
            </a:r>
          </a:p>
          <a:p>
            <a:r>
              <a:rPr lang="en-US" sz="1600" b="1" dirty="0">
                <a:solidFill>
                  <a:schemeClr val="bg1"/>
                </a:solidFill>
              </a:rPr>
              <a:t>  Left:  Low Gain</a:t>
            </a:r>
          </a:p>
          <a:p>
            <a:r>
              <a:rPr lang="en-US" sz="1600" b="1" dirty="0">
                <a:solidFill>
                  <a:schemeClr val="bg1"/>
                </a:solidFill>
              </a:rPr>
              <a:t>  Center: Med Gain</a:t>
            </a:r>
          </a:p>
          <a:p>
            <a:r>
              <a:rPr lang="en-US" sz="1600" b="1" dirty="0">
                <a:solidFill>
                  <a:schemeClr val="bg1"/>
                </a:solidFill>
              </a:rPr>
              <a:t>  Right:  High Gain</a:t>
            </a:r>
          </a:p>
        </p:txBody>
      </p:sp>
      <p:sp>
        <p:nvSpPr>
          <p:cNvPr id="54" name="Rectangle 53"/>
          <p:cNvSpPr/>
          <p:nvPr/>
        </p:nvSpPr>
        <p:spPr>
          <a:xfrm>
            <a:off x="1224143" y="4073840"/>
            <a:ext cx="3034908" cy="1354221"/>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Model Select (depends on Toggle 1 group selection)*</a:t>
            </a:r>
          </a:p>
          <a:p>
            <a:r>
              <a:rPr lang="en-US" sz="1600" b="1" dirty="0">
                <a:solidFill>
                  <a:schemeClr val="bg1"/>
                </a:solidFill>
              </a:rPr>
              <a:t>  Left:  Amp 1</a:t>
            </a:r>
          </a:p>
          <a:p>
            <a:r>
              <a:rPr lang="en-US" sz="1600" b="1" dirty="0">
                <a:solidFill>
                  <a:schemeClr val="bg1"/>
                </a:solidFill>
              </a:rPr>
              <a:t>  Center: Amp 2</a:t>
            </a:r>
          </a:p>
          <a:p>
            <a:r>
              <a:rPr lang="en-US" sz="1600" b="1" dirty="0">
                <a:solidFill>
                  <a:schemeClr val="bg1"/>
                </a:solidFill>
              </a:rPr>
              <a:t>  Right:  Amp 3</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9" name="Rectangle 58"/>
          <p:cNvSpPr/>
          <p:nvPr/>
        </p:nvSpPr>
        <p:spPr>
          <a:xfrm>
            <a:off x="259856" y="262029"/>
            <a:ext cx="4226847" cy="120916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Mercury</a:t>
            </a:r>
            <a:r>
              <a:rPr lang="en-US" sz="1600" b="1" dirty="0">
                <a:solidFill>
                  <a:schemeClr val="tx1"/>
                </a:solidFill>
              </a:rPr>
              <a:t> is an </a:t>
            </a:r>
            <a:r>
              <a:rPr lang="en-US" sz="2400" b="1" dirty="0">
                <a:solidFill>
                  <a:schemeClr val="tx1"/>
                </a:solidFill>
              </a:rPr>
              <a:t>Amp Emulator using Neural Amp Modeler (NAM). </a:t>
            </a:r>
            <a:endParaRPr lang="en-US" sz="1600" b="1" dirty="0">
              <a:solidFill>
                <a:schemeClr val="tx1"/>
              </a:solidFill>
            </a:endParaRP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TextBox 39"/>
          <p:cNvSpPr txBox="1"/>
          <p:nvPr/>
        </p:nvSpPr>
        <p:spPr>
          <a:xfrm>
            <a:off x="7823781" y="3437008"/>
            <a:ext cx="2834640" cy="2954655"/>
          </a:xfrm>
          <a:prstGeom prst="rect">
            <a:avLst/>
          </a:prstGeom>
          <a:noFill/>
        </p:spPr>
        <p:txBody>
          <a:bodyPr wrap="square" rtlCol="0">
            <a:spAutoFit/>
          </a:bodyPr>
          <a:lstStyle/>
          <a:p>
            <a:r>
              <a:rPr lang="en-US" dirty="0"/>
              <a:t>*NAM Models</a:t>
            </a:r>
          </a:p>
          <a:p>
            <a:r>
              <a:rPr lang="en-US" sz="1200" dirty="0"/>
              <a:t>Low Gain:</a:t>
            </a:r>
          </a:p>
          <a:p>
            <a:r>
              <a:rPr lang="en-US" sz="1200" dirty="0"/>
              <a:t>- Matchless SC30</a:t>
            </a:r>
          </a:p>
          <a:p>
            <a:r>
              <a:rPr lang="en-US" sz="1200" dirty="0"/>
              <a:t>- Twin Reverb</a:t>
            </a:r>
          </a:p>
          <a:p>
            <a:r>
              <a:rPr lang="en-US" sz="1200" dirty="0"/>
              <a:t>- </a:t>
            </a:r>
            <a:r>
              <a:rPr lang="en-US" sz="1200" dirty="0" err="1"/>
              <a:t>Dumble</a:t>
            </a:r>
            <a:r>
              <a:rPr lang="en-US" sz="1200" dirty="0"/>
              <a:t> Low Gain (from kit build)</a:t>
            </a:r>
          </a:p>
          <a:p>
            <a:endParaRPr lang="en-US" sz="1200" dirty="0"/>
          </a:p>
          <a:p>
            <a:r>
              <a:rPr lang="en-US" sz="1200" dirty="0"/>
              <a:t>Medium Gain:</a:t>
            </a:r>
          </a:p>
          <a:p>
            <a:r>
              <a:rPr lang="en-US" sz="1200" dirty="0"/>
              <a:t>- </a:t>
            </a:r>
            <a:r>
              <a:rPr lang="en-US" sz="1200" dirty="0" err="1"/>
              <a:t>Dumble</a:t>
            </a:r>
            <a:r>
              <a:rPr lang="en-US" sz="1200" dirty="0"/>
              <a:t> Higher Gain (from kit build)</a:t>
            </a:r>
          </a:p>
          <a:p>
            <a:r>
              <a:rPr lang="en-US" sz="1200" dirty="0"/>
              <a:t>- Ethos Tube Pedal</a:t>
            </a:r>
          </a:p>
          <a:p>
            <a:r>
              <a:rPr lang="en-US" sz="1200" dirty="0"/>
              <a:t>- JCM800 Medium Gain</a:t>
            </a:r>
          </a:p>
          <a:p>
            <a:endParaRPr lang="en-US" sz="1200" dirty="0"/>
          </a:p>
          <a:p>
            <a:r>
              <a:rPr lang="en-US" sz="1200" dirty="0"/>
              <a:t>High Gain:</a:t>
            </a:r>
          </a:p>
          <a:p>
            <a:r>
              <a:rPr lang="en-US" sz="1200" dirty="0"/>
              <a:t>- Mesa </a:t>
            </a:r>
            <a:r>
              <a:rPr lang="en-US" sz="1200" dirty="0" err="1"/>
              <a:t>iib</a:t>
            </a:r>
            <a:endParaRPr lang="en-US" sz="1200" dirty="0"/>
          </a:p>
          <a:p>
            <a:r>
              <a:rPr lang="en-US" sz="1200" dirty="0"/>
              <a:t>- </a:t>
            </a:r>
            <a:r>
              <a:rPr lang="en-US" sz="1200" dirty="0" err="1"/>
              <a:t>Splawn</a:t>
            </a:r>
            <a:endParaRPr lang="en-US" sz="1200" dirty="0"/>
          </a:p>
          <a:p>
            <a:r>
              <a:rPr lang="en-US" sz="1200" dirty="0"/>
              <a:t>- PRS Archon</a:t>
            </a:r>
          </a:p>
        </p:txBody>
      </p:sp>
    </p:spTree>
    <p:extLst>
      <p:ext uri="{BB962C8B-B14F-4D97-AF65-F5344CB8AC3E}">
        <p14:creationId xmlns:p14="http://schemas.microsoft.com/office/powerpoint/2010/main" val="3520350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07956" y="2313676"/>
            <a:ext cx="74090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PreDelay</a:t>
            </a:r>
            <a:endParaRPr lang="en-US" sz="1000" b="1" dirty="0">
              <a:latin typeface="Century Gothic" panose="020B0502020202020204" pitchFamily="34" charset="0"/>
              <a:cs typeface="Adobe Devanagari" panose="02040503050201020203" pitchFamily="18" charset="0"/>
            </a:endParaRPr>
          </a:p>
        </p:txBody>
      </p:sp>
      <p:sp>
        <p:nvSpPr>
          <p:cNvPr id="28" name="TextBox 27"/>
          <p:cNvSpPr txBox="1"/>
          <p:nvPr/>
        </p:nvSpPr>
        <p:spPr>
          <a:xfrm>
            <a:off x="5775659" y="2300190"/>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9" name="TextBox 28"/>
          <p:cNvSpPr txBox="1"/>
          <p:nvPr/>
        </p:nvSpPr>
        <p:spPr>
          <a:xfrm>
            <a:off x="6459781" y="2306958"/>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30" name="TextBox 29"/>
          <p:cNvSpPr txBox="1"/>
          <p:nvPr/>
        </p:nvSpPr>
        <p:spPr>
          <a:xfrm>
            <a:off x="5590686" y="3306313"/>
            <a:ext cx="7809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Rate</a:t>
            </a:r>
          </a:p>
        </p:txBody>
      </p:sp>
      <p:sp>
        <p:nvSpPr>
          <p:cNvPr id="31" name="TextBox 30"/>
          <p:cNvSpPr txBox="1"/>
          <p:nvPr/>
        </p:nvSpPr>
        <p:spPr>
          <a:xfrm>
            <a:off x="6530082" y="3306313"/>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2" name="TextBox 31"/>
          <p:cNvSpPr txBox="1"/>
          <p:nvPr/>
        </p:nvSpPr>
        <p:spPr>
          <a:xfrm>
            <a:off x="4945016" y="3306313"/>
            <a:ext cx="46679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20030" y="4069731"/>
            <a:ext cx="4491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Small</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Big</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Earth</a:t>
            </a:r>
          </a:p>
        </p:txBody>
      </p:sp>
      <p:sp>
        <p:nvSpPr>
          <p:cNvPr id="36" name="TextBox 35"/>
          <p:cNvSpPr txBox="1"/>
          <p:nvPr/>
        </p:nvSpPr>
        <p:spPr>
          <a:xfrm>
            <a:off x="5446302" y="4916279"/>
            <a:ext cx="1034257"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Plate Reverb/</a:t>
            </a:r>
          </a:p>
          <a:p>
            <a:pPr algn="ctr"/>
            <a:r>
              <a:rPr lang="en-US" sz="1000" dirty="0">
                <a:latin typeface="Century Gothic" panose="020B0502020202020204" pitchFamily="34" charset="0"/>
                <a:cs typeface="Adobe Devanagari" panose="02040503050201020203" pitchFamily="18" charset="0"/>
              </a:rPr>
              <a:t>Octave</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991269" y="3590760"/>
            <a:ext cx="39786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Size</a:t>
            </a:r>
          </a:p>
        </p:txBody>
      </p:sp>
      <p:sp>
        <p:nvSpPr>
          <p:cNvPr id="44" name="TextBox 43"/>
          <p:cNvSpPr txBox="1"/>
          <p:nvPr/>
        </p:nvSpPr>
        <p:spPr>
          <a:xfrm>
            <a:off x="5674670" y="3599277"/>
            <a:ext cx="60465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Octave</a:t>
            </a:r>
          </a:p>
        </p:txBody>
      </p:sp>
      <p:sp>
        <p:nvSpPr>
          <p:cNvPr id="45" name="TextBox 44"/>
          <p:cNvSpPr txBox="1"/>
          <p:nvPr/>
        </p:nvSpPr>
        <p:spPr>
          <a:xfrm>
            <a:off x="6420924" y="3601431"/>
            <a:ext cx="772969"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Footswitch</a:t>
            </a:r>
          </a:p>
        </p:txBody>
      </p:sp>
      <p:sp>
        <p:nvSpPr>
          <p:cNvPr id="47" name="TextBox 46"/>
          <p:cNvSpPr txBox="1"/>
          <p:nvPr/>
        </p:nvSpPr>
        <p:spPr>
          <a:xfrm>
            <a:off x="6448174" y="5574572"/>
            <a:ext cx="58862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Action</a:t>
            </a:r>
          </a:p>
        </p:txBody>
      </p:sp>
      <p:sp>
        <p:nvSpPr>
          <p:cNvPr id="55" name="Rectangle 54"/>
          <p:cNvSpPr/>
          <p:nvPr/>
        </p:nvSpPr>
        <p:spPr>
          <a:xfrm>
            <a:off x="518160" y="1582168"/>
            <a:ext cx="3748726" cy="1092673"/>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err="1">
                <a:solidFill>
                  <a:schemeClr val="tx1"/>
                </a:solidFill>
              </a:rPr>
              <a:t>PreDelay</a:t>
            </a:r>
            <a:r>
              <a:rPr lang="en-US" sz="1600" dirty="0">
                <a:solidFill>
                  <a:schemeClr val="tx1"/>
                </a:solidFill>
              </a:rPr>
              <a:t>: </a:t>
            </a:r>
            <a:r>
              <a:rPr lang="en-US" sz="1600" dirty="0" err="1">
                <a:solidFill>
                  <a:schemeClr val="tx1"/>
                </a:solidFill>
              </a:rPr>
              <a:t>PreDelay</a:t>
            </a:r>
            <a:r>
              <a:rPr lang="en-US" sz="1600" dirty="0">
                <a:solidFill>
                  <a:schemeClr val="tx1"/>
                </a:solidFill>
              </a:rPr>
              <a:t> up to around 700ms</a:t>
            </a:r>
          </a:p>
          <a:p>
            <a:r>
              <a:rPr lang="en-US" sz="1600" b="1" dirty="0">
                <a:solidFill>
                  <a:schemeClr val="tx1"/>
                </a:solidFill>
              </a:rPr>
              <a:t>Mix</a:t>
            </a:r>
            <a:r>
              <a:rPr lang="en-US" sz="1600" dirty="0">
                <a:solidFill>
                  <a:schemeClr val="tx1"/>
                </a:solidFill>
              </a:rPr>
              <a:t>: Dry/Wet mix</a:t>
            </a:r>
          </a:p>
          <a:p>
            <a:r>
              <a:rPr lang="en-US" sz="1600" b="1" dirty="0">
                <a:solidFill>
                  <a:schemeClr val="tx1"/>
                </a:solidFill>
              </a:rPr>
              <a:t>Decay:</a:t>
            </a:r>
            <a:r>
              <a:rPr lang="en-US" sz="1600" dirty="0">
                <a:solidFill>
                  <a:schemeClr val="tx1"/>
                </a:solidFill>
              </a:rPr>
              <a:t> Amount of decay of the reverb</a:t>
            </a:r>
            <a:endParaRPr lang="en-US" sz="1600" b="1" dirty="0">
              <a:solidFill>
                <a:schemeClr val="tx1"/>
              </a:solidFill>
            </a:endParaRPr>
          </a:p>
        </p:txBody>
      </p:sp>
      <p:sp>
        <p:nvSpPr>
          <p:cNvPr id="56" name="Rectangle 55"/>
          <p:cNvSpPr/>
          <p:nvPr/>
        </p:nvSpPr>
        <p:spPr>
          <a:xfrm>
            <a:off x="7609878" y="2157781"/>
            <a:ext cx="4014544" cy="992323"/>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Depth: </a:t>
            </a:r>
            <a:r>
              <a:rPr lang="en-US" sz="1600" dirty="0">
                <a:solidFill>
                  <a:schemeClr val="tx1"/>
                </a:solidFill>
              </a:rPr>
              <a:t>Intensity of reverb mod</a:t>
            </a:r>
          </a:p>
          <a:p>
            <a:r>
              <a:rPr lang="en-US" sz="1600" b="1" dirty="0">
                <a:solidFill>
                  <a:schemeClr val="tx1"/>
                </a:solidFill>
              </a:rPr>
              <a:t>Mod Rate</a:t>
            </a:r>
            <a:r>
              <a:rPr lang="en-US" sz="1600" dirty="0">
                <a:solidFill>
                  <a:schemeClr val="tx1"/>
                </a:solidFill>
              </a:rPr>
              <a:t>: Speed of reverb mod</a:t>
            </a:r>
          </a:p>
          <a:p>
            <a:r>
              <a:rPr lang="en-US" sz="1600" b="1" dirty="0">
                <a:solidFill>
                  <a:schemeClr val="tx1"/>
                </a:solidFill>
              </a:rPr>
              <a:t>Filter</a:t>
            </a:r>
            <a:r>
              <a:rPr lang="en-US" sz="1600" dirty="0">
                <a:solidFill>
                  <a:schemeClr val="tx1"/>
                </a:solidFill>
              </a:rPr>
              <a:t>: High and low cut filter in reverb tank.</a:t>
            </a:r>
            <a:endParaRPr lang="en-US" sz="1600" dirty="0">
              <a:solidFill>
                <a:schemeClr val="bg1"/>
              </a:solidFill>
            </a:endParaRPr>
          </a:p>
        </p:txBody>
      </p:sp>
      <p:sp>
        <p:nvSpPr>
          <p:cNvPr id="57" name="Rectangle 56"/>
          <p:cNvSpPr/>
          <p:nvPr/>
        </p:nvSpPr>
        <p:spPr>
          <a:xfrm>
            <a:off x="1856223" y="3020215"/>
            <a:ext cx="2422514"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Size Toggle</a:t>
            </a:r>
          </a:p>
          <a:p>
            <a:r>
              <a:rPr lang="en-US" sz="1600" b="1" dirty="0">
                <a:solidFill>
                  <a:schemeClr val="bg1"/>
                </a:solidFill>
              </a:rPr>
              <a:t>  Left:  Small size </a:t>
            </a:r>
          </a:p>
          <a:p>
            <a:r>
              <a:rPr lang="en-US" sz="1600" b="1" dirty="0">
                <a:solidFill>
                  <a:schemeClr val="bg1"/>
                </a:solidFill>
              </a:rPr>
              <a:t>  Center: Medium size</a:t>
            </a:r>
          </a:p>
          <a:p>
            <a:r>
              <a:rPr lang="en-US" sz="1600" b="1" dirty="0">
                <a:solidFill>
                  <a:schemeClr val="bg1"/>
                </a:solidFill>
              </a:rPr>
              <a:t>  Right:  Big size</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Octave Switch</a:t>
            </a:r>
          </a:p>
          <a:p>
            <a:r>
              <a:rPr lang="en-US" sz="1600" b="1" dirty="0">
                <a:solidFill>
                  <a:schemeClr val="bg1"/>
                </a:solidFill>
              </a:rPr>
              <a:t>  Left:  None</a:t>
            </a:r>
          </a:p>
          <a:p>
            <a:r>
              <a:rPr lang="en-US" sz="1600" b="1" dirty="0">
                <a:solidFill>
                  <a:schemeClr val="bg1"/>
                </a:solidFill>
              </a:rPr>
              <a:t>  Center: Octave Up</a:t>
            </a:r>
          </a:p>
          <a:p>
            <a:r>
              <a:rPr lang="en-US" sz="1600" b="1" dirty="0">
                <a:solidFill>
                  <a:schemeClr val="bg1"/>
                </a:solidFill>
              </a:rPr>
              <a:t>  Right:  Octave Up and Down</a:t>
            </a:r>
          </a:p>
        </p:txBody>
      </p:sp>
      <p:sp>
        <p:nvSpPr>
          <p:cNvPr id="59" name="Rectangle 58"/>
          <p:cNvSpPr/>
          <p:nvPr/>
        </p:nvSpPr>
        <p:spPr>
          <a:xfrm>
            <a:off x="7628237" y="3306313"/>
            <a:ext cx="4309764" cy="130626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Footswitch Action:</a:t>
            </a:r>
          </a:p>
          <a:p>
            <a:r>
              <a:rPr lang="en-US" sz="1600" b="1" dirty="0">
                <a:solidFill>
                  <a:schemeClr val="bg1"/>
                </a:solidFill>
              </a:rPr>
              <a:t>  Left:  Freeze (Decay set to 1)</a:t>
            </a:r>
          </a:p>
          <a:p>
            <a:r>
              <a:rPr lang="en-US" sz="1600" b="1" dirty="0">
                <a:solidFill>
                  <a:schemeClr val="bg1"/>
                </a:solidFill>
              </a:rPr>
              <a:t>  Center: Overdrive the Reverb </a:t>
            </a:r>
          </a:p>
          <a:p>
            <a:r>
              <a:rPr lang="en-US" sz="1600" b="1" dirty="0">
                <a:solidFill>
                  <a:schemeClr val="bg1"/>
                </a:solidFill>
              </a:rPr>
              <a:t>  Right:  Momentary Octave (based on center toggle)</a:t>
            </a:r>
          </a:p>
        </p:txBody>
      </p:sp>
      <p:sp>
        <p:nvSpPr>
          <p:cNvPr id="60" name="Rectangle 59"/>
          <p:cNvSpPr/>
          <p:nvPr/>
        </p:nvSpPr>
        <p:spPr>
          <a:xfrm>
            <a:off x="7628236" y="4711921"/>
            <a:ext cx="4391044" cy="127412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Diffusion Disabled (on to disable input diffusion)</a:t>
            </a:r>
          </a:p>
          <a:p>
            <a:r>
              <a:rPr lang="en-US" sz="1600" b="1" dirty="0">
                <a:solidFill>
                  <a:schemeClr val="bg1"/>
                </a:solidFill>
              </a:rPr>
              <a:t>2. Octave only mode (only sends octaves to reverb, no dry, when in octave mode)</a:t>
            </a:r>
          </a:p>
        </p:txBody>
      </p:sp>
      <p:sp>
        <p:nvSpPr>
          <p:cNvPr id="61" name="Rectangle 60"/>
          <p:cNvSpPr/>
          <p:nvPr/>
        </p:nvSpPr>
        <p:spPr>
          <a:xfrm>
            <a:off x="2306321" y="5986047"/>
            <a:ext cx="2990200" cy="4211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63" name="Rectangle 62"/>
          <p:cNvSpPr/>
          <p:nvPr/>
        </p:nvSpPr>
        <p:spPr>
          <a:xfrm>
            <a:off x="531745" y="176575"/>
            <a:ext cx="313516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Earth </a:t>
            </a:r>
            <a:r>
              <a:rPr lang="en-US" sz="1600" b="1" dirty="0">
                <a:solidFill>
                  <a:schemeClr val="tx1"/>
                </a:solidFill>
              </a:rPr>
              <a:t>is a digital </a:t>
            </a:r>
            <a:r>
              <a:rPr lang="en-US" sz="2400" b="1" dirty="0">
                <a:solidFill>
                  <a:schemeClr val="tx1"/>
                </a:solidFill>
              </a:rPr>
              <a:t>Plate </a:t>
            </a:r>
            <a:r>
              <a:rPr lang="en-US" sz="2800" b="1" dirty="0">
                <a:solidFill>
                  <a:schemeClr val="tx1"/>
                </a:solidFill>
              </a:rPr>
              <a:t>Reverb </a:t>
            </a:r>
            <a:r>
              <a:rPr lang="en-US" sz="1600" b="1" dirty="0">
                <a:solidFill>
                  <a:schemeClr val="tx1"/>
                </a:solidFill>
              </a:rPr>
              <a:t>pedal with octave effects.</a:t>
            </a:r>
          </a:p>
        </p:txBody>
      </p:sp>
      <p:sp>
        <p:nvSpPr>
          <p:cNvPr id="64" name="Rectangle 63"/>
          <p:cNvSpPr/>
          <p:nvPr/>
        </p:nvSpPr>
        <p:spPr>
          <a:xfrm>
            <a:off x="7596222" y="176575"/>
            <a:ext cx="4028200" cy="945138"/>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Mono in Stereo Out Processing (MISO)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TextBox 74"/>
          <p:cNvSpPr txBox="1"/>
          <p:nvPr/>
        </p:nvSpPr>
        <p:spPr>
          <a:xfrm rot="16200000">
            <a:off x="5651189" y="4064989"/>
            <a:ext cx="63350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None</a:t>
            </a:r>
          </a:p>
          <a:p>
            <a:pPr algn="ctr"/>
            <a:r>
              <a:rPr lang="en-US" sz="800" b="1" dirty="0" err="1">
                <a:latin typeface="Century Gothic" panose="020B0502020202020204" pitchFamily="34" charset="0"/>
                <a:cs typeface="Adobe Devanagari" panose="02040503050201020203" pitchFamily="18" charset="0"/>
              </a:rPr>
              <a:t>OctUp</a:t>
            </a:r>
            <a:endParaRPr lang="en-US" sz="800" b="1" dirty="0">
              <a:latin typeface="Century Gothic" panose="020B0502020202020204" pitchFamily="34" charset="0"/>
              <a:cs typeface="Adobe Devanagari" panose="02040503050201020203" pitchFamily="18" charset="0"/>
            </a:endParaRPr>
          </a:p>
          <a:p>
            <a:pPr algn="ctr"/>
            <a:r>
              <a:rPr lang="en-US" sz="800" b="1" dirty="0" err="1">
                <a:latin typeface="Century Gothic" panose="020B0502020202020204" pitchFamily="34" charset="0"/>
                <a:cs typeface="Adobe Devanagari" panose="02040503050201020203" pitchFamily="18" charset="0"/>
              </a:rPr>
              <a:t>OctUpDn</a:t>
            </a:r>
            <a:endParaRPr lang="en-US" sz="800" b="1" dirty="0">
              <a:latin typeface="Century Gothic" panose="020B0502020202020204" pitchFamily="34" charset="0"/>
              <a:cs typeface="Adobe Devanagari" panose="02040503050201020203" pitchFamily="18" charset="0"/>
            </a:endParaRPr>
          </a:p>
        </p:txBody>
      </p:sp>
      <p:sp>
        <p:nvSpPr>
          <p:cNvPr id="76" name="TextBox 75"/>
          <p:cNvSpPr txBox="1"/>
          <p:nvPr/>
        </p:nvSpPr>
        <p:spPr>
          <a:xfrm rot="16200000">
            <a:off x="6526029" y="4064989"/>
            <a:ext cx="52610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Freeze</a:t>
            </a:r>
          </a:p>
          <a:p>
            <a:pPr algn="ctr"/>
            <a:r>
              <a:rPr lang="en-US" sz="800" b="1" dirty="0">
                <a:latin typeface="Century Gothic" panose="020B0502020202020204" pitchFamily="34" charset="0"/>
                <a:cs typeface="Adobe Devanagari" panose="02040503050201020203" pitchFamily="18" charset="0"/>
              </a:rPr>
              <a:t>OD</a:t>
            </a:r>
          </a:p>
          <a:p>
            <a:pPr algn="ctr"/>
            <a:r>
              <a:rPr lang="en-US" sz="800" b="1" dirty="0">
                <a:latin typeface="Century Gothic" panose="020B0502020202020204" pitchFamily="34" charset="0"/>
                <a:cs typeface="Adobe Devanagari" panose="02040503050201020203" pitchFamily="18" charset="0"/>
              </a:rPr>
              <a:t>Oct</a:t>
            </a:r>
          </a:p>
        </p:txBody>
      </p:sp>
      <p:sp>
        <p:nvSpPr>
          <p:cNvPr id="77" name="Rectangle 76"/>
          <p:cNvSpPr/>
          <p:nvPr/>
        </p:nvSpPr>
        <p:spPr>
          <a:xfrm>
            <a:off x="6737081" y="6018288"/>
            <a:ext cx="4347480"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Do action based on 3</a:t>
            </a:r>
            <a:r>
              <a:rPr lang="en-US" sz="1600" b="1" baseline="30000" dirty="0">
                <a:solidFill>
                  <a:schemeClr val="bg1"/>
                </a:solidFill>
              </a:rPr>
              <a:t>rd</a:t>
            </a:r>
            <a:r>
              <a:rPr lang="en-US" sz="1600" b="1" dirty="0">
                <a:solidFill>
                  <a:schemeClr val="bg1"/>
                </a:solidFill>
              </a:rPr>
              <a:t> toggle.</a:t>
            </a:r>
          </a:p>
        </p:txBody>
      </p:sp>
    </p:spTree>
    <p:extLst>
      <p:ext uri="{BB962C8B-B14F-4D97-AF65-F5344CB8AC3E}">
        <p14:creationId xmlns:p14="http://schemas.microsoft.com/office/powerpoint/2010/main" val="2718096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966651" y="2313676"/>
            <a:ext cx="4235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Size</a:t>
            </a:r>
          </a:p>
        </p:txBody>
      </p:sp>
      <p:sp>
        <p:nvSpPr>
          <p:cNvPr id="28" name="TextBox 27"/>
          <p:cNvSpPr txBox="1"/>
          <p:nvPr/>
        </p:nvSpPr>
        <p:spPr>
          <a:xfrm>
            <a:off x="5613756" y="2300190"/>
            <a:ext cx="726482"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(Spread)</a:t>
            </a:r>
          </a:p>
        </p:txBody>
      </p:sp>
      <p:sp>
        <p:nvSpPr>
          <p:cNvPr id="29" name="TextBox 28"/>
          <p:cNvSpPr txBox="1"/>
          <p:nvPr/>
        </p:nvSpPr>
        <p:spPr>
          <a:xfrm>
            <a:off x="6301887" y="2306958"/>
            <a:ext cx="912429"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Pitch</a:t>
            </a:r>
          </a:p>
          <a:p>
            <a:pPr algn="ctr"/>
            <a:r>
              <a:rPr lang="en-US" sz="1000" b="1" dirty="0">
                <a:latin typeface="Century Gothic" panose="020B0502020202020204" pitchFamily="34" charset="0"/>
                <a:cs typeface="Adobe Devanagari" panose="02040503050201020203" pitchFamily="18" charset="0"/>
              </a:rPr>
              <a:t>(LFO Depth)</a:t>
            </a:r>
          </a:p>
        </p:txBody>
      </p:sp>
      <p:sp>
        <p:nvSpPr>
          <p:cNvPr id="30" name="TextBox 29"/>
          <p:cNvSpPr txBox="1"/>
          <p:nvPr/>
        </p:nvSpPr>
        <p:spPr>
          <a:xfrm>
            <a:off x="5715718" y="3306313"/>
            <a:ext cx="53091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Width</a:t>
            </a:r>
          </a:p>
        </p:txBody>
      </p:sp>
      <p:sp>
        <p:nvSpPr>
          <p:cNvPr id="31" name="TextBox 30"/>
          <p:cNvSpPr txBox="1"/>
          <p:nvPr/>
        </p:nvSpPr>
        <p:spPr>
          <a:xfrm>
            <a:off x="6354552" y="3306313"/>
            <a:ext cx="819456" cy="553998"/>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a:t>
            </a:r>
          </a:p>
          <a:p>
            <a:pPr algn="ctr"/>
            <a:r>
              <a:rPr lang="en-US" sz="1000" b="1" dirty="0">
                <a:latin typeface="Century Gothic" panose="020B0502020202020204" pitchFamily="34" charset="0"/>
                <a:cs typeface="Adobe Devanagari" panose="02040503050201020203" pitchFamily="18" charset="0"/>
              </a:rPr>
              <a:t>(LFO Rate)</a:t>
            </a:r>
          </a:p>
          <a:p>
            <a:pPr algn="ctr"/>
            <a:endParaRPr lang="en-US" sz="1000" b="1" dirty="0">
              <a:latin typeface="Century Gothic" panose="020B0502020202020204" pitchFamily="34" charset="0"/>
              <a:cs typeface="Adobe Devanagari" panose="02040503050201020203" pitchFamily="18" charset="0"/>
            </a:endParaRPr>
          </a:p>
        </p:txBody>
      </p:sp>
      <p:sp>
        <p:nvSpPr>
          <p:cNvPr id="32" name="TextBox 31"/>
          <p:cNvSpPr txBox="1"/>
          <p:nvPr/>
        </p:nvSpPr>
        <p:spPr>
          <a:xfrm>
            <a:off x="4815173" y="3306313"/>
            <a:ext cx="726482"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a:p>
            <a:pPr algn="ctr"/>
            <a:r>
              <a:rPr lang="en-US" sz="1000" b="1" dirty="0">
                <a:latin typeface="Century Gothic" panose="020B0502020202020204" pitchFamily="34" charset="0"/>
                <a:cs typeface="Adobe Devanagari" panose="02040503050201020203" pitchFamily="18" charset="0"/>
              </a:rPr>
              <a:t>(Spread)</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5528" y="4069731"/>
            <a:ext cx="55816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Live</a:t>
            </a:r>
          </a:p>
          <a:p>
            <a:pPr algn="ctr"/>
            <a:r>
              <a:rPr lang="en-US" sz="800" b="1" dirty="0">
                <a:latin typeface="Century Gothic" panose="020B0502020202020204" pitchFamily="34" charset="0"/>
                <a:cs typeface="Adobe Devanagari" panose="02040503050201020203" pitchFamily="18" charset="0"/>
              </a:rPr>
              <a:t>Sample</a:t>
            </a:r>
          </a:p>
          <a:p>
            <a:pPr algn="ctr"/>
            <a:r>
              <a:rPr lang="en-US" sz="800" b="1" dirty="0">
                <a:latin typeface="Century Gothic" panose="020B0502020202020204" pitchFamily="34" charset="0"/>
                <a:cs typeface="Adobe Devanagari" panose="02040503050201020203" pitchFamily="18" charset="0"/>
              </a:rPr>
              <a:t>Dry</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Uranus</a:t>
            </a:r>
          </a:p>
        </p:txBody>
      </p:sp>
      <p:sp>
        <p:nvSpPr>
          <p:cNvPr id="36" name="TextBox 35"/>
          <p:cNvSpPr txBox="1"/>
          <p:nvPr/>
        </p:nvSpPr>
        <p:spPr>
          <a:xfrm>
            <a:off x="5495193" y="4916279"/>
            <a:ext cx="936475"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Granular </a:t>
            </a:r>
          </a:p>
          <a:p>
            <a:pPr algn="ctr"/>
            <a:r>
              <a:rPr lang="en-US" sz="1000" dirty="0">
                <a:latin typeface="Century Gothic" panose="020B0502020202020204" pitchFamily="34" charset="0"/>
                <a:cs typeface="Adobe Devanagari" panose="02040503050201020203" pitchFamily="18" charset="0"/>
              </a:rPr>
              <a:t>Delay/Synth</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678838" y="4088169"/>
            <a:ext cx="55656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Wide</a:t>
            </a:r>
          </a:p>
          <a:p>
            <a:pPr algn="ctr"/>
            <a:r>
              <a:rPr lang="en-US" sz="800" b="1" dirty="0">
                <a:latin typeface="Century Gothic" panose="020B0502020202020204" pitchFamily="34" charset="0"/>
                <a:cs typeface="Adobe Devanagari" panose="02040503050201020203" pitchFamily="18" charset="0"/>
              </a:rPr>
              <a:t>AR</a:t>
            </a:r>
          </a:p>
        </p:txBody>
      </p:sp>
      <p:sp>
        <p:nvSpPr>
          <p:cNvPr id="42" name="TextBox 41"/>
          <p:cNvSpPr txBox="1"/>
          <p:nvPr/>
        </p:nvSpPr>
        <p:spPr>
          <a:xfrm rot="16200000">
            <a:off x="6566837" y="4078069"/>
            <a:ext cx="45236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None</a:t>
            </a:r>
          </a:p>
          <a:p>
            <a:pPr algn="ctr"/>
            <a:r>
              <a:rPr lang="en-US" sz="800" b="1" dirty="0">
                <a:latin typeface="Century Gothic" panose="020B0502020202020204" pitchFamily="34" charset="0"/>
                <a:cs typeface="Adobe Devanagari" panose="02040503050201020203" pitchFamily="18" charset="0"/>
              </a:rPr>
              <a:t>Gran</a:t>
            </a:r>
          </a:p>
          <a:p>
            <a:pPr algn="ctr"/>
            <a:r>
              <a:rPr lang="en-US" sz="800" b="1" dirty="0">
                <a:latin typeface="Century Gothic" panose="020B0502020202020204" pitchFamily="34" charset="0"/>
                <a:cs typeface="Adobe Devanagari" panose="02040503050201020203" pitchFamily="18" charset="0"/>
              </a:rPr>
              <a:t>FM</a:t>
            </a:r>
          </a:p>
        </p:txBody>
      </p:sp>
      <p:sp>
        <p:nvSpPr>
          <p:cNvPr id="43" name="TextBox 42"/>
          <p:cNvSpPr txBox="1"/>
          <p:nvPr/>
        </p:nvSpPr>
        <p:spPr>
          <a:xfrm>
            <a:off x="4705936" y="3590760"/>
            <a:ext cx="968535"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Sample Mode</a:t>
            </a:r>
          </a:p>
        </p:txBody>
      </p:sp>
      <p:sp>
        <p:nvSpPr>
          <p:cNvPr id="44" name="TextBox 43"/>
          <p:cNvSpPr txBox="1"/>
          <p:nvPr/>
        </p:nvSpPr>
        <p:spPr>
          <a:xfrm>
            <a:off x="5619366" y="3599277"/>
            <a:ext cx="71526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Grain </a:t>
            </a:r>
            <a:r>
              <a:rPr lang="en-US" sz="900" b="1" dirty="0" err="1">
                <a:latin typeface="Century Gothic" panose="020B0502020202020204" pitchFamily="34" charset="0"/>
                <a:cs typeface="Adobe Devanagari" panose="02040503050201020203" pitchFamily="18" charset="0"/>
              </a:rPr>
              <a:t>Env</a:t>
            </a:r>
            <a:endParaRPr lang="en-US" sz="900" b="1" dirty="0">
              <a:latin typeface="Century Gothic" panose="020B0502020202020204" pitchFamily="34" charset="0"/>
              <a:cs typeface="Adobe Devanagari" panose="02040503050201020203" pitchFamily="18" charset="0"/>
            </a:endParaRPr>
          </a:p>
        </p:txBody>
      </p:sp>
      <p:sp>
        <p:nvSpPr>
          <p:cNvPr id="45" name="TextBox 44"/>
          <p:cNvSpPr txBox="1"/>
          <p:nvPr/>
        </p:nvSpPr>
        <p:spPr>
          <a:xfrm>
            <a:off x="6384857" y="3601431"/>
            <a:ext cx="84510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Synth Mode</a:t>
            </a:r>
          </a:p>
        </p:txBody>
      </p:sp>
      <p:sp>
        <p:nvSpPr>
          <p:cNvPr id="47" name="TextBox 46"/>
          <p:cNvSpPr txBox="1"/>
          <p:nvPr/>
        </p:nvSpPr>
        <p:spPr>
          <a:xfrm>
            <a:off x="6508286" y="5574572"/>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Hold</a:t>
            </a:r>
          </a:p>
        </p:txBody>
      </p: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Size</a:t>
            </a:r>
            <a:r>
              <a:rPr lang="en-US" sz="1600" dirty="0">
                <a:solidFill>
                  <a:schemeClr val="tx1"/>
                </a:solidFill>
              </a:rPr>
              <a:t>: Grain size 1 to 300ms</a:t>
            </a:r>
          </a:p>
          <a:p>
            <a:r>
              <a:rPr lang="en-US" sz="1600" b="1" dirty="0">
                <a:solidFill>
                  <a:schemeClr val="tx1"/>
                </a:solidFill>
              </a:rPr>
              <a:t>Mix: </a:t>
            </a:r>
            <a:r>
              <a:rPr lang="en-US" sz="1600" dirty="0">
                <a:solidFill>
                  <a:schemeClr val="tx1"/>
                </a:solidFill>
              </a:rPr>
              <a:t>Dry/Wet Mix (Alt is stereo spread of each grain.)</a:t>
            </a:r>
          </a:p>
          <a:p>
            <a:r>
              <a:rPr lang="en-US" sz="1600" b="1" dirty="0">
                <a:solidFill>
                  <a:schemeClr val="tx1"/>
                </a:solidFill>
              </a:rPr>
              <a:t>Pitch:</a:t>
            </a:r>
            <a:r>
              <a:rPr lang="en-US" sz="1600" dirty="0">
                <a:solidFill>
                  <a:schemeClr val="tx1"/>
                </a:solidFill>
              </a:rPr>
              <a:t> Transposition in semitones, +/- one octave, center is neutral</a:t>
            </a:r>
            <a:endParaRPr lang="en-US" sz="1600" b="1" dirty="0">
              <a:solidFill>
                <a:schemeClr val="tx1"/>
              </a:solidFill>
            </a:endParaRPr>
          </a:p>
        </p:txBody>
      </p:sp>
      <p:sp>
        <p:nvSpPr>
          <p:cNvPr id="56" name="Rectangle 55"/>
          <p:cNvSpPr/>
          <p:nvPr/>
        </p:nvSpPr>
        <p:spPr>
          <a:xfrm>
            <a:off x="7609878" y="1882353"/>
            <a:ext cx="4014544" cy="126775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Feedback: </a:t>
            </a:r>
            <a:r>
              <a:rPr lang="en-US" sz="1600" dirty="0">
                <a:solidFill>
                  <a:schemeClr val="tx1"/>
                </a:solidFill>
              </a:rPr>
              <a:t>Feedback of the delay buffer.</a:t>
            </a:r>
          </a:p>
          <a:p>
            <a:r>
              <a:rPr lang="en-US" sz="1600" b="1" dirty="0">
                <a:solidFill>
                  <a:schemeClr val="tx1"/>
                </a:solidFill>
              </a:rPr>
              <a:t>Width</a:t>
            </a:r>
            <a:r>
              <a:rPr lang="en-US" sz="1600" dirty="0">
                <a:solidFill>
                  <a:schemeClr val="tx1"/>
                </a:solidFill>
              </a:rPr>
              <a:t>: Width of time in which a grain can randomly play from, 1 to 50ms </a:t>
            </a:r>
          </a:p>
          <a:p>
            <a:r>
              <a:rPr lang="en-US" sz="1600" b="1" dirty="0">
                <a:solidFill>
                  <a:schemeClr val="tx1"/>
                </a:solidFill>
              </a:rPr>
              <a:t>Speed</a:t>
            </a:r>
            <a:r>
              <a:rPr lang="en-US" sz="1600" dirty="0">
                <a:solidFill>
                  <a:schemeClr val="tx1"/>
                </a:solidFill>
              </a:rPr>
              <a:t>: Grain speed -2x to 2x, center is 0</a:t>
            </a:r>
          </a:p>
          <a:p>
            <a:endParaRPr lang="en-US" sz="1600" dirty="0">
              <a:solidFill>
                <a:schemeClr val="bg1"/>
              </a:solidFill>
            </a:endParaRPr>
          </a:p>
        </p:txBody>
      </p:sp>
      <p:sp>
        <p:nvSpPr>
          <p:cNvPr id="57" name="Rectangle 56"/>
          <p:cNvSpPr/>
          <p:nvPr/>
        </p:nvSpPr>
        <p:spPr>
          <a:xfrm>
            <a:off x="281990" y="2840715"/>
            <a:ext cx="4311425" cy="137496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Grain Octave Mode</a:t>
            </a:r>
          </a:p>
          <a:p>
            <a:r>
              <a:rPr lang="en-US" sz="1600" b="1" dirty="0">
                <a:solidFill>
                  <a:schemeClr val="bg1"/>
                </a:solidFill>
              </a:rPr>
              <a:t>  Left: Normal with Oct up</a:t>
            </a:r>
          </a:p>
          <a:p>
            <a:r>
              <a:rPr lang="en-US" sz="1600" b="1" dirty="0">
                <a:solidFill>
                  <a:schemeClr val="bg1"/>
                </a:solidFill>
              </a:rPr>
              <a:t>  Center: Normal with Oct down</a:t>
            </a:r>
          </a:p>
          <a:p>
            <a:r>
              <a:rPr lang="en-US" sz="1600" b="1" dirty="0">
                <a:solidFill>
                  <a:schemeClr val="bg1"/>
                </a:solidFill>
              </a:rPr>
              <a:t>  Right:  Oct Up and Oct down</a:t>
            </a:r>
          </a:p>
        </p:txBody>
      </p:sp>
      <p:sp>
        <p:nvSpPr>
          <p:cNvPr id="58" name="Rectangle 57"/>
          <p:cNvSpPr/>
          <p:nvPr/>
        </p:nvSpPr>
        <p:spPr>
          <a:xfrm>
            <a:off x="683491" y="4472176"/>
            <a:ext cx="3602397"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Grain Envelope</a:t>
            </a:r>
          </a:p>
          <a:p>
            <a:r>
              <a:rPr lang="en-US" sz="1600" b="1" dirty="0">
                <a:solidFill>
                  <a:schemeClr val="bg1"/>
                </a:solidFill>
              </a:rPr>
              <a:t>  Left:  Cosine</a:t>
            </a:r>
          </a:p>
          <a:p>
            <a:r>
              <a:rPr lang="en-US" sz="1600" b="1" dirty="0">
                <a:solidFill>
                  <a:schemeClr val="bg1"/>
                </a:solidFill>
              </a:rPr>
              <a:t>  Center: Slow attack-release linear</a:t>
            </a:r>
          </a:p>
          <a:p>
            <a:r>
              <a:rPr lang="en-US" sz="1600" b="1" dirty="0">
                <a:solidFill>
                  <a:schemeClr val="bg1"/>
                </a:solidFill>
              </a:rPr>
              <a:t>  Right</a:t>
            </a:r>
            <a:r>
              <a:rPr lang="en-US" sz="1600" b="1">
                <a:solidFill>
                  <a:schemeClr val="bg1"/>
                </a:solidFill>
              </a:rPr>
              <a:t>: Fast </a:t>
            </a:r>
            <a:r>
              <a:rPr lang="en-US" sz="1600" b="1" dirty="0">
                <a:solidFill>
                  <a:schemeClr val="bg1"/>
                </a:solidFill>
              </a:rPr>
              <a:t>attack-release linear</a:t>
            </a:r>
          </a:p>
        </p:txBody>
      </p:sp>
      <p:sp>
        <p:nvSpPr>
          <p:cNvPr id="59" name="Rectangle 58"/>
          <p:cNvSpPr/>
          <p:nvPr/>
        </p:nvSpPr>
        <p:spPr>
          <a:xfrm>
            <a:off x="7628237" y="3306313"/>
            <a:ext cx="3880272" cy="1224432"/>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Synth Mode</a:t>
            </a:r>
          </a:p>
          <a:p>
            <a:r>
              <a:rPr lang="en-US" sz="1600" b="1" dirty="0">
                <a:solidFill>
                  <a:schemeClr val="bg1"/>
                </a:solidFill>
              </a:rPr>
              <a:t>  Left:  Audio input</a:t>
            </a:r>
          </a:p>
          <a:p>
            <a:r>
              <a:rPr lang="en-US" sz="1600" b="1" dirty="0">
                <a:solidFill>
                  <a:schemeClr val="bg1"/>
                </a:solidFill>
              </a:rPr>
              <a:t>  Center: Granular Monophonic Synth</a:t>
            </a:r>
          </a:p>
          <a:p>
            <a:r>
              <a:rPr lang="en-US" sz="1600" b="1" dirty="0">
                <a:solidFill>
                  <a:schemeClr val="bg1"/>
                </a:solidFill>
              </a:rPr>
              <a:t>  Right:  Polyphonic FM Synth (12 note polyphony)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N/A     3. N/A</a:t>
            </a:r>
          </a:p>
          <a:p>
            <a:r>
              <a:rPr lang="en-US" sz="1600" b="1" dirty="0">
                <a:solidFill>
                  <a:schemeClr val="bg1"/>
                </a:solidFill>
              </a:rPr>
              <a:t>  2: N/A     4.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624619" cy="114910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Uranus </a:t>
            </a:r>
            <a:r>
              <a:rPr lang="en-US" sz="1600" b="1" dirty="0">
                <a:solidFill>
                  <a:schemeClr val="tx1"/>
                </a:solidFill>
              </a:rPr>
              <a:t>is a </a:t>
            </a:r>
            <a:r>
              <a:rPr lang="en-US" sz="2800" b="1" dirty="0">
                <a:solidFill>
                  <a:schemeClr val="tx1"/>
                </a:solidFill>
              </a:rPr>
              <a:t>Granular </a:t>
            </a:r>
            <a:r>
              <a:rPr lang="en-US" sz="1600" b="1" dirty="0">
                <a:solidFill>
                  <a:schemeClr val="tx1"/>
                </a:solidFill>
              </a:rPr>
              <a:t>delay and synth. Think of this pedal as a sound laboratory.</a:t>
            </a:r>
          </a:p>
        </p:txBody>
      </p:sp>
      <p:sp>
        <p:nvSpPr>
          <p:cNvPr id="64" name="Rectangle 63"/>
          <p:cNvSpPr/>
          <p:nvPr/>
        </p:nvSpPr>
        <p:spPr>
          <a:xfrm>
            <a:off x="7596222" y="382276"/>
            <a:ext cx="3496894" cy="12276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Mono in Stereo Out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a:t>
            </a:r>
          </a:p>
          <a:p>
            <a:pPr marL="285750" indent="-285750">
              <a:buFontTx/>
              <a:buChar char="-"/>
            </a:pPr>
            <a:r>
              <a:rPr lang="en-US" sz="1600" b="1" dirty="0">
                <a:solidFill>
                  <a:schemeClr val="tx1"/>
                </a:solidFill>
              </a:rPr>
              <a:t>Two Keyboard Midi Synth modes</a:t>
            </a: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70" y="6012306"/>
            <a:ext cx="4682530" cy="741898"/>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Press to keep the current delay buffer in place. Press again to release </a:t>
            </a:r>
            <a:r>
              <a:rPr lang="en-US" sz="1600" b="1">
                <a:solidFill>
                  <a:schemeClr val="bg1"/>
                </a:solidFill>
              </a:rPr>
              <a:t>(latching).</a:t>
            </a:r>
            <a:endParaRPr lang="en-US" sz="1600" b="1" dirty="0">
              <a:solidFill>
                <a:schemeClr val="bg1"/>
              </a:solidFill>
            </a:endParaRPr>
          </a:p>
        </p:txBody>
      </p:sp>
    </p:spTree>
    <p:extLst>
      <p:ext uri="{BB962C8B-B14F-4D97-AF65-F5344CB8AC3E}">
        <p14:creationId xmlns:p14="http://schemas.microsoft.com/office/powerpoint/2010/main" val="1835336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2812</Words>
  <Application>Microsoft Office PowerPoint</Application>
  <PresentationFormat>Widescreen</PresentationFormat>
  <Paragraphs>506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Rachel Bloemer</cp:lastModifiedBy>
  <cp:revision>161</cp:revision>
  <dcterms:created xsi:type="dcterms:W3CDTF">2024-05-21T15:38:26Z</dcterms:created>
  <dcterms:modified xsi:type="dcterms:W3CDTF">2025-02-12T02:06:16Z</dcterms:modified>
</cp:coreProperties>
</file>