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16E8-9810-4F67-B618-098E0E39905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87514" y="1221568"/>
            <a:ext cx="2502100" cy="4599225"/>
          </a:xfrm>
          <a:prstGeom prst="roundRect">
            <a:avLst>
              <a:gd name="adj" fmla="val 4232"/>
            </a:avLst>
          </a:prstGeom>
          <a:solidFill>
            <a:srgbClr val="EFEBE5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272231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477144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5991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60434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7944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5991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6043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5794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5037119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 rot="16200000">
            <a:off x="5017245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4110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5461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63758" y="5009546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7086" y="5095929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22429" y="5000772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15757" y="5087155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0"/>
          </p:cNvCxnSpPr>
          <p:nvPr/>
        </p:nvCxnSpPr>
        <p:spPr>
          <a:xfrm>
            <a:off x="5154121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38564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4588" y="1753641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7733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38564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635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0290" y="226114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GAIN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1751" y="226114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MIX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3161" y="226791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LEVEL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295" y="3267265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5372" y="326726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FDBK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923" y="326726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Filter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5951" y="5548458"/>
            <a:ext cx="639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BYPASS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4869292" y="403068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Match</a:t>
            </a:r>
          </a:p>
          <a:p>
            <a:pPr algn="ctr"/>
            <a:r>
              <a:rPr lang="en-US" sz="8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Klone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Mesa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5469" y="4500003"/>
            <a:ext cx="138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MARS</a:t>
            </a:r>
            <a:endParaRPr lang="en-US" sz="28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6321" y="4877231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Amp </a:t>
            </a:r>
            <a:r>
              <a:rPr lang="en-US" sz="1000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Modeller</a:t>
            </a:r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/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830387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Terminator 35"/>
          <p:cNvSpPr/>
          <p:nvPr/>
        </p:nvSpPr>
        <p:spPr>
          <a:xfrm rot="16200000">
            <a:off x="5810513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>
            <a:off x="6651163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6631289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661761" y="404912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Proteus</a:t>
            </a:r>
          </a:p>
          <a:p>
            <a:pPr algn="ctr"/>
            <a:r>
              <a:rPr lang="en-US" sz="8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Ameri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Rectify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17701" y="403902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Norm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Dot 8</a:t>
            </a:r>
            <a:r>
              <a:rPr lang="en-US" sz="800" b="1" baseline="30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th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Triplett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38125" y="3551712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Amp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8544" y="356022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Cab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28080" y="3562383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7838" y="2663572"/>
            <a:ext cx="1554162" cy="8473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112000" y="3510901"/>
            <a:ext cx="0" cy="1708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984608" y="3681702"/>
            <a:ext cx="127159" cy="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71328" y="1542432"/>
            <a:ext cx="2675728" cy="1024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Gain</a:t>
            </a:r>
            <a:r>
              <a:rPr lang="en-US" sz="1600" dirty="0" smtClean="0">
                <a:solidFill>
                  <a:schemeClr val="tx1"/>
                </a:solidFill>
              </a:rPr>
              <a:t>: Amount of input gain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Mix</a:t>
            </a:r>
            <a:r>
              <a:rPr lang="en-US" sz="1600" dirty="0" smtClean="0">
                <a:solidFill>
                  <a:schemeClr val="tx1"/>
                </a:solidFill>
              </a:rPr>
              <a:t>: Dry Amp to Delay mix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Level:</a:t>
            </a:r>
            <a:r>
              <a:rPr lang="en-US" sz="1600" dirty="0" smtClean="0">
                <a:solidFill>
                  <a:schemeClr val="tx1"/>
                </a:solidFill>
              </a:rPr>
              <a:t> Overall output volume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99718" y="1904357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Filter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Lowpass</a:t>
            </a:r>
            <a:r>
              <a:rPr lang="en-US" sz="1600" dirty="0" smtClean="0">
                <a:solidFill>
                  <a:schemeClr val="tx1"/>
                </a:solidFill>
              </a:rPr>
              <a:t> left of center, </a:t>
            </a:r>
            <a:r>
              <a:rPr lang="en-US" sz="1600" dirty="0" err="1" smtClean="0">
                <a:solidFill>
                  <a:schemeClr val="tx1"/>
                </a:solidFill>
              </a:rPr>
              <a:t>highpass</a:t>
            </a:r>
            <a:r>
              <a:rPr lang="en-US" sz="1600" dirty="0" smtClean="0">
                <a:solidFill>
                  <a:schemeClr val="tx1"/>
                </a:solidFill>
              </a:rPr>
              <a:t> right of center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Time</a:t>
            </a:r>
            <a:r>
              <a:rPr lang="en-US" sz="1600" dirty="0" smtClean="0">
                <a:solidFill>
                  <a:schemeClr val="tx1"/>
                </a:solidFill>
              </a:rPr>
              <a:t>: Delay time 0 to 2 seconds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FDBK</a:t>
            </a:r>
            <a:r>
              <a:rPr lang="en-US" sz="1600" dirty="0" smtClean="0">
                <a:solidFill>
                  <a:schemeClr val="tx1"/>
                </a:solidFill>
              </a:rPr>
              <a:t>: Delay feedback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5004" y="2800979"/>
            <a:ext cx="3250889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Amp Switch (neural model select):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Matchless SC30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</a:t>
            </a:r>
            <a:r>
              <a:rPr lang="en-US" sz="1600" b="1" dirty="0" err="1" smtClean="0">
                <a:solidFill>
                  <a:schemeClr val="bg1"/>
                </a:solidFill>
              </a:rPr>
              <a:t>Klon</a:t>
            </a:r>
            <a:r>
              <a:rPr lang="en-US" sz="1600" b="1" dirty="0" smtClean="0">
                <a:solidFill>
                  <a:schemeClr val="bg1"/>
                </a:solidFill>
              </a:rPr>
              <a:t> clone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Mesa </a:t>
            </a:r>
            <a:r>
              <a:rPr lang="en-US" sz="1600" b="1" dirty="0" err="1" smtClean="0">
                <a:solidFill>
                  <a:schemeClr val="bg1"/>
                </a:solidFill>
              </a:rPr>
              <a:t>iib</a:t>
            </a:r>
            <a:r>
              <a:rPr lang="en-US" sz="1600" b="1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24143" y="4073840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Cab Switch (IR Select):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Proteus IR (from plugin)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American style IR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Rectifier style IR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18077" y="3266577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Delay Mode Switch: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Normal delay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Dotted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added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Triplett added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8077" y="4672186"/>
            <a:ext cx="3034908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Neural Model On/Off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2: IR On/Off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64159" y="5977002"/>
            <a:ext cx="3034908" cy="410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Bypass/Engage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74949" y="5977002"/>
            <a:ext cx="3034908" cy="410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Footswitch</a:t>
            </a:r>
            <a:r>
              <a:rPr lang="en-US" sz="1600" b="1" smtClean="0">
                <a:solidFill>
                  <a:schemeClr val="bg1"/>
                </a:solidFill>
              </a:rPr>
              <a:t>: TBD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9856" y="262030"/>
            <a:ext cx="4226847" cy="1024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Mars</a:t>
            </a:r>
            <a:r>
              <a:rPr lang="en-US" sz="1600" b="1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chemeClr val="tx1"/>
                </a:solidFill>
              </a:rPr>
              <a:t>Amp Modeler / Delay </a:t>
            </a:r>
            <a:r>
              <a:rPr lang="en-US" sz="1600" b="1" dirty="0" smtClean="0">
                <a:solidFill>
                  <a:schemeClr val="tx1"/>
                </a:solidFill>
              </a:rPr>
              <a:t>pedal that uses neural networks to model the distortion stage of an amp or pedal.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86062" y="182880"/>
            <a:ext cx="3559458" cy="12778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Mono In/Out Processing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If using TRS, only takes left channel for input, and copies Left to Right for </a:t>
            </a:r>
            <a:r>
              <a:rPr lang="en-US" sz="1600" b="1" dirty="0" smtClean="0">
                <a:solidFill>
                  <a:schemeClr val="tx1"/>
                </a:solidFill>
              </a:rPr>
              <a:t>output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49" idx="3"/>
          </p:cNvCxnSpPr>
          <p:nvPr/>
        </p:nvCxnSpPr>
        <p:spPr>
          <a:xfrm>
            <a:off x="4247056" y="2054593"/>
            <a:ext cx="371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258135" y="3012268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6374" y="3901586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6999564" y="3956135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4285893" y="3923376"/>
            <a:ext cx="1400247" cy="567633"/>
          </a:xfrm>
          <a:prstGeom prst="bentConnector3">
            <a:avLst>
              <a:gd name="adj1" fmla="val 833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05470" y="4298155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40002" y="4361522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39482" y="4455654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7315001" y="4575210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11803" y="1260616"/>
            <a:ext cx="2502100" cy="4599225"/>
          </a:xfrm>
          <a:prstGeom prst="roundRect">
            <a:avLst>
              <a:gd name="adj" fmla="val 423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296520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6501433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00280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472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8223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0280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8472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8223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6200000">
            <a:off x="5061408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16200000">
            <a:off x="5041534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399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49750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88047" y="5048594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81375" y="5134977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46718" y="5039820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40046" y="5126203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7" idx="0"/>
          </p:cNvCxnSpPr>
          <p:nvPr/>
        </p:nvCxnSpPr>
        <p:spPr>
          <a:xfrm>
            <a:off x="5178410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2853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58877" y="1792689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72022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2853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57924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0089" y="231367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Decay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5163" y="23001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MIX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(R/D)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2297" y="230695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Time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8886" y="3306313"/>
            <a:ext cx="564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Damp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9661" y="3306313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FDBK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8528" y="3306313"/>
            <a:ext cx="559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(Rate)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2728" y="55875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BYPASS / ALT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867132" y="4069731"/>
            <a:ext cx="55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Factory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Hall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Cloud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2460" y="4616479"/>
            <a:ext cx="203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NEPTUNE</a:t>
            </a:r>
            <a:endParaRPr lang="en-US" sz="20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6643" y="491627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REVERB/DELAY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 rot="16200000">
            <a:off x="5854676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5834802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>
            <a:off x="6675452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Terminator 39"/>
          <p:cNvSpPr/>
          <p:nvPr/>
        </p:nvSpPr>
        <p:spPr>
          <a:xfrm rot="16200000">
            <a:off x="6655578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16508" y="4088169"/>
            <a:ext cx="48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D+-&gt;R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D||R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D-&gt;R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543594" y="407806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NORM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OCT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1501" y="359076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75470" y="359927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Routing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2369" y="3601431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86218" y="1669911"/>
            <a:ext cx="744238" cy="28300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9776" y="5574572"/>
            <a:ext cx="585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FREEZE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825736" y="1669911"/>
            <a:ext cx="1243" cy="284021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92950" y="3617816"/>
            <a:ext cx="3438" cy="890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62333" y="1669911"/>
            <a:ext cx="5439" cy="10065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33260" y="1669911"/>
            <a:ext cx="721816" cy="83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25736" y="4508358"/>
            <a:ext cx="768614" cy="6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89969" y="3617816"/>
            <a:ext cx="79624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62333" y="2676495"/>
            <a:ext cx="8238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18160" y="1582168"/>
            <a:ext cx="3739056" cy="120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Decay</a:t>
            </a:r>
            <a:r>
              <a:rPr lang="en-US" sz="1600" dirty="0" smtClean="0">
                <a:solidFill>
                  <a:schemeClr val="tx1"/>
                </a:solidFill>
              </a:rPr>
              <a:t>: Length of reverb decay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Mix</a:t>
            </a:r>
            <a:r>
              <a:rPr lang="en-US" sz="1600" dirty="0" smtClean="0">
                <a:solidFill>
                  <a:schemeClr val="tx1"/>
                </a:solidFill>
              </a:rPr>
              <a:t>: Dry/Effect mix, alt is Reverb/Delay volume ratio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Time:</a:t>
            </a:r>
            <a:r>
              <a:rPr lang="en-US" sz="1600" dirty="0" smtClean="0">
                <a:solidFill>
                  <a:schemeClr val="tx1"/>
                </a:solidFill>
              </a:rPr>
              <a:t> Delay time 0 to 4 seconds (2 seconds max for octave, double speed)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9878" y="1944093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Mod (Rate)</a:t>
            </a:r>
            <a:r>
              <a:rPr lang="en-US" sz="1600" dirty="0" smtClean="0">
                <a:solidFill>
                  <a:schemeClr val="tx1"/>
                </a:solidFill>
              </a:rPr>
              <a:t>: Modulation amount of the reverb, alt is the modulation rate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Damp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Lowpass</a:t>
            </a:r>
            <a:r>
              <a:rPr lang="en-US" sz="1600" dirty="0" smtClean="0">
                <a:solidFill>
                  <a:schemeClr val="tx1"/>
                </a:solidFill>
              </a:rPr>
              <a:t> filter for the reverb (damping)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FDBK</a:t>
            </a:r>
            <a:r>
              <a:rPr lang="en-US" sz="1600" dirty="0" smtClean="0">
                <a:solidFill>
                  <a:schemeClr val="tx1"/>
                </a:solidFill>
              </a:rPr>
              <a:t>: Delay feedback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5164" y="2840715"/>
            <a:ext cx="3250889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Reverb Switch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Factory Chorus Reverb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Hall (Medium space)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Cloud (</a:t>
            </a:r>
            <a:r>
              <a:rPr lang="en-US" sz="1600" b="1" dirty="0" err="1" smtClean="0">
                <a:solidFill>
                  <a:schemeClr val="bg1"/>
                </a:solidFill>
              </a:rPr>
              <a:t>RubiKa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303" y="4113576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Routing Switch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Some delay into reverb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Parallel delay / reverb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Delay into reverb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8237" y="3306313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Delay Mode Switch: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Normal delay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Octave delay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Reverse Delay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8236" y="4711922"/>
            <a:ext cx="3720483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Stereo / MISO (Mono in Stereo out)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2: N/A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06320" y="5986047"/>
            <a:ext cx="3549309" cy="77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Bypass/Engage, hold to engage alternate mode (indicated by dimmed LED)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85109" y="6016737"/>
            <a:ext cx="3920331" cy="599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Footswitch: Freeze – holds the current delay/reverb feedback/decay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1745" y="176575"/>
            <a:ext cx="3054735" cy="11863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Neptune </a:t>
            </a:r>
            <a:r>
              <a:rPr lang="en-US" sz="1600" b="1" dirty="0" smtClean="0">
                <a:solidFill>
                  <a:schemeClr val="tx1"/>
                </a:solidFill>
              </a:rPr>
              <a:t>is a </a:t>
            </a:r>
            <a:r>
              <a:rPr lang="en-US" sz="2800" b="1" dirty="0" smtClean="0">
                <a:solidFill>
                  <a:schemeClr val="tx1"/>
                </a:solidFill>
              </a:rPr>
              <a:t>Reverb/Delay </a:t>
            </a:r>
            <a:r>
              <a:rPr lang="en-US" sz="1600" b="1" dirty="0" smtClean="0">
                <a:solidFill>
                  <a:schemeClr val="tx1"/>
                </a:solidFill>
              </a:rPr>
              <a:t>pedal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capable of ethereal sounds.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96222" y="745832"/>
            <a:ext cx="2670623" cy="9639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Stereo In/Out Processing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(MISO or Stereo)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5" idx="3"/>
          </p:cNvCxnSpPr>
          <p:nvPr/>
        </p:nvCxnSpPr>
        <p:spPr>
          <a:xfrm flipV="1">
            <a:off x="4257216" y="2094330"/>
            <a:ext cx="371937" cy="8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268295" y="3052004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96534" y="3941322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09724" y="3995871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4296053" y="3963112"/>
            <a:ext cx="1400247" cy="567633"/>
          </a:xfrm>
          <a:prstGeom prst="bentConnector3">
            <a:avLst>
              <a:gd name="adj1" fmla="val 833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215630" y="4337891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250162" y="4401258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49642" y="4495390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7325161" y="4614946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11803" y="1260616"/>
            <a:ext cx="2502100" cy="4599225"/>
          </a:xfrm>
          <a:prstGeom prst="roundRect">
            <a:avLst>
              <a:gd name="adj" fmla="val 423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296520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6501433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00280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472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8223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0280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8472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8223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6200000">
            <a:off x="5061408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16200000">
            <a:off x="5041534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399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49750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88047" y="5048594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81375" y="5134977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46718" y="5039820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40046" y="5126203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7" idx="0"/>
          </p:cNvCxnSpPr>
          <p:nvPr/>
        </p:nvCxnSpPr>
        <p:spPr>
          <a:xfrm>
            <a:off x="5178410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2853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58877" y="1792689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72022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2853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57924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0089" y="231367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Decay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2152" y="2300190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Low </a:t>
            </a:r>
            <a:r>
              <a:rPr lang="en-US" sz="10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Freq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4021" y="2306958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High </a:t>
            </a:r>
            <a:r>
              <a:rPr lang="en-US" sz="10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Freq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5111" y="3306313"/>
            <a:ext cx="7521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Low Shelf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68980" y="3306313"/>
            <a:ext cx="790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High Shelf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7076" y="3306313"/>
            <a:ext cx="402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Mix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2728" y="55875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BYPASS / ALT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939266" y="4069731"/>
            <a:ext cx="41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Low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Med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High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2460" y="4616479"/>
            <a:ext cx="203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Jupiter</a:t>
            </a:r>
            <a:endParaRPr lang="en-US" sz="20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41864" y="49162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 rot="16200000">
            <a:off x="5854676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5834802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>
            <a:off x="6675452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Terminator 39"/>
          <p:cNvSpPr/>
          <p:nvPr/>
        </p:nvSpPr>
        <p:spPr>
          <a:xfrm rot="16200000">
            <a:off x="6655578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55014" y="3590760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Lushness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68070" y="3599277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Modulation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5006" y="3601431"/>
            <a:ext cx="6848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PreDelay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86218" y="1669911"/>
            <a:ext cx="744238" cy="19284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9776" y="5574572"/>
            <a:ext cx="585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FREEZE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8160" y="1582168"/>
            <a:ext cx="3748726" cy="154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Decay</a:t>
            </a:r>
            <a:r>
              <a:rPr lang="en-US" sz="1600" dirty="0" smtClean="0">
                <a:solidFill>
                  <a:schemeClr val="tx1"/>
                </a:solidFill>
              </a:rPr>
              <a:t>: Length of reverb decay, exponential taper, ~300ms to 60 seconds.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Low </a:t>
            </a:r>
            <a:r>
              <a:rPr lang="en-US" sz="1600" b="1" dirty="0" err="1" smtClean="0">
                <a:solidFill>
                  <a:schemeClr val="tx1"/>
                </a:solidFill>
              </a:rPr>
              <a:t>Freq</a:t>
            </a:r>
            <a:r>
              <a:rPr lang="en-US" sz="1600" dirty="0" smtClean="0">
                <a:solidFill>
                  <a:schemeClr val="tx1"/>
                </a:solidFill>
              </a:rPr>
              <a:t>: Low Shelf cutoff frequency, full left lets everything through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High </a:t>
            </a:r>
            <a:r>
              <a:rPr lang="en-US" sz="1600" b="1" dirty="0" err="1" smtClean="0">
                <a:solidFill>
                  <a:schemeClr val="tx1"/>
                </a:solidFill>
              </a:rPr>
              <a:t>Freq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High Shelf cutoff frequency, full right lets everything through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9878" y="1944093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Mix: </a:t>
            </a:r>
            <a:r>
              <a:rPr lang="en-US" sz="1600" dirty="0" smtClean="0">
                <a:solidFill>
                  <a:schemeClr val="tx1"/>
                </a:solidFill>
              </a:rPr>
              <a:t>Dry/Wet mix knob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Low Shelf</a:t>
            </a:r>
            <a:r>
              <a:rPr lang="en-US" sz="1600" dirty="0" smtClean="0">
                <a:solidFill>
                  <a:schemeClr val="tx1"/>
                </a:solidFill>
              </a:rPr>
              <a:t>: Low shelf filter gain cut, left is </a:t>
            </a:r>
            <a:r>
              <a:rPr lang="en-US" sz="1600" dirty="0" err="1" smtClean="0">
                <a:solidFill>
                  <a:schemeClr val="tx1"/>
                </a:solidFill>
              </a:rPr>
              <a:t>inf</a:t>
            </a:r>
            <a:r>
              <a:rPr lang="en-US" sz="1600" dirty="0" smtClean="0">
                <a:solidFill>
                  <a:schemeClr val="tx1"/>
                </a:solidFill>
              </a:rPr>
              <a:t>, right is 0.0Db gain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High Shelf</a:t>
            </a:r>
            <a:r>
              <a:rPr lang="en-US" sz="1600" dirty="0" smtClean="0">
                <a:solidFill>
                  <a:schemeClr val="tx1"/>
                </a:solidFill>
              </a:rPr>
              <a:t>: High shelf filter </a:t>
            </a:r>
            <a:r>
              <a:rPr lang="en-US" sz="1600" dirty="0" err="1" smtClean="0">
                <a:solidFill>
                  <a:schemeClr val="tx1"/>
                </a:solidFill>
              </a:rPr>
              <a:t>gian</a:t>
            </a:r>
            <a:r>
              <a:rPr lang="en-US" sz="1600" dirty="0" smtClean="0">
                <a:solidFill>
                  <a:schemeClr val="tx1"/>
                </a:solidFill>
              </a:rPr>
              <a:t> cut, left is </a:t>
            </a:r>
            <a:r>
              <a:rPr lang="en-US" sz="1600" dirty="0" err="1" smtClean="0">
                <a:solidFill>
                  <a:schemeClr val="tx1"/>
                </a:solidFill>
              </a:rPr>
              <a:t>inf</a:t>
            </a:r>
            <a:r>
              <a:rPr lang="en-US" sz="1600" dirty="0" smtClean="0">
                <a:solidFill>
                  <a:schemeClr val="tx1"/>
                </a:solidFill>
              </a:rPr>
              <a:t>, right is 0.0Db gain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36997" y="3168170"/>
            <a:ext cx="3250889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Lushness Switch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Low lush, delay-like reverb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Medium lushness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High, lots of diffusion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31978" y="4351629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Modulation </a:t>
            </a:r>
            <a:r>
              <a:rPr lang="en-US" sz="1600" b="1" dirty="0" smtClean="0">
                <a:solidFill>
                  <a:schemeClr val="bg1"/>
                </a:solidFill>
              </a:rPr>
              <a:t>Switch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Low mod amount/rate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Med mod amount/rate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High mod amount/rate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8237" y="3306313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PreDelay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 </a:t>
            </a:r>
            <a:r>
              <a:rPr lang="en-US" sz="1600" b="1" dirty="0" err="1" smtClean="0">
                <a:solidFill>
                  <a:schemeClr val="bg1"/>
                </a:solidFill>
              </a:rPr>
              <a:t>predelay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100ms </a:t>
            </a:r>
            <a:r>
              <a:rPr lang="en-US" sz="1600" b="1" dirty="0" err="1" smtClean="0">
                <a:solidFill>
                  <a:schemeClr val="bg1"/>
                </a:solidFill>
              </a:rPr>
              <a:t>predelay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200ms </a:t>
            </a:r>
            <a:r>
              <a:rPr lang="en-US" sz="1600" b="1" dirty="0" err="1" smtClean="0">
                <a:solidFill>
                  <a:schemeClr val="bg1"/>
                </a:solidFill>
              </a:rPr>
              <a:t>predelay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8236" y="4711922"/>
            <a:ext cx="3720483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Stereo / MISO (Mono in Stereo out)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2: N/A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06320" y="5986047"/>
            <a:ext cx="3549309" cy="77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Bypass/Engage, hold to engage alternate mode (indicated by dimmed LED)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85109" y="6016736"/>
            <a:ext cx="3910171" cy="820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Footswitch: Freeze – holds the current holds current reverb decay, drops when released.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1745" y="176575"/>
            <a:ext cx="3410335" cy="12738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Jupiter </a:t>
            </a:r>
            <a:r>
              <a:rPr lang="en-US" sz="1600" b="1" dirty="0" smtClean="0">
                <a:solidFill>
                  <a:schemeClr val="tx1"/>
                </a:solidFill>
              </a:rPr>
              <a:t>is a </a:t>
            </a:r>
            <a:r>
              <a:rPr lang="en-US" sz="2800" b="1" dirty="0" smtClean="0">
                <a:solidFill>
                  <a:schemeClr val="tx1"/>
                </a:solidFill>
              </a:rPr>
              <a:t>Reverb </a:t>
            </a:r>
            <a:r>
              <a:rPr lang="en-US" sz="1600" b="1" dirty="0" smtClean="0">
                <a:solidFill>
                  <a:schemeClr val="tx1"/>
                </a:solidFill>
              </a:rPr>
              <a:t>pedal with a focus on 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EQ </a:t>
            </a:r>
            <a:r>
              <a:rPr lang="en-US" sz="1600" b="1" dirty="0" smtClean="0">
                <a:solidFill>
                  <a:schemeClr val="tx1"/>
                </a:solidFill>
              </a:rPr>
              <a:t>for shaping unique and impossible spaces.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96222" y="745832"/>
            <a:ext cx="2670623" cy="9639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Stereo In/Out Processing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(MISO or Stereo)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5" idx="3"/>
          </p:cNvCxnSpPr>
          <p:nvPr/>
        </p:nvCxnSpPr>
        <p:spPr>
          <a:xfrm flipV="1">
            <a:off x="4266886" y="2094330"/>
            <a:ext cx="362267" cy="259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268295" y="3052004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96534" y="3941322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09724" y="3995871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4296053" y="3963112"/>
            <a:ext cx="1400247" cy="567633"/>
          </a:xfrm>
          <a:prstGeom prst="bentConnector3">
            <a:avLst>
              <a:gd name="adj1" fmla="val 833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215630" y="4337891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250162" y="4401258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49642" y="4495390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7325161" y="4614946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97481" y="1669911"/>
            <a:ext cx="744238" cy="19284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5762599" y="4064989"/>
            <a:ext cx="41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Low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Med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High</a:t>
            </a:r>
          </a:p>
        </p:txBody>
      </p:sp>
      <p:sp>
        <p:nvSpPr>
          <p:cNvPr id="76" name="TextBox 75"/>
          <p:cNvSpPr txBox="1"/>
          <p:nvPr/>
        </p:nvSpPr>
        <p:spPr>
          <a:xfrm rot="16200000">
            <a:off x="6583736" y="4064989"/>
            <a:ext cx="41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Low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Med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420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87514" y="1221568"/>
            <a:ext cx="2502100" cy="4599225"/>
          </a:xfrm>
          <a:prstGeom prst="roundRect">
            <a:avLst>
              <a:gd name="adj" fmla="val 4232"/>
            </a:avLst>
          </a:prstGeom>
          <a:solidFill>
            <a:srgbClr val="EFEBE5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272231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477144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5991" y="1747348"/>
            <a:ext cx="556260" cy="5334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60434" y="1747348"/>
            <a:ext cx="556260" cy="5334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7944" y="1747348"/>
            <a:ext cx="556260" cy="5334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5991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6043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5794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5037119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 rot="16200000">
            <a:off x="5017245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4110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5461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63758" y="5009546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7086" y="5095929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22429" y="5000772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15757" y="5087155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0"/>
          </p:cNvCxnSpPr>
          <p:nvPr/>
        </p:nvCxnSpPr>
        <p:spPr>
          <a:xfrm>
            <a:off x="5154121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38564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4588" y="1753641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7733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38564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635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29379" y="2261143"/>
            <a:ext cx="636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Level A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4313" y="2261142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 A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(R Time)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5873" y="226791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Level B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2003" y="326726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 B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(R Damp)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22376" y="3268464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Speed 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6606" y="329649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Speed A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373" y="5548458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Loop A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4842042" y="4030683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Smooth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Step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5469" y="4500003"/>
            <a:ext cx="138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Pluto</a:t>
            </a:r>
            <a:endParaRPr lang="en-US" sz="28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6892" y="4877231"/>
            <a:ext cx="944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Dual </a:t>
            </a:r>
            <a:r>
              <a:rPr lang="en-US" sz="1000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Looper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830387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Terminator 35"/>
          <p:cNvSpPr/>
          <p:nvPr/>
        </p:nvSpPr>
        <p:spPr>
          <a:xfrm rot="16200000">
            <a:off x="5810513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>
            <a:off x="6651163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6631289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650540" y="4049121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Stability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Filter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28922" y="403902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Norm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Single</a:t>
            </a:r>
          </a:p>
          <a:p>
            <a:pPr algn="ctr"/>
            <a:r>
              <a:rPr lang="en-US" sz="8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Fripp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81228" y="3542377"/>
            <a:ext cx="90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Speed Mode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7285" y="3560229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Effect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90499" y="3562199"/>
            <a:ext cx="9476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Record Mode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33306" y="1646304"/>
            <a:ext cx="778693" cy="18645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0975" y="1574800"/>
            <a:ext cx="4066081" cy="1169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Level A</a:t>
            </a:r>
            <a:r>
              <a:rPr lang="en-US" sz="1600" dirty="0" smtClean="0">
                <a:solidFill>
                  <a:schemeClr val="tx1"/>
                </a:solidFill>
              </a:rPr>
              <a:t>: Volume of Loop A, 0 to 2x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Mod A</a:t>
            </a:r>
            <a:r>
              <a:rPr lang="en-US" sz="1600" dirty="0" smtClean="0">
                <a:solidFill>
                  <a:schemeClr val="tx1"/>
                </a:solidFill>
              </a:rPr>
              <a:t>: Effect modifier for Loop A, or if reverb is selected, reverb time for both Loop A and B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Level B:</a:t>
            </a:r>
            <a:r>
              <a:rPr lang="en-US" sz="1600" dirty="0" smtClean="0">
                <a:solidFill>
                  <a:schemeClr val="tx1"/>
                </a:solidFill>
              </a:rPr>
              <a:t> Volume of Loop B, 0 to 2x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18077" y="1904358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Speed A</a:t>
            </a:r>
            <a:r>
              <a:rPr lang="en-US" sz="1600" dirty="0" smtClean="0">
                <a:solidFill>
                  <a:schemeClr val="tx1"/>
                </a:solidFill>
              </a:rPr>
              <a:t>: Speed/Direction of Loop A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Mod B</a:t>
            </a:r>
            <a:r>
              <a:rPr lang="en-US" sz="1600" dirty="0" smtClean="0">
                <a:solidFill>
                  <a:schemeClr val="tx1"/>
                </a:solidFill>
              </a:rPr>
              <a:t>: Effect modifier for Loop B, or if reverb is selected, reverb time for both Loop A and B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Speed B</a:t>
            </a:r>
            <a:r>
              <a:rPr lang="en-US" sz="1600" dirty="0" smtClean="0">
                <a:solidFill>
                  <a:schemeClr val="tx1"/>
                </a:solidFill>
              </a:rPr>
              <a:t>: Speed/Direction of Loop 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976" y="2800978"/>
            <a:ext cx="4104918" cy="1560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Speed Mode: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Smooth like a tape mode, reverse 2x to </a:t>
            </a:r>
            <a:r>
              <a:rPr lang="en-US" sz="1600" b="1" dirty="0" err="1" smtClean="0">
                <a:solidFill>
                  <a:schemeClr val="bg1"/>
                </a:solidFill>
              </a:rPr>
              <a:t>fwd</a:t>
            </a:r>
            <a:r>
              <a:rPr lang="en-US" sz="1600" b="1" dirty="0" smtClean="0">
                <a:solidFill>
                  <a:schemeClr val="bg1"/>
                </a:solidFill>
              </a:rPr>
              <a:t> 2x speed.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Stepped in 5ths and Octaves from reverse 2x to forward 3x, noon is 1x speed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199" y="4385397"/>
            <a:ext cx="4452576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Effect (Applied to loops):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Stability, adds random variations in speed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Filter, left of noon is </a:t>
            </a:r>
            <a:r>
              <a:rPr lang="en-US" sz="1600" b="1" dirty="0" err="1" smtClean="0">
                <a:solidFill>
                  <a:schemeClr val="bg1"/>
                </a:solidFill>
              </a:rPr>
              <a:t>lowpass</a:t>
            </a:r>
            <a:r>
              <a:rPr lang="en-US" sz="1600" b="1" dirty="0" smtClean="0">
                <a:solidFill>
                  <a:schemeClr val="bg1"/>
                </a:solidFill>
              </a:rPr>
              <a:t>, right is high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Stereo reverb applied to both A/B loops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18077" y="3110369"/>
            <a:ext cx="4150901" cy="1491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Record Mode Switch: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Normal </a:t>
            </a:r>
            <a:r>
              <a:rPr lang="en-US" sz="1600" b="1" dirty="0" smtClean="0">
                <a:solidFill>
                  <a:schemeClr val="bg1"/>
                </a:solidFill>
              </a:rPr>
              <a:t>Record w/ repeated overdub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</a:t>
            </a:r>
            <a:r>
              <a:rPr lang="en-US" sz="1600" b="1" dirty="0" smtClean="0">
                <a:solidFill>
                  <a:schemeClr val="bg1"/>
                </a:solidFill>
              </a:rPr>
              <a:t>Single record, starts at beginning of   loop, stops recording at end of loop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</a:t>
            </a:r>
            <a:r>
              <a:rPr lang="en-US" sz="1600" b="1" dirty="0" err="1" smtClean="0">
                <a:solidFill>
                  <a:schemeClr val="bg1"/>
                </a:solidFill>
              </a:rPr>
              <a:t>Frippertronics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mode, delay-like loop with a decay while recording.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18077" y="4672186"/>
            <a:ext cx="3034908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</a:t>
            </a:r>
            <a:r>
              <a:rPr lang="en-US" sz="1600" b="1" dirty="0" smtClean="0">
                <a:solidFill>
                  <a:schemeClr val="bg1"/>
                </a:solidFill>
              </a:rPr>
              <a:t>Stereo </a:t>
            </a:r>
            <a:r>
              <a:rPr lang="en-US" sz="1600" b="1" dirty="0" err="1" smtClean="0">
                <a:solidFill>
                  <a:schemeClr val="bg1"/>
                </a:solidFill>
              </a:rPr>
              <a:t>Looper</a:t>
            </a:r>
            <a:r>
              <a:rPr lang="en-US" sz="1600" b="1" dirty="0" smtClean="0">
                <a:solidFill>
                  <a:schemeClr val="bg1"/>
                </a:solidFill>
              </a:rPr>
              <a:t>/Dual </a:t>
            </a:r>
            <a:r>
              <a:rPr lang="en-US" sz="1600" b="1" dirty="0" err="1" smtClean="0">
                <a:solidFill>
                  <a:schemeClr val="bg1"/>
                </a:solidFill>
              </a:rPr>
              <a:t>Loopers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2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199" y="5647570"/>
            <a:ext cx="4410505" cy="1044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</a:t>
            </a:r>
            <a:r>
              <a:rPr lang="en-US" sz="1400" dirty="0" smtClean="0">
                <a:solidFill>
                  <a:schemeClr val="bg1"/>
                </a:solidFill>
              </a:rPr>
              <a:t>Loop A, press once to begin recording, press again to stop recording and start playback. Repeat to overdub. Hold to clear loop. Double tap to pause loop.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199" y="81280"/>
            <a:ext cx="7401561" cy="10237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Pluto</a:t>
            </a:r>
            <a:r>
              <a:rPr lang="en-US" sz="1400" b="1" dirty="0" smtClean="0">
                <a:solidFill>
                  <a:schemeClr val="tx1"/>
                </a:solidFill>
              </a:rPr>
              <a:t> is a dual/stereo variable speed </a:t>
            </a:r>
            <a:r>
              <a:rPr lang="en-US" sz="1400" b="1" dirty="0" err="1" smtClean="0">
                <a:solidFill>
                  <a:schemeClr val="tx1"/>
                </a:solidFill>
              </a:rPr>
              <a:t>looper</a:t>
            </a:r>
            <a:r>
              <a:rPr lang="en-US" sz="1400" b="1" dirty="0" smtClean="0">
                <a:solidFill>
                  <a:schemeClr val="tx1"/>
                </a:solidFill>
              </a:rPr>
              <a:t> pedal </a:t>
            </a:r>
            <a:r>
              <a:rPr lang="en-US" sz="1400" b="1" dirty="0" smtClean="0">
                <a:solidFill>
                  <a:schemeClr val="tx1"/>
                </a:solidFill>
              </a:rPr>
              <a:t>with </a:t>
            </a:r>
            <a:r>
              <a:rPr lang="en-US" sz="1400" b="1" dirty="0" smtClean="0">
                <a:solidFill>
                  <a:schemeClr val="tx1"/>
                </a:solidFill>
              </a:rPr>
              <a:t>real-time effects</a:t>
            </a:r>
            <a:r>
              <a:rPr lang="en-US" sz="1400" b="1" dirty="0" smtClean="0">
                <a:solidFill>
                  <a:schemeClr val="tx1"/>
                </a:solidFill>
              </a:rPr>
              <a:t>. If Stereo is engaged, the two loops are synced (A=Left channel, B=Right channel). If Dual </a:t>
            </a:r>
            <a:r>
              <a:rPr lang="en-US" sz="1400" b="1" dirty="0" err="1" smtClean="0">
                <a:solidFill>
                  <a:schemeClr val="tx1"/>
                </a:solidFill>
              </a:rPr>
              <a:t>Looper</a:t>
            </a:r>
            <a:r>
              <a:rPr lang="en-US" sz="1400" b="1" dirty="0" smtClean="0">
                <a:solidFill>
                  <a:schemeClr val="tx1"/>
                </a:solidFill>
              </a:rPr>
              <a:t> is engaged, Loop A and B are completely separate. Loops are recorded to the current Speed setting, so if you record while at 2x it wil</a:t>
            </a:r>
            <a:r>
              <a:rPr lang="en-US" sz="1400" b="1" dirty="0" smtClean="0">
                <a:solidFill>
                  <a:schemeClr val="tx1"/>
                </a:solidFill>
              </a:rPr>
              <a:t>l sound normal, if you drop to 1x it will sound like half speed, etc.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6062" y="81281"/>
            <a:ext cx="4433218" cy="14255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Stereo/Miso: If using Dual </a:t>
            </a:r>
            <a:r>
              <a:rPr lang="en-US" sz="1600" b="1" dirty="0" err="1" smtClean="0">
                <a:solidFill>
                  <a:schemeClr val="tx1"/>
                </a:solidFill>
              </a:rPr>
              <a:t>looper</a:t>
            </a:r>
            <a:r>
              <a:rPr lang="en-US" sz="1600" b="1" dirty="0" smtClean="0">
                <a:solidFill>
                  <a:schemeClr val="tx1"/>
                </a:solidFill>
              </a:rPr>
              <a:t>, Left channel is copied to right for both Loop A and loop B. While in Stereo mode, Loop A is the left channel, Loop B is the right channel (Loop B footswitch </a:t>
            </a:r>
            <a:r>
              <a:rPr lang="en-US" sz="1600" b="1" smtClean="0">
                <a:solidFill>
                  <a:schemeClr val="tx1"/>
                </a:solidFill>
              </a:rPr>
              <a:t>is inactive).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Pluto runs at 96kHz (instead of 48kHz)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49" idx="3"/>
          </p:cNvCxnSpPr>
          <p:nvPr/>
        </p:nvCxnSpPr>
        <p:spPr>
          <a:xfrm flipV="1">
            <a:off x="4247056" y="2054594"/>
            <a:ext cx="371937" cy="104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258135" y="3012268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6374" y="3901586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6999564" y="3956135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4528775" y="3923378"/>
            <a:ext cx="1157365" cy="616420"/>
          </a:xfrm>
          <a:prstGeom prst="bentConnector3">
            <a:avLst>
              <a:gd name="adj1" fmla="val 796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05470" y="4298155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40002" y="4361522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39482" y="4455654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7315001" y="4575210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96602" y="5529158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Loop B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58473" y="5592348"/>
            <a:ext cx="4410505" cy="1099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</a:t>
            </a:r>
            <a:r>
              <a:rPr lang="en-US" sz="1600" b="1" dirty="0" smtClean="0">
                <a:solidFill>
                  <a:schemeClr val="bg1"/>
                </a:solidFill>
              </a:rPr>
              <a:t>Footswitch: </a:t>
            </a:r>
            <a:r>
              <a:rPr lang="en-US" sz="1400" dirty="0" smtClean="0">
                <a:solidFill>
                  <a:schemeClr val="bg1"/>
                </a:solidFill>
              </a:rPr>
              <a:t>Loop </a:t>
            </a:r>
            <a:r>
              <a:rPr lang="en-US" sz="1400" dirty="0" smtClean="0">
                <a:solidFill>
                  <a:schemeClr val="bg1"/>
                </a:solidFill>
              </a:rPr>
              <a:t>B, same action as Loop A. If Stereo dipswitch enabled, Loop B footswitch is inactive, and Pluto becomes a Stereo </a:t>
            </a:r>
            <a:r>
              <a:rPr lang="en-US" sz="1400" dirty="0" err="1" smtClean="0">
                <a:solidFill>
                  <a:schemeClr val="bg1"/>
                </a:solidFill>
              </a:rPr>
              <a:t>Looper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Loop B controls are applied to Right Channel, Loop A controls are applied to Left channel.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1153</Words>
  <Application>Microsoft Office PowerPoint</Application>
  <PresentationFormat>Widescreen</PresentationFormat>
  <Paragraphs>197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Devanagari</vt:lpstr>
      <vt:lpstr>Arial</vt:lpstr>
      <vt:lpstr>Broadway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Missile Defense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Bloemer, Keith CTR MDA/DES</dc:creator>
  <cp:lastModifiedBy>Bloemer, Keith CTR MDA/DES</cp:lastModifiedBy>
  <cp:revision>48</cp:revision>
  <dcterms:created xsi:type="dcterms:W3CDTF">2024-05-21T15:38:26Z</dcterms:created>
  <dcterms:modified xsi:type="dcterms:W3CDTF">2024-06-10T14:44:42Z</dcterms:modified>
</cp:coreProperties>
</file>