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81073-3E66-491E-88CB-7DBD340A974C}" v="1" dt="2024-06-23T14:00:39.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111" d="100"/>
          <a:sy n="111" d="100"/>
        </p:scale>
        <p:origin x="53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el Bloemer" userId="77b46c2fcbe54245" providerId="LiveId" clId="{24D81073-3E66-491E-88CB-7DBD340A974C}"/>
    <pc:docChg chg="modSld">
      <pc:chgData name="Rachel Bloemer" userId="77b46c2fcbe54245" providerId="LiveId" clId="{24D81073-3E66-491E-88CB-7DBD340A974C}" dt="2024-06-25T01:16:22.725" v="28" actId="20577"/>
      <pc:docMkLst>
        <pc:docMk/>
      </pc:docMkLst>
      <pc:sldChg chg="modSp mod">
        <pc:chgData name="Rachel Bloemer" userId="77b46c2fcbe54245" providerId="LiveId" clId="{24D81073-3E66-491E-88CB-7DBD340A974C}" dt="2024-06-25T01:16:22.725" v="28" actId="20577"/>
        <pc:sldMkLst>
          <pc:docMk/>
          <pc:sldMk cId="2542036424" sldId="258"/>
        </pc:sldMkLst>
        <pc:spChg chg="mod">
          <ac:chgData name="Rachel Bloemer" userId="77b46c2fcbe54245" providerId="LiveId" clId="{24D81073-3E66-491E-88CB-7DBD340A974C}" dt="2024-06-23T14:00:33.388" v="4" actId="20577"/>
          <ac:spMkLst>
            <pc:docMk/>
            <pc:sldMk cId="2542036424" sldId="258"/>
            <ac:spMk id="33" creationId="{00000000-0000-0000-0000-000000000000}"/>
          </ac:spMkLst>
        </pc:spChg>
        <pc:spChg chg="mod">
          <ac:chgData name="Rachel Bloemer" userId="77b46c2fcbe54245" providerId="LiveId" clId="{24D81073-3E66-491E-88CB-7DBD340A974C}" dt="2024-06-25T01:16:22.725" v="28" actId="20577"/>
          <ac:spMkLst>
            <pc:docMk/>
            <pc:sldMk cId="2542036424" sldId="258"/>
            <ac:spMk id="64" creationId="{00000000-0000-0000-0000-000000000000}"/>
          </ac:spMkLst>
        </pc:spChg>
      </pc:sldChg>
      <pc:sldChg chg="addSp modSp mod">
        <pc:chgData name="Rachel Bloemer" userId="77b46c2fcbe54245" providerId="LiveId" clId="{24D81073-3E66-491E-88CB-7DBD340A974C}" dt="2024-06-23T14:00:51.210" v="7" actId="1076"/>
        <pc:sldMkLst>
          <pc:docMk/>
          <pc:sldMk cId="1612069438" sldId="259"/>
        </pc:sldMkLst>
        <pc:spChg chg="add mod">
          <ac:chgData name="Rachel Bloemer" userId="77b46c2fcbe54245" providerId="LiveId" clId="{24D81073-3E66-491E-88CB-7DBD340A974C}" dt="2024-06-23T14:00:51.210" v="7" actId="1076"/>
          <ac:spMkLst>
            <pc:docMk/>
            <pc:sldMk cId="1612069438" sldId="259"/>
            <ac:spMk id="45" creationId="{3AED030E-BFED-3B45-051E-470C3F586D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5F16E8-9810-4F67-B618-098E0E399057}"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92743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38372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88624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18396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5F16E8-9810-4F67-B618-098E0E399057}"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5448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5F16E8-9810-4F67-B618-098E0E399057}"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99171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5F16E8-9810-4F67-B618-098E0E399057}" type="datetimeFigureOut">
              <a:rPr lang="en-US" smtClean="0"/>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183379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5F16E8-9810-4F67-B618-098E0E399057}" type="datetimeFigureOut">
              <a:rPr lang="en-US" smtClean="0"/>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80664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F16E8-9810-4F67-B618-098E0E399057}" type="datetimeFigureOut">
              <a:rPr lang="en-US" smtClean="0"/>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481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09296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282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F16E8-9810-4F67-B618-098E0E399057}" type="datetimeFigureOut">
              <a:rPr lang="en-US" smtClean="0"/>
              <a:t>6/24/2024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29D37-4A7E-4BB5-A933-B26BFF32D3CC}" type="slidenum">
              <a:rPr lang="en-US" smtClean="0"/>
              <a:t>‹#›</a:t>
            </a:fld>
            <a:endParaRPr lang="en-US"/>
          </a:p>
        </p:txBody>
      </p:sp>
    </p:spTree>
    <p:extLst>
      <p:ext uri="{BB962C8B-B14F-4D97-AF65-F5344CB8AC3E}">
        <p14:creationId xmlns:p14="http://schemas.microsoft.com/office/powerpoint/2010/main" val="149363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90290" y="2261143"/>
            <a:ext cx="51488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GAIN</a:t>
            </a:r>
          </a:p>
        </p:txBody>
      </p:sp>
      <p:sp>
        <p:nvSpPr>
          <p:cNvPr id="26" name="TextBox 25"/>
          <p:cNvSpPr txBox="1"/>
          <p:nvPr/>
        </p:nvSpPr>
        <p:spPr>
          <a:xfrm>
            <a:off x="5741751" y="2261142"/>
            <a:ext cx="42191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73161" y="2267910"/>
            <a:ext cx="52129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a:t>
            </a:r>
          </a:p>
        </p:txBody>
      </p:sp>
      <p:sp>
        <p:nvSpPr>
          <p:cNvPr id="28" name="TextBox 27"/>
          <p:cNvSpPr txBox="1"/>
          <p:nvPr/>
        </p:nvSpPr>
        <p:spPr>
          <a:xfrm>
            <a:off x="5728295" y="3267265"/>
            <a:ext cx="45717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29" name="TextBox 28"/>
          <p:cNvSpPr txBox="1"/>
          <p:nvPr/>
        </p:nvSpPr>
        <p:spPr>
          <a:xfrm>
            <a:off x="6495372" y="3267265"/>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0" name="TextBox 29"/>
          <p:cNvSpPr txBox="1"/>
          <p:nvPr/>
        </p:nvSpPr>
        <p:spPr>
          <a:xfrm>
            <a:off x="4919923" y="3267265"/>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Filter</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869292" y="4030683"/>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Match</a:t>
            </a:r>
          </a:p>
          <a:p>
            <a:pPr algn="ctr"/>
            <a:r>
              <a:rPr lang="en-US" sz="800" b="1" dirty="0" err="1">
                <a:latin typeface="Century Gothic" panose="020B0502020202020204" pitchFamily="34" charset="0"/>
                <a:cs typeface="Adobe Devanagari" panose="02040503050201020203" pitchFamily="18" charset="0"/>
              </a:rPr>
              <a:t>Klone</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Mesa</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MARS</a:t>
            </a:r>
          </a:p>
        </p:txBody>
      </p:sp>
      <p:sp>
        <p:nvSpPr>
          <p:cNvPr id="34" name="TextBox 33"/>
          <p:cNvSpPr txBox="1"/>
          <p:nvPr/>
        </p:nvSpPr>
        <p:spPr>
          <a:xfrm>
            <a:off x="5376321" y="4877231"/>
            <a:ext cx="1125629" cy="400110"/>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Amp </a:t>
            </a:r>
            <a:r>
              <a:rPr lang="en-US" sz="1000" dirty="0" err="1">
                <a:latin typeface="Century Gothic" panose="020B0502020202020204" pitchFamily="34" charset="0"/>
                <a:cs typeface="Adobe Devanagari" panose="02040503050201020203" pitchFamily="18" charset="0"/>
              </a:rPr>
              <a:t>Modeller</a:t>
            </a:r>
            <a:r>
              <a:rPr lang="en-US" sz="1000" dirty="0">
                <a:latin typeface="Century Gothic" panose="020B0502020202020204" pitchFamily="34" charset="0"/>
                <a:cs typeface="Adobe Devanagari" panose="02040503050201020203" pitchFamily="18" charset="0"/>
              </a:rPr>
              <a:t>/</a:t>
            </a:r>
          </a:p>
          <a:p>
            <a:pPr algn="ctr"/>
            <a:r>
              <a:rPr lang="en-US" sz="1000" dirty="0">
                <a:latin typeface="Century Gothic" panose="020B0502020202020204" pitchFamily="34" charset="0"/>
                <a:cs typeface="Adobe Devanagari" panose="02040503050201020203" pitchFamily="18" charset="0"/>
              </a:rPr>
              <a:t>Delay</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61761" y="4049121"/>
            <a:ext cx="542136"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Proteus</a:t>
            </a:r>
          </a:p>
          <a:p>
            <a:pPr algn="ctr"/>
            <a:r>
              <a:rPr lang="en-US" sz="800" b="1" dirty="0" err="1">
                <a:latin typeface="Century Gothic" panose="020B0502020202020204" pitchFamily="34" charset="0"/>
                <a:cs typeface="Adobe Devanagari" panose="02040503050201020203" pitchFamily="18" charset="0"/>
              </a:rPr>
              <a:t>Ameri</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Rectify</a:t>
            </a:r>
          </a:p>
        </p:txBody>
      </p:sp>
      <p:sp>
        <p:nvSpPr>
          <p:cNvPr id="40" name="TextBox 39"/>
          <p:cNvSpPr txBox="1"/>
          <p:nvPr/>
        </p:nvSpPr>
        <p:spPr>
          <a:xfrm rot="16200000">
            <a:off x="6517701" y="4039021"/>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Dot 8</a:t>
            </a:r>
            <a:r>
              <a:rPr lang="en-US" sz="800" b="1" baseline="30000" dirty="0">
                <a:latin typeface="Century Gothic" panose="020B0502020202020204" pitchFamily="34" charset="0"/>
                <a:cs typeface="Adobe Devanagari" panose="02040503050201020203" pitchFamily="18" charset="0"/>
              </a:rPr>
              <a:t>th</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Triplett</a:t>
            </a:r>
          </a:p>
        </p:txBody>
      </p:sp>
      <p:sp>
        <p:nvSpPr>
          <p:cNvPr id="41" name="TextBox 40"/>
          <p:cNvSpPr txBox="1"/>
          <p:nvPr/>
        </p:nvSpPr>
        <p:spPr>
          <a:xfrm>
            <a:off x="4938125" y="3551712"/>
            <a:ext cx="45557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Amp</a:t>
            </a:r>
          </a:p>
        </p:txBody>
      </p:sp>
      <p:sp>
        <p:nvSpPr>
          <p:cNvPr id="42" name="TextBox 41"/>
          <p:cNvSpPr txBox="1"/>
          <p:nvPr/>
        </p:nvSpPr>
        <p:spPr>
          <a:xfrm>
            <a:off x="5738544" y="3560229"/>
            <a:ext cx="42832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Cab</a:t>
            </a:r>
          </a:p>
        </p:txBody>
      </p:sp>
      <p:sp>
        <p:nvSpPr>
          <p:cNvPr id="43" name="TextBox 42"/>
          <p:cNvSpPr txBox="1"/>
          <p:nvPr/>
        </p:nvSpPr>
        <p:spPr>
          <a:xfrm>
            <a:off x="6528080" y="3562383"/>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4" name="Rectangle 43"/>
          <p:cNvSpPr/>
          <p:nvPr/>
        </p:nvSpPr>
        <p:spPr>
          <a:xfrm>
            <a:off x="5557838" y="2663572"/>
            <a:ext cx="1554162" cy="84732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5" name="Straight Connector 44"/>
          <p:cNvCxnSpPr/>
          <p:nvPr/>
        </p:nvCxnSpPr>
        <p:spPr>
          <a:xfrm>
            <a:off x="7112000" y="3510901"/>
            <a:ext cx="0" cy="170829"/>
          </a:xfrm>
          <a:prstGeom prst="line">
            <a:avLst/>
          </a:prstGeom>
          <a:ln w="9525"/>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V="1">
            <a:off x="6984608" y="3681702"/>
            <a:ext cx="127159" cy="794"/>
          </a:xfrm>
          <a:prstGeom prst="line">
            <a:avLst/>
          </a:prstGeom>
          <a:ln w="9525"/>
        </p:spPr>
        <p:style>
          <a:lnRef idx="1">
            <a:schemeClr val="dk1"/>
          </a:lnRef>
          <a:fillRef idx="0">
            <a:schemeClr val="dk1"/>
          </a:fillRef>
          <a:effectRef idx="0">
            <a:schemeClr val="dk1"/>
          </a:effectRef>
          <a:fontRef idx="minor">
            <a:schemeClr val="tx1"/>
          </a:fontRef>
        </p:style>
      </p:cxnSp>
      <p:sp>
        <p:nvSpPr>
          <p:cNvPr id="49" name="Rectangle 48"/>
          <p:cNvSpPr/>
          <p:nvPr/>
        </p:nvSpPr>
        <p:spPr>
          <a:xfrm>
            <a:off x="1571328" y="1542432"/>
            <a:ext cx="2675728"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Gain</a:t>
            </a:r>
            <a:r>
              <a:rPr lang="en-US" sz="1600" dirty="0">
                <a:solidFill>
                  <a:schemeClr val="tx1"/>
                </a:solidFill>
              </a:rPr>
              <a:t>: Amount of input gain</a:t>
            </a:r>
          </a:p>
          <a:p>
            <a:r>
              <a:rPr lang="en-US" sz="1600" b="1" dirty="0">
                <a:solidFill>
                  <a:schemeClr val="tx1"/>
                </a:solidFill>
              </a:rPr>
              <a:t>Mix</a:t>
            </a:r>
            <a:r>
              <a:rPr lang="en-US" sz="1600" dirty="0">
                <a:solidFill>
                  <a:schemeClr val="tx1"/>
                </a:solidFill>
              </a:rPr>
              <a:t>: Dry Amp to Delay mix</a:t>
            </a:r>
          </a:p>
          <a:p>
            <a:r>
              <a:rPr lang="en-US" sz="1600" b="1" dirty="0">
                <a:solidFill>
                  <a:schemeClr val="tx1"/>
                </a:solidFill>
              </a:rPr>
              <a:t>Level:</a:t>
            </a:r>
            <a:r>
              <a:rPr lang="en-US" sz="1600" dirty="0">
                <a:solidFill>
                  <a:schemeClr val="tx1"/>
                </a:solidFill>
              </a:rPr>
              <a:t> Overall output volume</a:t>
            </a:r>
            <a:endParaRPr lang="en-US" sz="1600" b="1" dirty="0">
              <a:solidFill>
                <a:schemeClr val="tx1"/>
              </a:solidFill>
            </a:endParaRPr>
          </a:p>
        </p:txBody>
      </p:sp>
      <p:sp>
        <p:nvSpPr>
          <p:cNvPr id="50" name="Rectangle 49"/>
          <p:cNvSpPr/>
          <p:nvPr/>
        </p:nvSpPr>
        <p:spPr>
          <a:xfrm>
            <a:off x="7599718" y="1904357"/>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Filter</a:t>
            </a:r>
            <a:r>
              <a:rPr lang="en-US" sz="1600" dirty="0">
                <a:solidFill>
                  <a:schemeClr val="tx1"/>
                </a:solidFill>
              </a:rPr>
              <a:t>: </a:t>
            </a:r>
            <a:r>
              <a:rPr lang="en-US" sz="1600" dirty="0" err="1">
                <a:solidFill>
                  <a:schemeClr val="tx1"/>
                </a:solidFill>
              </a:rPr>
              <a:t>Lowpass</a:t>
            </a:r>
            <a:r>
              <a:rPr lang="en-US" sz="1600" dirty="0">
                <a:solidFill>
                  <a:schemeClr val="tx1"/>
                </a:solidFill>
              </a:rPr>
              <a:t> left of center, </a:t>
            </a:r>
            <a:r>
              <a:rPr lang="en-US" sz="1600" dirty="0" err="1">
                <a:solidFill>
                  <a:schemeClr val="tx1"/>
                </a:solidFill>
              </a:rPr>
              <a:t>highpass</a:t>
            </a:r>
            <a:r>
              <a:rPr lang="en-US" sz="1600" dirty="0">
                <a:solidFill>
                  <a:schemeClr val="tx1"/>
                </a:solidFill>
              </a:rPr>
              <a:t> right of center</a:t>
            </a:r>
          </a:p>
          <a:p>
            <a:r>
              <a:rPr lang="en-US" sz="1600" b="1" dirty="0">
                <a:solidFill>
                  <a:schemeClr val="tx1"/>
                </a:solidFill>
              </a:rPr>
              <a:t>Time</a:t>
            </a:r>
            <a:r>
              <a:rPr lang="en-US" sz="1600" dirty="0">
                <a:solidFill>
                  <a:schemeClr val="tx1"/>
                </a:solidFill>
              </a:rPr>
              <a:t>: Delay time 0 to 2 seconds</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Amp Switch (neural model select):</a:t>
            </a:r>
          </a:p>
          <a:p>
            <a:r>
              <a:rPr lang="en-US" sz="1600" b="1" dirty="0">
                <a:solidFill>
                  <a:schemeClr val="bg1"/>
                </a:solidFill>
              </a:rPr>
              <a:t>  Left:  Matchless SC30 </a:t>
            </a:r>
          </a:p>
          <a:p>
            <a:r>
              <a:rPr lang="en-US" sz="1600" b="1" dirty="0">
                <a:solidFill>
                  <a:schemeClr val="bg1"/>
                </a:solidFill>
              </a:rPr>
              <a:t>  Center: </a:t>
            </a:r>
            <a:r>
              <a:rPr lang="en-US" sz="1600" b="1" dirty="0" err="1">
                <a:solidFill>
                  <a:schemeClr val="bg1"/>
                </a:solidFill>
              </a:rPr>
              <a:t>Klon</a:t>
            </a:r>
            <a:r>
              <a:rPr lang="en-US" sz="1600" b="1" dirty="0">
                <a:solidFill>
                  <a:schemeClr val="bg1"/>
                </a:solidFill>
              </a:rPr>
              <a:t> clone </a:t>
            </a:r>
          </a:p>
          <a:p>
            <a:r>
              <a:rPr lang="en-US" sz="1600" b="1" dirty="0">
                <a:solidFill>
                  <a:schemeClr val="bg1"/>
                </a:solidFill>
              </a:rPr>
              <a:t>  Right:  Mesa </a:t>
            </a:r>
            <a:r>
              <a:rPr lang="en-US" sz="1600" b="1" dirty="0" err="1">
                <a:solidFill>
                  <a:schemeClr val="bg1"/>
                </a:solidFill>
              </a:rPr>
              <a:t>iib</a:t>
            </a:r>
            <a:r>
              <a:rPr lang="en-US" sz="1600" b="1" dirty="0">
                <a:solidFill>
                  <a:schemeClr val="bg1"/>
                </a:solidFill>
              </a:rPr>
              <a:t>+</a:t>
            </a:r>
          </a:p>
        </p:txBody>
      </p:sp>
      <p:sp>
        <p:nvSpPr>
          <p:cNvPr id="54" name="Rectangle 53"/>
          <p:cNvSpPr/>
          <p:nvPr/>
        </p:nvSpPr>
        <p:spPr>
          <a:xfrm>
            <a:off x="1224143" y="4073840"/>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Cab Switch (IR Select):</a:t>
            </a:r>
          </a:p>
          <a:p>
            <a:r>
              <a:rPr lang="en-US" sz="1600" b="1" dirty="0">
                <a:solidFill>
                  <a:schemeClr val="bg1"/>
                </a:solidFill>
              </a:rPr>
              <a:t>  Left:  Proteus IR (from plugin)</a:t>
            </a:r>
          </a:p>
          <a:p>
            <a:r>
              <a:rPr lang="en-US" sz="1600" b="1" dirty="0">
                <a:solidFill>
                  <a:schemeClr val="bg1"/>
                </a:solidFill>
              </a:rPr>
              <a:t>  Center: American style IR</a:t>
            </a:r>
          </a:p>
          <a:p>
            <a:r>
              <a:rPr lang="en-US" sz="1600" b="1" dirty="0">
                <a:solidFill>
                  <a:schemeClr val="bg1"/>
                </a:solidFill>
              </a:rPr>
              <a:t>  Right:  Rectifier style IR</a:t>
            </a:r>
          </a:p>
        </p:txBody>
      </p:sp>
      <p:sp>
        <p:nvSpPr>
          <p:cNvPr id="55" name="Rectangle 54"/>
          <p:cNvSpPr/>
          <p:nvPr/>
        </p:nvSpPr>
        <p:spPr>
          <a:xfrm>
            <a:off x="7618077" y="3266577"/>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Dotted 8</a:t>
            </a:r>
            <a:r>
              <a:rPr lang="en-US" sz="1600" b="1" baseline="30000" dirty="0">
                <a:solidFill>
                  <a:schemeClr val="bg1"/>
                </a:solidFill>
              </a:rPr>
              <a:t>th</a:t>
            </a:r>
            <a:r>
              <a:rPr lang="en-US" sz="1600" b="1" dirty="0">
                <a:solidFill>
                  <a:schemeClr val="bg1"/>
                </a:solidFill>
              </a:rPr>
              <a:t> added</a:t>
            </a:r>
          </a:p>
          <a:p>
            <a:r>
              <a:rPr lang="en-US" sz="1600" b="1" dirty="0">
                <a:solidFill>
                  <a:schemeClr val="bg1"/>
                </a:solidFill>
              </a:rPr>
              <a:t>  Right:  Triplett added</a:t>
            </a:r>
          </a:p>
        </p:txBody>
      </p:sp>
      <p:sp>
        <p:nvSpPr>
          <p:cNvPr id="56" name="Rectangle 55"/>
          <p:cNvSpPr/>
          <p:nvPr/>
        </p:nvSpPr>
        <p:spPr>
          <a:xfrm>
            <a:off x="7618077" y="4672186"/>
            <a:ext cx="3034908"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Neural Model On/Off</a:t>
            </a:r>
          </a:p>
          <a:p>
            <a:r>
              <a:rPr lang="en-US" sz="1600" b="1" dirty="0">
                <a:solidFill>
                  <a:schemeClr val="bg1"/>
                </a:solidFill>
              </a:rPr>
              <a:t>  2: IR On/Off</a:t>
            </a:r>
          </a:p>
        </p:txBody>
      </p:sp>
      <p:sp>
        <p:nvSpPr>
          <p:cNvPr id="57" name="Rectangle 56"/>
          <p:cNvSpPr/>
          <p:nvPr/>
        </p:nvSpPr>
        <p:spPr>
          <a:xfrm>
            <a:off x="2264159" y="5977002"/>
            <a:ext cx="3034908"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a:t>
            </a:r>
          </a:p>
        </p:txBody>
      </p:sp>
      <p:sp>
        <p:nvSpPr>
          <p:cNvPr id="58" name="Rectangle 57"/>
          <p:cNvSpPr/>
          <p:nvPr/>
        </p:nvSpPr>
        <p:spPr>
          <a:xfrm>
            <a:off x="6574948" y="5977001"/>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
        <p:nvSpPr>
          <p:cNvPr id="59" name="Rectangle 58"/>
          <p:cNvSpPr/>
          <p:nvPr/>
        </p:nvSpPr>
        <p:spPr>
          <a:xfrm>
            <a:off x="259856" y="262030"/>
            <a:ext cx="4226847" cy="102432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Mars</a:t>
            </a:r>
            <a:r>
              <a:rPr lang="en-US" sz="1600" b="1" dirty="0">
                <a:solidFill>
                  <a:schemeClr val="tx1"/>
                </a:solidFill>
              </a:rPr>
              <a:t> is an </a:t>
            </a:r>
            <a:r>
              <a:rPr lang="en-US" sz="2400" b="1" dirty="0">
                <a:solidFill>
                  <a:schemeClr val="tx1"/>
                </a:solidFill>
              </a:rPr>
              <a:t>Amp Modeler / Delay </a:t>
            </a:r>
            <a:r>
              <a:rPr lang="en-US" sz="1600" b="1" dirty="0">
                <a:solidFill>
                  <a:schemeClr val="tx1"/>
                </a:solidFill>
              </a:rPr>
              <a:t>pedal that uses neural networks to model the distortion stage of an amp or pedal. </a:t>
            </a: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NO</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5824" y="5548457"/>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Tree>
    <p:extLst>
      <p:ext uri="{BB962C8B-B14F-4D97-AF65-F5344CB8AC3E}">
        <p14:creationId xmlns:p14="http://schemas.microsoft.com/office/powerpoint/2010/main" val="302788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725163" y="2300190"/>
            <a:ext cx="503664"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a:p>
            <a:pPr algn="ctr"/>
            <a:r>
              <a:rPr lang="en-US" sz="1000" b="1" dirty="0">
                <a:latin typeface="Century Gothic" panose="020B0502020202020204" pitchFamily="34" charset="0"/>
                <a:cs typeface="Adobe Devanagari" panose="02040503050201020203" pitchFamily="18" charset="0"/>
              </a:rPr>
              <a:t>(R/D)</a:t>
            </a:r>
          </a:p>
        </p:txBody>
      </p:sp>
      <p:sp>
        <p:nvSpPr>
          <p:cNvPr id="29" name="TextBox 28"/>
          <p:cNvSpPr txBox="1"/>
          <p:nvPr/>
        </p:nvSpPr>
        <p:spPr>
          <a:xfrm>
            <a:off x="6522297" y="2306958"/>
            <a:ext cx="47160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30" name="TextBox 29"/>
          <p:cNvSpPr txBox="1"/>
          <p:nvPr/>
        </p:nvSpPr>
        <p:spPr>
          <a:xfrm>
            <a:off x="5698886" y="3306313"/>
            <a:ext cx="56457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Damp</a:t>
            </a:r>
          </a:p>
        </p:txBody>
      </p:sp>
      <p:sp>
        <p:nvSpPr>
          <p:cNvPr id="31" name="TextBox 30"/>
          <p:cNvSpPr txBox="1"/>
          <p:nvPr/>
        </p:nvSpPr>
        <p:spPr>
          <a:xfrm>
            <a:off x="6519661" y="3306313"/>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2" name="TextBox 31"/>
          <p:cNvSpPr txBox="1"/>
          <p:nvPr/>
        </p:nvSpPr>
        <p:spPr>
          <a:xfrm>
            <a:off x="4898528" y="3306313"/>
            <a:ext cx="559770"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a:t>
            </a:r>
          </a:p>
          <a:p>
            <a:pPr algn="ctr"/>
            <a:r>
              <a:rPr lang="en-US" sz="1000" b="1" dirty="0">
                <a:latin typeface="Century Gothic" panose="020B0502020202020204" pitchFamily="34" charset="0"/>
                <a:cs typeface="Adobe Devanagari" panose="02040503050201020203" pitchFamily="18" charset="0"/>
              </a:rPr>
              <a:t>(Rate)</a:t>
            </a:r>
          </a:p>
        </p:txBody>
      </p:sp>
      <p:sp>
        <p:nvSpPr>
          <p:cNvPr id="33" name="TextBox 32"/>
          <p:cNvSpPr txBox="1"/>
          <p:nvPr/>
        </p:nvSpPr>
        <p:spPr>
          <a:xfrm>
            <a:off x="4702728" y="5587506"/>
            <a:ext cx="97494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 / ALT</a:t>
            </a:r>
          </a:p>
        </p:txBody>
      </p:sp>
      <p:sp>
        <p:nvSpPr>
          <p:cNvPr id="34" name="TextBox 33"/>
          <p:cNvSpPr txBox="1"/>
          <p:nvPr/>
        </p:nvSpPr>
        <p:spPr>
          <a:xfrm rot="16200000">
            <a:off x="4867132" y="4069731"/>
            <a:ext cx="55495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Factory</a:t>
            </a:r>
          </a:p>
          <a:p>
            <a:pPr algn="ctr"/>
            <a:r>
              <a:rPr lang="en-US" sz="800" b="1" dirty="0">
                <a:latin typeface="Century Gothic" panose="020B0502020202020204" pitchFamily="34" charset="0"/>
                <a:cs typeface="Adobe Devanagari" panose="02040503050201020203" pitchFamily="18" charset="0"/>
              </a:rPr>
              <a:t>Hall</a:t>
            </a:r>
          </a:p>
          <a:p>
            <a:pPr algn="ctr"/>
            <a:r>
              <a:rPr lang="en-US" sz="800" b="1" dirty="0">
                <a:latin typeface="Century Gothic" panose="020B0502020202020204" pitchFamily="34" charset="0"/>
                <a:cs typeface="Adobe Devanagari" panose="02040503050201020203" pitchFamily="18" charset="0"/>
              </a:rPr>
              <a:t>Cloud</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NEPTUNE</a:t>
            </a:r>
          </a:p>
        </p:txBody>
      </p:sp>
      <p:sp>
        <p:nvSpPr>
          <p:cNvPr id="36" name="TextBox 35"/>
          <p:cNvSpPr txBox="1"/>
          <p:nvPr/>
        </p:nvSpPr>
        <p:spPr>
          <a:xfrm>
            <a:off x="5416643" y="4916279"/>
            <a:ext cx="1093569"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REVERB/DELAY</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rot="16200000">
            <a:off x="5716508" y="4088169"/>
            <a:ext cx="48122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D+-&gt;R</a:t>
            </a:r>
          </a:p>
          <a:p>
            <a:pPr algn="ctr"/>
            <a:r>
              <a:rPr lang="en-US" sz="800" b="1" dirty="0">
                <a:latin typeface="Century Gothic" panose="020B0502020202020204" pitchFamily="34" charset="0"/>
                <a:cs typeface="Adobe Devanagari" panose="02040503050201020203" pitchFamily="18" charset="0"/>
              </a:rPr>
              <a:t>D||R</a:t>
            </a:r>
          </a:p>
          <a:p>
            <a:pPr algn="ctr"/>
            <a:r>
              <a:rPr lang="en-US" sz="800" b="1" dirty="0">
                <a:latin typeface="Century Gothic" panose="020B0502020202020204" pitchFamily="34" charset="0"/>
                <a:cs typeface="Adobe Devanagari" panose="02040503050201020203" pitchFamily="18" charset="0"/>
              </a:rPr>
              <a:t>D-&gt;R</a:t>
            </a:r>
          </a:p>
        </p:txBody>
      </p:sp>
      <p:sp>
        <p:nvSpPr>
          <p:cNvPr id="42" name="TextBox 41"/>
          <p:cNvSpPr txBox="1"/>
          <p:nvPr/>
        </p:nvSpPr>
        <p:spPr>
          <a:xfrm rot="16200000">
            <a:off x="6543594" y="4078069"/>
            <a:ext cx="498855"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REV</a:t>
            </a:r>
          </a:p>
        </p:txBody>
      </p:sp>
      <p:sp>
        <p:nvSpPr>
          <p:cNvPr id="43" name="TextBox 42"/>
          <p:cNvSpPr txBox="1"/>
          <p:nvPr/>
        </p:nvSpPr>
        <p:spPr>
          <a:xfrm>
            <a:off x="4901501" y="3590760"/>
            <a:ext cx="57740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Reverb</a:t>
            </a:r>
          </a:p>
        </p:txBody>
      </p:sp>
      <p:sp>
        <p:nvSpPr>
          <p:cNvPr id="44" name="TextBox 43"/>
          <p:cNvSpPr txBox="1"/>
          <p:nvPr/>
        </p:nvSpPr>
        <p:spPr>
          <a:xfrm>
            <a:off x="5675470" y="3599277"/>
            <a:ext cx="60305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Routing</a:t>
            </a:r>
          </a:p>
        </p:txBody>
      </p:sp>
      <p:sp>
        <p:nvSpPr>
          <p:cNvPr id="45" name="TextBox 44"/>
          <p:cNvSpPr txBox="1"/>
          <p:nvPr/>
        </p:nvSpPr>
        <p:spPr>
          <a:xfrm>
            <a:off x="6552369" y="3601431"/>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6" name="Rectangle 45"/>
          <p:cNvSpPr/>
          <p:nvPr/>
        </p:nvSpPr>
        <p:spPr>
          <a:xfrm>
            <a:off x="6386218" y="1669911"/>
            <a:ext cx="744238" cy="283009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cxnSp>
        <p:nvCxnSpPr>
          <p:cNvPr id="48" name="Straight Connector 47"/>
          <p:cNvCxnSpPr/>
          <p:nvPr/>
        </p:nvCxnSpPr>
        <p:spPr>
          <a:xfrm flipH="1">
            <a:off x="4825736" y="1669911"/>
            <a:ext cx="1243" cy="2840212"/>
          </a:xfrm>
          <a:prstGeom prst="line">
            <a:avLst/>
          </a:prstGeom>
          <a:ln w="952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5592950" y="3617816"/>
            <a:ext cx="3438" cy="890542"/>
          </a:xfrm>
          <a:prstGeom prst="line">
            <a:avLst/>
          </a:prstGeom>
          <a:ln w="952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5562333" y="1669911"/>
            <a:ext cx="5439" cy="1006584"/>
          </a:xfrm>
          <a:prstGeom prst="line">
            <a:avLst/>
          </a:prstGeom>
          <a:ln w="952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4833260" y="1669911"/>
            <a:ext cx="721816" cy="8326"/>
          </a:xfrm>
          <a:prstGeom prst="line">
            <a:avLst/>
          </a:prstGeom>
          <a:ln w="9525"/>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4825736" y="4508358"/>
            <a:ext cx="768614" cy="656"/>
          </a:xfrm>
          <a:prstGeom prst="line">
            <a:avLst/>
          </a:prstGeom>
          <a:ln w="952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5589969" y="3617816"/>
            <a:ext cx="796249" cy="0"/>
          </a:xfrm>
          <a:prstGeom prst="line">
            <a:avLst/>
          </a:prstGeom>
          <a:ln w="952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5562333" y="2676495"/>
            <a:ext cx="823885" cy="0"/>
          </a:xfrm>
          <a:prstGeom prst="line">
            <a:avLst/>
          </a:prstGeom>
          <a:ln w="9525"/>
        </p:spPr>
        <p:style>
          <a:lnRef idx="1">
            <a:schemeClr val="dk1"/>
          </a:lnRef>
          <a:fillRef idx="0">
            <a:schemeClr val="dk1"/>
          </a:fillRef>
          <a:effectRef idx="0">
            <a:schemeClr val="dk1"/>
          </a:effectRef>
          <a:fontRef idx="minor">
            <a:schemeClr val="tx1"/>
          </a:fontRef>
        </p:style>
      </p:cxnSp>
      <p:sp>
        <p:nvSpPr>
          <p:cNvPr id="55" name="Rectangle 54"/>
          <p:cNvSpPr/>
          <p:nvPr/>
        </p:nvSpPr>
        <p:spPr>
          <a:xfrm>
            <a:off x="518160" y="1582168"/>
            <a:ext cx="3739056" cy="120244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a:t>
            </a:r>
          </a:p>
          <a:p>
            <a:r>
              <a:rPr lang="en-US" sz="1600" b="1" dirty="0">
                <a:solidFill>
                  <a:schemeClr val="tx1"/>
                </a:solidFill>
              </a:rPr>
              <a:t>Mix</a:t>
            </a:r>
            <a:r>
              <a:rPr lang="en-US" sz="1600" dirty="0">
                <a:solidFill>
                  <a:schemeClr val="tx1"/>
                </a:solidFill>
              </a:rPr>
              <a:t>: Dry/Effect mix, alt is Reverb/Delay volume ratio</a:t>
            </a:r>
          </a:p>
          <a:p>
            <a:r>
              <a:rPr lang="en-US" sz="1600" b="1" dirty="0">
                <a:solidFill>
                  <a:schemeClr val="tx1"/>
                </a:solidFill>
              </a:rPr>
              <a:t>Time:</a:t>
            </a:r>
            <a:r>
              <a:rPr lang="en-US" sz="1600" dirty="0">
                <a:solidFill>
                  <a:schemeClr val="tx1"/>
                </a:solidFill>
              </a:rPr>
              <a:t> Delay time 0 to 4 seconds (2 seconds max for octave, double speed)</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Mod (Rate)</a:t>
            </a:r>
            <a:r>
              <a:rPr lang="en-US" sz="1600" dirty="0">
                <a:solidFill>
                  <a:schemeClr val="tx1"/>
                </a:solidFill>
              </a:rPr>
              <a:t>: Modulation amount of the reverb, alt is the modulation rate</a:t>
            </a:r>
          </a:p>
          <a:p>
            <a:r>
              <a:rPr lang="en-US" sz="1600" b="1" dirty="0">
                <a:solidFill>
                  <a:schemeClr val="tx1"/>
                </a:solidFill>
              </a:rPr>
              <a:t>Damp</a:t>
            </a:r>
            <a:r>
              <a:rPr lang="en-US" sz="1600" dirty="0">
                <a:solidFill>
                  <a:schemeClr val="tx1"/>
                </a:solidFill>
              </a:rPr>
              <a:t>: </a:t>
            </a:r>
            <a:r>
              <a:rPr lang="en-US" sz="1600" dirty="0" err="1">
                <a:solidFill>
                  <a:schemeClr val="tx1"/>
                </a:solidFill>
              </a:rPr>
              <a:t>Lowpass</a:t>
            </a:r>
            <a:r>
              <a:rPr lang="en-US" sz="1600" dirty="0">
                <a:solidFill>
                  <a:schemeClr val="tx1"/>
                </a:solidFill>
              </a:rPr>
              <a:t> filter for the reverb (damping)</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7" name="Rectangle 56"/>
          <p:cNvSpPr/>
          <p:nvPr/>
        </p:nvSpPr>
        <p:spPr>
          <a:xfrm>
            <a:off x="1045164" y="2840715"/>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Reverb Switch</a:t>
            </a:r>
          </a:p>
          <a:p>
            <a:r>
              <a:rPr lang="en-US" sz="1600" b="1" dirty="0">
                <a:solidFill>
                  <a:schemeClr val="bg1"/>
                </a:solidFill>
              </a:rPr>
              <a:t>  Left:  Factory Chorus Reverb</a:t>
            </a:r>
          </a:p>
          <a:p>
            <a:r>
              <a:rPr lang="en-US" sz="1600" b="1" dirty="0">
                <a:solidFill>
                  <a:schemeClr val="bg1"/>
                </a:solidFill>
              </a:rPr>
              <a:t>  Center: Hall (Medium space)</a:t>
            </a:r>
          </a:p>
          <a:p>
            <a:r>
              <a:rPr lang="en-US" sz="1600" b="1" dirty="0">
                <a:solidFill>
                  <a:schemeClr val="bg1"/>
                </a:solidFill>
              </a:rPr>
              <a:t>  Right:  Cloud (</a:t>
            </a:r>
            <a:r>
              <a:rPr lang="en-US" sz="1600" b="1" dirty="0" err="1">
                <a:solidFill>
                  <a:schemeClr val="bg1"/>
                </a:solidFill>
              </a:rPr>
              <a:t>RubiKa</a:t>
            </a:r>
            <a:r>
              <a:rPr lang="en-US" sz="1600" b="1" dirty="0">
                <a:solidFill>
                  <a:schemeClr val="bg1"/>
                </a:solidFill>
              </a:rPr>
              <a:t>)</a:t>
            </a:r>
          </a:p>
        </p:txBody>
      </p:sp>
      <p:sp>
        <p:nvSpPr>
          <p:cNvPr id="58" name="Rectangle 57"/>
          <p:cNvSpPr/>
          <p:nvPr/>
        </p:nvSpPr>
        <p:spPr>
          <a:xfrm>
            <a:off x="1234303" y="4113576"/>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Routing Switch</a:t>
            </a:r>
          </a:p>
          <a:p>
            <a:r>
              <a:rPr lang="en-US" sz="1600" b="1" dirty="0">
                <a:solidFill>
                  <a:schemeClr val="bg1"/>
                </a:solidFill>
              </a:rPr>
              <a:t>  Left:  Some delay into reverb</a:t>
            </a:r>
          </a:p>
          <a:p>
            <a:r>
              <a:rPr lang="en-US" sz="1600" b="1" dirty="0">
                <a:solidFill>
                  <a:schemeClr val="bg1"/>
                </a:solidFill>
              </a:rPr>
              <a:t>  Center: Parallel delay / reverb</a:t>
            </a:r>
          </a:p>
          <a:p>
            <a:r>
              <a:rPr lang="en-US" sz="1600" b="1" dirty="0">
                <a:solidFill>
                  <a:schemeClr val="bg1"/>
                </a:solidFill>
              </a:rPr>
              <a:t>  Right:  Delay into reverb</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Octave delay</a:t>
            </a:r>
          </a:p>
          <a:p>
            <a:r>
              <a:rPr lang="en-US" sz="1600" b="1" dirty="0">
                <a:solidFill>
                  <a:schemeClr val="bg1"/>
                </a:solidFill>
              </a:rPr>
              <a:t>  Right:  Reverse Delay</a:t>
            </a: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054735" cy="118637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2800" b="1" dirty="0">
                <a:solidFill>
                  <a:schemeClr val="tx1"/>
                </a:solidFill>
              </a:rPr>
              <a:t>Neptune </a:t>
            </a:r>
            <a:r>
              <a:rPr lang="en-US" sz="1600" b="1" dirty="0">
                <a:solidFill>
                  <a:schemeClr val="tx1"/>
                </a:solidFill>
              </a:rPr>
              <a:t>is a </a:t>
            </a:r>
            <a:r>
              <a:rPr lang="en-US" sz="2800" b="1" dirty="0">
                <a:solidFill>
                  <a:schemeClr val="tx1"/>
                </a:solidFill>
              </a:rPr>
              <a:t>Reverb/Delay </a:t>
            </a:r>
            <a:r>
              <a:rPr lang="en-US" sz="1600" b="1" dirty="0">
                <a:solidFill>
                  <a:schemeClr val="tx1"/>
                </a:solidFill>
              </a:rPr>
              <a:t>pedal</a:t>
            </a:r>
            <a:r>
              <a:rPr lang="en-US" sz="2800" b="1" dirty="0">
                <a:solidFill>
                  <a:schemeClr val="tx1"/>
                </a:solidFill>
              </a:rPr>
              <a:t> </a:t>
            </a:r>
            <a:r>
              <a:rPr lang="en-US" sz="1600" b="1" dirty="0">
                <a:solidFill>
                  <a:schemeClr val="tx1"/>
                </a:solidFill>
              </a:rPr>
              <a:t>capable of ethereal sounds.</a:t>
            </a:r>
          </a:p>
        </p:txBody>
      </p:sp>
      <p:sp>
        <p:nvSpPr>
          <p:cNvPr id="64" name="Rectangle 63"/>
          <p:cNvSpPr/>
          <p:nvPr/>
        </p:nvSpPr>
        <p:spPr>
          <a:xfrm>
            <a:off x="7596222" y="382276"/>
            <a:ext cx="3496894" cy="116431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NO</a:t>
            </a:r>
          </a:p>
        </p:txBody>
      </p:sp>
      <p:cxnSp>
        <p:nvCxnSpPr>
          <p:cNvPr id="65" name="Straight Arrow Connector 64"/>
          <p:cNvCxnSpPr>
            <a:stCxn id="55" idx="3"/>
          </p:cNvCxnSpPr>
          <p:nvPr/>
        </p:nvCxnSpPr>
        <p:spPr>
          <a:xfrm flipV="1">
            <a:off x="4257216" y="2094330"/>
            <a:ext cx="371937" cy="89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6552369" y="6012306"/>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55571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612152" y="2300190"/>
            <a:ext cx="72968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29" name="TextBox 28"/>
          <p:cNvSpPr txBox="1"/>
          <p:nvPr/>
        </p:nvSpPr>
        <p:spPr>
          <a:xfrm>
            <a:off x="6374021" y="2306958"/>
            <a:ext cx="76815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30" name="TextBox 29"/>
          <p:cNvSpPr txBox="1"/>
          <p:nvPr/>
        </p:nvSpPr>
        <p:spPr>
          <a:xfrm>
            <a:off x="5605111" y="3306313"/>
            <a:ext cx="75213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Shelf</a:t>
            </a:r>
          </a:p>
        </p:txBody>
      </p:sp>
      <p:sp>
        <p:nvSpPr>
          <p:cNvPr id="31" name="TextBox 30"/>
          <p:cNvSpPr txBox="1"/>
          <p:nvPr/>
        </p:nvSpPr>
        <p:spPr>
          <a:xfrm>
            <a:off x="6368980" y="3306313"/>
            <a:ext cx="79060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Shelf</a:t>
            </a:r>
          </a:p>
        </p:txBody>
      </p:sp>
      <p:sp>
        <p:nvSpPr>
          <p:cNvPr id="32" name="TextBox 31"/>
          <p:cNvSpPr txBox="1"/>
          <p:nvPr/>
        </p:nvSpPr>
        <p:spPr>
          <a:xfrm>
            <a:off x="4977076" y="3306313"/>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33" name="TextBox 32"/>
          <p:cNvSpPr txBox="1"/>
          <p:nvPr/>
        </p:nvSpPr>
        <p:spPr>
          <a:xfrm>
            <a:off x="4870242" y="5587506"/>
            <a:ext cx="63991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4" name="TextBox 33"/>
          <p:cNvSpPr txBox="1"/>
          <p:nvPr/>
        </p:nvSpPr>
        <p:spPr>
          <a:xfrm rot="16200000">
            <a:off x="4939266" y="4069731"/>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Jupiter</a:t>
            </a:r>
          </a:p>
        </p:txBody>
      </p:sp>
      <p:sp>
        <p:nvSpPr>
          <p:cNvPr id="36" name="TextBox 35"/>
          <p:cNvSpPr txBox="1"/>
          <p:nvPr/>
        </p:nvSpPr>
        <p:spPr>
          <a:xfrm>
            <a:off x="5641864" y="4916279"/>
            <a:ext cx="64312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55014" y="3590760"/>
            <a:ext cx="6703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Lushness</a:t>
            </a:r>
          </a:p>
        </p:txBody>
      </p:sp>
      <p:sp>
        <p:nvSpPr>
          <p:cNvPr id="44" name="TextBox 43"/>
          <p:cNvSpPr txBox="1"/>
          <p:nvPr/>
        </p:nvSpPr>
        <p:spPr>
          <a:xfrm>
            <a:off x="5568070" y="3599277"/>
            <a:ext cx="817853"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Modulation</a:t>
            </a:r>
          </a:p>
        </p:txBody>
      </p:sp>
      <p:sp>
        <p:nvSpPr>
          <p:cNvPr id="45" name="TextBox 44"/>
          <p:cNvSpPr txBox="1"/>
          <p:nvPr/>
        </p:nvSpPr>
        <p:spPr>
          <a:xfrm>
            <a:off x="6465006" y="3601431"/>
            <a:ext cx="684804" cy="230832"/>
          </a:xfrm>
          <a:prstGeom prst="rect">
            <a:avLst/>
          </a:prstGeom>
          <a:noFill/>
        </p:spPr>
        <p:txBody>
          <a:bodyPr wrap="none" rtlCol="0">
            <a:spAutoFit/>
          </a:bodyPr>
          <a:lstStyle/>
          <a:p>
            <a:pPr algn="ctr"/>
            <a:r>
              <a:rPr lang="en-US" sz="900" b="1" dirty="0" err="1">
                <a:latin typeface="Century Gothic" panose="020B0502020202020204" pitchFamily="34" charset="0"/>
                <a:cs typeface="Adobe Devanagari" panose="02040503050201020203" pitchFamily="18" charset="0"/>
              </a:rPr>
              <a:t>PreDelay</a:t>
            </a:r>
            <a:endParaRPr lang="en-US" sz="900" b="1" dirty="0">
              <a:latin typeface="Century Gothic" panose="020B0502020202020204" pitchFamily="34" charset="0"/>
              <a:cs typeface="Adobe Devanagari" panose="02040503050201020203" pitchFamily="18" charset="0"/>
            </a:endParaRPr>
          </a:p>
        </p:txBody>
      </p:sp>
      <p:sp>
        <p:nvSpPr>
          <p:cNvPr id="46" name="Rectangle 45"/>
          <p:cNvSpPr/>
          <p:nvPr/>
        </p:nvSpPr>
        <p:spPr>
          <a:xfrm>
            <a:off x="6386218"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
        <p:nvSpPr>
          <p:cNvPr id="55" name="Rectangle 54"/>
          <p:cNvSpPr/>
          <p:nvPr/>
        </p:nvSpPr>
        <p:spPr>
          <a:xfrm>
            <a:off x="518160" y="1582168"/>
            <a:ext cx="3748726" cy="154363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 exponential taper, ~300ms to 60 seconds. </a:t>
            </a:r>
          </a:p>
          <a:p>
            <a:r>
              <a:rPr lang="en-US" sz="1600" b="1" dirty="0">
                <a:solidFill>
                  <a:schemeClr val="tx1"/>
                </a:solidFill>
              </a:rPr>
              <a:t>Low </a:t>
            </a:r>
            <a:r>
              <a:rPr lang="en-US" sz="1600" b="1" dirty="0" err="1">
                <a:solidFill>
                  <a:schemeClr val="tx1"/>
                </a:solidFill>
              </a:rPr>
              <a:t>Freq</a:t>
            </a:r>
            <a:r>
              <a:rPr lang="en-US" sz="1600" dirty="0">
                <a:solidFill>
                  <a:schemeClr val="tx1"/>
                </a:solidFill>
              </a:rPr>
              <a:t>: Low Shelf cutoff frequency, full left lets everything through</a:t>
            </a:r>
          </a:p>
          <a:p>
            <a:r>
              <a:rPr lang="en-US" sz="1600" b="1" dirty="0">
                <a:solidFill>
                  <a:schemeClr val="tx1"/>
                </a:solidFill>
              </a:rPr>
              <a:t>High </a:t>
            </a:r>
            <a:r>
              <a:rPr lang="en-US" sz="1600" b="1" dirty="0" err="1">
                <a:solidFill>
                  <a:schemeClr val="tx1"/>
                </a:solidFill>
              </a:rPr>
              <a:t>Freq</a:t>
            </a:r>
            <a:r>
              <a:rPr lang="en-US" sz="1600" b="1" dirty="0">
                <a:solidFill>
                  <a:schemeClr val="tx1"/>
                </a:solidFill>
              </a:rPr>
              <a:t>:</a:t>
            </a:r>
            <a:r>
              <a:rPr lang="en-US" sz="1600" dirty="0">
                <a:solidFill>
                  <a:schemeClr val="tx1"/>
                </a:solidFill>
              </a:rPr>
              <a:t> High Shelf cutoff frequency, full right lets everything through</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Mix: </a:t>
            </a:r>
            <a:r>
              <a:rPr lang="en-US" sz="1600" dirty="0">
                <a:solidFill>
                  <a:schemeClr val="tx1"/>
                </a:solidFill>
              </a:rPr>
              <a:t>Dry/Wet mix knob</a:t>
            </a:r>
          </a:p>
          <a:p>
            <a:r>
              <a:rPr lang="en-US" sz="1600" b="1" dirty="0">
                <a:solidFill>
                  <a:schemeClr val="tx1"/>
                </a:solidFill>
              </a:rPr>
              <a:t>Low Shelf</a:t>
            </a:r>
            <a:r>
              <a:rPr lang="en-US" sz="1600" dirty="0">
                <a:solidFill>
                  <a:schemeClr val="tx1"/>
                </a:solidFill>
              </a:rPr>
              <a:t>: Low shelf filter gain cut, left is </a:t>
            </a:r>
            <a:r>
              <a:rPr lang="en-US" sz="1600" dirty="0" err="1">
                <a:solidFill>
                  <a:schemeClr val="tx1"/>
                </a:solidFill>
              </a:rPr>
              <a:t>inf</a:t>
            </a:r>
            <a:r>
              <a:rPr lang="en-US" sz="1600" dirty="0">
                <a:solidFill>
                  <a:schemeClr val="tx1"/>
                </a:solidFill>
              </a:rPr>
              <a:t>, right is 0.0Db gain</a:t>
            </a:r>
          </a:p>
          <a:p>
            <a:r>
              <a:rPr lang="en-US" sz="1600" b="1" dirty="0">
                <a:solidFill>
                  <a:schemeClr val="tx1"/>
                </a:solidFill>
              </a:rPr>
              <a:t>High Shelf</a:t>
            </a:r>
            <a:r>
              <a:rPr lang="en-US" sz="1600" dirty="0">
                <a:solidFill>
                  <a:schemeClr val="tx1"/>
                </a:solidFill>
              </a:rPr>
              <a:t>: High shelf filter </a:t>
            </a:r>
            <a:r>
              <a:rPr lang="en-US" sz="1600" dirty="0" err="1">
                <a:solidFill>
                  <a:schemeClr val="tx1"/>
                </a:solidFill>
              </a:rPr>
              <a:t>gian</a:t>
            </a:r>
            <a:r>
              <a:rPr lang="en-US" sz="1600" dirty="0">
                <a:solidFill>
                  <a:schemeClr val="tx1"/>
                </a:solidFill>
              </a:rPr>
              <a:t> cut, left is </a:t>
            </a:r>
            <a:r>
              <a:rPr lang="en-US" sz="1600" dirty="0" err="1">
                <a:solidFill>
                  <a:schemeClr val="tx1"/>
                </a:solidFill>
              </a:rPr>
              <a:t>inf</a:t>
            </a:r>
            <a:r>
              <a:rPr lang="en-US" sz="1600" dirty="0">
                <a:solidFill>
                  <a:schemeClr val="tx1"/>
                </a:solidFill>
              </a:rPr>
              <a:t>, right is 0.0Db gain</a:t>
            </a:r>
            <a:endParaRPr lang="en-US" sz="1600" dirty="0">
              <a:solidFill>
                <a:schemeClr val="bg1"/>
              </a:solidFill>
            </a:endParaRPr>
          </a:p>
        </p:txBody>
      </p:sp>
      <p:sp>
        <p:nvSpPr>
          <p:cNvPr id="57" name="Rectangle 56"/>
          <p:cNvSpPr/>
          <p:nvPr/>
        </p:nvSpPr>
        <p:spPr>
          <a:xfrm>
            <a:off x="1036997" y="3168170"/>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Lushness Switch</a:t>
            </a:r>
          </a:p>
          <a:p>
            <a:r>
              <a:rPr lang="en-US" sz="1600" b="1" dirty="0">
                <a:solidFill>
                  <a:schemeClr val="bg1"/>
                </a:solidFill>
              </a:rPr>
              <a:t>  Left:  Low lush, delay-like reverb</a:t>
            </a:r>
          </a:p>
          <a:p>
            <a:r>
              <a:rPr lang="en-US" sz="1600" b="1" dirty="0">
                <a:solidFill>
                  <a:schemeClr val="bg1"/>
                </a:solidFill>
              </a:rPr>
              <a:t>  Center: Medium lushness</a:t>
            </a:r>
          </a:p>
          <a:p>
            <a:r>
              <a:rPr lang="en-US" sz="1600" b="1" dirty="0">
                <a:solidFill>
                  <a:schemeClr val="bg1"/>
                </a:solidFill>
              </a:rPr>
              <a:t>  Right:  High, lots of diffusion</a:t>
            </a:r>
          </a:p>
        </p:txBody>
      </p:sp>
      <p:sp>
        <p:nvSpPr>
          <p:cNvPr id="58" name="Rectangle 57"/>
          <p:cNvSpPr/>
          <p:nvPr/>
        </p:nvSpPr>
        <p:spPr>
          <a:xfrm>
            <a:off x="1231978" y="4351629"/>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Modulation Switch</a:t>
            </a:r>
          </a:p>
          <a:p>
            <a:r>
              <a:rPr lang="en-US" sz="1600" b="1" dirty="0">
                <a:solidFill>
                  <a:schemeClr val="bg1"/>
                </a:solidFill>
              </a:rPr>
              <a:t>  Left:  Low mod amount/rate</a:t>
            </a:r>
          </a:p>
          <a:p>
            <a:r>
              <a:rPr lang="en-US" sz="1600" b="1" dirty="0">
                <a:solidFill>
                  <a:schemeClr val="bg1"/>
                </a:solidFill>
              </a:rPr>
              <a:t>  Center: Med mod amount/rate</a:t>
            </a:r>
          </a:p>
          <a:p>
            <a:r>
              <a:rPr lang="en-US" sz="1600" b="1" dirty="0">
                <a:solidFill>
                  <a:schemeClr val="bg1"/>
                </a:solidFill>
              </a:rPr>
              <a:t>  Right:  High mod amount/rate</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err="1">
                <a:solidFill>
                  <a:schemeClr val="bg1"/>
                </a:solidFill>
              </a:rPr>
              <a:t>PreDelay</a:t>
            </a:r>
            <a:r>
              <a:rPr lang="en-US" sz="1600" b="1" dirty="0">
                <a:solidFill>
                  <a:schemeClr val="bg1"/>
                </a:solidFill>
              </a:rPr>
              <a:t>:</a:t>
            </a:r>
          </a:p>
          <a:p>
            <a:r>
              <a:rPr lang="en-US" sz="1600" b="1" dirty="0">
                <a:solidFill>
                  <a:schemeClr val="bg1"/>
                </a:solidFill>
              </a:rPr>
              <a:t>  Left:  no </a:t>
            </a:r>
            <a:r>
              <a:rPr lang="en-US" sz="1600" b="1" dirty="0" err="1">
                <a:solidFill>
                  <a:schemeClr val="bg1"/>
                </a:solidFill>
              </a:rPr>
              <a:t>predelay</a:t>
            </a:r>
            <a:endParaRPr lang="en-US" sz="1600" b="1" dirty="0">
              <a:solidFill>
                <a:schemeClr val="bg1"/>
              </a:solidFill>
            </a:endParaRPr>
          </a:p>
          <a:p>
            <a:r>
              <a:rPr lang="en-US" sz="1600" b="1" dirty="0">
                <a:solidFill>
                  <a:schemeClr val="bg1"/>
                </a:solidFill>
              </a:rPr>
              <a:t>  Center: 100ms </a:t>
            </a:r>
            <a:r>
              <a:rPr lang="en-US" sz="1600" b="1" dirty="0" err="1">
                <a:solidFill>
                  <a:schemeClr val="bg1"/>
                </a:solidFill>
              </a:rPr>
              <a:t>predelay</a:t>
            </a:r>
            <a:endParaRPr lang="en-US" sz="1600" b="1" dirty="0">
              <a:solidFill>
                <a:schemeClr val="bg1"/>
              </a:solidFill>
            </a:endParaRPr>
          </a:p>
          <a:p>
            <a:r>
              <a:rPr lang="en-US" sz="1600" b="1" dirty="0">
                <a:solidFill>
                  <a:schemeClr val="bg1"/>
                </a:solidFill>
              </a:rPr>
              <a:t>  Right:  200ms </a:t>
            </a:r>
            <a:r>
              <a:rPr lang="en-US" sz="1600" b="1" dirty="0" err="1">
                <a:solidFill>
                  <a:schemeClr val="bg1"/>
                </a:solidFill>
              </a:rPr>
              <a:t>predelay</a:t>
            </a:r>
            <a:endParaRPr lang="en-US" sz="1600" b="1" dirty="0">
              <a:solidFill>
                <a:schemeClr val="bg1"/>
              </a:solidFill>
            </a:endParaRP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410335" cy="127382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2800" b="1" dirty="0">
                <a:solidFill>
                  <a:schemeClr val="tx1"/>
                </a:solidFill>
              </a:rPr>
              <a:t>Jupiter </a:t>
            </a:r>
            <a:r>
              <a:rPr lang="en-US" sz="1600" b="1" dirty="0">
                <a:solidFill>
                  <a:schemeClr val="tx1"/>
                </a:solidFill>
              </a:rPr>
              <a:t>is a </a:t>
            </a:r>
            <a:r>
              <a:rPr lang="en-US" sz="2800" b="1" dirty="0">
                <a:solidFill>
                  <a:schemeClr val="tx1"/>
                </a:solidFill>
              </a:rPr>
              <a:t>Reverb </a:t>
            </a:r>
            <a:r>
              <a:rPr lang="en-US" sz="1600" b="1" dirty="0">
                <a:solidFill>
                  <a:schemeClr val="tx1"/>
                </a:solidFill>
              </a:rPr>
              <a:t>pedal with a focus on </a:t>
            </a:r>
            <a:r>
              <a:rPr lang="en-US" sz="2800" b="1" dirty="0">
                <a:solidFill>
                  <a:schemeClr val="tx1"/>
                </a:solidFill>
              </a:rPr>
              <a:t> </a:t>
            </a:r>
            <a:r>
              <a:rPr lang="en-US" sz="2400" b="1" dirty="0">
                <a:solidFill>
                  <a:schemeClr val="tx1"/>
                </a:solidFill>
              </a:rPr>
              <a:t>EQ </a:t>
            </a:r>
            <a:r>
              <a:rPr lang="en-US" sz="1600" b="1" dirty="0">
                <a:solidFill>
                  <a:schemeClr val="tx1"/>
                </a:solidFill>
              </a:rPr>
              <a:t>for shaping unique and impossible spaces.</a:t>
            </a:r>
          </a:p>
        </p:txBody>
      </p:sp>
      <p:sp>
        <p:nvSpPr>
          <p:cNvPr id="64" name="Rectangle 63"/>
          <p:cNvSpPr/>
          <p:nvPr/>
        </p:nvSpPr>
        <p:spPr>
          <a:xfrm>
            <a:off x="7596222" y="176575"/>
            <a:ext cx="4028200" cy="137001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a:t>
            </a:r>
            <a:r>
              <a:rPr lang="en-US" sz="1600" b="1">
                <a:solidFill>
                  <a:schemeClr val="tx1"/>
                </a:solidFill>
              </a:rPr>
              <a:t>: YES</a:t>
            </a:r>
            <a:endParaRPr lang="en-US" sz="1600" b="1" dirty="0">
              <a:solidFill>
                <a:schemeClr val="tx1"/>
              </a:solidFill>
            </a:endParaRPr>
          </a:p>
        </p:txBody>
      </p:sp>
      <p:cxnSp>
        <p:nvCxnSpPr>
          <p:cNvPr id="65" name="Straight Arrow Connector 64"/>
          <p:cNvCxnSpPr>
            <a:stCxn id="55" idx="3"/>
          </p:cNvCxnSpPr>
          <p:nvPr/>
        </p:nvCxnSpPr>
        <p:spPr>
          <a:xfrm flipV="1">
            <a:off x="4266886" y="2094330"/>
            <a:ext cx="362267" cy="259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4797481"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TextBox 74"/>
          <p:cNvSpPr txBox="1"/>
          <p:nvPr/>
        </p:nvSpPr>
        <p:spPr>
          <a:xfrm rot="16200000">
            <a:off x="5762599"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6" name="TextBox 75"/>
          <p:cNvSpPr txBox="1"/>
          <p:nvPr/>
        </p:nvSpPr>
        <p:spPr>
          <a:xfrm rot="16200000">
            <a:off x="6583736"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7" name="Rectangle 76"/>
          <p:cNvSpPr/>
          <p:nvPr/>
        </p:nvSpPr>
        <p:spPr>
          <a:xfrm>
            <a:off x="6574948" y="5977001"/>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254203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Oval 5"/>
          <p:cNvSpPr/>
          <p:nvPr/>
        </p:nvSpPr>
        <p:spPr>
          <a:xfrm>
            <a:off x="566043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Oval 6"/>
          <p:cNvSpPr/>
          <p:nvPr/>
        </p:nvSpPr>
        <p:spPr>
          <a:xfrm>
            <a:off x="645794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29379" y="2261143"/>
            <a:ext cx="63671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A</a:t>
            </a:r>
          </a:p>
        </p:txBody>
      </p:sp>
      <p:sp>
        <p:nvSpPr>
          <p:cNvPr id="26" name="TextBox 25"/>
          <p:cNvSpPr txBox="1"/>
          <p:nvPr/>
        </p:nvSpPr>
        <p:spPr>
          <a:xfrm>
            <a:off x="5614313" y="2261142"/>
            <a:ext cx="676788"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A</a:t>
            </a:r>
          </a:p>
          <a:p>
            <a:pPr algn="ctr"/>
            <a:r>
              <a:rPr lang="en-US" sz="1000" b="1" dirty="0">
                <a:latin typeface="Century Gothic" panose="020B0502020202020204" pitchFamily="34" charset="0"/>
                <a:cs typeface="Adobe Devanagari" panose="02040503050201020203" pitchFamily="18" charset="0"/>
              </a:rPr>
              <a:t>(R Time)</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B</a:t>
            </a:r>
          </a:p>
        </p:txBody>
      </p:sp>
      <p:sp>
        <p:nvSpPr>
          <p:cNvPr id="28" name="TextBox 27"/>
          <p:cNvSpPr txBox="1"/>
          <p:nvPr/>
        </p:nvSpPr>
        <p:spPr>
          <a:xfrm>
            <a:off x="5572003" y="3267265"/>
            <a:ext cx="769763"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B</a:t>
            </a:r>
          </a:p>
          <a:p>
            <a:pPr algn="ctr"/>
            <a:r>
              <a:rPr lang="en-US" sz="1000" b="1" dirty="0">
                <a:latin typeface="Century Gothic" panose="020B0502020202020204" pitchFamily="34" charset="0"/>
                <a:cs typeface="Adobe Devanagari" panose="02040503050201020203" pitchFamily="18" charset="0"/>
              </a:rPr>
              <a:t>(R Damp)</a:t>
            </a:r>
          </a:p>
        </p:txBody>
      </p:sp>
      <p:sp>
        <p:nvSpPr>
          <p:cNvPr id="29" name="TextBox 28"/>
          <p:cNvSpPr txBox="1"/>
          <p:nvPr/>
        </p:nvSpPr>
        <p:spPr>
          <a:xfrm>
            <a:off x="6422376" y="3268464"/>
            <a:ext cx="69442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B</a:t>
            </a:r>
          </a:p>
        </p:txBody>
      </p:sp>
      <p:sp>
        <p:nvSpPr>
          <p:cNvPr id="30" name="TextBox 29"/>
          <p:cNvSpPr txBox="1"/>
          <p:nvPr/>
        </p:nvSpPr>
        <p:spPr>
          <a:xfrm>
            <a:off x="4776606" y="3296497"/>
            <a:ext cx="71526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A</a:t>
            </a:r>
          </a:p>
        </p:txBody>
      </p:sp>
      <p:sp>
        <p:nvSpPr>
          <p:cNvPr id="31" name="TextBox 30"/>
          <p:cNvSpPr txBox="1"/>
          <p:nvPr/>
        </p:nvSpPr>
        <p:spPr>
          <a:xfrm>
            <a:off x="4856373" y="55484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A</a:t>
            </a:r>
          </a:p>
        </p:txBody>
      </p:sp>
      <p:sp>
        <p:nvSpPr>
          <p:cNvPr id="32" name="TextBox 31"/>
          <p:cNvSpPr txBox="1"/>
          <p:nvPr/>
        </p:nvSpPr>
        <p:spPr>
          <a:xfrm rot="16200000">
            <a:off x="4842042" y="4030683"/>
            <a:ext cx="55656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Smooth</a:t>
            </a:r>
          </a:p>
          <a:p>
            <a:pPr algn="ctr"/>
            <a:r>
              <a:rPr lang="en-US" sz="800" b="1" dirty="0">
                <a:latin typeface="Century Gothic" panose="020B0502020202020204" pitchFamily="34" charset="0"/>
                <a:cs typeface="Adobe Devanagari" panose="02040503050201020203" pitchFamily="18" charset="0"/>
              </a:rPr>
              <a:t>Step</a:t>
            </a:r>
          </a:p>
          <a:p>
            <a:pPr algn="ctr"/>
            <a:r>
              <a:rPr lang="en-US" sz="800" b="1" dirty="0">
                <a:latin typeface="Century Gothic" panose="020B0502020202020204" pitchFamily="34" charset="0"/>
                <a:cs typeface="Adobe Devanagari" panose="02040503050201020203" pitchFamily="18" charset="0"/>
              </a:rPr>
              <a:t>Rand</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Pluto</a:t>
            </a:r>
          </a:p>
        </p:txBody>
      </p:sp>
      <p:sp>
        <p:nvSpPr>
          <p:cNvPr id="34" name="TextBox 33"/>
          <p:cNvSpPr txBox="1"/>
          <p:nvPr/>
        </p:nvSpPr>
        <p:spPr>
          <a:xfrm>
            <a:off x="5466892" y="4877231"/>
            <a:ext cx="944490"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Dual </a:t>
            </a:r>
            <a:r>
              <a:rPr lang="en-US" sz="1000" dirty="0" err="1">
                <a:latin typeface="Century Gothic" panose="020B0502020202020204" pitchFamily="34" charset="0"/>
                <a:cs typeface="Adobe Devanagari" panose="02040503050201020203" pitchFamily="18" charset="0"/>
              </a:rPr>
              <a:t>Looper</a:t>
            </a:r>
            <a:endParaRPr lang="en-US" sz="1000" dirty="0">
              <a:latin typeface="Century Gothic" panose="020B0502020202020204" pitchFamily="34"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50540" y="4049121"/>
            <a:ext cx="56457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Stability</a:t>
            </a:r>
          </a:p>
          <a:p>
            <a:pPr algn="ctr"/>
            <a:r>
              <a:rPr lang="en-US" sz="800" b="1" dirty="0">
                <a:latin typeface="Century Gothic" panose="020B0502020202020204" pitchFamily="34" charset="0"/>
                <a:cs typeface="Adobe Devanagari" panose="02040503050201020203" pitchFamily="18" charset="0"/>
              </a:rPr>
              <a:t>Filter</a:t>
            </a:r>
          </a:p>
          <a:p>
            <a:pPr algn="ctr"/>
            <a:r>
              <a:rPr lang="en-US" sz="800" b="1" dirty="0">
                <a:latin typeface="Century Gothic" panose="020B0502020202020204" pitchFamily="34" charset="0"/>
                <a:cs typeface="Adobe Devanagari" panose="02040503050201020203" pitchFamily="18" charset="0"/>
              </a:rPr>
              <a:t>Reverb</a:t>
            </a:r>
          </a:p>
        </p:txBody>
      </p:sp>
      <p:sp>
        <p:nvSpPr>
          <p:cNvPr id="40" name="TextBox 39"/>
          <p:cNvSpPr txBox="1"/>
          <p:nvPr/>
        </p:nvSpPr>
        <p:spPr>
          <a:xfrm rot="16200000">
            <a:off x="6528922" y="4039021"/>
            <a:ext cx="47961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Single</a:t>
            </a:r>
          </a:p>
          <a:p>
            <a:pPr algn="ctr"/>
            <a:r>
              <a:rPr lang="en-US" sz="800" b="1" dirty="0" err="1">
                <a:latin typeface="Century Gothic" panose="020B0502020202020204" pitchFamily="34" charset="0"/>
                <a:cs typeface="Adobe Devanagari" panose="02040503050201020203" pitchFamily="18" charset="0"/>
              </a:rPr>
              <a:t>Fripp</a:t>
            </a:r>
            <a:endParaRPr lang="en-US" sz="800" b="1" dirty="0">
              <a:latin typeface="Century Gothic" panose="020B0502020202020204" pitchFamily="34" charset="0"/>
              <a:cs typeface="Adobe Devanagari" panose="02040503050201020203" pitchFamily="18" charset="0"/>
            </a:endParaRPr>
          </a:p>
        </p:txBody>
      </p:sp>
      <p:sp>
        <p:nvSpPr>
          <p:cNvPr id="41" name="TextBox 40"/>
          <p:cNvSpPr txBox="1"/>
          <p:nvPr/>
        </p:nvSpPr>
        <p:spPr>
          <a:xfrm>
            <a:off x="4681228" y="3542377"/>
            <a:ext cx="906017"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Speed Mode</a:t>
            </a:r>
          </a:p>
        </p:txBody>
      </p:sp>
      <p:sp>
        <p:nvSpPr>
          <p:cNvPr id="42" name="TextBox 41"/>
          <p:cNvSpPr txBox="1"/>
          <p:nvPr/>
        </p:nvSpPr>
        <p:spPr>
          <a:xfrm>
            <a:off x="5707285" y="3560229"/>
            <a:ext cx="49084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Effect</a:t>
            </a:r>
          </a:p>
        </p:txBody>
      </p:sp>
      <p:sp>
        <p:nvSpPr>
          <p:cNvPr id="43" name="TextBox 42"/>
          <p:cNvSpPr txBox="1"/>
          <p:nvPr/>
        </p:nvSpPr>
        <p:spPr>
          <a:xfrm>
            <a:off x="6290499" y="3562199"/>
            <a:ext cx="94769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Record Mode</a:t>
            </a:r>
          </a:p>
        </p:txBody>
      </p:sp>
      <p:sp>
        <p:nvSpPr>
          <p:cNvPr id="44" name="Rectangle 43"/>
          <p:cNvSpPr/>
          <p:nvPr/>
        </p:nvSpPr>
        <p:spPr>
          <a:xfrm>
            <a:off x="6333306" y="1646304"/>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180975" y="1574800"/>
            <a:ext cx="4066081" cy="116916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Level A</a:t>
            </a:r>
            <a:r>
              <a:rPr lang="en-US" sz="1600" dirty="0">
                <a:solidFill>
                  <a:schemeClr val="tx1"/>
                </a:solidFill>
              </a:rPr>
              <a:t>: Volume of Loop A, 0 to 2x</a:t>
            </a:r>
          </a:p>
          <a:p>
            <a:r>
              <a:rPr lang="en-US" sz="1600" b="1" dirty="0">
                <a:solidFill>
                  <a:schemeClr val="tx1"/>
                </a:solidFill>
              </a:rPr>
              <a:t>Mod A</a:t>
            </a:r>
            <a:r>
              <a:rPr lang="en-US" sz="1600" dirty="0">
                <a:solidFill>
                  <a:schemeClr val="tx1"/>
                </a:solidFill>
              </a:rPr>
              <a:t>: Effect modifier for Loop A, or if reverb is selected, reverb time for both Loop A and B</a:t>
            </a:r>
          </a:p>
          <a:p>
            <a:r>
              <a:rPr lang="en-US" sz="1600" b="1" dirty="0">
                <a:solidFill>
                  <a:schemeClr val="tx1"/>
                </a:solidFill>
              </a:rPr>
              <a:t>Level B:</a:t>
            </a:r>
            <a:r>
              <a:rPr lang="en-US" sz="1600" dirty="0">
                <a:solidFill>
                  <a:schemeClr val="tx1"/>
                </a:solidFill>
              </a:rPr>
              <a:t> Volume of Loop B, 0 to 2x</a:t>
            </a:r>
            <a:endParaRPr lang="en-US" sz="1600" b="1" dirty="0">
              <a:solidFill>
                <a:schemeClr val="tx1"/>
              </a:solidFill>
            </a:endParaRPr>
          </a:p>
        </p:txBody>
      </p:sp>
      <p:sp>
        <p:nvSpPr>
          <p:cNvPr id="50" name="Rectangle 49"/>
          <p:cNvSpPr/>
          <p:nvPr/>
        </p:nvSpPr>
        <p:spPr>
          <a:xfrm>
            <a:off x="7590754" y="1952574"/>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Speed A</a:t>
            </a:r>
            <a:r>
              <a:rPr lang="en-US" sz="1600" dirty="0">
                <a:solidFill>
                  <a:schemeClr val="tx1"/>
                </a:solidFill>
              </a:rPr>
              <a:t>: Speed/Direction of Loop A</a:t>
            </a:r>
          </a:p>
          <a:p>
            <a:r>
              <a:rPr lang="en-US" sz="1600" b="1" dirty="0">
                <a:solidFill>
                  <a:schemeClr val="tx1"/>
                </a:solidFill>
              </a:rPr>
              <a:t>Mod B</a:t>
            </a:r>
            <a:r>
              <a:rPr lang="en-US" sz="1600" dirty="0">
                <a:solidFill>
                  <a:schemeClr val="tx1"/>
                </a:solidFill>
              </a:rPr>
              <a:t>: Effect modifier for Loop B, or if reverb is selected, reverb time for both Loop A and B</a:t>
            </a:r>
          </a:p>
          <a:p>
            <a:r>
              <a:rPr lang="en-US" sz="1600" b="1" dirty="0">
                <a:solidFill>
                  <a:schemeClr val="tx1"/>
                </a:solidFill>
              </a:rPr>
              <a:t>Speed B</a:t>
            </a:r>
            <a:r>
              <a:rPr lang="en-US" sz="1600" dirty="0">
                <a:solidFill>
                  <a:schemeClr val="tx1"/>
                </a:solidFill>
              </a:rPr>
              <a:t>: Speed/Direction of Loop B</a:t>
            </a:r>
            <a:endParaRPr lang="en-US" sz="1600" dirty="0">
              <a:solidFill>
                <a:schemeClr val="bg1"/>
              </a:solidFill>
            </a:endParaRPr>
          </a:p>
        </p:txBody>
      </p:sp>
      <p:sp>
        <p:nvSpPr>
          <p:cNvPr id="52" name="Rectangle 51"/>
          <p:cNvSpPr/>
          <p:nvPr/>
        </p:nvSpPr>
        <p:spPr>
          <a:xfrm>
            <a:off x="180976" y="2800978"/>
            <a:ext cx="4104918" cy="1560543"/>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Speed Mode:</a:t>
            </a:r>
          </a:p>
          <a:p>
            <a:r>
              <a:rPr lang="en-US" sz="1600" b="1" dirty="0">
                <a:solidFill>
                  <a:schemeClr val="bg1"/>
                </a:solidFill>
              </a:rPr>
              <a:t>  Left:  Smooth like a tape mode, reverse 2x to </a:t>
            </a:r>
            <a:r>
              <a:rPr lang="en-US" sz="1600" b="1" dirty="0" err="1">
                <a:solidFill>
                  <a:schemeClr val="bg1"/>
                </a:solidFill>
              </a:rPr>
              <a:t>fwd</a:t>
            </a:r>
            <a:r>
              <a:rPr lang="en-US" sz="1600" b="1" dirty="0">
                <a:solidFill>
                  <a:schemeClr val="bg1"/>
                </a:solidFill>
              </a:rPr>
              <a:t> 2x speed.</a:t>
            </a:r>
          </a:p>
          <a:p>
            <a:r>
              <a:rPr lang="en-US" sz="1600" b="1" dirty="0">
                <a:solidFill>
                  <a:schemeClr val="bg1"/>
                </a:solidFill>
              </a:rPr>
              <a:t>  Center: Stepped in 5ths and Octaves from reverse 2x to forward 3x, noon is 1x speed</a:t>
            </a:r>
          </a:p>
          <a:p>
            <a:r>
              <a:rPr lang="en-US" sz="1600" b="1" dirty="0">
                <a:solidFill>
                  <a:schemeClr val="bg1"/>
                </a:solidFill>
              </a:rPr>
              <a:t>  Right:  TBD</a:t>
            </a:r>
          </a:p>
        </p:txBody>
      </p:sp>
      <p:sp>
        <p:nvSpPr>
          <p:cNvPr id="54" name="Rectangle 53"/>
          <p:cNvSpPr/>
          <p:nvPr/>
        </p:nvSpPr>
        <p:spPr>
          <a:xfrm>
            <a:off x="76199" y="4434001"/>
            <a:ext cx="4452576"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Effect (Applied to loops):</a:t>
            </a:r>
          </a:p>
          <a:p>
            <a:r>
              <a:rPr lang="en-US" sz="1600" b="1" dirty="0">
                <a:solidFill>
                  <a:schemeClr val="bg1"/>
                </a:solidFill>
              </a:rPr>
              <a:t>  Left:  Stability, adds random variations in speed</a:t>
            </a:r>
          </a:p>
          <a:p>
            <a:r>
              <a:rPr lang="en-US" sz="1600" b="1" dirty="0">
                <a:solidFill>
                  <a:schemeClr val="bg1"/>
                </a:solidFill>
              </a:rPr>
              <a:t>  Center: Filter, left of noon is </a:t>
            </a:r>
            <a:r>
              <a:rPr lang="en-US" sz="1600" b="1" dirty="0" err="1">
                <a:solidFill>
                  <a:schemeClr val="bg1"/>
                </a:solidFill>
              </a:rPr>
              <a:t>lowpass</a:t>
            </a:r>
            <a:r>
              <a:rPr lang="en-US" sz="1600" b="1" dirty="0">
                <a:solidFill>
                  <a:schemeClr val="bg1"/>
                </a:solidFill>
              </a:rPr>
              <a:t>, right is high</a:t>
            </a:r>
          </a:p>
          <a:p>
            <a:r>
              <a:rPr lang="en-US" sz="1600" b="1" dirty="0">
                <a:solidFill>
                  <a:schemeClr val="bg1"/>
                </a:solidFill>
              </a:rPr>
              <a:t>  Right:  Stereo reverb applied to both A/B loops</a:t>
            </a:r>
          </a:p>
        </p:txBody>
      </p:sp>
      <p:sp>
        <p:nvSpPr>
          <p:cNvPr id="55" name="Rectangle 54"/>
          <p:cNvSpPr/>
          <p:nvPr/>
        </p:nvSpPr>
        <p:spPr>
          <a:xfrm>
            <a:off x="7630072" y="3206802"/>
            <a:ext cx="4150901" cy="149130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Record Mode Switch:</a:t>
            </a:r>
          </a:p>
          <a:p>
            <a:r>
              <a:rPr lang="en-US" sz="1600" b="1" dirty="0">
                <a:solidFill>
                  <a:schemeClr val="bg1"/>
                </a:solidFill>
              </a:rPr>
              <a:t>  Left:  Normal Record w/ repeated overdub </a:t>
            </a:r>
          </a:p>
          <a:p>
            <a:r>
              <a:rPr lang="en-US" sz="1600" b="1" dirty="0">
                <a:solidFill>
                  <a:schemeClr val="bg1"/>
                </a:solidFill>
              </a:rPr>
              <a:t>  Center: Single record, starts at beginning of   loop, stops recording at end of loop</a:t>
            </a:r>
          </a:p>
          <a:p>
            <a:r>
              <a:rPr lang="en-US" sz="1600" b="1" dirty="0">
                <a:solidFill>
                  <a:schemeClr val="bg1"/>
                </a:solidFill>
              </a:rPr>
              <a:t>  Right:  </a:t>
            </a:r>
            <a:r>
              <a:rPr lang="en-US" sz="1600" b="1" dirty="0" err="1">
                <a:solidFill>
                  <a:schemeClr val="bg1"/>
                </a:solidFill>
              </a:rPr>
              <a:t>Frippertronics</a:t>
            </a:r>
            <a:r>
              <a:rPr lang="en-US" sz="1600" b="1" dirty="0">
                <a:solidFill>
                  <a:schemeClr val="bg1"/>
                </a:solidFill>
              </a:rPr>
              <a:t> mode, delay-like loop with a decay while recording.</a:t>
            </a:r>
          </a:p>
        </p:txBody>
      </p:sp>
      <p:sp>
        <p:nvSpPr>
          <p:cNvPr id="56" name="Rectangle 55"/>
          <p:cNvSpPr/>
          <p:nvPr/>
        </p:nvSpPr>
        <p:spPr>
          <a:xfrm>
            <a:off x="7630071" y="4759760"/>
            <a:ext cx="3246475"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a:t>
            </a:r>
            <a:r>
              <a:rPr lang="en-US" sz="1600" b="1" dirty="0" err="1">
                <a:solidFill>
                  <a:schemeClr val="bg1"/>
                </a:solidFill>
              </a:rPr>
              <a:t>Looper</a:t>
            </a:r>
            <a:r>
              <a:rPr lang="en-US" sz="1600" b="1" dirty="0">
                <a:solidFill>
                  <a:schemeClr val="bg1"/>
                </a:solidFill>
              </a:rPr>
              <a:t>/Dual </a:t>
            </a:r>
            <a:r>
              <a:rPr lang="en-US" sz="1600" b="1" dirty="0" err="1">
                <a:solidFill>
                  <a:schemeClr val="bg1"/>
                </a:solidFill>
              </a:rPr>
              <a:t>Loopers</a:t>
            </a:r>
            <a:endParaRPr lang="en-US" sz="1600" b="1" dirty="0">
              <a:solidFill>
                <a:schemeClr val="bg1"/>
              </a:solidFill>
            </a:endParaRPr>
          </a:p>
          <a:p>
            <a:r>
              <a:rPr lang="en-US" sz="1600" b="1" dirty="0">
                <a:solidFill>
                  <a:schemeClr val="bg1"/>
                </a:solidFill>
              </a:rPr>
              <a:t>  3: Expression Toggle (see Readme)</a:t>
            </a:r>
          </a:p>
        </p:txBody>
      </p:sp>
      <p:sp>
        <p:nvSpPr>
          <p:cNvPr id="57" name="Rectangle 56"/>
          <p:cNvSpPr/>
          <p:nvPr/>
        </p:nvSpPr>
        <p:spPr>
          <a:xfrm>
            <a:off x="76199" y="5647570"/>
            <a:ext cx="4410505" cy="1044754"/>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a:t>
            </a:r>
            <a:r>
              <a:rPr lang="en-US" sz="1400" dirty="0">
                <a:solidFill>
                  <a:schemeClr val="bg1"/>
                </a:solidFill>
              </a:rPr>
              <a:t>Loop A, press once to begin recording, press again to stop recording and start playback. Repeat to overdub. Hold to clear loop. Double tap to pause loop.</a:t>
            </a:r>
            <a:r>
              <a:rPr lang="en-US" sz="1600" b="1" dirty="0">
                <a:solidFill>
                  <a:schemeClr val="bg1"/>
                </a:solidFill>
              </a:rPr>
              <a:t> </a:t>
            </a:r>
          </a:p>
        </p:txBody>
      </p:sp>
      <p:sp>
        <p:nvSpPr>
          <p:cNvPr id="59" name="Rectangle 58"/>
          <p:cNvSpPr/>
          <p:nvPr/>
        </p:nvSpPr>
        <p:spPr>
          <a:xfrm>
            <a:off x="76199" y="81280"/>
            <a:ext cx="7401561" cy="102377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2800" b="1" dirty="0">
                <a:solidFill>
                  <a:schemeClr val="tx1"/>
                </a:solidFill>
              </a:rPr>
              <a:t>Pluto</a:t>
            </a:r>
            <a:r>
              <a:rPr lang="en-US" sz="1400" b="1" dirty="0">
                <a:solidFill>
                  <a:schemeClr val="tx1"/>
                </a:solidFill>
              </a:rPr>
              <a:t> is a dual/stereo variable speed </a:t>
            </a:r>
            <a:r>
              <a:rPr lang="en-US" sz="1400" b="1" dirty="0" err="1">
                <a:solidFill>
                  <a:schemeClr val="tx1"/>
                </a:solidFill>
              </a:rPr>
              <a:t>looper</a:t>
            </a:r>
            <a:r>
              <a:rPr lang="en-US" sz="1400" b="1" dirty="0">
                <a:solidFill>
                  <a:schemeClr val="tx1"/>
                </a:solidFill>
              </a:rPr>
              <a:t> pedal with real-time effects. If Stereo is engaged, the two loops are synced (A=Left channel, B=Right channel). If Dual </a:t>
            </a:r>
            <a:r>
              <a:rPr lang="en-US" sz="1400" b="1" dirty="0" err="1">
                <a:solidFill>
                  <a:schemeClr val="tx1"/>
                </a:solidFill>
              </a:rPr>
              <a:t>Looper</a:t>
            </a:r>
            <a:r>
              <a:rPr lang="en-US" sz="1400" b="1" dirty="0">
                <a:solidFill>
                  <a:schemeClr val="tx1"/>
                </a:solidFill>
              </a:rPr>
              <a:t> is engaged, Loop A and B are completely separate. Loops are recorded to the current Speed setting, so if you record while at 2x it will sound normal, if you drop to 1x it will sound like half speed, etc.</a:t>
            </a:r>
            <a:endParaRPr lang="en-US" sz="1600" b="1" dirty="0">
              <a:solidFill>
                <a:schemeClr val="tx1"/>
              </a:solidFill>
            </a:endParaRPr>
          </a:p>
        </p:txBody>
      </p:sp>
      <p:sp>
        <p:nvSpPr>
          <p:cNvPr id="60" name="Rectangle 59"/>
          <p:cNvSpPr/>
          <p:nvPr/>
        </p:nvSpPr>
        <p:spPr>
          <a:xfrm>
            <a:off x="7586062" y="81280"/>
            <a:ext cx="4605938" cy="1823077"/>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1600" b="1" dirty="0">
                <a:solidFill>
                  <a:schemeClr val="tx1"/>
                </a:solidFill>
              </a:rPr>
              <a:t>Stereo/Miso: If using Dual </a:t>
            </a:r>
            <a:r>
              <a:rPr lang="en-US" sz="1600" b="1" dirty="0" err="1">
                <a:solidFill>
                  <a:schemeClr val="tx1"/>
                </a:solidFill>
              </a:rPr>
              <a:t>looper</a:t>
            </a:r>
            <a:r>
              <a:rPr lang="en-US" sz="1600" b="1" dirty="0">
                <a:solidFill>
                  <a:schemeClr val="tx1"/>
                </a:solidFill>
              </a:rPr>
              <a:t>, Left channel is copied to right for both Loop A and loop B. While in Stereo mode, Loop A is the left channel, Loop B is the right channel (Loop B footswitch is inactive).</a:t>
            </a:r>
          </a:p>
          <a:p>
            <a:r>
              <a:rPr lang="en-US" sz="1600" b="1" dirty="0">
                <a:solidFill>
                  <a:schemeClr val="tx1"/>
                </a:solidFill>
              </a:rPr>
              <a:t>- Pluto runs at 96kHz (instead of 48kHz)</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 (Knobs and Toggles, see Readme cc)</a:t>
            </a:r>
          </a:p>
        </p:txBody>
      </p:sp>
      <p:cxnSp>
        <p:nvCxnSpPr>
          <p:cNvPr id="62" name="Straight Arrow Connector 61"/>
          <p:cNvCxnSpPr>
            <a:stCxn id="49" idx="3"/>
          </p:cNvCxnSpPr>
          <p:nvPr/>
        </p:nvCxnSpPr>
        <p:spPr>
          <a:xfrm flipV="1">
            <a:off x="4247056" y="2054594"/>
            <a:ext cx="371937" cy="1047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528775" y="3923378"/>
            <a:ext cx="1157365" cy="616420"/>
          </a:xfrm>
          <a:prstGeom prst="bentConnector3">
            <a:avLst>
              <a:gd name="adj1" fmla="val 79628"/>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38195" y="4382641"/>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396602" y="55291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B</a:t>
            </a:r>
          </a:p>
        </p:txBody>
      </p:sp>
      <p:sp>
        <p:nvSpPr>
          <p:cNvPr id="65" name="Rectangle 64"/>
          <p:cNvSpPr/>
          <p:nvPr/>
        </p:nvSpPr>
        <p:spPr>
          <a:xfrm>
            <a:off x="7599718" y="5671568"/>
            <a:ext cx="4410505" cy="1099975"/>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a:t>
            </a:r>
            <a:r>
              <a:rPr lang="en-US" sz="1400" dirty="0">
                <a:solidFill>
                  <a:schemeClr val="bg1"/>
                </a:solidFill>
              </a:rPr>
              <a:t>Loop B, same action as Loop A. If Stereo dipswitch enabled, Loop B footswitch is inactive, and Pluto becomes a Stereo </a:t>
            </a:r>
            <a:r>
              <a:rPr lang="en-US" sz="1400" dirty="0" err="1">
                <a:solidFill>
                  <a:schemeClr val="bg1"/>
                </a:solidFill>
              </a:rPr>
              <a:t>Looper</a:t>
            </a:r>
            <a:r>
              <a:rPr lang="en-US" sz="1400" dirty="0">
                <a:solidFill>
                  <a:schemeClr val="bg1"/>
                </a:solidFill>
              </a:rPr>
              <a:t>. Loop B controls are applied to Right Channel, Loop A controls are applied to Left channel.</a:t>
            </a:r>
            <a:endParaRPr lang="en-US" sz="1600" b="1" dirty="0">
              <a:solidFill>
                <a:schemeClr val="bg1"/>
              </a:solidFill>
            </a:endParaRPr>
          </a:p>
        </p:txBody>
      </p:sp>
      <p:sp>
        <p:nvSpPr>
          <p:cNvPr id="67" name="Rectangle 66"/>
          <p:cNvSpPr/>
          <p:nvPr/>
        </p:nvSpPr>
        <p:spPr>
          <a:xfrm>
            <a:off x="7238195" y="4536297"/>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309629"/>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3AED030E-BFED-3B45-051E-470C3F586D7C}"/>
              </a:ext>
            </a:extLst>
          </p:cNvPr>
          <p:cNvSpPr/>
          <p:nvPr/>
        </p:nvSpPr>
        <p:spPr>
          <a:xfrm>
            <a:off x="4769132" y="1648888"/>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06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39796" y="2261143"/>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1</a:t>
            </a:r>
          </a:p>
        </p:txBody>
      </p:sp>
      <p:sp>
        <p:nvSpPr>
          <p:cNvPr id="26" name="TextBox 25"/>
          <p:cNvSpPr txBox="1"/>
          <p:nvPr/>
        </p:nvSpPr>
        <p:spPr>
          <a:xfrm>
            <a:off x="5644770" y="2261142"/>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2</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3</a:t>
            </a:r>
          </a:p>
        </p:txBody>
      </p:sp>
      <p:sp>
        <p:nvSpPr>
          <p:cNvPr id="28" name="TextBox 27"/>
          <p:cNvSpPr txBox="1"/>
          <p:nvPr/>
        </p:nvSpPr>
        <p:spPr>
          <a:xfrm>
            <a:off x="5648947"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5</a:t>
            </a:r>
          </a:p>
        </p:txBody>
      </p:sp>
      <p:sp>
        <p:nvSpPr>
          <p:cNvPr id="29" name="TextBox 28"/>
          <p:cNvSpPr txBox="1"/>
          <p:nvPr/>
        </p:nvSpPr>
        <p:spPr>
          <a:xfrm>
            <a:off x="6432054"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6</a:t>
            </a:r>
          </a:p>
        </p:txBody>
      </p:sp>
      <p:sp>
        <p:nvSpPr>
          <p:cNvPr id="30" name="TextBox 29"/>
          <p:cNvSpPr txBox="1"/>
          <p:nvPr/>
        </p:nvSpPr>
        <p:spPr>
          <a:xfrm>
            <a:off x="4846186"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4</a:t>
            </a:r>
          </a:p>
        </p:txBody>
      </p:sp>
      <p:sp>
        <p:nvSpPr>
          <p:cNvPr id="31" name="TextBox 30"/>
          <p:cNvSpPr txBox="1"/>
          <p:nvPr/>
        </p:nvSpPr>
        <p:spPr>
          <a:xfrm>
            <a:off x="4803473" y="5548458"/>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1</a:t>
            </a:r>
          </a:p>
        </p:txBody>
      </p:sp>
      <p:sp>
        <p:nvSpPr>
          <p:cNvPr id="32" name="TextBox 31"/>
          <p:cNvSpPr txBox="1"/>
          <p:nvPr/>
        </p:nvSpPr>
        <p:spPr>
          <a:xfrm rot="16200000">
            <a:off x="4892535" y="4030683"/>
            <a:ext cx="455573"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33" name="TextBox 32"/>
          <p:cNvSpPr txBox="1"/>
          <p:nvPr/>
        </p:nvSpPr>
        <p:spPr>
          <a:xfrm>
            <a:off x="5081621" y="4570836"/>
            <a:ext cx="1742170" cy="461665"/>
          </a:xfrm>
          <a:prstGeom prst="rect">
            <a:avLst/>
          </a:prstGeom>
          <a:noFill/>
        </p:spPr>
        <p:txBody>
          <a:bodyPr wrap="square" rtlCol="0">
            <a:spAutoFit/>
          </a:bodyPr>
          <a:lstStyle/>
          <a:p>
            <a:pPr algn="ctr"/>
            <a:r>
              <a:rPr lang="en-US" sz="2400" b="1" dirty="0" err="1">
                <a:latin typeface="Broadway" panose="04040905080B02020502" pitchFamily="82" charset="0"/>
                <a:cs typeface="Adobe Devanagari" panose="02040503050201020203" pitchFamily="18" charset="0"/>
              </a:rPr>
              <a:t>FunBox</a:t>
            </a:r>
            <a:endParaRPr lang="en-US" sz="2400" b="1" dirty="0">
              <a:latin typeface="Broadway" panose="04040905080B02020502" pitchFamily="82"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705042" y="40491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0" name="TextBox 39"/>
          <p:cNvSpPr txBox="1"/>
          <p:nvPr/>
        </p:nvSpPr>
        <p:spPr>
          <a:xfrm rot="16200000">
            <a:off x="6540944" y="40390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1" name="TextBox 40"/>
          <p:cNvSpPr txBox="1"/>
          <p:nvPr/>
        </p:nvSpPr>
        <p:spPr>
          <a:xfrm>
            <a:off x="4837137" y="3551712"/>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1</a:t>
            </a:r>
          </a:p>
        </p:txBody>
      </p:sp>
      <p:sp>
        <p:nvSpPr>
          <p:cNvPr id="42" name="TextBox 41"/>
          <p:cNvSpPr txBox="1"/>
          <p:nvPr/>
        </p:nvSpPr>
        <p:spPr>
          <a:xfrm>
            <a:off x="5623930" y="3560229"/>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2</a:t>
            </a:r>
          </a:p>
        </p:txBody>
      </p:sp>
      <p:sp>
        <p:nvSpPr>
          <p:cNvPr id="43" name="TextBox 42"/>
          <p:cNvSpPr txBox="1"/>
          <p:nvPr/>
        </p:nvSpPr>
        <p:spPr>
          <a:xfrm>
            <a:off x="6454343" y="3562383"/>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3</a:t>
            </a:r>
          </a:p>
        </p:txBody>
      </p:sp>
      <p:sp>
        <p:nvSpPr>
          <p:cNvPr id="49" name="Rectangle 48"/>
          <p:cNvSpPr/>
          <p:nvPr/>
        </p:nvSpPr>
        <p:spPr>
          <a:xfrm>
            <a:off x="4552601" y="262549"/>
            <a:ext cx="2675728" cy="72710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rPr>
              <a:t>Stereo ¼” In/Out Jacks</a:t>
            </a:r>
          </a:p>
          <a:p>
            <a:pPr marL="285750" indent="-285750">
              <a:buFont typeface="Arial" panose="020B0604020202020204" pitchFamily="34" charset="0"/>
              <a:buChar char="•"/>
            </a:pPr>
            <a:r>
              <a:rPr lang="en-US" sz="1600" b="1" dirty="0">
                <a:solidFill>
                  <a:schemeClr val="tx1"/>
                </a:solidFill>
              </a:rPr>
              <a:t>9v Center Negative Power</a:t>
            </a:r>
          </a:p>
        </p:txBody>
      </p:sp>
      <p:sp>
        <p:nvSpPr>
          <p:cNvPr id="52" name="Rectangle 51"/>
          <p:cNvSpPr/>
          <p:nvPr/>
        </p:nvSpPr>
        <p:spPr>
          <a:xfrm>
            <a:off x="7503067" y="1963518"/>
            <a:ext cx="2433413"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MIDI Input (1/8” TRS Jack)</a:t>
            </a:r>
          </a:p>
        </p:txBody>
      </p:sp>
      <p:sp>
        <p:nvSpPr>
          <p:cNvPr id="55" name="Rectangle 54"/>
          <p:cNvSpPr/>
          <p:nvPr/>
        </p:nvSpPr>
        <p:spPr>
          <a:xfrm>
            <a:off x="7503067" y="2923436"/>
            <a:ext cx="2016853" cy="448087"/>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Daisy Seed USB port</a:t>
            </a:r>
          </a:p>
        </p:txBody>
      </p:sp>
      <p:sp>
        <p:nvSpPr>
          <p:cNvPr id="56" name="Rectangle 55"/>
          <p:cNvSpPr/>
          <p:nvPr/>
        </p:nvSpPr>
        <p:spPr>
          <a:xfrm>
            <a:off x="7503067" y="4556498"/>
            <a:ext cx="2016853" cy="328586"/>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4 On/Off Dipswitches</a:t>
            </a:r>
          </a:p>
        </p:txBody>
      </p:sp>
      <p:sp>
        <p:nvSpPr>
          <p:cNvPr id="57" name="Rectangle 56"/>
          <p:cNvSpPr/>
          <p:nvPr/>
        </p:nvSpPr>
        <p:spPr>
          <a:xfrm>
            <a:off x="4585160" y="5990039"/>
            <a:ext cx="2778082" cy="48008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Two Momentary Footswitches</a:t>
            </a:r>
          </a:p>
          <a:p>
            <a:r>
              <a:rPr lang="en-US" sz="1600" b="1" dirty="0">
                <a:solidFill>
                  <a:schemeClr val="bg1"/>
                </a:solidFill>
              </a:rPr>
              <a:t>with indication LEDs.</a:t>
            </a:r>
          </a:p>
        </p:txBody>
      </p:sp>
      <p:sp>
        <p:nvSpPr>
          <p:cNvPr id="59" name="Rectangle 58"/>
          <p:cNvSpPr/>
          <p:nvPr/>
        </p:nvSpPr>
        <p:spPr>
          <a:xfrm>
            <a:off x="259856" y="262029"/>
            <a:ext cx="4226847" cy="101541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err="1">
                <a:solidFill>
                  <a:schemeClr val="tx1"/>
                </a:solidFill>
              </a:rPr>
              <a:t>FunBox</a:t>
            </a:r>
            <a:r>
              <a:rPr lang="en-US" sz="2800" b="1" dirty="0">
                <a:solidFill>
                  <a:schemeClr val="tx1"/>
                </a:solidFill>
              </a:rPr>
              <a:t> </a:t>
            </a:r>
            <a:r>
              <a:rPr lang="en-US" b="1" dirty="0">
                <a:solidFill>
                  <a:schemeClr val="tx1"/>
                </a:solidFill>
              </a:rPr>
              <a:t>is a pedal platform designed around the Daisy Seed. Fits in a 125B enclosure.</a:t>
            </a:r>
          </a:p>
        </p:txBody>
      </p:sp>
      <p:sp>
        <p:nvSpPr>
          <p:cNvPr id="81" name="Rectangle 80"/>
          <p:cNvSpPr/>
          <p:nvPr/>
        </p:nvSpPr>
        <p:spPr>
          <a:xfrm>
            <a:off x="7205470" y="4326731"/>
            <a:ext cx="45719" cy="404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TextBox 65"/>
          <p:cNvSpPr txBox="1"/>
          <p:nvPr/>
        </p:nvSpPr>
        <p:spPr>
          <a:xfrm>
            <a:off x="6376896" y="5548457"/>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2</a:t>
            </a:r>
          </a:p>
        </p:txBody>
      </p:sp>
      <p:sp>
        <p:nvSpPr>
          <p:cNvPr id="67" name="Rectangle 66"/>
          <p:cNvSpPr/>
          <p:nvPr/>
        </p:nvSpPr>
        <p:spPr>
          <a:xfrm>
            <a:off x="7239482" y="4543676"/>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9482" y="463304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TextBox 69"/>
          <p:cNvSpPr txBox="1"/>
          <p:nvPr/>
        </p:nvSpPr>
        <p:spPr>
          <a:xfrm rot="5400000">
            <a:off x="4369644" y="2091586"/>
            <a:ext cx="833883"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Expression</a:t>
            </a:r>
          </a:p>
        </p:txBody>
      </p:sp>
      <p:sp>
        <p:nvSpPr>
          <p:cNvPr id="71" name="TextBox 70"/>
          <p:cNvSpPr txBox="1"/>
          <p:nvPr/>
        </p:nvSpPr>
        <p:spPr>
          <a:xfrm rot="16200000">
            <a:off x="6867601" y="2070599"/>
            <a:ext cx="46038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MIDI</a:t>
            </a:r>
          </a:p>
        </p:txBody>
      </p:sp>
      <p:sp>
        <p:nvSpPr>
          <p:cNvPr id="72" name="TextBox 71"/>
          <p:cNvSpPr txBox="1"/>
          <p:nvPr/>
        </p:nvSpPr>
        <p:spPr>
          <a:xfrm rot="16200000">
            <a:off x="6888870" y="3101168"/>
            <a:ext cx="40748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USB</a:t>
            </a:r>
          </a:p>
        </p:txBody>
      </p:sp>
      <p:sp>
        <p:nvSpPr>
          <p:cNvPr id="60" name="Rectangle 59"/>
          <p:cNvSpPr/>
          <p:nvPr/>
        </p:nvSpPr>
        <p:spPr>
          <a:xfrm>
            <a:off x="1130422" y="1955557"/>
            <a:ext cx="3250889"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Expression Input (1/8” TRS Jack)</a:t>
            </a:r>
          </a:p>
        </p:txBody>
      </p:sp>
      <p:sp>
        <p:nvSpPr>
          <p:cNvPr id="61" name="Rectangle 60"/>
          <p:cNvSpPr/>
          <p:nvPr/>
        </p:nvSpPr>
        <p:spPr>
          <a:xfrm>
            <a:off x="1338617" y="3706618"/>
            <a:ext cx="3023756"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Three 3-way Toggles (On-Off-On)</a:t>
            </a:r>
          </a:p>
        </p:txBody>
      </p:sp>
      <p:cxnSp>
        <p:nvCxnSpPr>
          <p:cNvPr id="62" name="Straight Arrow Connector 61"/>
          <p:cNvCxnSpPr>
            <a:stCxn id="61" idx="3"/>
          </p:cNvCxnSpPr>
          <p:nvPr/>
        </p:nvCxnSpPr>
        <p:spPr>
          <a:xfrm>
            <a:off x="4362373" y="3911834"/>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381311" y="2165058"/>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H="1">
            <a:off x="7266525" y="4623278"/>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7251189" y="3222216"/>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a:off x="7244681" y="2193709"/>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Rectangle 64"/>
          <p:cNvSpPr/>
          <p:nvPr/>
        </p:nvSpPr>
        <p:spPr>
          <a:xfrm>
            <a:off x="2216110" y="2809545"/>
            <a:ext cx="2146263"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6 Potentiometer Knobs</a:t>
            </a:r>
          </a:p>
        </p:txBody>
      </p:sp>
      <p:sp>
        <p:nvSpPr>
          <p:cNvPr id="76" name="Rectangle 75"/>
          <p:cNvSpPr/>
          <p:nvPr/>
        </p:nvSpPr>
        <p:spPr>
          <a:xfrm>
            <a:off x="166920" y="4373127"/>
            <a:ext cx="4226847" cy="209699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Specs:</a:t>
            </a:r>
          </a:p>
          <a:p>
            <a:pPr marL="285750" indent="-285750">
              <a:buFont typeface="Arial" panose="020B0604020202020204" pitchFamily="34" charset="0"/>
              <a:buChar char="•"/>
            </a:pPr>
            <a:r>
              <a:rPr lang="en-US" sz="1400" b="1" dirty="0">
                <a:solidFill>
                  <a:schemeClr val="tx1"/>
                </a:solidFill>
              </a:rPr>
              <a:t>Buffered Stereo In/Out Paths</a:t>
            </a:r>
          </a:p>
          <a:p>
            <a:pPr marL="285750" indent="-285750">
              <a:buFont typeface="Arial" panose="020B0604020202020204" pitchFamily="34" charset="0"/>
              <a:buChar char="•"/>
            </a:pPr>
            <a:r>
              <a:rPr lang="en-US" sz="1400" b="1" dirty="0">
                <a:solidFill>
                  <a:schemeClr val="tx1"/>
                </a:solidFill>
              </a:rPr>
              <a:t>Up to 96KHz, 24-bit Digital Processing</a:t>
            </a:r>
          </a:p>
          <a:p>
            <a:pPr marL="285750" indent="-285750">
              <a:buFont typeface="Arial" panose="020B0604020202020204" pitchFamily="34" charset="0"/>
              <a:buChar char="•"/>
            </a:pPr>
            <a:r>
              <a:rPr lang="en-US" sz="1400" b="1" dirty="0">
                <a:solidFill>
                  <a:schemeClr val="tx1"/>
                </a:solidFill>
              </a:rPr>
              <a:t>64MB SDRAM, 8MB Flash</a:t>
            </a:r>
          </a:p>
          <a:p>
            <a:pPr marL="285750" indent="-285750">
              <a:buFont typeface="Arial" panose="020B0604020202020204" pitchFamily="34" charset="0"/>
              <a:buChar char="•"/>
            </a:pPr>
            <a:r>
              <a:rPr lang="en-US" sz="1400" b="1" dirty="0">
                <a:solidFill>
                  <a:schemeClr val="tx1"/>
                </a:solidFill>
              </a:rPr>
              <a:t>ARM Cortex M7 480MHz</a:t>
            </a:r>
          </a:p>
          <a:p>
            <a:pPr marL="285750" indent="-285750">
              <a:buFont typeface="Arial" panose="020B0604020202020204" pitchFamily="34" charset="0"/>
              <a:buChar char="•"/>
            </a:pPr>
            <a:r>
              <a:rPr lang="en-US" sz="1400" b="1" dirty="0">
                <a:solidFill>
                  <a:schemeClr val="tx1"/>
                </a:solidFill>
              </a:rPr>
              <a:t>Expression and MIDI Inputs</a:t>
            </a:r>
          </a:p>
          <a:p>
            <a:pPr marL="285750" indent="-285750">
              <a:buFont typeface="Arial" panose="020B0604020202020204" pitchFamily="34" charset="0"/>
              <a:buChar char="•"/>
            </a:pPr>
            <a:r>
              <a:rPr lang="en-US" sz="1400" b="1" dirty="0">
                <a:solidFill>
                  <a:schemeClr val="tx1"/>
                </a:solidFill>
              </a:rPr>
              <a:t>Through Hole PCB</a:t>
            </a:r>
          </a:p>
          <a:p>
            <a:pPr marL="285750" indent="-285750">
              <a:buFont typeface="Arial" panose="020B0604020202020204" pitchFamily="34" charset="0"/>
              <a:buChar char="•"/>
            </a:pPr>
            <a:r>
              <a:rPr lang="en-US" sz="1400" b="1" dirty="0">
                <a:solidFill>
                  <a:schemeClr val="tx1"/>
                </a:solidFill>
              </a:rPr>
              <a:t>Digital Bypass only</a:t>
            </a:r>
          </a:p>
        </p:txBody>
      </p:sp>
    </p:spTree>
    <p:extLst>
      <p:ext uri="{BB962C8B-B14F-4D97-AF65-F5344CB8AC3E}">
        <p14:creationId xmlns:p14="http://schemas.microsoft.com/office/powerpoint/2010/main" val="280369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1421</Words>
  <Application>Microsoft Office PowerPoint</Application>
  <PresentationFormat>Widescreen</PresentationFormat>
  <Paragraphs>248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Broadway</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vector>
  </TitlesOfParts>
  <Company>Missile Defense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Bloemer, Keith CTR MDA/DES</dc:creator>
  <cp:lastModifiedBy>Rachel Bloemer</cp:lastModifiedBy>
  <cp:revision>64</cp:revision>
  <dcterms:created xsi:type="dcterms:W3CDTF">2024-05-21T15:38:26Z</dcterms:created>
  <dcterms:modified xsi:type="dcterms:W3CDTF">2024-06-25T01:16:24Z</dcterms:modified>
</cp:coreProperties>
</file>