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2" r:id="rId7"/>
    <p:sldId id="263" r:id="rId8"/>
    <p:sldId id="264" r:id="rId9"/>
    <p:sldId id="265"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104" d="100"/>
          <a:sy n="104" d="100"/>
        </p:scale>
        <p:origin x="12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Bloemer" userId="77b46c2fcbe54245" providerId="LiveId" clId="{A84FB524-E67A-4211-8697-C15450D7CF1C}"/>
    <pc:docChg chg="modSld">
      <pc:chgData name="Rachel Bloemer" userId="77b46c2fcbe54245" providerId="LiveId" clId="{A84FB524-E67A-4211-8697-C15450D7CF1C}" dt="2024-07-27T00:14:07.011" v="8" actId="20577"/>
      <pc:docMkLst>
        <pc:docMk/>
      </pc:docMkLst>
      <pc:sldChg chg="modSp mod">
        <pc:chgData name="Rachel Bloemer" userId="77b46c2fcbe54245" providerId="LiveId" clId="{A84FB524-E67A-4211-8697-C15450D7CF1C}" dt="2024-07-27T00:14:07.011" v="8" actId="20577"/>
        <pc:sldMkLst>
          <pc:docMk/>
          <pc:sldMk cId="2892489643" sldId="261"/>
        </pc:sldMkLst>
        <pc:spChg chg="mod">
          <ac:chgData name="Rachel Bloemer" userId="77b46c2fcbe54245" providerId="LiveId" clId="{A84FB524-E67A-4211-8697-C15450D7CF1C}" dt="2024-07-27T00:14:07.011" v="8" actId="20577"/>
          <ac:spMkLst>
            <pc:docMk/>
            <pc:sldMk cId="2892489643" sldId="261"/>
            <ac:spMk id="60" creationId="{00000000-0000-0000-0000-000000000000}"/>
          </ac:spMkLst>
        </pc:spChg>
      </pc:sldChg>
    </pc:docChg>
  </pc:docChgLst>
  <pc:docChgLst>
    <pc:chgData name="Rachel Bloemer" userId="77b46c2fcbe54245" providerId="LiveId" clId="{9A7BBEF4-6F3C-4C64-8E1D-1FD87EBDAF77}"/>
    <pc:docChg chg="modSld">
      <pc:chgData name="Rachel Bloemer" userId="77b46c2fcbe54245" providerId="LiveId" clId="{9A7BBEF4-6F3C-4C64-8E1D-1FD87EBDAF77}" dt="2024-08-08T16:21:40.175" v="7" actId="20577"/>
      <pc:docMkLst>
        <pc:docMk/>
      </pc:docMkLst>
      <pc:sldChg chg="modSp mod">
        <pc:chgData name="Rachel Bloemer" userId="77b46c2fcbe54245" providerId="LiveId" clId="{9A7BBEF4-6F3C-4C64-8E1D-1FD87EBDAF77}" dt="2024-08-08T16:21:40.175" v="7" actId="20577"/>
        <pc:sldMkLst>
          <pc:docMk/>
          <pc:sldMk cId="1849713498" sldId="262"/>
        </pc:sldMkLst>
        <pc:spChg chg="mod">
          <ac:chgData name="Rachel Bloemer" userId="77b46c2fcbe54245" providerId="LiveId" clId="{9A7BBEF4-6F3C-4C64-8E1D-1FD87EBDAF77}" dt="2024-08-08T16:21:19.920" v="4" actId="20577"/>
          <ac:spMkLst>
            <pc:docMk/>
            <pc:sldMk cId="1849713498" sldId="262"/>
            <ac:spMk id="49" creationId="{00000000-0000-0000-0000-000000000000}"/>
          </ac:spMkLst>
        </pc:spChg>
        <pc:spChg chg="mod">
          <ac:chgData name="Rachel Bloemer" userId="77b46c2fcbe54245" providerId="LiveId" clId="{9A7BBEF4-6F3C-4C64-8E1D-1FD87EBDAF77}" dt="2024-08-08T16:21:40.175" v="7" actId="20577"/>
          <ac:spMkLst>
            <pc:docMk/>
            <pc:sldMk cId="1849713498" sldId="262"/>
            <ac:spMk id="50" creationId="{00000000-0000-0000-0000-000000000000}"/>
          </ac:spMkLst>
        </pc:spChg>
      </pc:sldChg>
    </pc:docChg>
  </pc:docChgLst>
  <pc:docChgLst>
    <pc:chgData name="Rachel Bloemer" userId="77b46c2fcbe54245" providerId="LiveId" clId="{24D81073-3E66-491E-88CB-7DBD340A974C}"/>
    <pc:docChg chg="modSld">
      <pc:chgData name="Rachel Bloemer" userId="77b46c2fcbe54245" providerId="LiveId" clId="{24D81073-3E66-491E-88CB-7DBD340A974C}" dt="2024-06-26T23:15:55.332" v="31" actId="20577"/>
      <pc:docMkLst>
        <pc:docMk/>
      </pc:docMkLst>
      <pc:sldChg chg="modSp mod">
        <pc:chgData name="Rachel Bloemer" userId="77b46c2fcbe54245" providerId="LiveId" clId="{24D81073-3E66-491E-88CB-7DBD340A974C}" dt="2024-06-26T23:15:55.332" v="31" actId="20577"/>
        <pc:sldMkLst>
          <pc:docMk/>
          <pc:sldMk cId="555711430" sldId="256"/>
        </pc:sldMkLst>
        <pc:spChg chg="mod">
          <ac:chgData name="Rachel Bloemer" userId="77b46c2fcbe54245" providerId="LiveId" clId="{24D81073-3E66-491E-88CB-7DBD340A974C}" dt="2024-06-26T23:15:55.332" v="31" actId="20577"/>
          <ac:spMkLst>
            <pc:docMk/>
            <pc:sldMk cId="555711430" sldId="256"/>
            <ac:spMk id="64" creationId="{00000000-0000-0000-0000-000000000000}"/>
          </ac:spMkLst>
        </pc:spChg>
      </pc:sldChg>
      <pc:sldChg chg="modSp mod">
        <pc:chgData name="Rachel Bloemer" userId="77b46c2fcbe54245" providerId="LiveId" clId="{24D81073-3E66-491E-88CB-7DBD340A974C}" dt="2024-06-25T01:16:22.725" v="28" actId="20577"/>
        <pc:sldMkLst>
          <pc:docMk/>
          <pc:sldMk cId="2542036424" sldId="258"/>
        </pc:sldMkLst>
        <pc:spChg chg="mod">
          <ac:chgData name="Rachel Bloemer" userId="77b46c2fcbe54245" providerId="LiveId" clId="{24D81073-3E66-491E-88CB-7DBD340A974C}" dt="2024-06-23T14:00:33.388" v="4" actId="20577"/>
          <ac:spMkLst>
            <pc:docMk/>
            <pc:sldMk cId="2542036424" sldId="258"/>
            <ac:spMk id="33" creationId="{00000000-0000-0000-0000-000000000000}"/>
          </ac:spMkLst>
        </pc:spChg>
        <pc:spChg chg="mod">
          <ac:chgData name="Rachel Bloemer" userId="77b46c2fcbe54245" providerId="LiveId" clId="{24D81073-3E66-491E-88CB-7DBD340A974C}" dt="2024-06-25T01:16:22.725" v="28" actId="20577"/>
          <ac:spMkLst>
            <pc:docMk/>
            <pc:sldMk cId="2542036424" sldId="258"/>
            <ac:spMk id="64" creationId="{00000000-0000-0000-0000-000000000000}"/>
          </ac:spMkLst>
        </pc:spChg>
      </pc:sldChg>
      <pc:sldChg chg="addSp modSp mod">
        <pc:chgData name="Rachel Bloemer" userId="77b46c2fcbe54245" providerId="LiveId" clId="{24D81073-3E66-491E-88CB-7DBD340A974C}" dt="2024-06-23T14:00:51.210" v="7" actId="1076"/>
        <pc:sldMkLst>
          <pc:docMk/>
          <pc:sldMk cId="1612069438" sldId="259"/>
        </pc:sldMkLst>
        <pc:spChg chg="add mod">
          <ac:chgData name="Rachel Bloemer" userId="77b46c2fcbe54245" providerId="LiveId" clId="{24D81073-3E66-491E-88CB-7DBD340A974C}" dt="2024-06-23T14:00:51.210" v="7" actId="1076"/>
          <ac:spMkLst>
            <pc:docMk/>
            <pc:sldMk cId="1612069438" sldId="259"/>
            <ac:spMk id="45" creationId="{3AED030E-BFED-3B45-051E-470C3F586D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5F16E8-9810-4F67-B618-098E0E399057}"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92743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38372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88624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18396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5F16E8-9810-4F67-B618-098E0E399057}"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5448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5F16E8-9810-4F67-B618-098E0E399057}"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99171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5F16E8-9810-4F67-B618-098E0E399057}" type="datetimeFigureOut">
              <a:rPr lang="en-US" smtClean="0"/>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183379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5F16E8-9810-4F67-B618-098E0E399057}" type="datetimeFigureOut">
              <a:rPr lang="en-US" smtClean="0"/>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80664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F16E8-9810-4F67-B618-098E0E399057}" type="datetimeFigureOut">
              <a:rPr lang="en-US" smtClean="0"/>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481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09296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282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F16E8-9810-4F67-B618-098E0E399057}" type="datetimeFigureOut">
              <a:rPr lang="en-US" smtClean="0"/>
              <a:t>2/12/2025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29D37-4A7E-4BB5-A933-B26BFF32D3CC}" type="slidenum">
              <a:rPr lang="en-US" smtClean="0"/>
              <a:t>‹#›</a:t>
            </a:fld>
            <a:endParaRPr lang="en-US"/>
          </a:p>
        </p:txBody>
      </p:sp>
    </p:spTree>
    <p:extLst>
      <p:ext uri="{BB962C8B-B14F-4D97-AF65-F5344CB8AC3E}">
        <p14:creationId xmlns:p14="http://schemas.microsoft.com/office/powerpoint/2010/main" val="149363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90290" y="2261143"/>
            <a:ext cx="51488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GAIN</a:t>
            </a:r>
          </a:p>
        </p:txBody>
      </p:sp>
      <p:sp>
        <p:nvSpPr>
          <p:cNvPr id="26" name="TextBox 25"/>
          <p:cNvSpPr txBox="1"/>
          <p:nvPr/>
        </p:nvSpPr>
        <p:spPr>
          <a:xfrm>
            <a:off x="5741751" y="2261142"/>
            <a:ext cx="42191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73161" y="2267910"/>
            <a:ext cx="52129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a:t>
            </a:r>
          </a:p>
        </p:txBody>
      </p:sp>
      <p:sp>
        <p:nvSpPr>
          <p:cNvPr id="28" name="TextBox 27"/>
          <p:cNvSpPr txBox="1"/>
          <p:nvPr/>
        </p:nvSpPr>
        <p:spPr>
          <a:xfrm>
            <a:off x="5728295" y="3267265"/>
            <a:ext cx="4571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29" name="TextBox 28"/>
          <p:cNvSpPr txBox="1"/>
          <p:nvPr/>
        </p:nvSpPr>
        <p:spPr>
          <a:xfrm>
            <a:off x="6495372" y="3267265"/>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0" name="TextBox 29"/>
          <p:cNvSpPr txBox="1"/>
          <p:nvPr/>
        </p:nvSpPr>
        <p:spPr>
          <a:xfrm>
            <a:off x="4919923" y="3267265"/>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69292" y="4030683"/>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Match</a:t>
            </a:r>
          </a:p>
          <a:p>
            <a:pPr algn="ctr"/>
            <a:r>
              <a:rPr lang="en-US" sz="800" b="1" dirty="0" err="1">
                <a:latin typeface="Century Gothic" panose="020B0502020202020204" pitchFamily="34" charset="0"/>
                <a:cs typeface="Adobe Devanagari" panose="02040503050201020203" pitchFamily="18" charset="0"/>
              </a:rPr>
              <a:t>Klone</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Mesa</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MARS</a:t>
            </a:r>
          </a:p>
        </p:txBody>
      </p:sp>
      <p:sp>
        <p:nvSpPr>
          <p:cNvPr id="34" name="TextBox 33"/>
          <p:cNvSpPr txBox="1"/>
          <p:nvPr/>
        </p:nvSpPr>
        <p:spPr>
          <a:xfrm>
            <a:off x="5376321" y="4877231"/>
            <a:ext cx="1125629" cy="400110"/>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Amp </a:t>
            </a:r>
            <a:r>
              <a:rPr lang="en-US" sz="1000" dirty="0" err="1">
                <a:latin typeface="Century Gothic" panose="020B0502020202020204" pitchFamily="34" charset="0"/>
                <a:cs typeface="Adobe Devanagari" panose="02040503050201020203" pitchFamily="18" charset="0"/>
              </a:rPr>
              <a:t>Modeller</a:t>
            </a:r>
            <a:r>
              <a:rPr lang="en-US" sz="1000" dirty="0">
                <a:latin typeface="Century Gothic" panose="020B0502020202020204" pitchFamily="34" charset="0"/>
                <a:cs typeface="Adobe Devanagari" panose="02040503050201020203" pitchFamily="18" charset="0"/>
              </a:rPr>
              <a:t>/</a:t>
            </a:r>
          </a:p>
          <a:p>
            <a:pPr algn="ctr"/>
            <a:r>
              <a:rPr lang="en-US" sz="1000" dirty="0">
                <a:latin typeface="Century Gothic" panose="020B0502020202020204" pitchFamily="34" charset="0"/>
                <a:cs typeface="Adobe Devanagari" panose="02040503050201020203" pitchFamily="18" charset="0"/>
              </a:rPr>
              <a:t>Delay</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61761" y="4049121"/>
            <a:ext cx="542136"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Proteus</a:t>
            </a:r>
          </a:p>
          <a:p>
            <a:pPr algn="ctr"/>
            <a:r>
              <a:rPr lang="en-US" sz="800" b="1" dirty="0" err="1">
                <a:latin typeface="Century Gothic" panose="020B0502020202020204" pitchFamily="34" charset="0"/>
                <a:cs typeface="Adobe Devanagari" panose="02040503050201020203" pitchFamily="18" charset="0"/>
              </a:rPr>
              <a:t>Ameri</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Rectify</a:t>
            </a:r>
          </a:p>
        </p:txBody>
      </p:sp>
      <p:sp>
        <p:nvSpPr>
          <p:cNvPr id="40" name="TextBox 39"/>
          <p:cNvSpPr txBox="1"/>
          <p:nvPr/>
        </p:nvSpPr>
        <p:spPr>
          <a:xfrm rot="16200000">
            <a:off x="6517701" y="4039021"/>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Dot 8</a:t>
            </a:r>
            <a:r>
              <a:rPr lang="en-US" sz="800" b="1" baseline="30000" dirty="0">
                <a:latin typeface="Century Gothic" panose="020B0502020202020204" pitchFamily="34" charset="0"/>
                <a:cs typeface="Adobe Devanagari" panose="02040503050201020203" pitchFamily="18" charset="0"/>
              </a:rPr>
              <a:t>th</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Triplett</a:t>
            </a:r>
          </a:p>
        </p:txBody>
      </p:sp>
      <p:sp>
        <p:nvSpPr>
          <p:cNvPr id="41" name="TextBox 40"/>
          <p:cNvSpPr txBox="1"/>
          <p:nvPr/>
        </p:nvSpPr>
        <p:spPr>
          <a:xfrm>
            <a:off x="4938125" y="3551712"/>
            <a:ext cx="45557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Amp</a:t>
            </a:r>
          </a:p>
        </p:txBody>
      </p:sp>
      <p:sp>
        <p:nvSpPr>
          <p:cNvPr id="42" name="TextBox 41"/>
          <p:cNvSpPr txBox="1"/>
          <p:nvPr/>
        </p:nvSpPr>
        <p:spPr>
          <a:xfrm>
            <a:off x="5738544" y="3560229"/>
            <a:ext cx="42832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Cab</a:t>
            </a:r>
          </a:p>
        </p:txBody>
      </p:sp>
      <p:sp>
        <p:nvSpPr>
          <p:cNvPr id="43" name="TextBox 42"/>
          <p:cNvSpPr txBox="1"/>
          <p:nvPr/>
        </p:nvSpPr>
        <p:spPr>
          <a:xfrm>
            <a:off x="6528080" y="3562383"/>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4" name="Rectangle 43"/>
          <p:cNvSpPr/>
          <p:nvPr/>
        </p:nvSpPr>
        <p:spPr>
          <a:xfrm>
            <a:off x="5557838" y="2663572"/>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5" name="Straight Connector 44"/>
          <p:cNvCxnSpPr/>
          <p:nvPr/>
        </p:nvCxnSpPr>
        <p:spPr>
          <a:xfrm>
            <a:off x="7112000" y="3510901"/>
            <a:ext cx="0" cy="170829"/>
          </a:xfrm>
          <a:prstGeom prst="line">
            <a:avLst/>
          </a:prstGeom>
          <a:ln w="952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V="1">
            <a:off x="6984608" y="3681702"/>
            <a:ext cx="127159" cy="794"/>
          </a:xfrm>
          <a:prstGeom prst="line">
            <a:avLst/>
          </a:prstGeom>
          <a:ln w="9525"/>
        </p:spPr>
        <p:style>
          <a:lnRef idx="1">
            <a:schemeClr val="dk1"/>
          </a:lnRef>
          <a:fillRef idx="0">
            <a:schemeClr val="dk1"/>
          </a:fillRef>
          <a:effectRef idx="0">
            <a:schemeClr val="dk1"/>
          </a:effectRef>
          <a:fontRef idx="minor">
            <a:schemeClr val="tx1"/>
          </a:fontRef>
        </p:style>
      </p:cxnSp>
      <p:sp>
        <p:nvSpPr>
          <p:cNvPr id="49" name="Rectangle 48"/>
          <p:cNvSpPr/>
          <p:nvPr/>
        </p:nvSpPr>
        <p:spPr>
          <a:xfrm>
            <a:off x="1571328" y="1542432"/>
            <a:ext cx="2675728"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Gain</a:t>
            </a:r>
            <a:r>
              <a:rPr lang="en-US" sz="1600" dirty="0">
                <a:solidFill>
                  <a:schemeClr val="tx1"/>
                </a:solidFill>
              </a:rPr>
              <a:t>: Amount of input gain</a:t>
            </a:r>
          </a:p>
          <a:p>
            <a:r>
              <a:rPr lang="en-US" sz="1600" b="1" dirty="0">
                <a:solidFill>
                  <a:schemeClr val="tx1"/>
                </a:solidFill>
              </a:rPr>
              <a:t>Mix</a:t>
            </a:r>
            <a:r>
              <a:rPr lang="en-US" sz="1600" dirty="0">
                <a:solidFill>
                  <a:schemeClr val="tx1"/>
                </a:solidFill>
              </a:rPr>
              <a:t>: Dry Amp to Delay mix</a:t>
            </a:r>
          </a:p>
          <a:p>
            <a:r>
              <a:rPr lang="en-US" sz="1600" b="1" dirty="0">
                <a:solidFill>
                  <a:schemeClr val="tx1"/>
                </a:solidFill>
              </a:rPr>
              <a:t>Level:</a:t>
            </a:r>
            <a:r>
              <a:rPr lang="en-US" sz="1600" dirty="0">
                <a:solidFill>
                  <a:schemeClr val="tx1"/>
                </a:solidFill>
              </a:rPr>
              <a:t> Overall output volume</a:t>
            </a:r>
            <a:endParaRPr lang="en-US" sz="1600" b="1" dirty="0">
              <a:solidFill>
                <a:schemeClr val="tx1"/>
              </a:solidFill>
            </a:endParaRPr>
          </a:p>
        </p:txBody>
      </p:sp>
      <p:sp>
        <p:nvSpPr>
          <p:cNvPr id="50" name="Rectangle 49"/>
          <p:cNvSpPr/>
          <p:nvPr/>
        </p:nvSpPr>
        <p:spPr>
          <a:xfrm>
            <a:off x="7599718" y="1904357"/>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Filter</a:t>
            </a:r>
            <a:r>
              <a:rPr lang="en-US" sz="1600" dirty="0">
                <a:solidFill>
                  <a:schemeClr val="tx1"/>
                </a:solidFill>
              </a:rPr>
              <a:t>: </a:t>
            </a:r>
            <a:r>
              <a:rPr lang="en-US" sz="1600" dirty="0" err="1">
                <a:solidFill>
                  <a:schemeClr val="tx1"/>
                </a:solidFill>
              </a:rPr>
              <a:t>Lowpass</a:t>
            </a:r>
            <a:r>
              <a:rPr lang="en-US" sz="1600" dirty="0">
                <a:solidFill>
                  <a:schemeClr val="tx1"/>
                </a:solidFill>
              </a:rPr>
              <a:t> left of center, </a:t>
            </a:r>
            <a:r>
              <a:rPr lang="en-US" sz="1600" dirty="0" err="1">
                <a:solidFill>
                  <a:schemeClr val="tx1"/>
                </a:solidFill>
              </a:rPr>
              <a:t>highpass</a:t>
            </a:r>
            <a:r>
              <a:rPr lang="en-US" sz="1600" dirty="0">
                <a:solidFill>
                  <a:schemeClr val="tx1"/>
                </a:solidFill>
              </a:rPr>
              <a:t> right of center</a:t>
            </a:r>
          </a:p>
          <a:p>
            <a:r>
              <a:rPr lang="en-US" sz="1600" b="1" dirty="0">
                <a:solidFill>
                  <a:schemeClr val="tx1"/>
                </a:solidFill>
              </a:rPr>
              <a:t>Time</a:t>
            </a:r>
            <a:r>
              <a:rPr lang="en-US" sz="1600" dirty="0">
                <a:solidFill>
                  <a:schemeClr val="tx1"/>
                </a:solidFill>
              </a:rPr>
              <a:t>: Delay time 0 to 2 seconds</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Amp Switch (neural model select):</a:t>
            </a:r>
          </a:p>
          <a:p>
            <a:r>
              <a:rPr lang="en-US" sz="1600" b="1" dirty="0">
                <a:solidFill>
                  <a:schemeClr val="bg1"/>
                </a:solidFill>
              </a:rPr>
              <a:t>  Left:  Matchless SC30 </a:t>
            </a:r>
          </a:p>
          <a:p>
            <a:r>
              <a:rPr lang="en-US" sz="1600" b="1" dirty="0">
                <a:solidFill>
                  <a:schemeClr val="bg1"/>
                </a:solidFill>
              </a:rPr>
              <a:t>  Center: </a:t>
            </a:r>
            <a:r>
              <a:rPr lang="en-US" sz="1600" b="1" dirty="0" err="1">
                <a:solidFill>
                  <a:schemeClr val="bg1"/>
                </a:solidFill>
              </a:rPr>
              <a:t>Klon</a:t>
            </a:r>
            <a:r>
              <a:rPr lang="en-US" sz="1600" b="1" dirty="0">
                <a:solidFill>
                  <a:schemeClr val="bg1"/>
                </a:solidFill>
              </a:rPr>
              <a:t> clone </a:t>
            </a:r>
          </a:p>
          <a:p>
            <a:r>
              <a:rPr lang="en-US" sz="1600" b="1" dirty="0">
                <a:solidFill>
                  <a:schemeClr val="bg1"/>
                </a:solidFill>
              </a:rPr>
              <a:t>  Right:  Mesa </a:t>
            </a:r>
            <a:r>
              <a:rPr lang="en-US" sz="1600" b="1" dirty="0" err="1">
                <a:solidFill>
                  <a:schemeClr val="bg1"/>
                </a:solidFill>
              </a:rPr>
              <a:t>iib</a:t>
            </a:r>
            <a:r>
              <a:rPr lang="en-US" sz="1600" b="1" dirty="0">
                <a:solidFill>
                  <a:schemeClr val="bg1"/>
                </a:solidFill>
              </a:rPr>
              <a:t>+</a:t>
            </a:r>
          </a:p>
        </p:txBody>
      </p:sp>
      <p:sp>
        <p:nvSpPr>
          <p:cNvPr id="54" name="Rectangle 53"/>
          <p:cNvSpPr/>
          <p:nvPr/>
        </p:nvSpPr>
        <p:spPr>
          <a:xfrm>
            <a:off x="1224143" y="4073840"/>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Cab Switch (IR Select):</a:t>
            </a:r>
          </a:p>
          <a:p>
            <a:r>
              <a:rPr lang="en-US" sz="1600" b="1" dirty="0">
                <a:solidFill>
                  <a:schemeClr val="bg1"/>
                </a:solidFill>
              </a:rPr>
              <a:t>  Left:  Proteus IR (from plugin)</a:t>
            </a:r>
          </a:p>
          <a:p>
            <a:r>
              <a:rPr lang="en-US" sz="1600" b="1" dirty="0">
                <a:solidFill>
                  <a:schemeClr val="bg1"/>
                </a:solidFill>
              </a:rPr>
              <a:t>  Center: American style IR</a:t>
            </a:r>
          </a:p>
          <a:p>
            <a:r>
              <a:rPr lang="en-US" sz="1600" b="1" dirty="0">
                <a:solidFill>
                  <a:schemeClr val="bg1"/>
                </a:solidFill>
              </a:rPr>
              <a:t>  Right:  Rectifier style IR</a:t>
            </a:r>
          </a:p>
        </p:txBody>
      </p:sp>
      <p:sp>
        <p:nvSpPr>
          <p:cNvPr id="55" name="Rectangle 54"/>
          <p:cNvSpPr/>
          <p:nvPr/>
        </p:nvSpPr>
        <p:spPr>
          <a:xfrm>
            <a:off x="7618077" y="3266577"/>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Dotted 8</a:t>
            </a:r>
            <a:r>
              <a:rPr lang="en-US" sz="1600" b="1" baseline="30000" dirty="0">
                <a:solidFill>
                  <a:schemeClr val="bg1"/>
                </a:solidFill>
              </a:rPr>
              <a:t>th</a:t>
            </a:r>
            <a:r>
              <a:rPr lang="en-US" sz="1600" b="1" dirty="0">
                <a:solidFill>
                  <a:schemeClr val="bg1"/>
                </a:solidFill>
              </a:rPr>
              <a:t> added</a:t>
            </a:r>
          </a:p>
          <a:p>
            <a:r>
              <a:rPr lang="en-US" sz="1600" b="1" dirty="0">
                <a:solidFill>
                  <a:schemeClr val="bg1"/>
                </a:solidFill>
              </a:rPr>
              <a:t>  Right:  Triplett added</a:t>
            </a:r>
          </a:p>
        </p:txBody>
      </p:sp>
      <p:sp>
        <p:nvSpPr>
          <p:cNvPr id="56" name="Rectangle 55"/>
          <p:cNvSpPr/>
          <p:nvPr/>
        </p:nvSpPr>
        <p:spPr>
          <a:xfrm>
            <a:off x="7618077" y="4672186"/>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Neural Model On/Off</a:t>
            </a:r>
          </a:p>
          <a:p>
            <a:r>
              <a:rPr lang="en-US" sz="1600" b="1" dirty="0">
                <a:solidFill>
                  <a:schemeClr val="bg1"/>
                </a:solidFill>
              </a:rPr>
              <a:t>  2: IR On/Off</a:t>
            </a:r>
          </a:p>
        </p:txBody>
      </p:sp>
      <p:sp>
        <p:nvSpPr>
          <p:cNvPr id="57" name="Rectangle 56"/>
          <p:cNvSpPr/>
          <p:nvPr/>
        </p:nvSpPr>
        <p:spPr>
          <a:xfrm>
            <a:off x="2264159" y="5977002"/>
            <a:ext cx="3034908"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58" name="Rectangle 57"/>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
        <p:nvSpPr>
          <p:cNvPr id="59" name="Rectangle 58"/>
          <p:cNvSpPr/>
          <p:nvPr/>
        </p:nvSpPr>
        <p:spPr>
          <a:xfrm>
            <a:off x="259856" y="262030"/>
            <a:ext cx="4226847" cy="10243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Mars</a:t>
            </a:r>
            <a:r>
              <a:rPr lang="en-US" sz="1600" b="1" dirty="0">
                <a:solidFill>
                  <a:schemeClr val="tx1"/>
                </a:solidFill>
              </a:rPr>
              <a:t> is an </a:t>
            </a:r>
            <a:r>
              <a:rPr lang="en-US" sz="2400" b="1" dirty="0">
                <a:solidFill>
                  <a:schemeClr val="tx1"/>
                </a:solidFill>
              </a:rPr>
              <a:t>Amp Modeler / Delay </a:t>
            </a:r>
            <a:r>
              <a:rPr lang="en-US" sz="1600" b="1" dirty="0">
                <a:solidFill>
                  <a:schemeClr val="tx1"/>
                </a:solidFill>
              </a:rPr>
              <a:t>pedal that uses neural networks to model the distortion stage of an amp or pedal. </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NO</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5824" y="5548457"/>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Tree>
    <p:extLst>
      <p:ext uri="{BB962C8B-B14F-4D97-AF65-F5344CB8AC3E}">
        <p14:creationId xmlns:p14="http://schemas.microsoft.com/office/powerpoint/2010/main" val="3027888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39796" y="2261143"/>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1</a:t>
            </a:r>
          </a:p>
        </p:txBody>
      </p:sp>
      <p:sp>
        <p:nvSpPr>
          <p:cNvPr id="26" name="TextBox 25"/>
          <p:cNvSpPr txBox="1"/>
          <p:nvPr/>
        </p:nvSpPr>
        <p:spPr>
          <a:xfrm>
            <a:off x="5644770" y="2261142"/>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2</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3</a:t>
            </a:r>
          </a:p>
        </p:txBody>
      </p:sp>
      <p:sp>
        <p:nvSpPr>
          <p:cNvPr id="28" name="TextBox 27"/>
          <p:cNvSpPr txBox="1"/>
          <p:nvPr/>
        </p:nvSpPr>
        <p:spPr>
          <a:xfrm>
            <a:off x="5648947"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5</a:t>
            </a:r>
          </a:p>
        </p:txBody>
      </p:sp>
      <p:sp>
        <p:nvSpPr>
          <p:cNvPr id="29" name="TextBox 28"/>
          <p:cNvSpPr txBox="1"/>
          <p:nvPr/>
        </p:nvSpPr>
        <p:spPr>
          <a:xfrm>
            <a:off x="6432054"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6</a:t>
            </a:r>
          </a:p>
        </p:txBody>
      </p:sp>
      <p:sp>
        <p:nvSpPr>
          <p:cNvPr id="30" name="TextBox 29"/>
          <p:cNvSpPr txBox="1"/>
          <p:nvPr/>
        </p:nvSpPr>
        <p:spPr>
          <a:xfrm>
            <a:off x="4846186"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4</a:t>
            </a:r>
          </a:p>
        </p:txBody>
      </p:sp>
      <p:sp>
        <p:nvSpPr>
          <p:cNvPr id="31" name="TextBox 30"/>
          <p:cNvSpPr txBox="1"/>
          <p:nvPr/>
        </p:nvSpPr>
        <p:spPr>
          <a:xfrm>
            <a:off x="4803473" y="5548458"/>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1</a:t>
            </a:r>
          </a:p>
        </p:txBody>
      </p:sp>
      <p:sp>
        <p:nvSpPr>
          <p:cNvPr id="32" name="TextBox 31"/>
          <p:cNvSpPr txBox="1"/>
          <p:nvPr/>
        </p:nvSpPr>
        <p:spPr>
          <a:xfrm rot="16200000">
            <a:off x="4892535" y="4030683"/>
            <a:ext cx="455573"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33" name="TextBox 32"/>
          <p:cNvSpPr txBox="1"/>
          <p:nvPr/>
        </p:nvSpPr>
        <p:spPr>
          <a:xfrm>
            <a:off x="5081621" y="4570836"/>
            <a:ext cx="1742170" cy="461665"/>
          </a:xfrm>
          <a:prstGeom prst="rect">
            <a:avLst/>
          </a:prstGeom>
          <a:noFill/>
        </p:spPr>
        <p:txBody>
          <a:bodyPr wrap="square" rtlCol="0">
            <a:spAutoFit/>
          </a:bodyPr>
          <a:lstStyle/>
          <a:p>
            <a:pPr algn="ctr"/>
            <a:r>
              <a:rPr lang="en-US" sz="2400" b="1" dirty="0" err="1">
                <a:latin typeface="Broadway" panose="04040905080B02020502" pitchFamily="82" charset="0"/>
                <a:cs typeface="Adobe Devanagari" panose="02040503050201020203" pitchFamily="18" charset="0"/>
              </a:rPr>
              <a:t>FunBox</a:t>
            </a:r>
            <a:endParaRPr lang="en-US" sz="2400" b="1" dirty="0">
              <a:latin typeface="Broadway" panose="04040905080B02020502" pitchFamily="82"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5042" y="40491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0" name="TextBox 39"/>
          <p:cNvSpPr txBox="1"/>
          <p:nvPr/>
        </p:nvSpPr>
        <p:spPr>
          <a:xfrm rot="16200000">
            <a:off x="6540944" y="40390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1" name="TextBox 40"/>
          <p:cNvSpPr txBox="1"/>
          <p:nvPr/>
        </p:nvSpPr>
        <p:spPr>
          <a:xfrm>
            <a:off x="4837137" y="3551712"/>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1</a:t>
            </a:r>
          </a:p>
        </p:txBody>
      </p:sp>
      <p:sp>
        <p:nvSpPr>
          <p:cNvPr id="42" name="TextBox 41"/>
          <p:cNvSpPr txBox="1"/>
          <p:nvPr/>
        </p:nvSpPr>
        <p:spPr>
          <a:xfrm>
            <a:off x="5623930" y="3560229"/>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2</a:t>
            </a:r>
          </a:p>
        </p:txBody>
      </p:sp>
      <p:sp>
        <p:nvSpPr>
          <p:cNvPr id="43" name="TextBox 42"/>
          <p:cNvSpPr txBox="1"/>
          <p:nvPr/>
        </p:nvSpPr>
        <p:spPr>
          <a:xfrm>
            <a:off x="6454343" y="3562383"/>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3</a:t>
            </a:r>
          </a:p>
        </p:txBody>
      </p:sp>
      <p:sp>
        <p:nvSpPr>
          <p:cNvPr id="49" name="Rectangle 48"/>
          <p:cNvSpPr/>
          <p:nvPr/>
        </p:nvSpPr>
        <p:spPr>
          <a:xfrm>
            <a:off x="4552601" y="262549"/>
            <a:ext cx="2675728" cy="72710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Stereo ¼” In/Out Jacks</a:t>
            </a:r>
          </a:p>
          <a:p>
            <a:pPr marL="285750" indent="-285750">
              <a:buFont typeface="Arial" panose="020B0604020202020204" pitchFamily="34" charset="0"/>
              <a:buChar char="•"/>
            </a:pPr>
            <a:r>
              <a:rPr lang="en-US" sz="1600" b="1" dirty="0">
                <a:solidFill>
                  <a:schemeClr val="tx1"/>
                </a:solidFill>
              </a:rPr>
              <a:t>9v Center Negative Power</a:t>
            </a:r>
          </a:p>
        </p:txBody>
      </p:sp>
      <p:sp>
        <p:nvSpPr>
          <p:cNvPr id="52" name="Rectangle 51"/>
          <p:cNvSpPr/>
          <p:nvPr/>
        </p:nvSpPr>
        <p:spPr>
          <a:xfrm>
            <a:off x="7503067" y="1963518"/>
            <a:ext cx="2433413"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MIDI Input (1/8” TRS Jack)</a:t>
            </a:r>
          </a:p>
        </p:txBody>
      </p:sp>
      <p:sp>
        <p:nvSpPr>
          <p:cNvPr id="55" name="Rectangle 54"/>
          <p:cNvSpPr/>
          <p:nvPr/>
        </p:nvSpPr>
        <p:spPr>
          <a:xfrm>
            <a:off x="7503067" y="2923436"/>
            <a:ext cx="2016853" cy="448087"/>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Daisy Seed USB port</a:t>
            </a:r>
          </a:p>
        </p:txBody>
      </p:sp>
      <p:sp>
        <p:nvSpPr>
          <p:cNvPr id="56" name="Rectangle 55"/>
          <p:cNvSpPr/>
          <p:nvPr/>
        </p:nvSpPr>
        <p:spPr>
          <a:xfrm>
            <a:off x="7503067" y="4556498"/>
            <a:ext cx="2016853" cy="328586"/>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4 On/Off Dipswitches</a:t>
            </a:r>
          </a:p>
        </p:txBody>
      </p:sp>
      <p:sp>
        <p:nvSpPr>
          <p:cNvPr id="57" name="Rectangle 56"/>
          <p:cNvSpPr/>
          <p:nvPr/>
        </p:nvSpPr>
        <p:spPr>
          <a:xfrm>
            <a:off x="4585160" y="5990039"/>
            <a:ext cx="2778082" cy="48008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Two Momentary Footswitches</a:t>
            </a:r>
          </a:p>
          <a:p>
            <a:r>
              <a:rPr lang="en-US" sz="1600" b="1" dirty="0">
                <a:solidFill>
                  <a:schemeClr val="bg1"/>
                </a:solidFill>
              </a:rPr>
              <a:t>with indication LEDs.</a:t>
            </a:r>
          </a:p>
        </p:txBody>
      </p:sp>
      <p:sp>
        <p:nvSpPr>
          <p:cNvPr id="59" name="Rectangle 58"/>
          <p:cNvSpPr/>
          <p:nvPr/>
        </p:nvSpPr>
        <p:spPr>
          <a:xfrm>
            <a:off x="259856" y="262029"/>
            <a:ext cx="4226847" cy="101541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err="1">
                <a:solidFill>
                  <a:schemeClr val="tx1"/>
                </a:solidFill>
              </a:rPr>
              <a:t>FunBox</a:t>
            </a:r>
            <a:r>
              <a:rPr lang="en-US" sz="2800" b="1" dirty="0">
                <a:solidFill>
                  <a:schemeClr val="tx1"/>
                </a:solidFill>
              </a:rPr>
              <a:t> </a:t>
            </a:r>
            <a:r>
              <a:rPr lang="en-US" b="1" dirty="0">
                <a:solidFill>
                  <a:schemeClr val="tx1"/>
                </a:solidFill>
              </a:rPr>
              <a:t>is a pedal platform designed around the Daisy Seed. Fits in a 125B enclosure.</a:t>
            </a:r>
          </a:p>
        </p:txBody>
      </p:sp>
      <p:sp>
        <p:nvSpPr>
          <p:cNvPr id="81" name="Rectangle 80"/>
          <p:cNvSpPr/>
          <p:nvPr/>
        </p:nvSpPr>
        <p:spPr>
          <a:xfrm>
            <a:off x="7205470" y="4326731"/>
            <a:ext cx="45719" cy="404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a:off x="6376896" y="5548457"/>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2</a:t>
            </a:r>
          </a:p>
        </p:txBody>
      </p:sp>
      <p:sp>
        <p:nvSpPr>
          <p:cNvPr id="67" name="Rectangle 66"/>
          <p:cNvSpPr/>
          <p:nvPr/>
        </p:nvSpPr>
        <p:spPr>
          <a:xfrm>
            <a:off x="7239482" y="4543676"/>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9482" y="463304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TextBox 69"/>
          <p:cNvSpPr txBox="1"/>
          <p:nvPr/>
        </p:nvSpPr>
        <p:spPr>
          <a:xfrm rot="5400000">
            <a:off x="4369644" y="2091586"/>
            <a:ext cx="833883"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Expression</a:t>
            </a:r>
          </a:p>
        </p:txBody>
      </p:sp>
      <p:sp>
        <p:nvSpPr>
          <p:cNvPr id="71" name="TextBox 70"/>
          <p:cNvSpPr txBox="1"/>
          <p:nvPr/>
        </p:nvSpPr>
        <p:spPr>
          <a:xfrm rot="16200000">
            <a:off x="6867601" y="2070599"/>
            <a:ext cx="46038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MIDI</a:t>
            </a:r>
          </a:p>
        </p:txBody>
      </p:sp>
      <p:sp>
        <p:nvSpPr>
          <p:cNvPr id="72" name="TextBox 71"/>
          <p:cNvSpPr txBox="1"/>
          <p:nvPr/>
        </p:nvSpPr>
        <p:spPr>
          <a:xfrm rot="16200000">
            <a:off x="6888870" y="3101168"/>
            <a:ext cx="40748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USB</a:t>
            </a:r>
          </a:p>
        </p:txBody>
      </p:sp>
      <p:sp>
        <p:nvSpPr>
          <p:cNvPr id="60" name="Rectangle 59"/>
          <p:cNvSpPr/>
          <p:nvPr/>
        </p:nvSpPr>
        <p:spPr>
          <a:xfrm>
            <a:off x="1130422" y="1955557"/>
            <a:ext cx="3250889"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Expression Input (1/8” TRS Jack)</a:t>
            </a:r>
          </a:p>
        </p:txBody>
      </p:sp>
      <p:sp>
        <p:nvSpPr>
          <p:cNvPr id="61" name="Rectangle 60"/>
          <p:cNvSpPr/>
          <p:nvPr/>
        </p:nvSpPr>
        <p:spPr>
          <a:xfrm>
            <a:off x="1338617" y="3706618"/>
            <a:ext cx="3023756"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Three 3-way Toggles (On-Off-On)</a:t>
            </a:r>
          </a:p>
        </p:txBody>
      </p:sp>
      <p:cxnSp>
        <p:nvCxnSpPr>
          <p:cNvPr id="62" name="Straight Arrow Connector 61"/>
          <p:cNvCxnSpPr>
            <a:stCxn id="61" idx="3"/>
          </p:cNvCxnSpPr>
          <p:nvPr/>
        </p:nvCxnSpPr>
        <p:spPr>
          <a:xfrm>
            <a:off x="4362373" y="3911834"/>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381311" y="2165058"/>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a:off x="7266525" y="4623278"/>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7251189" y="3222216"/>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a:off x="7244681" y="2193709"/>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p:cNvSpPr/>
          <p:nvPr/>
        </p:nvSpPr>
        <p:spPr>
          <a:xfrm>
            <a:off x="2216110" y="2809545"/>
            <a:ext cx="2146263"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6 Potentiometer Knobs</a:t>
            </a:r>
          </a:p>
        </p:txBody>
      </p:sp>
      <p:sp>
        <p:nvSpPr>
          <p:cNvPr id="76" name="Rectangle 75"/>
          <p:cNvSpPr/>
          <p:nvPr/>
        </p:nvSpPr>
        <p:spPr>
          <a:xfrm>
            <a:off x="166920" y="4373127"/>
            <a:ext cx="4226847" cy="20969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Specs:</a:t>
            </a:r>
          </a:p>
          <a:p>
            <a:pPr marL="285750" indent="-285750">
              <a:buFont typeface="Arial" panose="020B0604020202020204" pitchFamily="34" charset="0"/>
              <a:buChar char="•"/>
            </a:pPr>
            <a:r>
              <a:rPr lang="en-US" sz="1400" b="1" dirty="0">
                <a:solidFill>
                  <a:schemeClr val="tx1"/>
                </a:solidFill>
              </a:rPr>
              <a:t>Buffered Stereo In/Out Paths</a:t>
            </a:r>
          </a:p>
          <a:p>
            <a:pPr marL="285750" indent="-285750">
              <a:buFont typeface="Arial" panose="020B0604020202020204" pitchFamily="34" charset="0"/>
              <a:buChar char="•"/>
            </a:pPr>
            <a:r>
              <a:rPr lang="en-US" sz="1400" b="1" dirty="0">
                <a:solidFill>
                  <a:schemeClr val="tx1"/>
                </a:solidFill>
              </a:rPr>
              <a:t>Up to 96KHz, 24-bit Digital Processing</a:t>
            </a:r>
          </a:p>
          <a:p>
            <a:pPr marL="285750" indent="-285750">
              <a:buFont typeface="Arial" panose="020B0604020202020204" pitchFamily="34" charset="0"/>
              <a:buChar char="•"/>
            </a:pPr>
            <a:r>
              <a:rPr lang="en-US" sz="1400" b="1" dirty="0">
                <a:solidFill>
                  <a:schemeClr val="tx1"/>
                </a:solidFill>
              </a:rPr>
              <a:t>64MB SDRAM, 8MB Flash</a:t>
            </a:r>
          </a:p>
          <a:p>
            <a:pPr marL="285750" indent="-285750">
              <a:buFont typeface="Arial" panose="020B0604020202020204" pitchFamily="34" charset="0"/>
              <a:buChar char="•"/>
            </a:pPr>
            <a:r>
              <a:rPr lang="en-US" sz="1400" b="1" dirty="0">
                <a:solidFill>
                  <a:schemeClr val="tx1"/>
                </a:solidFill>
              </a:rPr>
              <a:t>ARM Cortex M7 480MHz</a:t>
            </a:r>
          </a:p>
          <a:p>
            <a:pPr marL="285750" indent="-285750">
              <a:buFont typeface="Arial" panose="020B0604020202020204" pitchFamily="34" charset="0"/>
              <a:buChar char="•"/>
            </a:pPr>
            <a:r>
              <a:rPr lang="en-US" sz="1400" b="1" dirty="0">
                <a:solidFill>
                  <a:schemeClr val="tx1"/>
                </a:solidFill>
              </a:rPr>
              <a:t>Expression and MIDI Inputs</a:t>
            </a:r>
          </a:p>
          <a:p>
            <a:pPr marL="285750" indent="-285750">
              <a:buFont typeface="Arial" panose="020B0604020202020204" pitchFamily="34" charset="0"/>
              <a:buChar char="•"/>
            </a:pPr>
            <a:r>
              <a:rPr lang="en-US" sz="1400" b="1" dirty="0">
                <a:solidFill>
                  <a:schemeClr val="tx1"/>
                </a:solidFill>
              </a:rPr>
              <a:t>Through Hole PCB</a:t>
            </a:r>
          </a:p>
          <a:p>
            <a:pPr marL="285750" indent="-285750">
              <a:buFont typeface="Arial" panose="020B0604020202020204" pitchFamily="34" charset="0"/>
              <a:buChar char="•"/>
            </a:pPr>
            <a:r>
              <a:rPr lang="en-US" sz="1400" b="1" dirty="0">
                <a:solidFill>
                  <a:schemeClr val="tx1"/>
                </a:solidFill>
              </a:rPr>
              <a:t>Digital Bypass only</a:t>
            </a:r>
          </a:p>
        </p:txBody>
      </p:sp>
    </p:spTree>
    <p:extLst>
      <p:ext uri="{BB962C8B-B14F-4D97-AF65-F5344CB8AC3E}">
        <p14:creationId xmlns:p14="http://schemas.microsoft.com/office/powerpoint/2010/main" val="280369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725163" y="2300190"/>
            <a:ext cx="503664"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a:p>
            <a:pPr algn="ctr"/>
            <a:r>
              <a:rPr lang="en-US" sz="1000" b="1" dirty="0">
                <a:latin typeface="Century Gothic" panose="020B0502020202020204" pitchFamily="34" charset="0"/>
                <a:cs typeface="Adobe Devanagari" panose="02040503050201020203" pitchFamily="18" charset="0"/>
              </a:rPr>
              <a:t>(R/D)</a:t>
            </a:r>
          </a:p>
        </p:txBody>
      </p:sp>
      <p:sp>
        <p:nvSpPr>
          <p:cNvPr id="29" name="TextBox 28"/>
          <p:cNvSpPr txBox="1"/>
          <p:nvPr/>
        </p:nvSpPr>
        <p:spPr>
          <a:xfrm>
            <a:off x="6522297" y="2306958"/>
            <a:ext cx="47160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30" name="TextBox 29"/>
          <p:cNvSpPr txBox="1"/>
          <p:nvPr/>
        </p:nvSpPr>
        <p:spPr>
          <a:xfrm>
            <a:off x="5698886" y="3306313"/>
            <a:ext cx="56457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31" name="TextBox 30"/>
          <p:cNvSpPr txBox="1"/>
          <p:nvPr/>
        </p:nvSpPr>
        <p:spPr>
          <a:xfrm>
            <a:off x="6519661" y="3306313"/>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2" name="TextBox 31"/>
          <p:cNvSpPr txBox="1"/>
          <p:nvPr/>
        </p:nvSpPr>
        <p:spPr>
          <a:xfrm>
            <a:off x="4898528" y="3306313"/>
            <a:ext cx="559770"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a:t>
            </a:r>
          </a:p>
          <a:p>
            <a:pPr algn="ctr"/>
            <a:r>
              <a:rPr lang="en-US" sz="1000" b="1" dirty="0">
                <a:latin typeface="Century Gothic" panose="020B0502020202020204" pitchFamily="34" charset="0"/>
                <a:cs typeface="Adobe Devanagari" panose="02040503050201020203" pitchFamily="18" charset="0"/>
              </a:rPr>
              <a:t>(Rate)</a:t>
            </a:r>
          </a:p>
        </p:txBody>
      </p:sp>
      <p:sp>
        <p:nvSpPr>
          <p:cNvPr id="33" name="TextBox 32"/>
          <p:cNvSpPr txBox="1"/>
          <p:nvPr/>
        </p:nvSpPr>
        <p:spPr>
          <a:xfrm>
            <a:off x="4702728" y="5587506"/>
            <a:ext cx="97494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 / ALT</a:t>
            </a:r>
          </a:p>
        </p:txBody>
      </p:sp>
      <p:sp>
        <p:nvSpPr>
          <p:cNvPr id="34" name="TextBox 33"/>
          <p:cNvSpPr txBox="1"/>
          <p:nvPr/>
        </p:nvSpPr>
        <p:spPr>
          <a:xfrm rot="16200000">
            <a:off x="4867132" y="4069731"/>
            <a:ext cx="55495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Factory</a:t>
            </a:r>
          </a:p>
          <a:p>
            <a:pPr algn="ctr"/>
            <a:r>
              <a:rPr lang="en-US" sz="800" b="1" dirty="0">
                <a:latin typeface="Century Gothic" panose="020B0502020202020204" pitchFamily="34" charset="0"/>
                <a:cs typeface="Adobe Devanagari" panose="02040503050201020203" pitchFamily="18" charset="0"/>
              </a:rPr>
              <a:t>Hall</a:t>
            </a:r>
          </a:p>
          <a:p>
            <a:pPr algn="ctr"/>
            <a:r>
              <a:rPr lang="en-US" sz="800" b="1" dirty="0">
                <a:latin typeface="Century Gothic" panose="020B0502020202020204" pitchFamily="34" charset="0"/>
                <a:cs typeface="Adobe Devanagari" panose="02040503050201020203" pitchFamily="18" charset="0"/>
              </a:rPr>
              <a:t>Cloud</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NEPTUNE</a:t>
            </a:r>
          </a:p>
        </p:txBody>
      </p:sp>
      <p:sp>
        <p:nvSpPr>
          <p:cNvPr id="36" name="TextBox 35"/>
          <p:cNvSpPr txBox="1"/>
          <p:nvPr/>
        </p:nvSpPr>
        <p:spPr>
          <a:xfrm>
            <a:off x="5416643" y="4916279"/>
            <a:ext cx="1093569"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REVERB/DELAY</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rot="16200000">
            <a:off x="5716508" y="4088169"/>
            <a:ext cx="48122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D+-&gt;R</a:t>
            </a:r>
          </a:p>
          <a:p>
            <a:pPr algn="ctr"/>
            <a:r>
              <a:rPr lang="en-US" sz="800" b="1" dirty="0">
                <a:latin typeface="Century Gothic" panose="020B0502020202020204" pitchFamily="34" charset="0"/>
                <a:cs typeface="Adobe Devanagari" panose="02040503050201020203" pitchFamily="18" charset="0"/>
              </a:rPr>
              <a:t>D||R</a:t>
            </a:r>
          </a:p>
          <a:p>
            <a:pPr algn="ctr"/>
            <a:r>
              <a:rPr lang="en-US" sz="800" b="1" dirty="0">
                <a:latin typeface="Century Gothic" panose="020B0502020202020204" pitchFamily="34" charset="0"/>
                <a:cs typeface="Adobe Devanagari" panose="02040503050201020203" pitchFamily="18" charset="0"/>
              </a:rPr>
              <a:t>D-&gt;R</a:t>
            </a:r>
          </a:p>
        </p:txBody>
      </p:sp>
      <p:sp>
        <p:nvSpPr>
          <p:cNvPr id="42" name="TextBox 41"/>
          <p:cNvSpPr txBox="1"/>
          <p:nvPr/>
        </p:nvSpPr>
        <p:spPr>
          <a:xfrm rot="16200000">
            <a:off x="6543594" y="4078069"/>
            <a:ext cx="49885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REV</a:t>
            </a:r>
          </a:p>
        </p:txBody>
      </p:sp>
      <p:sp>
        <p:nvSpPr>
          <p:cNvPr id="43" name="TextBox 42"/>
          <p:cNvSpPr txBox="1"/>
          <p:nvPr/>
        </p:nvSpPr>
        <p:spPr>
          <a:xfrm>
            <a:off x="4901501" y="3590760"/>
            <a:ext cx="57740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Reverb</a:t>
            </a:r>
          </a:p>
        </p:txBody>
      </p:sp>
      <p:sp>
        <p:nvSpPr>
          <p:cNvPr id="44" name="TextBox 43"/>
          <p:cNvSpPr txBox="1"/>
          <p:nvPr/>
        </p:nvSpPr>
        <p:spPr>
          <a:xfrm>
            <a:off x="5675470" y="3599277"/>
            <a:ext cx="60305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Routing</a:t>
            </a:r>
          </a:p>
        </p:txBody>
      </p:sp>
      <p:sp>
        <p:nvSpPr>
          <p:cNvPr id="45" name="TextBox 44"/>
          <p:cNvSpPr txBox="1"/>
          <p:nvPr/>
        </p:nvSpPr>
        <p:spPr>
          <a:xfrm>
            <a:off x="6552369" y="3601431"/>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6" name="Rectangle 45"/>
          <p:cNvSpPr/>
          <p:nvPr/>
        </p:nvSpPr>
        <p:spPr>
          <a:xfrm>
            <a:off x="6386218" y="1669911"/>
            <a:ext cx="744238" cy="283009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cxnSp>
        <p:nvCxnSpPr>
          <p:cNvPr id="48" name="Straight Connector 47"/>
          <p:cNvCxnSpPr/>
          <p:nvPr/>
        </p:nvCxnSpPr>
        <p:spPr>
          <a:xfrm flipH="1">
            <a:off x="4825736" y="1669911"/>
            <a:ext cx="1243" cy="2840212"/>
          </a:xfrm>
          <a:prstGeom prst="line">
            <a:avLst/>
          </a:prstGeom>
          <a:ln w="952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592950" y="3617816"/>
            <a:ext cx="3438" cy="890542"/>
          </a:xfrm>
          <a:prstGeom prst="line">
            <a:avLst/>
          </a:prstGeom>
          <a:ln w="952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562333" y="1669911"/>
            <a:ext cx="5439" cy="1006584"/>
          </a:xfrm>
          <a:prstGeom prst="line">
            <a:avLst/>
          </a:prstGeom>
          <a:ln w="952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833260" y="1669911"/>
            <a:ext cx="721816" cy="8326"/>
          </a:xfrm>
          <a:prstGeom prst="line">
            <a:avLst/>
          </a:prstGeom>
          <a:ln w="9525"/>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825736" y="4508358"/>
            <a:ext cx="768614" cy="656"/>
          </a:xfrm>
          <a:prstGeom prst="line">
            <a:avLst/>
          </a:prstGeom>
          <a:ln w="952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5589969" y="3617816"/>
            <a:ext cx="796249" cy="0"/>
          </a:xfrm>
          <a:prstGeom prst="line">
            <a:avLst/>
          </a:prstGeom>
          <a:ln w="952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5562333" y="2676495"/>
            <a:ext cx="823885" cy="0"/>
          </a:xfrm>
          <a:prstGeom prst="line">
            <a:avLst/>
          </a:prstGeom>
          <a:ln w="9525"/>
        </p:spPr>
        <p:style>
          <a:lnRef idx="1">
            <a:schemeClr val="dk1"/>
          </a:lnRef>
          <a:fillRef idx="0">
            <a:schemeClr val="dk1"/>
          </a:fillRef>
          <a:effectRef idx="0">
            <a:schemeClr val="dk1"/>
          </a:effectRef>
          <a:fontRef idx="minor">
            <a:schemeClr val="tx1"/>
          </a:fontRef>
        </p:style>
      </p:cxnSp>
      <p:sp>
        <p:nvSpPr>
          <p:cNvPr id="55" name="Rectangle 54"/>
          <p:cNvSpPr/>
          <p:nvPr/>
        </p:nvSpPr>
        <p:spPr>
          <a:xfrm>
            <a:off x="518160" y="1582168"/>
            <a:ext cx="3739056" cy="120244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a:t>
            </a:r>
          </a:p>
          <a:p>
            <a:r>
              <a:rPr lang="en-US" sz="1600" b="1" dirty="0">
                <a:solidFill>
                  <a:schemeClr val="tx1"/>
                </a:solidFill>
              </a:rPr>
              <a:t>Mix</a:t>
            </a:r>
            <a:r>
              <a:rPr lang="en-US" sz="1600" dirty="0">
                <a:solidFill>
                  <a:schemeClr val="tx1"/>
                </a:solidFill>
              </a:rPr>
              <a:t>: Dry/Effect mix, alt is Reverb/Delay volume ratio</a:t>
            </a:r>
          </a:p>
          <a:p>
            <a:r>
              <a:rPr lang="en-US" sz="1600" b="1" dirty="0">
                <a:solidFill>
                  <a:schemeClr val="tx1"/>
                </a:solidFill>
              </a:rPr>
              <a:t>Time:</a:t>
            </a:r>
            <a:r>
              <a:rPr lang="en-US" sz="1600" dirty="0">
                <a:solidFill>
                  <a:schemeClr val="tx1"/>
                </a:solidFill>
              </a:rPr>
              <a:t> Delay time 0 to 4 seconds (2 seconds max for octave, double speed)</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Mod (Rate)</a:t>
            </a:r>
            <a:r>
              <a:rPr lang="en-US" sz="1600" dirty="0">
                <a:solidFill>
                  <a:schemeClr val="tx1"/>
                </a:solidFill>
              </a:rPr>
              <a:t>: Modulation amount of the reverb, alt is the modulation rate</a:t>
            </a:r>
          </a:p>
          <a:p>
            <a:r>
              <a:rPr lang="en-US" sz="1600" b="1" dirty="0">
                <a:solidFill>
                  <a:schemeClr val="tx1"/>
                </a:solidFill>
              </a:rPr>
              <a:t>Damp</a:t>
            </a:r>
            <a:r>
              <a:rPr lang="en-US" sz="1600" dirty="0">
                <a:solidFill>
                  <a:schemeClr val="tx1"/>
                </a:solidFill>
              </a:rPr>
              <a:t>: </a:t>
            </a:r>
            <a:r>
              <a:rPr lang="en-US" sz="1600" dirty="0" err="1">
                <a:solidFill>
                  <a:schemeClr val="tx1"/>
                </a:solidFill>
              </a:rPr>
              <a:t>Lowpass</a:t>
            </a:r>
            <a:r>
              <a:rPr lang="en-US" sz="1600" dirty="0">
                <a:solidFill>
                  <a:schemeClr val="tx1"/>
                </a:solidFill>
              </a:rPr>
              <a:t> filter for the reverb (damping)</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7" name="Rectangle 56"/>
          <p:cNvSpPr/>
          <p:nvPr/>
        </p:nvSpPr>
        <p:spPr>
          <a:xfrm>
            <a:off x="1045164" y="2840715"/>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Reverb Switch</a:t>
            </a:r>
          </a:p>
          <a:p>
            <a:r>
              <a:rPr lang="en-US" sz="1600" b="1" dirty="0">
                <a:solidFill>
                  <a:schemeClr val="bg1"/>
                </a:solidFill>
              </a:rPr>
              <a:t>  Left:  Factory Chorus Reverb</a:t>
            </a:r>
          </a:p>
          <a:p>
            <a:r>
              <a:rPr lang="en-US" sz="1600" b="1" dirty="0">
                <a:solidFill>
                  <a:schemeClr val="bg1"/>
                </a:solidFill>
              </a:rPr>
              <a:t>  Center: Hall (Medium space)</a:t>
            </a:r>
          </a:p>
          <a:p>
            <a:r>
              <a:rPr lang="en-US" sz="1600" b="1" dirty="0">
                <a:solidFill>
                  <a:schemeClr val="bg1"/>
                </a:solidFill>
              </a:rPr>
              <a:t>  Right:  Cloud (</a:t>
            </a:r>
            <a:r>
              <a:rPr lang="en-US" sz="1600" b="1" dirty="0" err="1">
                <a:solidFill>
                  <a:schemeClr val="bg1"/>
                </a:solidFill>
              </a:rPr>
              <a:t>RubiKa</a:t>
            </a:r>
            <a:r>
              <a:rPr lang="en-US" sz="1600" b="1" dirty="0">
                <a:solidFill>
                  <a:schemeClr val="bg1"/>
                </a:solidFill>
              </a:rPr>
              <a:t>)</a:t>
            </a:r>
          </a:p>
        </p:txBody>
      </p:sp>
      <p:sp>
        <p:nvSpPr>
          <p:cNvPr id="58" name="Rectangle 57"/>
          <p:cNvSpPr/>
          <p:nvPr/>
        </p:nvSpPr>
        <p:spPr>
          <a:xfrm>
            <a:off x="1234303" y="4113576"/>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Routing Switch</a:t>
            </a:r>
          </a:p>
          <a:p>
            <a:r>
              <a:rPr lang="en-US" sz="1600" b="1" dirty="0">
                <a:solidFill>
                  <a:schemeClr val="bg1"/>
                </a:solidFill>
              </a:rPr>
              <a:t>  Left:  Some delay into reverb</a:t>
            </a:r>
          </a:p>
          <a:p>
            <a:r>
              <a:rPr lang="en-US" sz="1600" b="1" dirty="0">
                <a:solidFill>
                  <a:schemeClr val="bg1"/>
                </a:solidFill>
              </a:rPr>
              <a:t>  Center: Parallel delay / reverb</a:t>
            </a:r>
          </a:p>
          <a:p>
            <a:r>
              <a:rPr lang="en-US" sz="1600" b="1" dirty="0">
                <a:solidFill>
                  <a:schemeClr val="bg1"/>
                </a:solidFill>
              </a:rPr>
              <a:t>  Right:  Delay into reverb</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Octave delay</a:t>
            </a:r>
          </a:p>
          <a:p>
            <a:r>
              <a:rPr lang="en-US" sz="1600" b="1" dirty="0">
                <a:solidFill>
                  <a:schemeClr val="bg1"/>
                </a:solidFill>
              </a:rPr>
              <a:t>  Right:  Reverse Delay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054735" cy="118637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a:solidFill>
                  <a:schemeClr val="tx1"/>
                </a:solidFill>
              </a:rPr>
              <a:t>Neptune </a:t>
            </a:r>
            <a:r>
              <a:rPr lang="en-US" sz="1600" b="1" dirty="0">
                <a:solidFill>
                  <a:schemeClr val="tx1"/>
                </a:solidFill>
              </a:rPr>
              <a:t>is a </a:t>
            </a:r>
            <a:r>
              <a:rPr lang="en-US" sz="2800" b="1" dirty="0">
                <a:solidFill>
                  <a:schemeClr val="tx1"/>
                </a:solidFill>
              </a:rPr>
              <a:t>Reverb/Delay </a:t>
            </a:r>
            <a:r>
              <a:rPr lang="en-US" sz="1600" b="1" dirty="0">
                <a:solidFill>
                  <a:schemeClr val="tx1"/>
                </a:solidFill>
              </a:rPr>
              <a:t>pedal</a:t>
            </a:r>
            <a:r>
              <a:rPr lang="en-US" sz="2800" b="1" dirty="0">
                <a:solidFill>
                  <a:schemeClr val="tx1"/>
                </a:solidFill>
              </a:rPr>
              <a:t> </a:t>
            </a:r>
            <a:r>
              <a:rPr lang="en-US" sz="1600" b="1" dirty="0">
                <a:solidFill>
                  <a:schemeClr val="tx1"/>
                </a:solidFill>
              </a:rPr>
              <a:t>capable of ethereal sounds.</a:t>
            </a:r>
          </a:p>
        </p:txBody>
      </p:sp>
      <p:sp>
        <p:nvSpPr>
          <p:cNvPr id="64" name="Rectangle 63"/>
          <p:cNvSpPr/>
          <p:nvPr/>
        </p:nvSpPr>
        <p:spPr>
          <a:xfrm>
            <a:off x="7596222" y="382276"/>
            <a:ext cx="3496894" cy="116431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YES</a:t>
            </a:r>
            <a:endParaRPr lang="en-US" sz="1600" b="1" dirty="0">
              <a:solidFill>
                <a:schemeClr val="tx1"/>
              </a:solidFill>
            </a:endParaRPr>
          </a:p>
        </p:txBody>
      </p:sp>
      <p:cxnSp>
        <p:nvCxnSpPr>
          <p:cNvPr id="65" name="Straight Arrow Connector 64"/>
          <p:cNvCxnSpPr>
            <a:stCxn id="55" idx="3"/>
          </p:cNvCxnSpPr>
          <p:nvPr/>
        </p:nvCxnSpPr>
        <p:spPr>
          <a:xfrm flipV="1">
            <a:off x="4257216" y="2094330"/>
            <a:ext cx="371937" cy="89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6552369" y="6012306"/>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55571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612152" y="2300190"/>
            <a:ext cx="72968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29" name="TextBox 28"/>
          <p:cNvSpPr txBox="1"/>
          <p:nvPr/>
        </p:nvSpPr>
        <p:spPr>
          <a:xfrm>
            <a:off x="6374021" y="2306958"/>
            <a:ext cx="76815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30" name="TextBox 29"/>
          <p:cNvSpPr txBox="1"/>
          <p:nvPr/>
        </p:nvSpPr>
        <p:spPr>
          <a:xfrm>
            <a:off x="5605111" y="3306313"/>
            <a:ext cx="75213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Shelf</a:t>
            </a:r>
          </a:p>
        </p:txBody>
      </p:sp>
      <p:sp>
        <p:nvSpPr>
          <p:cNvPr id="31" name="TextBox 30"/>
          <p:cNvSpPr txBox="1"/>
          <p:nvPr/>
        </p:nvSpPr>
        <p:spPr>
          <a:xfrm>
            <a:off x="6368980" y="3306313"/>
            <a:ext cx="79060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Shelf</a:t>
            </a:r>
          </a:p>
        </p:txBody>
      </p:sp>
      <p:sp>
        <p:nvSpPr>
          <p:cNvPr id="32" name="TextBox 31"/>
          <p:cNvSpPr txBox="1"/>
          <p:nvPr/>
        </p:nvSpPr>
        <p:spPr>
          <a:xfrm>
            <a:off x="4977076" y="3306313"/>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33" name="TextBox 32"/>
          <p:cNvSpPr txBox="1"/>
          <p:nvPr/>
        </p:nvSpPr>
        <p:spPr>
          <a:xfrm>
            <a:off x="4870242" y="5587506"/>
            <a:ext cx="63991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4" name="TextBox 33"/>
          <p:cNvSpPr txBox="1"/>
          <p:nvPr/>
        </p:nvSpPr>
        <p:spPr>
          <a:xfrm rot="16200000">
            <a:off x="4939266" y="4069731"/>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Jupiter</a:t>
            </a:r>
          </a:p>
        </p:txBody>
      </p:sp>
      <p:sp>
        <p:nvSpPr>
          <p:cNvPr id="36" name="TextBox 35"/>
          <p:cNvSpPr txBox="1"/>
          <p:nvPr/>
        </p:nvSpPr>
        <p:spPr>
          <a:xfrm>
            <a:off x="5641864" y="4916279"/>
            <a:ext cx="6431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55014" y="3590760"/>
            <a:ext cx="6703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Lushness</a:t>
            </a:r>
          </a:p>
        </p:txBody>
      </p:sp>
      <p:sp>
        <p:nvSpPr>
          <p:cNvPr id="44" name="TextBox 43"/>
          <p:cNvSpPr txBox="1"/>
          <p:nvPr/>
        </p:nvSpPr>
        <p:spPr>
          <a:xfrm>
            <a:off x="5568070" y="3599277"/>
            <a:ext cx="817853"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Modulation</a:t>
            </a:r>
          </a:p>
        </p:txBody>
      </p:sp>
      <p:sp>
        <p:nvSpPr>
          <p:cNvPr id="45" name="TextBox 44"/>
          <p:cNvSpPr txBox="1"/>
          <p:nvPr/>
        </p:nvSpPr>
        <p:spPr>
          <a:xfrm>
            <a:off x="6465006" y="3601431"/>
            <a:ext cx="68480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PreDelay</a:t>
            </a:r>
          </a:p>
        </p:txBody>
      </p:sp>
      <p:sp>
        <p:nvSpPr>
          <p:cNvPr id="46" name="Rectangle 45"/>
          <p:cNvSpPr/>
          <p:nvPr/>
        </p:nvSpPr>
        <p:spPr>
          <a:xfrm>
            <a:off x="6386218"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
        <p:nvSpPr>
          <p:cNvPr id="55" name="Rectangle 54"/>
          <p:cNvSpPr/>
          <p:nvPr/>
        </p:nvSpPr>
        <p:spPr>
          <a:xfrm>
            <a:off x="518160" y="1582168"/>
            <a:ext cx="3748726" cy="154363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 exponential taper, ~300ms to 60 seconds. </a:t>
            </a:r>
          </a:p>
          <a:p>
            <a:r>
              <a:rPr lang="en-US" sz="1600" b="1" dirty="0">
                <a:solidFill>
                  <a:schemeClr val="tx1"/>
                </a:solidFill>
              </a:rPr>
              <a:t>Low </a:t>
            </a:r>
            <a:r>
              <a:rPr lang="en-US" sz="1600" b="1" dirty="0" err="1">
                <a:solidFill>
                  <a:schemeClr val="tx1"/>
                </a:solidFill>
              </a:rPr>
              <a:t>Freq</a:t>
            </a:r>
            <a:r>
              <a:rPr lang="en-US" sz="1600" dirty="0">
                <a:solidFill>
                  <a:schemeClr val="tx1"/>
                </a:solidFill>
              </a:rPr>
              <a:t>: Low Shelf cutoff frequency, full left lets everything through</a:t>
            </a:r>
          </a:p>
          <a:p>
            <a:r>
              <a:rPr lang="en-US" sz="1600" b="1" dirty="0">
                <a:solidFill>
                  <a:schemeClr val="tx1"/>
                </a:solidFill>
              </a:rPr>
              <a:t>High </a:t>
            </a:r>
            <a:r>
              <a:rPr lang="en-US" sz="1600" b="1" dirty="0" err="1">
                <a:solidFill>
                  <a:schemeClr val="tx1"/>
                </a:solidFill>
              </a:rPr>
              <a:t>Freq</a:t>
            </a:r>
            <a:r>
              <a:rPr lang="en-US" sz="1600" b="1" dirty="0">
                <a:solidFill>
                  <a:schemeClr val="tx1"/>
                </a:solidFill>
              </a:rPr>
              <a:t>:</a:t>
            </a:r>
            <a:r>
              <a:rPr lang="en-US" sz="1600" dirty="0">
                <a:solidFill>
                  <a:schemeClr val="tx1"/>
                </a:solidFill>
              </a:rPr>
              <a:t> High Shelf cutoff frequency, full right lets everything through</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Mix: </a:t>
            </a:r>
            <a:r>
              <a:rPr lang="en-US" sz="1600" dirty="0">
                <a:solidFill>
                  <a:schemeClr val="tx1"/>
                </a:solidFill>
              </a:rPr>
              <a:t>Dry/Wet mix knob</a:t>
            </a:r>
          </a:p>
          <a:p>
            <a:r>
              <a:rPr lang="en-US" sz="1600" b="1" dirty="0">
                <a:solidFill>
                  <a:schemeClr val="tx1"/>
                </a:solidFill>
              </a:rPr>
              <a:t>Low Shelf</a:t>
            </a:r>
            <a:r>
              <a:rPr lang="en-US" sz="1600" dirty="0">
                <a:solidFill>
                  <a:schemeClr val="tx1"/>
                </a:solidFill>
              </a:rPr>
              <a:t>: Low shelf filter gain cut, left is </a:t>
            </a:r>
            <a:r>
              <a:rPr lang="en-US" sz="1600" dirty="0" err="1">
                <a:solidFill>
                  <a:schemeClr val="tx1"/>
                </a:solidFill>
              </a:rPr>
              <a:t>inf</a:t>
            </a:r>
            <a:r>
              <a:rPr lang="en-US" sz="1600" dirty="0">
                <a:solidFill>
                  <a:schemeClr val="tx1"/>
                </a:solidFill>
              </a:rPr>
              <a:t>, right is 0.0Db gain</a:t>
            </a:r>
          </a:p>
          <a:p>
            <a:r>
              <a:rPr lang="en-US" sz="1600" b="1" dirty="0">
                <a:solidFill>
                  <a:schemeClr val="tx1"/>
                </a:solidFill>
              </a:rPr>
              <a:t>High Shelf</a:t>
            </a:r>
            <a:r>
              <a:rPr lang="en-US" sz="1600" dirty="0">
                <a:solidFill>
                  <a:schemeClr val="tx1"/>
                </a:solidFill>
              </a:rPr>
              <a:t>: High shelf filter </a:t>
            </a:r>
            <a:r>
              <a:rPr lang="en-US" sz="1600" dirty="0" err="1">
                <a:solidFill>
                  <a:schemeClr val="tx1"/>
                </a:solidFill>
              </a:rPr>
              <a:t>gian</a:t>
            </a:r>
            <a:r>
              <a:rPr lang="en-US" sz="1600" dirty="0">
                <a:solidFill>
                  <a:schemeClr val="tx1"/>
                </a:solidFill>
              </a:rPr>
              <a:t> cut, left is </a:t>
            </a:r>
            <a:r>
              <a:rPr lang="en-US" sz="1600" dirty="0" err="1">
                <a:solidFill>
                  <a:schemeClr val="tx1"/>
                </a:solidFill>
              </a:rPr>
              <a:t>inf</a:t>
            </a:r>
            <a:r>
              <a:rPr lang="en-US" sz="1600" dirty="0">
                <a:solidFill>
                  <a:schemeClr val="tx1"/>
                </a:solidFill>
              </a:rPr>
              <a:t>, right is 0.0Db gain</a:t>
            </a:r>
            <a:endParaRPr lang="en-US" sz="1600" dirty="0">
              <a:solidFill>
                <a:schemeClr val="bg1"/>
              </a:solidFill>
            </a:endParaRPr>
          </a:p>
        </p:txBody>
      </p:sp>
      <p:sp>
        <p:nvSpPr>
          <p:cNvPr id="57" name="Rectangle 56"/>
          <p:cNvSpPr/>
          <p:nvPr/>
        </p:nvSpPr>
        <p:spPr>
          <a:xfrm>
            <a:off x="1036997" y="3168170"/>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Lushness Switch</a:t>
            </a:r>
          </a:p>
          <a:p>
            <a:r>
              <a:rPr lang="en-US" sz="1600" b="1" dirty="0">
                <a:solidFill>
                  <a:schemeClr val="bg1"/>
                </a:solidFill>
              </a:rPr>
              <a:t>  Left:  Low lush, delay-like reverb</a:t>
            </a:r>
          </a:p>
          <a:p>
            <a:r>
              <a:rPr lang="en-US" sz="1600" b="1" dirty="0">
                <a:solidFill>
                  <a:schemeClr val="bg1"/>
                </a:solidFill>
              </a:rPr>
              <a:t>  Center: Medium lushness</a:t>
            </a:r>
          </a:p>
          <a:p>
            <a:r>
              <a:rPr lang="en-US" sz="1600" b="1" dirty="0">
                <a:solidFill>
                  <a:schemeClr val="bg1"/>
                </a:solidFill>
              </a:rPr>
              <a:t>  Right:  High, lots of diffusion</a:t>
            </a:r>
          </a:p>
        </p:txBody>
      </p:sp>
      <p:sp>
        <p:nvSpPr>
          <p:cNvPr id="58" name="Rectangle 57"/>
          <p:cNvSpPr/>
          <p:nvPr/>
        </p:nvSpPr>
        <p:spPr>
          <a:xfrm>
            <a:off x="1231978" y="4351629"/>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Modulation Switch</a:t>
            </a:r>
          </a:p>
          <a:p>
            <a:r>
              <a:rPr lang="en-US" sz="1600" b="1" dirty="0">
                <a:solidFill>
                  <a:schemeClr val="bg1"/>
                </a:solidFill>
              </a:rPr>
              <a:t>  Left:  Low mod amount/rate</a:t>
            </a:r>
          </a:p>
          <a:p>
            <a:r>
              <a:rPr lang="en-US" sz="1600" b="1" dirty="0">
                <a:solidFill>
                  <a:schemeClr val="bg1"/>
                </a:solidFill>
              </a:rPr>
              <a:t>  Center: Med mod amount/rate</a:t>
            </a:r>
          </a:p>
          <a:p>
            <a:r>
              <a:rPr lang="en-US" sz="1600" b="1" dirty="0">
                <a:solidFill>
                  <a:schemeClr val="bg1"/>
                </a:solidFill>
              </a:rPr>
              <a:t>  Right:  High mod amount/rate</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PreDelay:</a:t>
            </a:r>
          </a:p>
          <a:p>
            <a:r>
              <a:rPr lang="en-US" sz="1600" b="1" dirty="0">
                <a:solidFill>
                  <a:schemeClr val="bg1"/>
                </a:solidFill>
              </a:rPr>
              <a:t>  Left:  no predelay</a:t>
            </a:r>
          </a:p>
          <a:p>
            <a:r>
              <a:rPr lang="en-US" sz="1600" b="1" dirty="0">
                <a:solidFill>
                  <a:schemeClr val="bg1"/>
                </a:solidFill>
              </a:rPr>
              <a:t>  Center: 100ms predelay</a:t>
            </a:r>
          </a:p>
          <a:p>
            <a:r>
              <a:rPr lang="en-US" sz="1600" b="1" dirty="0">
                <a:solidFill>
                  <a:schemeClr val="bg1"/>
                </a:solidFill>
              </a:rPr>
              <a:t>  Right:  200ms predelay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410335" cy="127382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2800" b="1" dirty="0">
                <a:solidFill>
                  <a:schemeClr val="tx1"/>
                </a:solidFill>
              </a:rPr>
              <a:t>Jupiter </a:t>
            </a:r>
            <a:r>
              <a:rPr lang="en-US" sz="1600" b="1" dirty="0">
                <a:solidFill>
                  <a:schemeClr val="tx1"/>
                </a:solidFill>
              </a:rPr>
              <a:t>is a </a:t>
            </a:r>
            <a:r>
              <a:rPr lang="en-US" sz="2800" b="1" dirty="0">
                <a:solidFill>
                  <a:schemeClr val="tx1"/>
                </a:solidFill>
              </a:rPr>
              <a:t>Reverb </a:t>
            </a:r>
            <a:r>
              <a:rPr lang="en-US" sz="1600" b="1" dirty="0">
                <a:solidFill>
                  <a:schemeClr val="tx1"/>
                </a:solidFill>
              </a:rPr>
              <a:t>pedal with a focus on </a:t>
            </a:r>
            <a:r>
              <a:rPr lang="en-US" sz="2800" b="1" dirty="0">
                <a:solidFill>
                  <a:schemeClr val="tx1"/>
                </a:solidFill>
              </a:rPr>
              <a:t> </a:t>
            </a:r>
            <a:r>
              <a:rPr lang="en-US" sz="2400" b="1" dirty="0">
                <a:solidFill>
                  <a:schemeClr val="tx1"/>
                </a:solidFill>
              </a:rPr>
              <a:t>EQ </a:t>
            </a:r>
            <a:r>
              <a:rPr lang="en-US" sz="1600" b="1" dirty="0">
                <a:solidFill>
                  <a:schemeClr val="tx1"/>
                </a:solidFill>
              </a:rPr>
              <a:t>for shaping unique and impossible spaces.</a:t>
            </a:r>
          </a:p>
        </p:txBody>
      </p:sp>
      <p:sp>
        <p:nvSpPr>
          <p:cNvPr id="64" name="Rectangle 63"/>
          <p:cNvSpPr/>
          <p:nvPr/>
        </p:nvSpPr>
        <p:spPr>
          <a:xfrm>
            <a:off x="7596222" y="176575"/>
            <a:ext cx="4028200" cy="137001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YES</a:t>
            </a:r>
            <a:endParaRPr lang="en-US" sz="1600" b="1" dirty="0">
              <a:solidFill>
                <a:schemeClr val="tx1"/>
              </a:solidFill>
            </a:endParaRPr>
          </a:p>
        </p:txBody>
      </p:sp>
      <p:cxnSp>
        <p:nvCxnSpPr>
          <p:cNvPr id="65" name="Straight Arrow Connector 64"/>
          <p:cNvCxnSpPr>
            <a:stCxn id="55" idx="3"/>
          </p:cNvCxnSpPr>
          <p:nvPr/>
        </p:nvCxnSpPr>
        <p:spPr>
          <a:xfrm flipV="1">
            <a:off x="4266886" y="2094330"/>
            <a:ext cx="362267" cy="259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4797481"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TextBox 74"/>
          <p:cNvSpPr txBox="1"/>
          <p:nvPr/>
        </p:nvSpPr>
        <p:spPr>
          <a:xfrm rot="16200000">
            <a:off x="5762599"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6" name="TextBox 75"/>
          <p:cNvSpPr txBox="1"/>
          <p:nvPr/>
        </p:nvSpPr>
        <p:spPr>
          <a:xfrm rot="16200000">
            <a:off x="6583736"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7" name="Rectangle 76"/>
          <p:cNvSpPr/>
          <p:nvPr/>
        </p:nvSpPr>
        <p:spPr>
          <a:xfrm>
            <a:off x="6737080" y="6018288"/>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254203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Oval 5"/>
          <p:cNvSpPr/>
          <p:nvPr/>
        </p:nvSpPr>
        <p:spPr>
          <a:xfrm>
            <a:off x="566043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Oval 6"/>
          <p:cNvSpPr/>
          <p:nvPr/>
        </p:nvSpPr>
        <p:spPr>
          <a:xfrm>
            <a:off x="645794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29379" y="2261143"/>
            <a:ext cx="63671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A</a:t>
            </a:r>
          </a:p>
        </p:txBody>
      </p:sp>
      <p:sp>
        <p:nvSpPr>
          <p:cNvPr id="26" name="TextBox 25"/>
          <p:cNvSpPr txBox="1"/>
          <p:nvPr/>
        </p:nvSpPr>
        <p:spPr>
          <a:xfrm>
            <a:off x="5614313" y="2261142"/>
            <a:ext cx="676788"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A</a:t>
            </a:r>
          </a:p>
          <a:p>
            <a:pPr algn="ctr"/>
            <a:r>
              <a:rPr lang="en-US" sz="1000" b="1" dirty="0">
                <a:latin typeface="Century Gothic" panose="020B0502020202020204" pitchFamily="34" charset="0"/>
                <a:cs typeface="Adobe Devanagari" panose="02040503050201020203" pitchFamily="18" charset="0"/>
              </a:rPr>
              <a:t>(R Time)</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B</a:t>
            </a:r>
          </a:p>
        </p:txBody>
      </p:sp>
      <p:sp>
        <p:nvSpPr>
          <p:cNvPr id="28" name="TextBox 27"/>
          <p:cNvSpPr txBox="1"/>
          <p:nvPr/>
        </p:nvSpPr>
        <p:spPr>
          <a:xfrm>
            <a:off x="5572003" y="3267265"/>
            <a:ext cx="769763"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B</a:t>
            </a:r>
          </a:p>
          <a:p>
            <a:pPr algn="ctr"/>
            <a:r>
              <a:rPr lang="en-US" sz="1000" b="1" dirty="0">
                <a:latin typeface="Century Gothic" panose="020B0502020202020204" pitchFamily="34" charset="0"/>
                <a:cs typeface="Adobe Devanagari" panose="02040503050201020203" pitchFamily="18" charset="0"/>
              </a:rPr>
              <a:t>(R Damp)</a:t>
            </a:r>
          </a:p>
        </p:txBody>
      </p:sp>
      <p:sp>
        <p:nvSpPr>
          <p:cNvPr id="29" name="TextBox 28"/>
          <p:cNvSpPr txBox="1"/>
          <p:nvPr/>
        </p:nvSpPr>
        <p:spPr>
          <a:xfrm>
            <a:off x="6422376" y="3268464"/>
            <a:ext cx="69442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B</a:t>
            </a:r>
          </a:p>
        </p:txBody>
      </p:sp>
      <p:sp>
        <p:nvSpPr>
          <p:cNvPr id="30" name="TextBox 29"/>
          <p:cNvSpPr txBox="1"/>
          <p:nvPr/>
        </p:nvSpPr>
        <p:spPr>
          <a:xfrm>
            <a:off x="4776606" y="3296497"/>
            <a:ext cx="71526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A</a:t>
            </a:r>
          </a:p>
        </p:txBody>
      </p:sp>
      <p:sp>
        <p:nvSpPr>
          <p:cNvPr id="31" name="TextBox 30"/>
          <p:cNvSpPr txBox="1"/>
          <p:nvPr/>
        </p:nvSpPr>
        <p:spPr>
          <a:xfrm>
            <a:off x="4856373" y="55484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A</a:t>
            </a:r>
          </a:p>
        </p:txBody>
      </p:sp>
      <p:sp>
        <p:nvSpPr>
          <p:cNvPr id="32" name="TextBox 31"/>
          <p:cNvSpPr txBox="1"/>
          <p:nvPr/>
        </p:nvSpPr>
        <p:spPr>
          <a:xfrm rot="16200000">
            <a:off x="4842042" y="4030683"/>
            <a:ext cx="55656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Smooth</a:t>
            </a:r>
          </a:p>
          <a:p>
            <a:pPr algn="ctr"/>
            <a:r>
              <a:rPr lang="en-US" sz="800" b="1" dirty="0">
                <a:latin typeface="Century Gothic" panose="020B0502020202020204" pitchFamily="34" charset="0"/>
                <a:cs typeface="Adobe Devanagari" panose="02040503050201020203" pitchFamily="18" charset="0"/>
              </a:rPr>
              <a:t>Step</a:t>
            </a:r>
          </a:p>
          <a:p>
            <a:pPr algn="ctr"/>
            <a:r>
              <a:rPr lang="en-US" sz="800" b="1" dirty="0">
                <a:latin typeface="Century Gothic" panose="020B0502020202020204" pitchFamily="34" charset="0"/>
                <a:cs typeface="Adobe Devanagari" panose="02040503050201020203" pitchFamily="18" charset="0"/>
              </a:rPr>
              <a:t>Rand</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Pluto</a:t>
            </a:r>
          </a:p>
        </p:txBody>
      </p:sp>
      <p:sp>
        <p:nvSpPr>
          <p:cNvPr id="34" name="TextBox 33"/>
          <p:cNvSpPr txBox="1"/>
          <p:nvPr/>
        </p:nvSpPr>
        <p:spPr>
          <a:xfrm>
            <a:off x="5466892" y="4877231"/>
            <a:ext cx="944490"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Dual </a:t>
            </a:r>
            <a:r>
              <a:rPr lang="en-US" sz="1000" dirty="0" err="1">
                <a:latin typeface="Century Gothic" panose="020B0502020202020204" pitchFamily="34" charset="0"/>
                <a:cs typeface="Adobe Devanagari" panose="02040503050201020203" pitchFamily="18" charset="0"/>
              </a:rPr>
              <a:t>Looper</a:t>
            </a:r>
            <a:endParaRPr lang="en-US" sz="1000" dirty="0">
              <a:latin typeface="Century Gothic" panose="020B0502020202020204" pitchFamily="34"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50540" y="4049121"/>
            <a:ext cx="56457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Stability</a:t>
            </a:r>
          </a:p>
          <a:p>
            <a:pPr algn="ctr"/>
            <a:r>
              <a:rPr lang="en-US" sz="800" b="1" dirty="0">
                <a:latin typeface="Century Gothic" panose="020B0502020202020204" pitchFamily="34" charset="0"/>
                <a:cs typeface="Adobe Devanagari" panose="02040503050201020203" pitchFamily="18" charset="0"/>
              </a:rPr>
              <a:t>Filter</a:t>
            </a:r>
          </a:p>
          <a:p>
            <a:pPr algn="ctr"/>
            <a:r>
              <a:rPr lang="en-US" sz="800" b="1" dirty="0">
                <a:latin typeface="Century Gothic" panose="020B0502020202020204" pitchFamily="34" charset="0"/>
                <a:cs typeface="Adobe Devanagari" panose="02040503050201020203" pitchFamily="18" charset="0"/>
              </a:rPr>
              <a:t>Reverb</a:t>
            </a:r>
          </a:p>
        </p:txBody>
      </p:sp>
      <p:sp>
        <p:nvSpPr>
          <p:cNvPr id="40" name="TextBox 39"/>
          <p:cNvSpPr txBox="1"/>
          <p:nvPr/>
        </p:nvSpPr>
        <p:spPr>
          <a:xfrm rot="16200000">
            <a:off x="6528922" y="4039021"/>
            <a:ext cx="47961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Single</a:t>
            </a:r>
          </a:p>
          <a:p>
            <a:pPr algn="ctr"/>
            <a:r>
              <a:rPr lang="en-US" sz="800" b="1" dirty="0" err="1">
                <a:latin typeface="Century Gothic" panose="020B0502020202020204" pitchFamily="34" charset="0"/>
                <a:cs typeface="Adobe Devanagari" panose="02040503050201020203" pitchFamily="18" charset="0"/>
              </a:rPr>
              <a:t>Fripp</a:t>
            </a:r>
            <a:endParaRPr lang="en-US" sz="800" b="1" dirty="0">
              <a:latin typeface="Century Gothic" panose="020B0502020202020204" pitchFamily="34" charset="0"/>
              <a:cs typeface="Adobe Devanagari" panose="02040503050201020203" pitchFamily="18" charset="0"/>
            </a:endParaRPr>
          </a:p>
        </p:txBody>
      </p:sp>
      <p:sp>
        <p:nvSpPr>
          <p:cNvPr id="41" name="TextBox 40"/>
          <p:cNvSpPr txBox="1"/>
          <p:nvPr/>
        </p:nvSpPr>
        <p:spPr>
          <a:xfrm>
            <a:off x="4681228" y="3542377"/>
            <a:ext cx="90601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Speed Mode</a:t>
            </a:r>
          </a:p>
        </p:txBody>
      </p:sp>
      <p:sp>
        <p:nvSpPr>
          <p:cNvPr id="42" name="TextBox 41"/>
          <p:cNvSpPr txBox="1"/>
          <p:nvPr/>
        </p:nvSpPr>
        <p:spPr>
          <a:xfrm>
            <a:off x="5707285" y="3560229"/>
            <a:ext cx="49084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Effect</a:t>
            </a:r>
          </a:p>
        </p:txBody>
      </p:sp>
      <p:sp>
        <p:nvSpPr>
          <p:cNvPr id="43" name="TextBox 42"/>
          <p:cNvSpPr txBox="1"/>
          <p:nvPr/>
        </p:nvSpPr>
        <p:spPr>
          <a:xfrm>
            <a:off x="6290499" y="3562199"/>
            <a:ext cx="94769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Record Mode</a:t>
            </a:r>
          </a:p>
        </p:txBody>
      </p:sp>
      <p:sp>
        <p:nvSpPr>
          <p:cNvPr id="44" name="Rectangle 43"/>
          <p:cNvSpPr/>
          <p:nvPr/>
        </p:nvSpPr>
        <p:spPr>
          <a:xfrm>
            <a:off x="6333306" y="1646304"/>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180975" y="1574800"/>
            <a:ext cx="4066081" cy="116916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Level A</a:t>
            </a:r>
            <a:r>
              <a:rPr lang="en-US" sz="1600" dirty="0">
                <a:solidFill>
                  <a:schemeClr val="tx1"/>
                </a:solidFill>
              </a:rPr>
              <a:t>: Volume of Loop A, 0 to 2x</a:t>
            </a:r>
          </a:p>
          <a:p>
            <a:r>
              <a:rPr lang="en-US" sz="1600" b="1" dirty="0">
                <a:solidFill>
                  <a:schemeClr val="tx1"/>
                </a:solidFill>
              </a:rPr>
              <a:t>Mod A</a:t>
            </a:r>
            <a:r>
              <a:rPr lang="en-US" sz="1600" dirty="0">
                <a:solidFill>
                  <a:schemeClr val="tx1"/>
                </a:solidFill>
              </a:rPr>
              <a:t>: Effect modifier for Loop A, or if reverb is selected, reverb time for both Loop A and B</a:t>
            </a:r>
          </a:p>
          <a:p>
            <a:r>
              <a:rPr lang="en-US" sz="1600" b="1" dirty="0">
                <a:solidFill>
                  <a:schemeClr val="tx1"/>
                </a:solidFill>
              </a:rPr>
              <a:t>Level B:</a:t>
            </a:r>
            <a:r>
              <a:rPr lang="en-US" sz="1600" dirty="0">
                <a:solidFill>
                  <a:schemeClr val="tx1"/>
                </a:solidFill>
              </a:rPr>
              <a:t> Volume of Loop B, 0 to 2x</a:t>
            </a:r>
            <a:endParaRPr lang="en-US" sz="1600" b="1" dirty="0">
              <a:solidFill>
                <a:schemeClr val="tx1"/>
              </a:solidFill>
            </a:endParaRPr>
          </a:p>
        </p:txBody>
      </p:sp>
      <p:sp>
        <p:nvSpPr>
          <p:cNvPr id="50" name="Rectangle 49"/>
          <p:cNvSpPr/>
          <p:nvPr/>
        </p:nvSpPr>
        <p:spPr>
          <a:xfrm>
            <a:off x="7590754" y="1952574"/>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Speed A</a:t>
            </a:r>
            <a:r>
              <a:rPr lang="en-US" sz="1600" dirty="0">
                <a:solidFill>
                  <a:schemeClr val="tx1"/>
                </a:solidFill>
              </a:rPr>
              <a:t>: Speed/Direction of Loop A</a:t>
            </a:r>
          </a:p>
          <a:p>
            <a:r>
              <a:rPr lang="en-US" sz="1600" b="1" dirty="0">
                <a:solidFill>
                  <a:schemeClr val="tx1"/>
                </a:solidFill>
              </a:rPr>
              <a:t>Mod B</a:t>
            </a:r>
            <a:r>
              <a:rPr lang="en-US" sz="1600" dirty="0">
                <a:solidFill>
                  <a:schemeClr val="tx1"/>
                </a:solidFill>
              </a:rPr>
              <a:t>: Effect modifier for Loop B, or if reverb is selected, reverb time for both Loop A and B</a:t>
            </a:r>
          </a:p>
          <a:p>
            <a:r>
              <a:rPr lang="en-US" sz="1600" b="1" dirty="0">
                <a:solidFill>
                  <a:schemeClr val="tx1"/>
                </a:solidFill>
              </a:rPr>
              <a:t>Speed B</a:t>
            </a:r>
            <a:r>
              <a:rPr lang="en-US" sz="1600" dirty="0">
                <a:solidFill>
                  <a:schemeClr val="tx1"/>
                </a:solidFill>
              </a:rPr>
              <a:t>: Speed/Direction of Loop B</a:t>
            </a:r>
            <a:endParaRPr lang="en-US" sz="1600" dirty="0">
              <a:solidFill>
                <a:schemeClr val="bg1"/>
              </a:solidFill>
            </a:endParaRPr>
          </a:p>
        </p:txBody>
      </p:sp>
      <p:sp>
        <p:nvSpPr>
          <p:cNvPr id="52" name="Rectangle 51"/>
          <p:cNvSpPr/>
          <p:nvPr/>
        </p:nvSpPr>
        <p:spPr>
          <a:xfrm>
            <a:off x="180976" y="2800978"/>
            <a:ext cx="4104918" cy="1560543"/>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Speed Mode:</a:t>
            </a:r>
          </a:p>
          <a:p>
            <a:r>
              <a:rPr lang="en-US" sz="1600" b="1" dirty="0">
                <a:solidFill>
                  <a:schemeClr val="bg1"/>
                </a:solidFill>
              </a:rPr>
              <a:t>  Left:  Smooth like a tape mode, reverse 2x to </a:t>
            </a:r>
            <a:r>
              <a:rPr lang="en-US" sz="1600" b="1" dirty="0" err="1">
                <a:solidFill>
                  <a:schemeClr val="bg1"/>
                </a:solidFill>
              </a:rPr>
              <a:t>fwd</a:t>
            </a:r>
            <a:r>
              <a:rPr lang="en-US" sz="1600" b="1" dirty="0">
                <a:solidFill>
                  <a:schemeClr val="bg1"/>
                </a:solidFill>
              </a:rPr>
              <a:t> 2x speed.</a:t>
            </a:r>
          </a:p>
          <a:p>
            <a:r>
              <a:rPr lang="en-US" sz="1600" b="1" dirty="0">
                <a:solidFill>
                  <a:schemeClr val="bg1"/>
                </a:solidFill>
              </a:rPr>
              <a:t>  Center: Stepped in 5ths and Octaves from reverse 2x to forward 3x, noon is 1x speed</a:t>
            </a:r>
          </a:p>
          <a:p>
            <a:r>
              <a:rPr lang="en-US" sz="1600" b="1" dirty="0">
                <a:solidFill>
                  <a:schemeClr val="bg1"/>
                </a:solidFill>
              </a:rPr>
              <a:t>  Right:  TBD</a:t>
            </a:r>
          </a:p>
        </p:txBody>
      </p:sp>
      <p:sp>
        <p:nvSpPr>
          <p:cNvPr id="54" name="Rectangle 53"/>
          <p:cNvSpPr/>
          <p:nvPr/>
        </p:nvSpPr>
        <p:spPr>
          <a:xfrm>
            <a:off x="76199" y="4434001"/>
            <a:ext cx="4452576"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Effect (Applied to loops):</a:t>
            </a:r>
          </a:p>
          <a:p>
            <a:r>
              <a:rPr lang="en-US" sz="1600" b="1" dirty="0">
                <a:solidFill>
                  <a:schemeClr val="bg1"/>
                </a:solidFill>
              </a:rPr>
              <a:t>  Left:  Stability, adds random variations in speed</a:t>
            </a:r>
          </a:p>
          <a:p>
            <a:r>
              <a:rPr lang="en-US" sz="1600" b="1" dirty="0">
                <a:solidFill>
                  <a:schemeClr val="bg1"/>
                </a:solidFill>
              </a:rPr>
              <a:t>  Center: Filter, left of noon is </a:t>
            </a:r>
            <a:r>
              <a:rPr lang="en-US" sz="1600" b="1" dirty="0" err="1">
                <a:solidFill>
                  <a:schemeClr val="bg1"/>
                </a:solidFill>
              </a:rPr>
              <a:t>lowpass</a:t>
            </a:r>
            <a:r>
              <a:rPr lang="en-US" sz="1600" b="1" dirty="0">
                <a:solidFill>
                  <a:schemeClr val="bg1"/>
                </a:solidFill>
              </a:rPr>
              <a:t>, right is high</a:t>
            </a:r>
          </a:p>
          <a:p>
            <a:r>
              <a:rPr lang="en-US" sz="1600" b="1" dirty="0">
                <a:solidFill>
                  <a:schemeClr val="bg1"/>
                </a:solidFill>
              </a:rPr>
              <a:t>  Right:  Stereo reverb applied to both A/B loops</a:t>
            </a:r>
          </a:p>
        </p:txBody>
      </p:sp>
      <p:sp>
        <p:nvSpPr>
          <p:cNvPr id="55" name="Rectangle 54"/>
          <p:cNvSpPr/>
          <p:nvPr/>
        </p:nvSpPr>
        <p:spPr>
          <a:xfrm>
            <a:off x="7630072" y="3206802"/>
            <a:ext cx="4150901" cy="149130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Record Mode Switch:</a:t>
            </a:r>
          </a:p>
          <a:p>
            <a:r>
              <a:rPr lang="en-US" sz="1600" b="1" dirty="0">
                <a:solidFill>
                  <a:schemeClr val="bg1"/>
                </a:solidFill>
              </a:rPr>
              <a:t>  Left:  Normal Record w/ repeated overdub </a:t>
            </a:r>
          </a:p>
          <a:p>
            <a:r>
              <a:rPr lang="en-US" sz="1600" b="1" dirty="0">
                <a:solidFill>
                  <a:schemeClr val="bg1"/>
                </a:solidFill>
              </a:rPr>
              <a:t>  Center: Single record, starts at beginning of   loop, stops recording at end of loop</a:t>
            </a:r>
          </a:p>
          <a:p>
            <a:r>
              <a:rPr lang="en-US" sz="1600" b="1" dirty="0">
                <a:solidFill>
                  <a:schemeClr val="bg1"/>
                </a:solidFill>
              </a:rPr>
              <a:t>  Right:  </a:t>
            </a:r>
            <a:r>
              <a:rPr lang="en-US" sz="1600" b="1" dirty="0" err="1">
                <a:solidFill>
                  <a:schemeClr val="bg1"/>
                </a:solidFill>
              </a:rPr>
              <a:t>Frippertronics</a:t>
            </a:r>
            <a:r>
              <a:rPr lang="en-US" sz="1600" b="1" dirty="0">
                <a:solidFill>
                  <a:schemeClr val="bg1"/>
                </a:solidFill>
              </a:rPr>
              <a:t> mode, delay-like loop with a decay while recording.</a:t>
            </a:r>
          </a:p>
        </p:txBody>
      </p:sp>
      <p:sp>
        <p:nvSpPr>
          <p:cNvPr id="56" name="Rectangle 55"/>
          <p:cNvSpPr/>
          <p:nvPr/>
        </p:nvSpPr>
        <p:spPr>
          <a:xfrm>
            <a:off x="7630071" y="4759760"/>
            <a:ext cx="3246475"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a:t>
            </a:r>
            <a:r>
              <a:rPr lang="en-US" sz="1600" b="1" dirty="0" err="1">
                <a:solidFill>
                  <a:schemeClr val="bg1"/>
                </a:solidFill>
              </a:rPr>
              <a:t>Looper</a:t>
            </a:r>
            <a:r>
              <a:rPr lang="en-US" sz="1600" b="1" dirty="0">
                <a:solidFill>
                  <a:schemeClr val="bg1"/>
                </a:solidFill>
              </a:rPr>
              <a:t>/Dual </a:t>
            </a:r>
            <a:r>
              <a:rPr lang="en-US" sz="1600" b="1" dirty="0" err="1">
                <a:solidFill>
                  <a:schemeClr val="bg1"/>
                </a:solidFill>
              </a:rPr>
              <a:t>Loopers</a:t>
            </a:r>
            <a:endParaRPr lang="en-US" sz="1600" b="1" dirty="0">
              <a:solidFill>
                <a:schemeClr val="bg1"/>
              </a:solidFill>
            </a:endParaRPr>
          </a:p>
          <a:p>
            <a:r>
              <a:rPr lang="en-US" sz="1600" b="1" dirty="0">
                <a:solidFill>
                  <a:schemeClr val="bg1"/>
                </a:solidFill>
              </a:rPr>
              <a:t>  3: Expression Toggle (see Readme)</a:t>
            </a:r>
          </a:p>
        </p:txBody>
      </p:sp>
      <p:sp>
        <p:nvSpPr>
          <p:cNvPr id="57" name="Rectangle 56"/>
          <p:cNvSpPr/>
          <p:nvPr/>
        </p:nvSpPr>
        <p:spPr>
          <a:xfrm>
            <a:off x="76199" y="5647570"/>
            <a:ext cx="4410505" cy="1044754"/>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a:t>
            </a:r>
            <a:r>
              <a:rPr lang="en-US" sz="1400" dirty="0">
                <a:solidFill>
                  <a:schemeClr val="bg1"/>
                </a:solidFill>
              </a:rPr>
              <a:t>Loop A, press once to begin recording, press again to stop recording and start playback. Repeat to overdub. Hold to clear loop. Double tap to pause loop.</a:t>
            </a:r>
            <a:r>
              <a:rPr lang="en-US" sz="1600" b="1" dirty="0">
                <a:solidFill>
                  <a:schemeClr val="bg1"/>
                </a:solidFill>
              </a:rPr>
              <a:t> </a:t>
            </a:r>
          </a:p>
        </p:txBody>
      </p:sp>
      <p:sp>
        <p:nvSpPr>
          <p:cNvPr id="59" name="Rectangle 58"/>
          <p:cNvSpPr/>
          <p:nvPr/>
        </p:nvSpPr>
        <p:spPr>
          <a:xfrm>
            <a:off x="76199" y="81280"/>
            <a:ext cx="7401561" cy="102377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2800" b="1" dirty="0">
                <a:solidFill>
                  <a:schemeClr val="tx1"/>
                </a:solidFill>
              </a:rPr>
              <a:t>Pluto</a:t>
            </a:r>
            <a:r>
              <a:rPr lang="en-US" sz="1400" b="1" dirty="0">
                <a:solidFill>
                  <a:schemeClr val="tx1"/>
                </a:solidFill>
              </a:rPr>
              <a:t> is a dual/stereo variable speed </a:t>
            </a:r>
            <a:r>
              <a:rPr lang="en-US" sz="1400" b="1" dirty="0" err="1">
                <a:solidFill>
                  <a:schemeClr val="tx1"/>
                </a:solidFill>
              </a:rPr>
              <a:t>looper</a:t>
            </a:r>
            <a:r>
              <a:rPr lang="en-US" sz="1400" b="1" dirty="0">
                <a:solidFill>
                  <a:schemeClr val="tx1"/>
                </a:solidFill>
              </a:rPr>
              <a:t> pedal with real-time effects. If Stereo is engaged, the two loops are synced (A=Left channel, B=Right channel). If Dual </a:t>
            </a:r>
            <a:r>
              <a:rPr lang="en-US" sz="1400" b="1" dirty="0" err="1">
                <a:solidFill>
                  <a:schemeClr val="tx1"/>
                </a:solidFill>
              </a:rPr>
              <a:t>Looper</a:t>
            </a:r>
            <a:r>
              <a:rPr lang="en-US" sz="1400" b="1" dirty="0">
                <a:solidFill>
                  <a:schemeClr val="tx1"/>
                </a:solidFill>
              </a:rPr>
              <a:t> is engaged, Loop A and B are completely separate. Loops are recorded to the current Speed setting, so if you record while at 2x it will sound normal, if you drop to 1x it will sound like half speed, etc.</a:t>
            </a:r>
            <a:endParaRPr lang="en-US" sz="1600" b="1" dirty="0">
              <a:solidFill>
                <a:schemeClr val="tx1"/>
              </a:solidFill>
            </a:endParaRPr>
          </a:p>
        </p:txBody>
      </p:sp>
      <p:sp>
        <p:nvSpPr>
          <p:cNvPr id="60" name="Rectangle 59"/>
          <p:cNvSpPr/>
          <p:nvPr/>
        </p:nvSpPr>
        <p:spPr>
          <a:xfrm>
            <a:off x="7586062" y="81280"/>
            <a:ext cx="4605938" cy="1823077"/>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600" b="1" dirty="0">
                <a:solidFill>
                  <a:schemeClr val="tx1"/>
                </a:solidFill>
              </a:rPr>
              <a:t>Stereo/Miso: If using Dual </a:t>
            </a:r>
            <a:r>
              <a:rPr lang="en-US" sz="1600" b="1" dirty="0" err="1">
                <a:solidFill>
                  <a:schemeClr val="tx1"/>
                </a:solidFill>
              </a:rPr>
              <a:t>looper</a:t>
            </a:r>
            <a:r>
              <a:rPr lang="en-US" sz="1600" b="1" dirty="0">
                <a:solidFill>
                  <a:schemeClr val="tx1"/>
                </a:solidFill>
              </a:rPr>
              <a:t>, Left channel is copied to right for both Loop A and loop B. While in Stereo mode, Loop A is the left channel, Loop B is the right channel (Loop B footswitch is inactive).</a:t>
            </a:r>
          </a:p>
          <a:p>
            <a:r>
              <a:rPr lang="en-US" sz="1600" b="1" dirty="0">
                <a:solidFill>
                  <a:schemeClr val="tx1"/>
                </a:solidFill>
              </a:rPr>
              <a:t>- Pluto runs at 96kHz (instead of 48kHz)</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 (Knobs and Toggles, see Readme cc)</a:t>
            </a:r>
          </a:p>
        </p:txBody>
      </p:sp>
      <p:cxnSp>
        <p:nvCxnSpPr>
          <p:cNvPr id="62" name="Straight Arrow Connector 61"/>
          <p:cNvCxnSpPr>
            <a:stCxn id="49" idx="3"/>
          </p:cNvCxnSpPr>
          <p:nvPr/>
        </p:nvCxnSpPr>
        <p:spPr>
          <a:xfrm flipV="1">
            <a:off x="4247056" y="2054594"/>
            <a:ext cx="371937" cy="1047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528775" y="3923378"/>
            <a:ext cx="1157365" cy="616420"/>
          </a:xfrm>
          <a:prstGeom prst="bentConnector3">
            <a:avLst>
              <a:gd name="adj1" fmla="val 79628"/>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38195" y="4382641"/>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396602" y="55291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B</a:t>
            </a:r>
          </a:p>
        </p:txBody>
      </p:sp>
      <p:sp>
        <p:nvSpPr>
          <p:cNvPr id="65" name="Rectangle 64"/>
          <p:cNvSpPr/>
          <p:nvPr/>
        </p:nvSpPr>
        <p:spPr>
          <a:xfrm>
            <a:off x="7599718" y="5671568"/>
            <a:ext cx="4410505" cy="1099975"/>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a:t>
            </a:r>
            <a:r>
              <a:rPr lang="en-US" sz="1400" dirty="0">
                <a:solidFill>
                  <a:schemeClr val="bg1"/>
                </a:solidFill>
              </a:rPr>
              <a:t>Loop B, same action as Loop A. If Stereo dipswitch enabled, Loop B footswitch is inactive, and Pluto becomes a Stereo </a:t>
            </a:r>
            <a:r>
              <a:rPr lang="en-US" sz="1400" dirty="0" err="1">
                <a:solidFill>
                  <a:schemeClr val="bg1"/>
                </a:solidFill>
              </a:rPr>
              <a:t>Looper</a:t>
            </a:r>
            <a:r>
              <a:rPr lang="en-US" sz="1400" dirty="0">
                <a:solidFill>
                  <a:schemeClr val="bg1"/>
                </a:solidFill>
              </a:rPr>
              <a:t>. Loop B controls are applied to Right Channel, Loop A controls are applied to Left channel.</a:t>
            </a:r>
            <a:endParaRPr lang="en-US" sz="1600" b="1" dirty="0">
              <a:solidFill>
                <a:schemeClr val="bg1"/>
              </a:solidFill>
            </a:endParaRPr>
          </a:p>
        </p:txBody>
      </p:sp>
      <p:sp>
        <p:nvSpPr>
          <p:cNvPr id="67" name="Rectangle 66"/>
          <p:cNvSpPr/>
          <p:nvPr/>
        </p:nvSpPr>
        <p:spPr>
          <a:xfrm>
            <a:off x="7238195" y="4536297"/>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309629"/>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3AED030E-BFED-3B45-051E-470C3F586D7C}"/>
              </a:ext>
            </a:extLst>
          </p:cNvPr>
          <p:cNvSpPr/>
          <p:nvPr/>
        </p:nvSpPr>
        <p:spPr>
          <a:xfrm>
            <a:off x="4769132" y="1648888"/>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6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49413" y="2261143"/>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6" name="TextBox 25"/>
          <p:cNvSpPr txBox="1"/>
          <p:nvPr/>
        </p:nvSpPr>
        <p:spPr>
          <a:xfrm>
            <a:off x="5751369" y="2261142"/>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51520" y="2267910"/>
            <a:ext cx="56457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28" name="TextBox 27"/>
          <p:cNvSpPr txBox="1"/>
          <p:nvPr/>
        </p:nvSpPr>
        <p:spPr>
          <a:xfrm>
            <a:off x="5717074" y="3267265"/>
            <a:ext cx="47961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Tone</a:t>
            </a:r>
          </a:p>
        </p:txBody>
      </p:sp>
      <p:sp>
        <p:nvSpPr>
          <p:cNvPr id="29" name="TextBox 28"/>
          <p:cNvSpPr txBox="1"/>
          <p:nvPr/>
        </p:nvSpPr>
        <p:spPr>
          <a:xfrm>
            <a:off x="6424840" y="3267265"/>
            <a:ext cx="630301"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Detune</a:t>
            </a:r>
          </a:p>
        </p:txBody>
      </p:sp>
      <p:sp>
        <p:nvSpPr>
          <p:cNvPr id="30" name="TextBox 29"/>
          <p:cNvSpPr txBox="1"/>
          <p:nvPr/>
        </p:nvSpPr>
        <p:spPr>
          <a:xfrm>
            <a:off x="4792486" y="3267265"/>
            <a:ext cx="7232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Shimmer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87727" y="4030683"/>
            <a:ext cx="46519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Both</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Venus</a:t>
            </a:r>
          </a:p>
        </p:txBody>
      </p:sp>
      <p:sp>
        <p:nvSpPr>
          <p:cNvPr id="34" name="TextBox 33"/>
          <p:cNvSpPr txBox="1"/>
          <p:nvPr/>
        </p:nvSpPr>
        <p:spPr>
          <a:xfrm>
            <a:off x="5350674" y="4877231"/>
            <a:ext cx="11769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Spectral Reverb</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6646" y="4049121"/>
            <a:ext cx="45236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Less</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More</a:t>
            </a:r>
          </a:p>
        </p:txBody>
      </p:sp>
      <p:sp>
        <p:nvSpPr>
          <p:cNvPr id="40" name="TextBox 39"/>
          <p:cNvSpPr txBox="1"/>
          <p:nvPr/>
        </p:nvSpPr>
        <p:spPr>
          <a:xfrm rot="16200000">
            <a:off x="6542548" y="4039021"/>
            <a:ext cx="45236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Less</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More</a:t>
            </a:r>
          </a:p>
        </p:txBody>
      </p:sp>
      <p:sp>
        <p:nvSpPr>
          <p:cNvPr id="41" name="TextBox 40"/>
          <p:cNvSpPr txBox="1"/>
          <p:nvPr/>
        </p:nvSpPr>
        <p:spPr>
          <a:xfrm>
            <a:off x="4760994" y="3551712"/>
            <a:ext cx="80983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Shim Mode</a:t>
            </a:r>
          </a:p>
        </p:txBody>
      </p:sp>
      <p:sp>
        <p:nvSpPr>
          <p:cNvPr id="42" name="TextBox 41"/>
          <p:cNvSpPr txBox="1"/>
          <p:nvPr/>
        </p:nvSpPr>
        <p:spPr>
          <a:xfrm>
            <a:off x="5575841" y="3560229"/>
            <a:ext cx="753732" cy="230832"/>
          </a:xfrm>
          <a:prstGeom prst="rect">
            <a:avLst/>
          </a:prstGeom>
          <a:noFill/>
        </p:spPr>
        <p:txBody>
          <a:bodyPr wrap="none" rtlCol="0">
            <a:spAutoFit/>
          </a:bodyPr>
          <a:lstStyle/>
          <a:p>
            <a:pPr algn="ctr"/>
            <a:r>
              <a:rPr lang="en-US" sz="900" b="1" dirty="0" err="1">
                <a:latin typeface="Century Gothic" panose="020B0502020202020204" pitchFamily="34" charset="0"/>
                <a:cs typeface="Adobe Devanagari" panose="02040503050201020203" pitchFamily="18" charset="0"/>
              </a:rPr>
              <a:t>LoFi</a:t>
            </a:r>
            <a:r>
              <a:rPr lang="en-US" sz="900" b="1" dirty="0">
                <a:latin typeface="Century Gothic" panose="020B0502020202020204" pitchFamily="34" charset="0"/>
                <a:cs typeface="Adobe Devanagari" panose="02040503050201020203" pitchFamily="18" charset="0"/>
              </a:rPr>
              <a:t> Mode</a:t>
            </a:r>
          </a:p>
        </p:txBody>
      </p:sp>
      <p:sp>
        <p:nvSpPr>
          <p:cNvPr id="43" name="TextBox 42"/>
          <p:cNvSpPr txBox="1"/>
          <p:nvPr/>
        </p:nvSpPr>
        <p:spPr>
          <a:xfrm>
            <a:off x="6584988" y="3562383"/>
            <a:ext cx="39626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Drift</a:t>
            </a:r>
          </a:p>
        </p:txBody>
      </p:sp>
      <p:sp>
        <p:nvSpPr>
          <p:cNvPr id="44" name="Rectangle 43"/>
          <p:cNvSpPr/>
          <p:nvPr/>
        </p:nvSpPr>
        <p:spPr>
          <a:xfrm>
            <a:off x="4764898" y="2653473"/>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457200" y="1542432"/>
            <a:ext cx="3789856"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decay time</a:t>
            </a:r>
          </a:p>
          <a:p>
            <a:r>
              <a:rPr lang="en-US" sz="1600" b="1" dirty="0">
                <a:solidFill>
                  <a:schemeClr val="tx1"/>
                </a:solidFill>
              </a:rPr>
              <a:t>Mix</a:t>
            </a:r>
            <a:r>
              <a:rPr lang="en-US" sz="1600" dirty="0">
                <a:solidFill>
                  <a:schemeClr val="tx1"/>
                </a:solidFill>
              </a:rPr>
              <a:t>: Dry/Wet Mix</a:t>
            </a:r>
          </a:p>
          <a:p>
            <a:r>
              <a:rPr lang="en-US" sz="1600" b="1" dirty="0">
                <a:solidFill>
                  <a:schemeClr val="tx1"/>
                </a:solidFill>
              </a:rPr>
              <a:t>Damp:</a:t>
            </a:r>
            <a:r>
              <a:rPr lang="en-US" sz="1600" dirty="0">
                <a:solidFill>
                  <a:schemeClr val="tx1"/>
                </a:solidFill>
              </a:rPr>
              <a:t> Amount of Dampening</a:t>
            </a:r>
            <a:endParaRPr lang="en-US" sz="1600" b="1" dirty="0">
              <a:solidFill>
                <a:schemeClr val="tx1"/>
              </a:solidFill>
            </a:endParaRPr>
          </a:p>
        </p:txBody>
      </p:sp>
      <p:sp>
        <p:nvSpPr>
          <p:cNvPr id="50" name="Rectangle 49"/>
          <p:cNvSpPr/>
          <p:nvPr/>
        </p:nvSpPr>
        <p:spPr>
          <a:xfrm>
            <a:off x="7611996" y="1704463"/>
            <a:ext cx="4263171" cy="149748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Shimmer</a:t>
            </a:r>
            <a:r>
              <a:rPr lang="en-US" sz="1600" dirty="0">
                <a:solidFill>
                  <a:schemeClr val="tx1"/>
                </a:solidFill>
              </a:rPr>
              <a:t>: Adds octave string-like shimmer based on Shimmer mode toggle</a:t>
            </a:r>
          </a:p>
          <a:p>
            <a:r>
              <a:rPr lang="en-US" sz="1600" b="1" dirty="0">
                <a:solidFill>
                  <a:schemeClr val="tx1"/>
                </a:solidFill>
              </a:rPr>
              <a:t>Tone</a:t>
            </a:r>
            <a:r>
              <a:rPr lang="en-US" sz="1600" dirty="0">
                <a:solidFill>
                  <a:schemeClr val="tx1"/>
                </a:solidFill>
              </a:rPr>
              <a:t>: Adds octave + 5ths string-like shimmer</a:t>
            </a:r>
          </a:p>
          <a:p>
            <a:r>
              <a:rPr lang="en-US" sz="1600" b="1" dirty="0">
                <a:solidFill>
                  <a:schemeClr val="tx1"/>
                </a:solidFill>
              </a:rPr>
              <a:t>Detune</a:t>
            </a:r>
            <a:r>
              <a:rPr lang="en-US" sz="1600" dirty="0">
                <a:solidFill>
                  <a:schemeClr val="tx1"/>
                </a:solidFill>
              </a:rPr>
              <a:t>: Right of noon shifts reverb pitch up over time, Left of noon shifts reverb pitch down over time, center is no detuning</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Shimmer Mode Toggle</a:t>
            </a:r>
          </a:p>
          <a:p>
            <a:r>
              <a:rPr lang="en-US" sz="1600" b="1" dirty="0">
                <a:solidFill>
                  <a:schemeClr val="bg1"/>
                </a:solidFill>
              </a:rPr>
              <a:t>  Left:  Adds Octave Down</a:t>
            </a:r>
          </a:p>
          <a:p>
            <a:r>
              <a:rPr lang="en-US" sz="1600" b="1" dirty="0">
                <a:solidFill>
                  <a:schemeClr val="bg1"/>
                </a:solidFill>
              </a:rPr>
              <a:t>  Center: Adds Octave Up</a:t>
            </a:r>
          </a:p>
          <a:p>
            <a:r>
              <a:rPr lang="en-US" sz="1600" b="1" dirty="0">
                <a:solidFill>
                  <a:schemeClr val="bg1"/>
                </a:solidFill>
              </a:rPr>
              <a:t>  Right:  Both Octave Up and Down</a:t>
            </a:r>
          </a:p>
        </p:txBody>
      </p:sp>
      <p:sp>
        <p:nvSpPr>
          <p:cNvPr id="54" name="Rectangle 53"/>
          <p:cNvSpPr/>
          <p:nvPr/>
        </p:nvSpPr>
        <p:spPr>
          <a:xfrm>
            <a:off x="64488" y="4194237"/>
            <a:ext cx="4256140" cy="1600442"/>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err="1">
                <a:solidFill>
                  <a:schemeClr val="bg1"/>
                </a:solidFill>
              </a:rPr>
              <a:t>LoFi</a:t>
            </a:r>
            <a:r>
              <a:rPr lang="en-US" sz="1600" b="1" dirty="0">
                <a:solidFill>
                  <a:schemeClr val="bg1"/>
                </a:solidFill>
              </a:rPr>
              <a:t> Mode Toggle:</a:t>
            </a:r>
          </a:p>
          <a:p>
            <a:r>
              <a:rPr lang="en-US" sz="1600" b="1" dirty="0">
                <a:solidFill>
                  <a:schemeClr val="bg1"/>
                </a:solidFill>
              </a:rPr>
              <a:t>  Left:  Less applies some </a:t>
            </a:r>
            <a:r>
              <a:rPr lang="en-US" sz="1600" b="1" dirty="0" err="1">
                <a:solidFill>
                  <a:schemeClr val="bg1"/>
                </a:solidFill>
              </a:rPr>
              <a:t>samplerate</a:t>
            </a:r>
            <a:r>
              <a:rPr lang="en-US" sz="1600" b="1" dirty="0">
                <a:solidFill>
                  <a:schemeClr val="bg1"/>
                </a:solidFill>
              </a:rPr>
              <a:t> reduction with a </a:t>
            </a:r>
            <a:r>
              <a:rPr lang="en-US" sz="1600" b="1" dirty="0" err="1">
                <a:solidFill>
                  <a:schemeClr val="bg1"/>
                </a:solidFill>
              </a:rPr>
              <a:t>lowpass</a:t>
            </a:r>
            <a:r>
              <a:rPr lang="en-US" sz="1600" b="1" dirty="0">
                <a:solidFill>
                  <a:schemeClr val="bg1"/>
                </a:solidFill>
              </a:rPr>
              <a:t> filter  </a:t>
            </a:r>
          </a:p>
          <a:p>
            <a:r>
              <a:rPr lang="en-US" sz="1600" b="1" dirty="0">
                <a:solidFill>
                  <a:schemeClr val="bg1"/>
                </a:solidFill>
              </a:rPr>
              <a:t>  Center:  None – no </a:t>
            </a:r>
            <a:r>
              <a:rPr lang="en-US" sz="1600" b="1" dirty="0" err="1">
                <a:solidFill>
                  <a:schemeClr val="bg1"/>
                </a:solidFill>
              </a:rPr>
              <a:t>samplerate</a:t>
            </a:r>
            <a:r>
              <a:rPr lang="en-US" sz="1600" b="1" dirty="0">
                <a:solidFill>
                  <a:schemeClr val="bg1"/>
                </a:solidFill>
              </a:rPr>
              <a:t> reduction</a:t>
            </a:r>
          </a:p>
          <a:p>
            <a:r>
              <a:rPr lang="en-US" sz="1600" b="1" dirty="0">
                <a:solidFill>
                  <a:schemeClr val="bg1"/>
                </a:solidFill>
              </a:rPr>
              <a:t>  Right: More applies more </a:t>
            </a:r>
            <a:r>
              <a:rPr lang="en-US" sz="1600" b="1" dirty="0" err="1">
                <a:solidFill>
                  <a:schemeClr val="bg1"/>
                </a:solidFill>
              </a:rPr>
              <a:t>samplerate</a:t>
            </a:r>
            <a:r>
              <a:rPr lang="en-US" sz="1600" b="1" dirty="0">
                <a:solidFill>
                  <a:schemeClr val="bg1"/>
                </a:solidFill>
              </a:rPr>
              <a:t> reduction without a </a:t>
            </a:r>
            <a:r>
              <a:rPr lang="en-US" sz="1600" b="1" dirty="0" err="1">
                <a:solidFill>
                  <a:schemeClr val="bg1"/>
                </a:solidFill>
              </a:rPr>
              <a:t>lowpass</a:t>
            </a:r>
            <a:r>
              <a:rPr lang="en-US" sz="1600" b="1" dirty="0">
                <a:solidFill>
                  <a:schemeClr val="bg1"/>
                </a:solidFill>
              </a:rPr>
              <a:t> filter</a:t>
            </a:r>
          </a:p>
        </p:txBody>
      </p:sp>
      <p:sp>
        <p:nvSpPr>
          <p:cNvPr id="55" name="Rectangle 54"/>
          <p:cNvSpPr/>
          <p:nvPr/>
        </p:nvSpPr>
        <p:spPr>
          <a:xfrm>
            <a:off x="7618076" y="3266577"/>
            <a:ext cx="4360563" cy="1543206"/>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Drift Toggle: Oscillates all the knob controls (except mix) between the current setting and 0 at a slow rate ( between 25 and 50 second periods). </a:t>
            </a:r>
          </a:p>
          <a:p>
            <a:r>
              <a:rPr lang="en-US" sz="1600" b="1" dirty="0">
                <a:solidFill>
                  <a:schemeClr val="bg1"/>
                </a:solidFill>
              </a:rPr>
              <a:t>  Left:  Slow drift, Sine wave, lower rate</a:t>
            </a:r>
          </a:p>
          <a:p>
            <a:r>
              <a:rPr lang="en-US" sz="1600" b="1" dirty="0">
                <a:solidFill>
                  <a:schemeClr val="bg1"/>
                </a:solidFill>
              </a:rPr>
              <a:t>  Center: No drift</a:t>
            </a:r>
          </a:p>
          <a:p>
            <a:r>
              <a:rPr lang="en-US" sz="1600" b="1" dirty="0">
                <a:solidFill>
                  <a:schemeClr val="bg1"/>
                </a:solidFill>
              </a:rPr>
              <a:t>  Right:  More drift, Triangle wave, higher rate</a:t>
            </a:r>
          </a:p>
        </p:txBody>
      </p:sp>
      <p:sp>
        <p:nvSpPr>
          <p:cNvPr id="56" name="Rectangle 55"/>
          <p:cNvSpPr/>
          <p:nvPr/>
        </p:nvSpPr>
        <p:spPr>
          <a:xfrm>
            <a:off x="7676530" y="4874409"/>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1,2,3,4: TBD (no action currently assigned to dip switches)</a:t>
            </a:r>
          </a:p>
        </p:txBody>
      </p:sp>
      <p:sp>
        <p:nvSpPr>
          <p:cNvPr id="57" name="Rectangle 56"/>
          <p:cNvSpPr/>
          <p:nvPr/>
        </p:nvSpPr>
        <p:spPr>
          <a:xfrm>
            <a:off x="569071" y="5957124"/>
            <a:ext cx="4863180" cy="79805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more than a half second to enter/exit Set Expression mode. Hold for &gt; 2 seconds to clear all expression settings. </a:t>
            </a:r>
          </a:p>
        </p:txBody>
      </p:sp>
      <p:sp>
        <p:nvSpPr>
          <p:cNvPr id="58" name="Rectangle 57"/>
          <p:cNvSpPr/>
          <p:nvPr/>
        </p:nvSpPr>
        <p:spPr>
          <a:xfrm>
            <a:off x="6574948" y="5977001"/>
            <a:ext cx="4891147" cy="79805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Freeze the current reverb sound indefinitely. </a:t>
            </a:r>
          </a:p>
        </p:txBody>
      </p:sp>
      <p:sp>
        <p:nvSpPr>
          <p:cNvPr id="59" name="Rectangle 58"/>
          <p:cNvSpPr/>
          <p:nvPr/>
        </p:nvSpPr>
        <p:spPr>
          <a:xfrm>
            <a:off x="259856" y="190712"/>
            <a:ext cx="4226847" cy="12436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Venus</a:t>
            </a:r>
            <a:r>
              <a:rPr lang="en-US" sz="1600" b="1" dirty="0">
                <a:solidFill>
                  <a:schemeClr val="tx1"/>
                </a:solidFill>
              </a:rPr>
              <a:t> is a </a:t>
            </a:r>
            <a:r>
              <a:rPr lang="en-US" sz="2400" b="1" dirty="0">
                <a:solidFill>
                  <a:schemeClr val="tx1"/>
                </a:solidFill>
              </a:rPr>
              <a:t>Spectral Reverb </a:t>
            </a:r>
            <a:r>
              <a:rPr lang="en-US" sz="1600" b="1" dirty="0">
                <a:solidFill>
                  <a:schemeClr val="tx1"/>
                </a:solidFill>
              </a:rPr>
              <a:t>pedal that operates in the frequency domain to create lush soundscapes. Features string-like overtones, detuning, and spectral freeze.</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endCxn id="61" idx="2"/>
          </p:cNvCxnSpPr>
          <p:nvPr/>
        </p:nvCxnSpPr>
        <p:spPr>
          <a:xfrm flipH="1" flipV="1">
            <a:off x="7261055" y="4582016"/>
            <a:ext cx="404085" cy="3258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6625" y="5548457"/>
            <a:ext cx="58541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FREEZE</a:t>
            </a:r>
          </a:p>
        </p:txBody>
      </p:sp>
      <p:sp>
        <p:nvSpPr>
          <p:cNvPr id="65" name="Rectangle 6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248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4291" y="1240759"/>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777280" y="2261143"/>
            <a:ext cx="74090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PreDelay</a:t>
            </a:r>
          </a:p>
        </p:txBody>
      </p:sp>
      <p:sp>
        <p:nvSpPr>
          <p:cNvPr id="26" name="TextBox 25"/>
          <p:cNvSpPr txBox="1"/>
          <p:nvPr/>
        </p:nvSpPr>
        <p:spPr>
          <a:xfrm>
            <a:off x="5751369" y="2261142"/>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99611" y="2267910"/>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28" name="TextBox 27"/>
          <p:cNvSpPr txBox="1"/>
          <p:nvPr/>
        </p:nvSpPr>
        <p:spPr>
          <a:xfrm>
            <a:off x="5712266" y="3267265"/>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29" name="TextBox 28"/>
          <p:cNvSpPr txBox="1"/>
          <p:nvPr/>
        </p:nvSpPr>
        <p:spPr>
          <a:xfrm>
            <a:off x="6388775" y="3267265"/>
            <a:ext cx="7024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DriftMod</a:t>
            </a:r>
          </a:p>
        </p:txBody>
      </p:sp>
      <p:sp>
        <p:nvSpPr>
          <p:cNvPr id="30" name="TextBox 29"/>
          <p:cNvSpPr txBox="1"/>
          <p:nvPr/>
        </p:nvSpPr>
        <p:spPr>
          <a:xfrm>
            <a:off x="4918323" y="3267265"/>
            <a:ext cx="47160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5030524" y="4089229"/>
            <a:ext cx="439544" cy="338554"/>
          </a:xfrm>
          <a:prstGeom prst="rect">
            <a:avLst/>
          </a:prstGeom>
          <a:noFill/>
        </p:spPr>
        <p:txBody>
          <a:bodyPr wrap="none" rtlCol="0">
            <a:spAutoFit/>
          </a:bodyPr>
          <a:lstStyle/>
          <a:p>
            <a:pPr algn="ct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Rand</a:t>
            </a:r>
          </a:p>
        </p:txBody>
      </p:sp>
      <p:sp>
        <p:nvSpPr>
          <p:cNvPr id="33" name="TextBox 32"/>
          <p:cNvSpPr txBox="1"/>
          <p:nvPr/>
        </p:nvSpPr>
        <p:spPr>
          <a:xfrm>
            <a:off x="5146877" y="4499990"/>
            <a:ext cx="1593113"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Saturn</a:t>
            </a:r>
          </a:p>
        </p:txBody>
      </p:sp>
      <p:sp>
        <p:nvSpPr>
          <p:cNvPr id="34" name="TextBox 33"/>
          <p:cNvSpPr txBox="1"/>
          <p:nvPr/>
        </p:nvSpPr>
        <p:spPr>
          <a:xfrm>
            <a:off x="5390750" y="4877231"/>
            <a:ext cx="109677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Spectral Delay</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801885" y="4035684"/>
            <a:ext cx="439543" cy="461665"/>
          </a:xfrm>
          <a:prstGeom prst="rect">
            <a:avLst/>
          </a:prstGeom>
          <a:noFill/>
        </p:spPr>
        <p:txBody>
          <a:bodyPr wrap="none" rtlCol="0">
            <a:spAutoFit/>
          </a:bodyPr>
          <a:lstStyle/>
          <a:p>
            <a:pPr algn="ctr"/>
            <a:endParaRPr lang="en-US" sz="800" b="1" dirty="0">
              <a:latin typeface="Century Gothic" panose="020B0502020202020204" pitchFamily="34" charset="0"/>
              <a:cs typeface="Adobe Devanagari" panose="02040503050201020203" pitchFamily="18" charset="0"/>
            </a:endParaRPr>
          </a:p>
          <a:p>
            <a:pPr algn="ct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Rand</a:t>
            </a:r>
          </a:p>
        </p:txBody>
      </p:sp>
      <p:sp>
        <p:nvSpPr>
          <p:cNvPr id="40" name="TextBox 39"/>
          <p:cNvSpPr txBox="1"/>
          <p:nvPr/>
        </p:nvSpPr>
        <p:spPr>
          <a:xfrm rot="16200000">
            <a:off x="6501671" y="4039021"/>
            <a:ext cx="534122"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Mode1</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Mode2</a:t>
            </a:r>
          </a:p>
        </p:txBody>
      </p:sp>
      <p:sp>
        <p:nvSpPr>
          <p:cNvPr id="41" name="TextBox 40"/>
          <p:cNvSpPr txBox="1"/>
          <p:nvPr/>
        </p:nvSpPr>
        <p:spPr>
          <a:xfrm>
            <a:off x="4764201" y="3551712"/>
            <a:ext cx="80342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Time Mode</a:t>
            </a:r>
          </a:p>
        </p:txBody>
      </p:sp>
      <p:sp>
        <p:nvSpPr>
          <p:cNvPr id="42" name="TextBox 41"/>
          <p:cNvSpPr txBox="1"/>
          <p:nvPr/>
        </p:nvSpPr>
        <p:spPr>
          <a:xfrm>
            <a:off x="5542178" y="3560229"/>
            <a:ext cx="821059"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FDBK Mode</a:t>
            </a:r>
          </a:p>
        </p:txBody>
      </p:sp>
      <p:sp>
        <p:nvSpPr>
          <p:cNvPr id="43" name="TextBox 42"/>
          <p:cNvSpPr txBox="1"/>
          <p:nvPr/>
        </p:nvSpPr>
        <p:spPr>
          <a:xfrm>
            <a:off x="6584988" y="3562383"/>
            <a:ext cx="39626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Drift</a:t>
            </a:r>
          </a:p>
        </p:txBody>
      </p:sp>
      <p:sp>
        <p:nvSpPr>
          <p:cNvPr id="44" name="Rectangle 43"/>
          <p:cNvSpPr/>
          <p:nvPr/>
        </p:nvSpPr>
        <p:spPr>
          <a:xfrm>
            <a:off x="4764898" y="2653473"/>
            <a:ext cx="735796" cy="177379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457200" y="1542432"/>
            <a:ext cx="3789856" cy="1203136"/>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PreDelay</a:t>
            </a:r>
            <a:r>
              <a:rPr lang="en-US" sz="1600" dirty="0">
                <a:solidFill>
                  <a:schemeClr val="tx1"/>
                </a:solidFill>
              </a:rPr>
              <a:t>: Up to 2 seconds of predelay prior to spectral delay</a:t>
            </a:r>
          </a:p>
          <a:p>
            <a:r>
              <a:rPr lang="en-US" sz="1600" b="1" dirty="0">
                <a:solidFill>
                  <a:schemeClr val="tx1"/>
                </a:solidFill>
              </a:rPr>
              <a:t>Mix</a:t>
            </a:r>
            <a:r>
              <a:rPr lang="en-US" sz="1600" dirty="0">
                <a:solidFill>
                  <a:schemeClr val="tx1"/>
                </a:solidFill>
              </a:rPr>
              <a:t>: Dry/Wet Mix</a:t>
            </a:r>
          </a:p>
          <a:p>
            <a:r>
              <a:rPr lang="en-US" sz="1600" b="1" dirty="0">
                <a:solidFill>
                  <a:schemeClr val="tx1"/>
                </a:solidFill>
              </a:rPr>
              <a:t>Filter:</a:t>
            </a:r>
            <a:r>
              <a:rPr lang="en-US" sz="1600" dirty="0">
                <a:solidFill>
                  <a:schemeClr val="tx1"/>
                </a:solidFill>
              </a:rPr>
              <a:t> Low Pass to the left, Highpass to the right, applied to the delaylines</a:t>
            </a:r>
            <a:endParaRPr lang="en-US" sz="1600" b="1" dirty="0">
              <a:solidFill>
                <a:schemeClr val="tx1"/>
              </a:solidFill>
            </a:endParaRPr>
          </a:p>
        </p:txBody>
      </p:sp>
      <p:sp>
        <p:nvSpPr>
          <p:cNvPr id="50" name="Rectangle 49"/>
          <p:cNvSpPr/>
          <p:nvPr/>
        </p:nvSpPr>
        <p:spPr>
          <a:xfrm>
            <a:off x="7611997" y="1580958"/>
            <a:ext cx="4014544" cy="1471610"/>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Time</a:t>
            </a:r>
            <a:r>
              <a:rPr lang="en-US" sz="1600" dirty="0">
                <a:solidFill>
                  <a:schemeClr val="tx1"/>
                </a:solidFill>
              </a:rPr>
              <a:t>: Up to 4 second delay spread of the individual frequency bins.</a:t>
            </a:r>
          </a:p>
          <a:p>
            <a:r>
              <a:rPr lang="en-US" sz="1600" b="1" dirty="0">
                <a:solidFill>
                  <a:schemeClr val="tx1"/>
                </a:solidFill>
              </a:rPr>
              <a:t>FDBK</a:t>
            </a:r>
            <a:r>
              <a:rPr lang="en-US" sz="1600" dirty="0">
                <a:solidFill>
                  <a:schemeClr val="tx1"/>
                </a:solidFill>
              </a:rPr>
              <a:t>: Feedback of the delay, behavior depends on the mode toggle.</a:t>
            </a:r>
          </a:p>
          <a:p>
            <a:r>
              <a:rPr lang="en-US" sz="1600" b="1" dirty="0">
                <a:solidFill>
                  <a:schemeClr val="tx1"/>
                </a:solidFill>
              </a:rPr>
              <a:t>DriftMod</a:t>
            </a:r>
            <a:r>
              <a:rPr lang="en-US" sz="1600" dirty="0">
                <a:solidFill>
                  <a:schemeClr val="tx1"/>
                </a:solidFill>
              </a:rPr>
              <a:t>: Frequency of drift (0 to 1Hz)</a:t>
            </a:r>
            <a:endParaRPr lang="en-US" sz="1600" dirty="0">
              <a:solidFill>
                <a:schemeClr val="bg1"/>
              </a:solidFill>
            </a:endParaRPr>
          </a:p>
        </p:txBody>
      </p:sp>
      <p:sp>
        <p:nvSpPr>
          <p:cNvPr id="52" name="Rectangle 51"/>
          <p:cNvSpPr/>
          <p:nvPr/>
        </p:nvSpPr>
        <p:spPr>
          <a:xfrm>
            <a:off x="80518" y="2800978"/>
            <a:ext cx="4388214" cy="1344301"/>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Time Mode Toggle:</a:t>
            </a:r>
          </a:p>
          <a:p>
            <a:r>
              <a:rPr lang="en-US" sz="1600" b="1" dirty="0">
                <a:solidFill>
                  <a:schemeClr val="bg1"/>
                </a:solidFill>
              </a:rPr>
              <a:t>  Left:  Linear increase in delay from low to high frequencies</a:t>
            </a:r>
          </a:p>
          <a:p>
            <a:r>
              <a:rPr lang="en-US" sz="1600" b="1" dirty="0">
                <a:solidFill>
                  <a:schemeClr val="bg1"/>
                </a:solidFill>
              </a:rPr>
              <a:t>  Center: Sine wave over low to high frequencies</a:t>
            </a:r>
          </a:p>
          <a:p>
            <a:r>
              <a:rPr lang="en-US" sz="1600" b="1" dirty="0">
                <a:solidFill>
                  <a:schemeClr val="bg1"/>
                </a:solidFill>
              </a:rPr>
              <a:t>  Right:  Random delay times for each frequency</a:t>
            </a:r>
          </a:p>
        </p:txBody>
      </p:sp>
      <p:sp>
        <p:nvSpPr>
          <p:cNvPr id="54" name="Rectangle 53"/>
          <p:cNvSpPr/>
          <p:nvPr/>
        </p:nvSpPr>
        <p:spPr>
          <a:xfrm>
            <a:off x="71060" y="4289010"/>
            <a:ext cx="4259051" cy="1441072"/>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Feedback Mode Toggle:</a:t>
            </a:r>
          </a:p>
          <a:p>
            <a:r>
              <a:rPr lang="en-US" sz="1600" b="1" dirty="0">
                <a:solidFill>
                  <a:schemeClr val="bg1"/>
                </a:solidFill>
              </a:rPr>
              <a:t>  Left:  Even, all delaylines have the same fdbk</a:t>
            </a:r>
          </a:p>
          <a:p>
            <a:r>
              <a:rPr lang="en-US" sz="1600" b="1" dirty="0">
                <a:solidFill>
                  <a:schemeClr val="bg1"/>
                </a:solidFill>
              </a:rPr>
              <a:t>  Center: linear decrease with frequency</a:t>
            </a:r>
          </a:p>
          <a:p>
            <a:r>
              <a:rPr lang="en-US" sz="1600" b="1" dirty="0">
                <a:solidFill>
                  <a:schemeClr val="bg1"/>
                </a:solidFill>
              </a:rPr>
              <a:t>  Right:  Random FDBK values for each freq.</a:t>
            </a:r>
          </a:p>
        </p:txBody>
      </p:sp>
      <p:sp>
        <p:nvSpPr>
          <p:cNvPr id="55" name="Rectangle 54"/>
          <p:cNvSpPr/>
          <p:nvPr/>
        </p:nvSpPr>
        <p:spPr>
          <a:xfrm>
            <a:off x="7618076" y="3165399"/>
            <a:ext cx="4441843" cy="1486591"/>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Drift Toggle (slow modulation of all the knobs excluding mix, from the current position to 0) :</a:t>
            </a:r>
          </a:p>
          <a:p>
            <a:r>
              <a:rPr lang="en-US" sz="1600" b="1" dirty="0">
                <a:solidFill>
                  <a:schemeClr val="bg1"/>
                </a:solidFill>
              </a:rPr>
              <a:t>  Left:  Predelay not included in drift modulation</a:t>
            </a:r>
          </a:p>
          <a:p>
            <a:r>
              <a:rPr lang="en-US" sz="1600" b="1" dirty="0">
                <a:solidFill>
                  <a:schemeClr val="bg1"/>
                </a:solidFill>
              </a:rPr>
              <a:t>  Center: No Drift</a:t>
            </a:r>
          </a:p>
          <a:p>
            <a:r>
              <a:rPr lang="en-US" sz="1600" b="1" dirty="0">
                <a:solidFill>
                  <a:schemeClr val="bg1"/>
                </a:solidFill>
              </a:rPr>
              <a:t>  Right:  Adds Predelay to drift (wacky time stretching sounds)</a:t>
            </a:r>
          </a:p>
        </p:txBody>
      </p:sp>
      <p:sp>
        <p:nvSpPr>
          <p:cNvPr id="56" name="Rectangle 55"/>
          <p:cNvSpPr/>
          <p:nvPr/>
        </p:nvSpPr>
        <p:spPr>
          <a:xfrm>
            <a:off x="7618076" y="4672185"/>
            <a:ext cx="4257092" cy="1239728"/>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Mono/Stereo (mono processes more freqs)</a:t>
            </a:r>
          </a:p>
          <a:p>
            <a:r>
              <a:rPr lang="en-US" sz="1600" b="1" dirty="0">
                <a:solidFill>
                  <a:schemeClr val="bg1"/>
                </a:solidFill>
              </a:rPr>
              <a:t>  2: MISO (mono in stereo out) / Stereo </a:t>
            </a:r>
          </a:p>
          <a:p>
            <a:r>
              <a:rPr lang="en-US" sz="1600" b="1" dirty="0">
                <a:solidFill>
                  <a:schemeClr val="bg1"/>
                </a:solidFill>
              </a:rPr>
              <a:t>  3: Stereo Spread Off/On</a:t>
            </a:r>
          </a:p>
          <a:p>
            <a:r>
              <a:rPr lang="en-US" sz="1600" b="1" dirty="0">
                <a:solidFill>
                  <a:schemeClr val="bg1"/>
                </a:solidFill>
              </a:rPr>
              <a:t>  4: Adds Feedback to Predelay </a:t>
            </a:r>
          </a:p>
        </p:txBody>
      </p:sp>
      <p:sp>
        <p:nvSpPr>
          <p:cNvPr id="57" name="Rectangle 56"/>
          <p:cNvSpPr/>
          <p:nvPr/>
        </p:nvSpPr>
        <p:spPr>
          <a:xfrm>
            <a:off x="345440" y="5977002"/>
            <a:ext cx="5871253" cy="78893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both footswitches more than a half second to enter/exit Set Expression mode. Hold both footswitches for &gt; 2 seconds to clear all expression settings. </a:t>
            </a:r>
          </a:p>
        </p:txBody>
      </p:sp>
      <p:sp>
        <p:nvSpPr>
          <p:cNvPr id="58" name="Rectangle 57"/>
          <p:cNvSpPr/>
          <p:nvPr/>
        </p:nvSpPr>
        <p:spPr>
          <a:xfrm>
            <a:off x="6574948" y="5977001"/>
            <a:ext cx="4891147" cy="82921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of all knobs, toggles, and dipswitches. Press to engage/disengage preset. Saves between power cycles.</a:t>
            </a:r>
          </a:p>
        </p:txBody>
      </p:sp>
      <p:sp>
        <p:nvSpPr>
          <p:cNvPr id="59" name="Rectangle 58"/>
          <p:cNvSpPr/>
          <p:nvPr/>
        </p:nvSpPr>
        <p:spPr>
          <a:xfrm>
            <a:off x="80518" y="56439"/>
            <a:ext cx="4388215" cy="143058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Saturn</a:t>
            </a:r>
            <a:r>
              <a:rPr lang="en-US" sz="1600" b="1" dirty="0">
                <a:solidFill>
                  <a:schemeClr val="tx1"/>
                </a:solidFill>
              </a:rPr>
              <a:t> is a </a:t>
            </a:r>
            <a:r>
              <a:rPr lang="en-US" sz="2400" b="1" dirty="0">
                <a:solidFill>
                  <a:schemeClr val="tx1"/>
                </a:solidFill>
              </a:rPr>
              <a:t>Spectral Delay </a:t>
            </a:r>
            <a:r>
              <a:rPr lang="en-US" sz="1600" b="1" dirty="0">
                <a:solidFill>
                  <a:schemeClr val="tx1"/>
                </a:solidFill>
              </a:rPr>
              <a:t>pedal that splits your signal into frequency particles and delays each part separately. Like a prism refracting white light into colors, Saturn turns your guitar into a kaleidoscope </a:t>
            </a:r>
            <a:r>
              <a:rPr lang="en-US" sz="1600" b="1">
                <a:solidFill>
                  <a:schemeClr val="tx1"/>
                </a:solidFill>
              </a:rPr>
              <a:t>of sounds.</a:t>
            </a:r>
            <a:endParaRPr lang="en-US" sz="1600" b="1" dirty="0">
              <a:solidFill>
                <a:schemeClr val="tx1"/>
              </a:solidFill>
            </a:endParaRPr>
          </a:p>
        </p:txBody>
      </p:sp>
      <p:sp>
        <p:nvSpPr>
          <p:cNvPr id="60" name="Rectangle 59"/>
          <p:cNvSpPr/>
          <p:nvPr/>
        </p:nvSpPr>
        <p:spPr>
          <a:xfrm>
            <a:off x="7586062" y="182881"/>
            <a:ext cx="4289106" cy="121566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Mono, MISO, and Stereo modes</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5824" y="5548457"/>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
        <p:nvSpPr>
          <p:cNvPr id="65" name="Rectangle 6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 name="Straight Connector 45"/>
          <p:cNvCxnSpPr/>
          <p:nvPr/>
        </p:nvCxnSpPr>
        <p:spPr>
          <a:xfrm flipV="1">
            <a:off x="4851015" y="4170809"/>
            <a:ext cx="130841" cy="1628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894033" y="4170682"/>
            <a:ext cx="136616" cy="1182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629479" y="4249620"/>
            <a:ext cx="169705" cy="2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5019663" y="4201051"/>
            <a:ext cx="180975" cy="95250"/>
          </a:xfrm>
          <a:custGeom>
            <a:avLst/>
            <a:gdLst>
              <a:gd name="connsiteX0" fmla="*/ 0 w 180975"/>
              <a:gd name="connsiteY0" fmla="*/ 95250 h 95250"/>
              <a:gd name="connsiteX1" fmla="*/ 73818 w 180975"/>
              <a:gd name="connsiteY1" fmla="*/ 2381 h 95250"/>
              <a:gd name="connsiteX2" fmla="*/ 130968 w 180975"/>
              <a:gd name="connsiteY2" fmla="*/ 85725 h 95250"/>
              <a:gd name="connsiteX3" fmla="*/ 180975 w 180975"/>
              <a:gd name="connsiteY3" fmla="*/ 0 h 95250"/>
            </a:gdLst>
            <a:ahLst/>
            <a:cxnLst>
              <a:cxn ang="0">
                <a:pos x="connsiteX0" y="connsiteY0"/>
              </a:cxn>
              <a:cxn ang="0">
                <a:pos x="connsiteX1" y="connsiteY1"/>
              </a:cxn>
              <a:cxn ang="0">
                <a:pos x="connsiteX2" y="connsiteY2"/>
              </a:cxn>
              <a:cxn ang="0">
                <a:pos x="connsiteX3" y="connsiteY3"/>
              </a:cxn>
            </a:cxnLst>
            <a:rect l="l" t="t" r="r" b="b"/>
            <a:pathLst>
              <a:path w="180975" h="95250">
                <a:moveTo>
                  <a:pt x="0" y="95250"/>
                </a:moveTo>
                <a:cubicBezTo>
                  <a:pt x="25995" y="49609"/>
                  <a:pt x="51990" y="3968"/>
                  <a:pt x="73818" y="2381"/>
                </a:cubicBezTo>
                <a:cubicBezTo>
                  <a:pt x="95646" y="794"/>
                  <a:pt x="113109" y="86122"/>
                  <a:pt x="130968" y="85725"/>
                </a:cubicBezTo>
                <a:cubicBezTo>
                  <a:pt x="148827" y="85328"/>
                  <a:pt x="171053" y="14684"/>
                  <a:pt x="180975"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9" name="Rectangle 78"/>
          <p:cNvSpPr/>
          <p:nvPr/>
        </p:nvSpPr>
        <p:spPr>
          <a:xfrm>
            <a:off x="5560186" y="2653473"/>
            <a:ext cx="768928" cy="177379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71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90290" y="2261143"/>
            <a:ext cx="51488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GAIN</a:t>
            </a:r>
          </a:p>
        </p:txBody>
      </p:sp>
      <p:sp>
        <p:nvSpPr>
          <p:cNvPr id="26" name="TextBox 25"/>
          <p:cNvSpPr txBox="1"/>
          <p:nvPr/>
        </p:nvSpPr>
        <p:spPr>
          <a:xfrm>
            <a:off x="5692058" y="2261142"/>
            <a:ext cx="52129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a:t>
            </a:r>
          </a:p>
        </p:txBody>
      </p:sp>
      <p:sp>
        <p:nvSpPr>
          <p:cNvPr id="27" name="TextBox 26"/>
          <p:cNvSpPr txBox="1"/>
          <p:nvPr/>
        </p:nvSpPr>
        <p:spPr>
          <a:xfrm>
            <a:off x="6336906" y="2267910"/>
            <a:ext cx="79380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PRESENCE</a:t>
            </a:r>
          </a:p>
        </p:txBody>
      </p:sp>
      <p:sp>
        <p:nvSpPr>
          <p:cNvPr id="28" name="TextBox 27"/>
          <p:cNvSpPr txBox="1"/>
          <p:nvPr/>
        </p:nvSpPr>
        <p:spPr>
          <a:xfrm>
            <a:off x="5744325" y="3267265"/>
            <a:ext cx="42511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MID</a:t>
            </a:r>
          </a:p>
        </p:txBody>
      </p:sp>
      <p:sp>
        <p:nvSpPr>
          <p:cNvPr id="29" name="TextBox 28"/>
          <p:cNvSpPr txBox="1"/>
          <p:nvPr/>
        </p:nvSpPr>
        <p:spPr>
          <a:xfrm>
            <a:off x="6451289" y="3267265"/>
            <a:ext cx="57740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TREBLE</a:t>
            </a:r>
          </a:p>
        </p:txBody>
      </p:sp>
      <p:sp>
        <p:nvSpPr>
          <p:cNvPr id="30" name="TextBox 29"/>
          <p:cNvSpPr txBox="1"/>
          <p:nvPr/>
        </p:nvSpPr>
        <p:spPr>
          <a:xfrm>
            <a:off x="4910305" y="3267265"/>
            <a:ext cx="48763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BASS</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914977" y="4030683"/>
            <a:ext cx="410690"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33" name="TextBox 32"/>
          <p:cNvSpPr txBox="1"/>
          <p:nvPr/>
        </p:nvSpPr>
        <p:spPr>
          <a:xfrm>
            <a:off x="5038072" y="4500003"/>
            <a:ext cx="1871753"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Mercury</a:t>
            </a:r>
          </a:p>
        </p:txBody>
      </p:sp>
      <p:sp>
        <p:nvSpPr>
          <p:cNvPr id="34" name="TextBox 33"/>
          <p:cNvSpPr txBox="1"/>
          <p:nvPr/>
        </p:nvSpPr>
        <p:spPr>
          <a:xfrm>
            <a:off x="5404373" y="4877231"/>
            <a:ext cx="1069524"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Amp </a:t>
            </a:r>
            <a:r>
              <a:rPr lang="en-US" sz="1000" dirty="0" err="1">
                <a:latin typeface="Century Gothic" panose="020B0502020202020204" pitchFamily="34" charset="0"/>
                <a:cs typeface="Adobe Devanagari" panose="02040503050201020203" pitchFamily="18" charset="0"/>
              </a:rPr>
              <a:t>Modeller</a:t>
            </a:r>
            <a:endParaRPr lang="en-US" sz="1000" dirty="0">
              <a:latin typeface="Century Gothic" panose="020B0502020202020204" pitchFamily="34"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77791" y="4049121"/>
            <a:ext cx="51007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Amp 1</a:t>
            </a:r>
          </a:p>
          <a:p>
            <a:pPr algn="ctr"/>
            <a:r>
              <a:rPr lang="en-US" sz="800" b="1" dirty="0">
                <a:latin typeface="Century Gothic" panose="020B0502020202020204" pitchFamily="34" charset="0"/>
                <a:cs typeface="Adobe Devanagari" panose="02040503050201020203" pitchFamily="18" charset="0"/>
              </a:rPr>
              <a:t>Amp 2</a:t>
            </a:r>
          </a:p>
          <a:p>
            <a:pPr algn="ctr"/>
            <a:r>
              <a:rPr lang="en-US" sz="800" b="1" dirty="0">
                <a:latin typeface="Century Gothic" panose="020B0502020202020204" pitchFamily="34" charset="0"/>
                <a:cs typeface="Adobe Devanagari" panose="02040503050201020203" pitchFamily="18" charset="0"/>
              </a:rPr>
              <a:t>Amp 3</a:t>
            </a:r>
          </a:p>
        </p:txBody>
      </p:sp>
      <p:sp>
        <p:nvSpPr>
          <p:cNvPr id="41" name="TextBox 40"/>
          <p:cNvSpPr txBox="1"/>
          <p:nvPr/>
        </p:nvSpPr>
        <p:spPr>
          <a:xfrm>
            <a:off x="4938125" y="3551712"/>
            <a:ext cx="45557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Amp</a:t>
            </a:r>
          </a:p>
        </p:txBody>
      </p:sp>
      <p:sp>
        <p:nvSpPr>
          <p:cNvPr id="42" name="TextBox 41"/>
          <p:cNvSpPr txBox="1"/>
          <p:nvPr/>
        </p:nvSpPr>
        <p:spPr>
          <a:xfrm>
            <a:off x="5738544" y="3560229"/>
            <a:ext cx="42832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Cab</a:t>
            </a:r>
          </a:p>
        </p:txBody>
      </p:sp>
      <p:sp>
        <p:nvSpPr>
          <p:cNvPr id="49" name="Rectangle 48"/>
          <p:cNvSpPr/>
          <p:nvPr/>
        </p:nvSpPr>
        <p:spPr>
          <a:xfrm>
            <a:off x="1571328" y="1542432"/>
            <a:ext cx="2675728"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Gain</a:t>
            </a:r>
            <a:r>
              <a:rPr lang="en-US" sz="1600" dirty="0">
                <a:solidFill>
                  <a:schemeClr val="tx1"/>
                </a:solidFill>
              </a:rPr>
              <a:t>: Amount of input gain</a:t>
            </a:r>
          </a:p>
          <a:p>
            <a:r>
              <a:rPr lang="en-US" sz="1600" b="1" dirty="0">
                <a:solidFill>
                  <a:schemeClr val="tx1"/>
                </a:solidFill>
              </a:rPr>
              <a:t>Level:</a:t>
            </a:r>
            <a:r>
              <a:rPr lang="en-US" sz="1600" dirty="0">
                <a:solidFill>
                  <a:schemeClr val="tx1"/>
                </a:solidFill>
              </a:rPr>
              <a:t> Overall output volume</a:t>
            </a:r>
          </a:p>
          <a:p>
            <a:r>
              <a:rPr lang="en-US" sz="1600" b="1" dirty="0">
                <a:solidFill>
                  <a:schemeClr val="tx1"/>
                </a:solidFill>
              </a:rPr>
              <a:t>Presence: </a:t>
            </a:r>
            <a:r>
              <a:rPr lang="en-US" sz="1600" dirty="0">
                <a:solidFill>
                  <a:schemeClr val="tx1"/>
                </a:solidFill>
              </a:rPr>
              <a:t>+10/-10 dB</a:t>
            </a:r>
            <a:endParaRPr lang="en-US" sz="1600" b="1" dirty="0">
              <a:solidFill>
                <a:schemeClr val="tx1"/>
              </a:solidFill>
            </a:endParaRPr>
          </a:p>
        </p:txBody>
      </p:sp>
      <p:sp>
        <p:nvSpPr>
          <p:cNvPr id="50" name="Rectangle 49"/>
          <p:cNvSpPr/>
          <p:nvPr/>
        </p:nvSpPr>
        <p:spPr>
          <a:xfrm>
            <a:off x="7599718" y="1904357"/>
            <a:ext cx="1859242"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Bass</a:t>
            </a:r>
            <a:r>
              <a:rPr lang="en-US" sz="1600" dirty="0">
                <a:solidFill>
                  <a:schemeClr val="tx1"/>
                </a:solidFill>
              </a:rPr>
              <a:t>: +10/-10 dB</a:t>
            </a:r>
          </a:p>
          <a:p>
            <a:r>
              <a:rPr lang="en-US" sz="1600" b="1" dirty="0">
                <a:solidFill>
                  <a:schemeClr val="tx1"/>
                </a:solidFill>
              </a:rPr>
              <a:t>Mid</a:t>
            </a:r>
            <a:r>
              <a:rPr lang="en-US" sz="1600" dirty="0">
                <a:solidFill>
                  <a:schemeClr val="tx1"/>
                </a:solidFill>
              </a:rPr>
              <a:t>: +10/-10 dB</a:t>
            </a:r>
          </a:p>
          <a:p>
            <a:r>
              <a:rPr lang="en-US" sz="1600" b="1" dirty="0">
                <a:solidFill>
                  <a:schemeClr val="tx1"/>
                </a:solidFill>
              </a:rPr>
              <a:t>Treble</a:t>
            </a:r>
            <a:r>
              <a:rPr lang="en-US" sz="1600" dirty="0">
                <a:solidFill>
                  <a:schemeClr val="tx1"/>
                </a:solidFill>
              </a:rPr>
              <a:t>: +10/-10 dB</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Amp Group</a:t>
            </a:r>
          </a:p>
          <a:p>
            <a:r>
              <a:rPr lang="en-US" sz="1600" b="1" dirty="0">
                <a:solidFill>
                  <a:schemeClr val="bg1"/>
                </a:solidFill>
              </a:rPr>
              <a:t>  Left:  Low Gain</a:t>
            </a:r>
          </a:p>
          <a:p>
            <a:r>
              <a:rPr lang="en-US" sz="1600" b="1" dirty="0">
                <a:solidFill>
                  <a:schemeClr val="bg1"/>
                </a:solidFill>
              </a:rPr>
              <a:t>  Center: Med Gain</a:t>
            </a:r>
          </a:p>
          <a:p>
            <a:r>
              <a:rPr lang="en-US" sz="1600" b="1" dirty="0">
                <a:solidFill>
                  <a:schemeClr val="bg1"/>
                </a:solidFill>
              </a:rPr>
              <a:t>  Right:  High Gain</a:t>
            </a:r>
          </a:p>
        </p:txBody>
      </p:sp>
      <p:sp>
        <p:nvSpPr>
          <p:cNvPr id="54" name="Rectangle 53"/>
          <p:cNvSpPr/>
          <p:nvPr/>
        </p:nvSpPr>
        <p:spPr>
          <a:xfrm>
            <a:off x="1224143" y="4073840"/>
            <a:ext cx="3034908" cy="1354221"/>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Model Select (depends on Toggle 1 group selection)*</a:t>
            </a:r>
          </a:p>
          <a:p>
            <a:r>
              <a:rPr lang="en-US" sz="1600" b="1" dirty="0">
                <a:solidFill>
                  <a:schemeClr val="bg1"/>
                </a:solidFill>
              </a:rPr>
              <a:t>  Left:  Amp 1</a:t>
            </a:r>
          </a:p>
          <a:p>
            <a:r>
              <a:rPr lang="en-US" sz="1600" b="1" dirty="0">
                <a:solidFill>
                  <a:schemeClr val="bg1"/>
                </a:solidFill>
              </a:rPr>
              <a:t>  Center: Amp 2</a:t>
            </a:r>
          </a:p>
          <a:p>
            <a:r>
              <a:rPr lang="en-US" sz="1600" b="1" dirty="0">
                <a:solidFill>
                  <a:schemeClr val="bg1"/>
                </a:solidFill>
              </a:rPr>
              <a:t>  Right:  Amp 3</a:t>
            </a:r>
          </a:p>
        </p:txBody>
      </p:sp>
      <p:sp>
        <p:nvSpPr>
          <p:cNvPr id="57" name="Rectangle 56"/>
          <p:cNvSpPr/>
          <p:nvPr/>
        </p:nvSpPr>
        <p:spPr>
          <a:xfrm>
            <a:off x="2264159" y="5977002"/>
            <a:ext cx="3034908"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59" name="Rectangle 58"/>
          <p:cNvSpPr/>
          <p:nvPr/>
        </p:nvSpPr>
        <p:spPr>
          <a:xfrm>
            <a:off x="259856" y="262029"/>
            <a:ext cx="4226847" cy="120916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Mercury</a:t>
            </a:r>
            <a:r>
              <a:rPr lang="en-US" sz="1600" b="1" dirty="0">
                <a:solidFill>
                  <a:schemeClr val="tx1"/>
                </a:solidFill>
              </a:rPr>
              <a:t> is an </a:t>
            </a:r>
            <a:r>
              <a:rPr lang="en-US" sz="2400" b="1" dirty="0">
                <a:solidFill>
                  <a:schemeClr val="tx1"/>
                </a:solidFill>
              </a:rPr>
              <a:t>Amp Emulator using Neural Amp Modeler (NAM). </a:t>
            </a:r>
            <a:endParaRPr lang="en-US" sz="1600" b="1" dirty="0">
              <a:solidFill>
                <a:schemeClr val="tx1"/>
              </a:solidFill>
            </a:endParaRP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TextBox 39"/>
          <p:cNvSpPr txBox="1"/>
          <p:nvPr/>
        </p:nvSpPr>
        <p:spPr>
          <a:xfrm>
            <a:off x="7823781" y="3437008"/>
            <a:ext cx="2834640" cy="2954655"/>
          </a:xfrm>
          <a:prstGeom prst="rect">
            <a:avLst/>
          </a:prstGeom>
          <a:noFill/>
        </p:spPr>
        <p:txBody>
          <a:bodyPr wrap="square" rtlCol="0">
            <a:spAutoFit/>
          </a:bodyPr>
          <a:lstStyle/>
          <a:p>
            <a:r>
              <a:rPr lang="en-US" dirty="0"/>
              <a:t>*NAM Models</a:t>
            </a:r>
          </a:p>
          <a:p>
            <a:r>
              <a:rPr lang="en-US" sz="1200" dirty="0"/>
              <a:t>Low Gain:</a:t>
            </a:r>
          </a:p>
          <a:p>
            <a:r>
              <a:rPr lang="en-US" sz="1200" dirty="0"/>
              <a:t>- Matchless SC30</a:t>
            </a:r>
          </a:p>
          <a:p>
            <a:r>
              <a:rPr lang="en-US" sz="1200" dirty="0"/>
              <a:t>- Twin Reverb</a:t>
            </a:r>
          </a:p>
          <a:p>
            <a:r>
              <a:rPr lang="en-US" sz="1200" dirty="0"/>
              <a:t>- </a:t>
            </a:r>
            <a:r>
              <a:rPr lang="en-US" sz="1200" dirty="0" err="1"/>
              <a:t>Dumble</a:t>
            </a:r>
            <a:r>
              <a:rPr lang="en-US" sz="1200" dirty="0"/>
              <a:t> Low Gain (from kit build)</a:t>
            </a:r>
          </a:p>
          <a:p>
            <a:endParaRPr lang="en-US" sz="1200" dirty="0"/>
          </a:p>
          <a:p>
            <a:r>
              <a:rPr lang="en-US" sz="1200" dirty="0"/>
              <a:t>Medium Gain:</a:t>
            </a:r>
          </a:p>
          <a:p>
            <a:r>
              <a:rPr lang="en-US" sz="1200" dirty="0"/>
              <a:t>- </a:t>
            </a:r>
            <a:r>
              <a:rPr lang="en-US" sz="1200" dirty="0" err="1"/>
              <a:t>Dumble</a:t>
            </a:r>
            <a:r>
              <a:rPr lang="en-US" sz="1200" dirty="0"/>
              <a:t> Higher Gain (from kit build)</a:t>
            </a:r>
          </a:p>
          <a:p>
            <a:r>
              <a:rPr lang="en-US" sz="1200" dirty="0"/>
              <a:t>- Ethos Tube Pedal</a:t>
            </a:r>
          </a:p>
          <a:p>
            <a:r>
              <a:rPr lang="en-US" sz="1200" dirty="0"/>
              <a:t>- JCM800 Medium Gain</a:t>
            </a:r>
          </a:p>
          <a:p>
            <a:endParaRPr lang="en-US" sz="1200" dirty="0"/>
          </a:p>
          <a:p>
            <a:r>
              <a:rPr lang="en-US" sz="1200" dirty="0"/>
              <a:t>High Gain:</a:t>
            </a:r>
          </a:p>
          <a:p>
            <a:r>
              <a:rPr lang="en-US" sz="1200" dirty="0"/>
              <a:t>- Mesa </a:t>
            </a:r>
            <a:r>
              <a:rPr lang="en-US" sz="1200" dirty="0" err="1"/>
              <a:t>iib</a:t>
            </a:r>
            <a:endParaRPr lang="en-US" sz="1200" dirty="0"/>
          </a:p>
          <a:p>
            <a:r>
              <a:rPr lang="en-US" sz="1200" dirty="0"/>
              <a:t>- </a:t>
            </a:r>
            <a:r>
              <a:rPr lang="en-US" sz="1200" dirty="0" err="1"/>
              <a:t>Splawn</a:t>
            </a:r>
            <a:endParaRPr lang="en-US" sz="1200" dirty="0"/>
          </a:p>
          <a:p>
            <a:r>
              <a:rPr lang="en-US" sz="1200" dirty="0"/>
              <a:t>- PRS Archon</a:t>
            </a:r>
          </a:p>
        </p:txBody>
      </p:sp>
    </p:spTree>
    <p:extLst>
      <p:ext uri="{BB962C8B-B14F-4D97-AF65-F5344CB8AC3E}">
        <p14:creationId xmlns:p14="http://schemas.microsoft.com/office/powerpoint/2010/main" val="352035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07956" y="2313676"/>
            <a:ext cx="74090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PreDelay</a:t>
            </a:r>
            <a:endParaRPr lang="en-US" sz="1000" b="1" dirty="0">
              <a:latin typeface="Century Gothic" panose="020B0502020202020204" pitchFamily="34" charset="0"/>
              <a:cs typeface="Adobe Devanagari" panose="02040503050201020203" pitchFamily="18" charset="0"/>
            </a:endParaRPr>
          </a:p>
        </p:txBody>
      </p:sp>
      <p:sp>
        <p:nvSpPr>
          <p:cNvPr id="28" name="TextBox 27"/>
          <p:cNvSpPr txBox="1"/>
          <p:nvPr/>
        </p:nvSpPr>
        <p:spPr>
          <a:xfrm>
            <a:off x="5775659" y="2300190"/>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9" name="TextBox 28"/>
          <p:cNvSpPr txBox="1"/>
          <p:nvPr/>
        </p:nvSpPr>
        <p:spPr>
          <a:xfrm>
            <a:off x="6459781" y="2306958"/>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30" name="TextBox 29"/>
          <p:cNvSpPr txBox="1"/>
          <p:nvPr/>
        </p:nvSpPr>
        <p:spPr>
          <a:xfrm>
            <a:off x="5590686" y="3306313"/>
            <a:ext cx="78098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Rate</a:t>
            </a:r>
          </a:p>
        </p:txBody>
      </p:sp>
      <p:sp>
        <p:nvSpPr>
          <p:cNvPr id="31" name="TextBox 30"/>
          <p:cNvSpPr txBox="1"/>
          <p:nvPr/>
        </p:nvSpPr>
        <p:spPr>
          <a:xfrm>
            <a:off x="6530082" y="3306313"/>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32" name="TextBox 31"/>
          <p:cNvSpPr txBox="1"/>
          <p:nvPr/>
        </p:nvSpPr>
        <p:spPr>
          <a:xfrm>
            <a:off x="4945016" y="3306313"/>
            <a:ext cx="46679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a:t>
            </a:r>
          </a:p>
        </p:txBody>
      </p:sp>
      <p:sp>
        <p:nvSpPr>
          <p:cNvPr id="33" name="TextBox 32"/>
          <p:cNvSpPr txBox="1"/>
          <p:nvPr/>
        </p:nvSpPr>
        <p:spPr>
          <a:xfrm>
            <a:off x="4870242" y="5587506"/>
            <a:ext cx="63991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4" name="TextBox 33"/>
          <p:cNvSpPr txBox="1"/>
          <p:nvPr/>
        </p:nvSpPr>
        <p:spPr>
          <a:xfrm rot="16200000">
            <a:off x="4920030" y="4069731"/>
            <a:ext cx="4491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Small</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Big</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Earth</a:t>
            </a:r>
          </a:p>
        </p:txBody>
      </p:sp>
      <p:sp>
        <p:nvSpPr>
          <p:cNvPr id="36" name="TextBox 35"/>
          <p:cNvSpPr txBox="1"/>
          <p:nvPr/>
        </p:nvSpPr>
        <p:spPr>
          <a:xfrm>
            <a:off x="5446302" y="4916279"/>
            <a:ext cx="1034257" cy="400110"/>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Plate Reverb/</a:t>
            </a:r>
          </a:p>
          <a:p>
            <a:pPr algn="ctr"/>
            <a:r>
              <a:rPr lang="en-US" sz="1000" dirty="0">
                <a:latin typeface="Century Gothic" panose="020B0502020202020204" pitchFamily="34" charset="0"/>
                <a:cs typeface="Adobe Devanagari" panose="02040503050201020203" pitchFamily="18" charset="0"/>
              </a:rPr>
              <a:t>Octave</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991269" y="3590760"/>
            <a:ext cx="39786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Size</a:t>
            </a:r>
          </a:p>
        </p:txBody>
      </p:sp>
      <p:sp>
        <p:nvSpPr>
          <p:cNvPr id="44" name="TextBox 43"/>
          <p:cNvSpPr txBox="1"/>
          <p:nvPr/>
        </p:nvSpPr>
        <p:spPr>
          <a:xfrm>
            <a:off x="5674670" y="3599277"/>
            <a:ext cx="60465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Octave</a:t>
            </a:r>
          </a:p>
        </p:txBody>
      </p:sp>
      <p:sp>
        <p:nvSpPr>
          <p:cNvPr id="45" name="TextBox 44"/>
          <p:cNvSpPr txBox="1"/>
          <p:nvPr/>
        </p:nvSpPr>
        <p:spPr>
          <a:xfrm>
            <a:off x="6420924" y="3601431"/>
            <a:ext cx="772969"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Footswitch</a:t>
            </a:r>
          </a:p>
        </p:txBody>
      </p:sp>
      <p:sp>
        <p:nvSpPr>
          <p:cNvPr id="47" name="TextBox 46"/>
          <p:cNvSpPr txBox="1"/>
          <p:nvPr/>
        </p:nvSpPr>
        <p:spPr>
          <a:xfrm>
            <a:off x="6448174" y="5574572"/>
            <a:ext cx="588623"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Action</a:t>
            </a:r>
          </a:p>
        </p:txBody>
      </p:sp>
      <p:sp>
        <p:nvSpPr>
          <p:cNvPr id="55" name="Rectangle 54"/>
          <p:cNvSpPr/>
          <p:nvPr/>
        </p:nvSpPr>
        <p:spPr>
          <a:xfrm>
            <a:off x="518160" y="1582168"/>
            <a:ext cx="3748726" cy="1092673"/>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err="1">
                <a:solidFill>
                  <a:schemeClr val="tx1"/>
                </a:solidFill>
              </a:rPr>
              <a:t>PreDelay</a:t>
            </a:r>
            <a:r>
              <a:rPr lang="en-US" sz="1600" dirty="0">
                <a:solidFill>
                  <a:schemeClr val="tx1"/>
                </a:solidFill>
              </a:rPr>
              <a:t>: </a:t>
            </a:r>
            <a:r>
              <a:rPr lang="en-US" sz="1600" dirty="0" err="1">
                <a:solidFill>
                  <a:schemeClr val="tx1"/>
                </a:solidFill>
              </a:rPr>
              <a:t>PreDelay</a:t>
            </a:r>
            <a:r>
              <a:rPr lang="en-US" sz="1600" dirty="0">
                <a:solidFill>
                  <a:schemeClr val="tx1"/>
                </a:solidFill>
              </a:rPr>
              <a:t> up to around 700ms</a:t>
            </a:r>
          </a:p>
          <a:p>
            <a:r>
              <a:rPr lang="en-US" sz="1600" b="1" dirty="0">
                <a:solidFill>
                  <a:schemeClr val="tx1"/>
                </a:solidFill>
              </a:rPr>
              <a:t>Mix</a:t>
            </a:r>
            <a:r>
              <a:rPr lang="en-US" sz="1600" dirty="0">
                <a:solidFill>
                  <a:schemeClr val="tx1"/>
                </a:solidFill>
              </a:rPr>
              <a:t>: Dry/Wet mix</a:t>
            </a:r>
          </a:p>
          <a:p>
            <a:r>
              <a:rPr lang="en-US" sz="1600" b="1" dirty="0">
                <a:solidFill>
                  <a:schemeClr val="tx1"/>
                </a:solidFill>
              </a:rPr>
              <a:t>Decay:</a:t>
            </a:r>
            <a:r>
              <a:rPr lang="en-US" sz="1600" dirty="0">
                <a:solidFill>
                  <a:schemeClr val="tx1"/>
                </a:solidFill>
              </a:rPr>
              <a:t> Amount of decay of the reverb</a:t>
            </a:r>
            <a:endParaRPr lang="en-US" sz="1600" b="1" dirty="0">
              <a:solidFill>
                <a:schemeClr val="tx1"/>
              </a:solidFill>
            </a:endParaRPr>
          </a:p>
        </p:txBody>
      </p:sp>
      <p:sp>
        <p:nvSpPr>
          <p:cNvPr id="56" name="Rectangle 55"/>
          <p:cNvSpPr/>
          <p:nvPr/>
        </p:nvSpPr>
        <p:spPr>
          <a:xfrm>
            <a:off x="7609878" y="2157781"/>
            <a:ext cx="4014544" cy="992323"/>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Mod Depth: </a:t>
            </a:r>
            <a:r>
              <a:rPr lang="en-US" sz="1600" dirty="0">
                <a:solidFill>
                  <a:schemeClr val="tx1"/>
                </a:solidFill>
              </a:rPr>
              <a:t>Intensity of reverb mod</a:t>
            </a:r>
          </a:p>
          <a:p>
            <a:r>
              <a:rPr lang="en-US" sz="1600" b="1" dirty="0">
                <a:solidFill>
                  <a:schemeClr val="tx1"/>
                </a:solidFill>
              </a:rPr>
              <a:t>Mod Rate</a:t>
            </a:r>
            <a:r>
              <a:rPr lang="en-US" sz="1600" dirty="0">
                <a:solidFill>
                  <a:schemeClr val="tx1"/>
                </a:solidFill>
              </a:rPr>
              <a:t>: Speed of reverb mod</a:t>
            </a:r>
          </a:p>
          <a:p>
            <a:r>
              <a:rPr lang="en-US" sz="1600" b="1" dirty="0">
                <a:solidFill>
                  <a:schemeClr val="tx1"/>
                </a:solidFill>
              </a:rPr>
              <a:t>Filter</a:t>
            </a:r>
            <a:r>
              <a:rPr lang="en-US" sz="1600" dirty="0">
                <a:solidFill>
                  <a:schemeClr val="tx1"/>
                </a:solidFill>
              </a:rPr>
              <a:t>: High and low cut filter in reverb tank.</a:t>
            </a:r>
            <a:endParaRPr lang="en-US" sz="1600" dirty="0">
              <a:solidFill>
                <a:schemeClr val="bg1"/>
              </a:solidFill>
            </a:endParaRPr>
          </a:p>
        </p:txBody>
      </p:sp>
      <p:sp>
        <p:nvSpPr>
          <p:cNvPr id="57" name="Rectangle 56"/>
          <p:cNvSpPr/>
          <p:nvPr/>
        </p:nvSpPr>
        <p:spPr>
          <a:xfrm>
            <a:off x="1856223" y="3020215"/>
            <a:ext cx="2422514"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Size Toggle</a:t>
            </a:r>
          </a:p>
          <a:p>
            <a:r>
              <a:rPr lang="en-US" sz="1600" b="1" dirty="0">
                <a:solidFill>
                  <a:schemeClr val="bg1"/>
                </a:solidFill>
              </a:rPr>
              <a:t>  Left:  Small size </a:t>
            </a:r>
          </a:p>
          <a:p>
            <a:r>
              <a:rPr lang="en-US" sz="1600" b="1" dirty="0">
                <a:solidFill>
                  <a:schemeClr val="bg1"/>
                </a:solidFill>
              </a:rPr>
              <a:t>  Center: Medium size</a:t>
            </a:r>
          </a:p>
          <a:p>
            <a:r>
              <a:rPr lang="en-US" sz="1600" b="1" dirty="0">
                <a:solidFill>
                  <a:schemeClr val="bg1"/>
                </a:solidFill>
              </a:rPr>
              <a:t>  Right:  Big size</a:t>
            </a:r>
          </a:p>
        </p:txBody>
      </p:sp>
      <p:sp>
        <p:nvSpPr>
          <p:cNvPr id="58" name="Rectangle 57"/>
          <p:cNvSpPr/>
          <p:nvPr/>
        </p:nvSpPr>
        <p:spPr>
          <a:xfrm>
            <a:off x="1231978" y="4351629"/>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Octave Switch</a:t>
            </a:r>
          </a:p>
          <a:p>
            <a:r>
              <a:rPr lang="en-US" sz="1600" b="1" dirty="0">
                <a:solidFill>
                  <a:schemeClr val="bg1"/>
                </a:solidFill>
              </a:rPr>
              <a:t>  Left:  None</a:t>
            </a:r>
          </a:p>
          <a:p>
            <a:r>
              <a:rPr lang="en-US" sz="1600" b="1" dirty="0">
                <a:solidFill>
                  <a:schemeClr val="bg1"/>
                </a:solidFill>
              </a:rPr>
              <a:t>  Center: Octave Up</a:t>
            </a:r>
          </a:p>
          <a:p>
            <a:r>
              <a:rPr lang="en-US" sz="1600" b="1" dirty="0">
                <a:solidFill>
                  <a:schemeClr val="bg1"/>
                </a:solidFill>
              </a:rPr>
              <a:t>  Right:  Octave Up and Down</a:t>
            </a:r>
          </a:p>
        </p:txBody>
      </p:sp>
      <p:sp>
        <p:nvSpPr>
          <p:cNvPr id="59" name="Rectangle 58"/>
          <p:cNvSpPr/>
          <p:nvPr/>
        </p:nvSpPr>
        <p:spPr>
          <a:xfrm>
            <a:off x="7628237" y="3306313"/>
            <a:ext cx="4309764" cy="1306263"/>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Footswitch Action:</a:t>
            </a:r>
          </a:p>
          <a:p>
            <a:r>
              <a:rPr lang="en-US" sz="1600" b="1" dirty="0">
                <a:solidFill>
                  <a:schemeClr val="bg1"/>
                </a:solidFill>
              </a:rPr>
              <a:t>  Left:  Freeze (Decay set to 1)</a:t>
            </a:r>
          </a:p>
          <a:p>
            <a:r>
              <a:rPr lang="en-US" sz="1600" b="1" dirty="0">
                <a:solidFill>
                  <a:schemeClr val="bg1"/>
                </a:solidFill>
              </a:rPr>
              <a:t>  Center: Overdrive the Reverb </a:t>
            </a:r>
          </a:p>
          <a:p>
            <a:r>
              <a:rPr lang="en-US" sz="1600" b="1" dirty="0">
                <a:solidFill>
                  <a:schemeClr val="bg1"/>
                </a:solidFill>
              </a:rPr>
              <a:t>  Right:  Momentary Octave (based on center toggle)</a:t>
            </a:r>
          </a:p>
        </p:txBody>
      </p:sp>
      <p:sp>
        <p:nvSpPr>
          <p:cNvPr id="60" name="Rectangle 59"/>
          <p:cNvSpPr/>
          <p:nvPr/>
        </p:nvSpPr>
        <p:spPr>
          <a:xfrm>
            <a:off x="7628236" y="4711921"/>
            <a:ext cx="4391044" cy="1274126"/>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Diffusion Disabled (on to disable input diffusion)</a:t>
            </a:r>
          </a:p>
          <a:p>
            <a:r>
              <a:rPr lang="en-US" sz="1600" b="1" dirty="0">
                <a:solidFill>
                  <a:schemeClr val="bg1"/>
                </a:solidFill>
              </a:rPr>
              <a:t>2. Octave only mode (only sends octaves to reverb, no dry, when in octave mode)</a:t>
            </a:r>
          </a:p>
        </p:txBody>
      </p:sp>
      <p:sp>
        <p:nvSpPr>
          <p:cNvPr id="61" name="Rectangle 60"/>
          <p:cNvSpPr/>
          <p:nvPr/>
        </p:nvSpPr>
        <p:spPr>
          <a:xfrm>
            <a:off x="2306321" y="5986047"/>
            <a:ext cx="2990200" cy="4211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63" name="Rectangle 62"/>
          <p:cNvSpPr/>
          <p:nvPr/>
        </p:nvSpPr>
        <p:spPr>
          <a:xfrm>
            <a:off x="531745" y="176575"/>
            <a:ext cx="3135165" cy="127382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2800" b="1" dirty="0">
                <a:solidFill>
                  <a:schemeClr val="tx1"/>
                </a:solidFill>
              </a:rPr>
              <a:t>Earth </a:t>
            </a:r>
            <a:r>
              <a:rPr lang="en-US" sz="1600" b="1" dirty="0">
                <a:solidFill>
                  <a:schemeClr val="tx1"/>
                </a:solidFill>
              </a:rPr>
              <a:t>is a digital </a:t>
            </a:r>
            <a:r>
              <a:rPr lang="en-US" sz="2400" b="1" dirty="0">
                <a:solidFill>
                  <a:schemeClr val="tx1"/>
                </a:solidFill>
              </a:rPr>
              <a:t>Plate </a:t>
            </a:r>
            <a:r>
              <a:rPr lang="en-US" sz="2800" b="1" dirty="0">
                <a:solidFill>
                  <a:schemeClr val="tx1"/>
                </a:solidFill>
              </a:rPr>
              <a:t>Reverb </a:t>
            </a:r>
            <a:r>
              <a:rPr lang="en-US" sz="1600" b="1" dirty="0">
                <a:solidFill>
                  <a:schemeClr val="tx1"/>
                </a:solidFill>
              </a:rPr>
              <a:t>pedal with octave effects.</a:t>
            </a:r>
          </a:p>
        </p:txBody>
      </p:sp>
      <p:sp>
        <p:nvSpPr>
          <p:cNvPr id="64" name="Rectangle 63"/>
          <p:cNvSpPr/>
          <p:nvPr/>
        </p:nvSpPr>
        <p:spPr>
          <a:xfrm>
            <a:off x="7596222" y="176575"/>
            <a:ext cx="4028200" cy="945138"/>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chemeClr val="tx1"/>
                </a:solidFill>
              </a:rPr>
              <a:t>Mono in Stereo Out Processing (MISO)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5" name="Straight Arrow Connector 64"/>
          <p:cNvCxnSpPr>
            <a:stCxn id="55" idx="3"/>
          </p:cNvCxnSpPr>
          <p:nvPr/>
        </p:nvCxnSpPr>
        <p:spPr>
          <a:xfrm flipV="1">
            <a:off x="4266886" y="2094330"/>
            <a:ext cx="362267" cy="259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TextBox 74"/>
          <p:cNvSpPr txBox="1"/>
          <p:nvPr/>
        </p:nvSpPr>
        <p:spPr>
          <a:xfrm rot="16200000">
            <a:off x="5651189" y="4064989"/>
            <a:ext cx="63350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None</a:t>
            </a:r>
          </a:p>
          <a:p>
            <a:pPr algn="ctr"/>
            <a:r>
              <a:rPr lang="en-US" sz="800" b="1" dirty="0" err="1">
                <a:latin typeface="Century Gothic" panose="020B0502020202020204" pitchFamily="34" charset="0"/>
                <a:cs typeface="Adobe Devanagari" panose="02040503050201020203" pitchFamily="18" charset="0"/>
              </a:rPr>
              <a:t>OctUp</a:t>
            </a:r>
            <a:endParaRPr lang="en-US" sz="800" b="1" dirty="0">
              <a:latin typeface="Century Gothic" panose="020B0502020202020204" pitchFamily="34" charset="0"/>
              <a:cs typeface="Adobe Devanagari" panose="02040503050201020203" pitchFamily="18" charset="0"/>
            </a:endParaRPr>
          </a:p>
          <a:p>
            <a:pPr algn="ctr"/>
            <a:r>
              <a:rPr lang="en-US" sz="800" b="1" dirty="0" err="1">
                <a:latin typeface="Century Gothic" panose="020B0502020202020204" pitchFamily="34" charset="0"/>
                <a:cs typeface="Adobe Devanagari" panose="02040503050201020203" pitchFamily="18" charset="0"/>
              </a:rPr>
              <a:t>OctUpDn</a:t>
            </a:r>
            <a:endParaRPr lang="en-US" sz="800" b="1" dirty="0">
              <a:latin typeface="Century Gothic" panose="020B0502020202020204" pitchFamily="34" charset="0"/>
              <a:cs typeface="Adobe Devanagari" panose="02040503050201020203" pitchFamily="18" charset="0"/>
            </a:endParaRPr>
          </a:p>
        </p:txBody>
      </p:sp>
      <p:sp>
        <p:nvSpPr>
          <p:cNvPr id="76" name="TextBox 75"/>
          <p:cNvSpPr txBox="1"/>
          <p:nvPr/>
        </p:nvSpPr>
        <p:spPr>
          <a:xfrm rot="16200000">
            <a:off x="6526029" y="4064989"/>
            <a:ext cx="52610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Freeze</a:t>
            </a:r>
          </a:p>
          <a:p>
            <a:pPr algn="ctr"/>
            <a:r>
              <a:rPr lang="en-US" sz="800" b="1" dirty="0">
                <a:latin typeface="Century Gothic" panose="020B0502020202020204" pitchFamily="34" charset="0"/>
                <a:cs typeface="Adobe Devanagari" panose="02040503050201020203" pitchFamily="18" charset="0"/>
              </a:rPr>
              <a:t>OD</a:t>
            </a:r>
          </a:p>
          <a:p>
            <a:pPr algn="ctr"/>
            <a:r>
              <a:rPr lang="en-US" sz="800" b="1" dirty="0">
                <a:latin typeface="Century Gothic" panose="020B0502020202020204" pitchFamily="34" charset="0"/>
                <a:cs typeface="Adobe Devanagari" panose="02040503050201020203" pitchFamily="18" charset="0"/>
              </a:rPr>
              <a:t>Oct</a:t>
            </a:r>
          </a:p>
        </p:txBody>
      </p:sp>
      <p:sp>
        <p:nvSpPr>
          <p:cNvPr id="77" name="Rectangle 76"/>
          <p:cNvSpPr/>
          <p:nvPr/>
        </p:nvSpPr>
        <p:spPr>
          <a:xfrm>
            <a:off x="6737081" y="6018288"/>
            <a:ext cx="4347480"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Do action based on 3</a:t>
            </a:r>
            <a:r>
              <a:rPr lang="en-US" sz="1600" b="1" baseline="30000" dirty="0">
                <a:solidFill>
                  <a:schemeClr val="bg1"/>
                </a:solidFill>
              </a:rPr>
              <a:t>rd</a:t>
            </a:r>
            <a:r>
              <a:rPr lang="en-US" sz="1600" b="1" dirty="0">
                <a:solidFill>
                  <a:schemeClr val="bg1"/>
                </a:solidFill>
              </a:rPr>
              <a:t> toggle.</a:t>
            </a:r>
          </a:p>
        </p:txBody>
      </p:sp>
    </p:spTree>
    <p:extLst>
      <p:ext uri="{BB962C8B-B14F-4D97-AF65-F5344CB8AC3E}">
        <p14:creationId xmlns:p14="http://schemas.microsoft.com/office/powerpoint/2010/main" val="271809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966651" y="2313676"/>
            <a:ext cx="42351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Size</a:t>
            </a:r>
          </a:p>
        </p:txBody>
      </p:sp>
      <p:sp>
        <p:nvSpPr>
          <p:cNvPr id="28" name="TextBox 27"/>
          <p:cNvSpPr txBox="1"/>
          <p:nvPr/>
        </p:nvSpPr>
        <p:spPr>
          <a:xfrm>
            <a:off x="5613756" y="2300190"/>
            <a:ext cx="726482"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a:p>
            <a:pPr algn="ctr"/>
            <a:r>
              <a:rPr lang="en-US" sz="1000" b="1" dirty="0">
                <a:latin typeface="Century Gothic" panose="020B0502020202020204" pitchFamily="34" charset="0"/>
                <a:cs typeface="Adobe Devanagari" panose="02040503050201020203" pitchFamily="18" charset="0"/>
              </a:rPr>
              <a:t>(Spread)</a:t>
            </a:r>
          </a:p>
        </p:txBody>
      </p:sp>
      <p:sp>
        <p:nvSpPr>
          <p:cNvPr id="29" name="TextBox 28"/>
          <p:cNvSpPr txBox="1"/>
          <p:nvPr/>
        </p:nvSpPr>
        <p:spPr>
          <a:xfrm>
            <a:off x="6301887" y="2306958"/>
            <a:ext cx="912429"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Pitch</a:t>
            </a:r>
          </a:p>
          <a:p>
            <a:pPr algn="ctr"/>
            <a:r>
              <a:rPr lang="en-US" sz="1000" b="1" dirty="0">
                <a:latin typeface="Century Gothic" panose="020B0502020202020204" pitchFamily="34" charset="0"/>
                <a:cs typeface="Adobe Devanagari" panose="02040503050201020203" pitchFamily="18" charset="0"/>
              </a:rPr>
              <a:t>(LFO Depth)</a:t>
            </a:r>
          </a:p>
        </p:txBody>
      </p:sp>
      <p:sp>
        <p:nvSpPr>
          <p:cNvPr id="30" name="TextBox 29"/>
          <p:cNvSpPr txBox="1"/>
          <p:nvPr/>
        </p:nvSpPr>
        <p:spPr>
          <a:xfrm>
            <a:off x="5715718" y="3306313"/>
            <a:ext cx="53091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Width</a:t>
            </a:r>
          </a:p>
        </p:txBody>
      </p:sp>
      <p:sp>
        <p:nvSpPr>
          <p:cNvPr id="31" name="TextBox 30"/>
          <p:cNvSpPr txBox="1"/>
          <p:nvPr/>
        </p:nvSpPr>
        <p:spPr>
          <a:xfrm>
            <a:off x="6354552" y="3306313"/>
            <a:ext cx="819456" cy="553998"/>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a:t>
            </a:r>
          </a:p>
          <a:p>
            <a:pPr algn="ctr"/>
            <a:r>
              <a:rPr lang="en-US" sz="1000" b="1" dirty="0">
                <a:latin typeface="Century Gothic" panose="020B0502020202020204" pitchFamily="34" charset="0"/>
                <a:cs typeface="Adobe Devanagari" panose="02040503050201020203" pitchFamily="18" charset="0"/>
              </a:rPr>
              <a:t>(LFO Rate)</a:t>
            </a:r>
          </a:p>
          <a:p>
            <a:pPr algn="ctr"/>
            <a:endParaRPr lang="en-US" sz="1000" b="1" dirty="0">
              <a:latin typeface="Century Gothic" panose="020B0502020202020204" pitchFamily="34" charset="0"/>
              <a:cs typeface="Adobe Devanagari" panose="02040503050201020203" pitchFamily="18" charset="0"/>
            </a:endParaRPr>
          </a:p>
        </p:txBody>
      </p:sp>
      <p:sp>
        <p:nvSpPr>
          <p:cNvPr id="32" name="TextBox 31"/>
          <p:cNvSpPr txBox="1"/>
          <p:nvPr/>
        </p:nvSpPr>
        <p:spPr>
          <a:xfrm>
            <a:off x="4815173" y="3306313"/>
            <a:ext cx="726482"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a:p>
            <a:pPr algn="ctr"/>
            <a:r>
              <a:rPr lang="en-US" sz="1000" b="1" dirty="0">
                <a:latin typeface="Century Gothic" panose="020B0502020202020204" pitchFamily="34" charset="0"/>
                <a:cs typeface="Adobe Devanagari" panose="02040503050201020203" pitchFamily="18" charset="0"/>
              </a:rPr>
              <a:t>(Spread)</a:t>
            </a:r>
          </a:p>
        </p:txBody>
      </p:sp>
      <p:sp>
        <p:nvSpPr>
          <p:cNvPr id="33" name="TextBox 32"/>
          <p:cNvSpPr txBox="1"/>
          <p:nvPr/>
        </p:nvSpPr>
        <p:spPr>
          <a:xfrm>
            <a:off x="4702728" y="5587506"/>
            <a:ext cx="97494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 / ALT</a:t>
            </a:r>
          </a:p>
        </p:txBody>
      </p:sp>
      <p:sp>
        <p:nvSpPr>
          <p:cNvPr id="34" name="TextBox 33"/>
          <p:cNvSpPr txBox="1"/>
          <p:nvPr/>
        </p:nvSpPr>
        <p:spPr>
          <a:xfrm rot="16200000">
            <a:off x="4879954" y="4069731"/>
            <a:ext cx="529312" cy="461665"/>
          </a:xfrm>
          <a:prstGeom prst="rect">
            <a:avLst/>
          </a:prstGeom>
          <a:noFill/>
        </p:spPr>
        <p:txBody>
          <a:bodyPr wrap="none" rtlCol="0">
            <a:spAutoFit/>
          </a:bodyPr>
          <a:lstStyle/>
          <a:p>
            <a:pPr algn="ctr"/>
            <a:r>
              <a:rPr lang="en-US" sz="800" b="1" dirty="0" smtClean="0">
                <a:latin typeface="Century Gothic" panose="020B0502020202020204" pitchFamily="34" charset="0"/>
                <a:cs typeface="Adobe Devanagari" panose="02040503050201020203" pitchFamily="18" charset="0"/>
              </a:rPr>
              <a:t>Oct Up</a:t>
            </a:r>
          </a:p>
          <a:p>
            <a:pPr algn="ctr"/>
            <a:r>
              <a:rPr lang="en-US" sz="800" b="1" dirty="0" smtClean="0">
                <a:latin typeface="Century Gothic" panose="020B0502020202020204" pitchFamily="34" charset="0"/>
                <a:cs typeface="Adobe Devanagari" panose="02040503050201020203" pitchFamily="18" charset="0"/>
              </a:rPr>
              <a:t>Oct </a:t>
            </a:r>
            <a:r>
              <a:rPr lang="en-US" sz="800" b="1" dirty="0" err="1" smtClean="0">
                <a:latin typeface="Century Gothic" panose="020B0502020202020204" pitchFamily="34" charset="0"/>
                <a:cs typeface="Adobe Devanagari" panose="02040503050201020203" pitchFamily="18" charset="0"/>
              </a:rPr>
              <a:t>Dn</a:t>
            </a:r>
            <a:endParaRPr lang="en-US" sz="800" b="1" dirty="0" smtClean="0">
              <a:latin typeface="Century Gothic" panose="020B0502020202020204" pitchFamily="34" charset="0"/>
              <a:cs typeface="Adobe Devanagari" panose="02040503050201020203" pitchFamily="18" charset="0"/>
            </a:endParaRPr>
          </a:p>
          <a:p>
            <a:pPr algn="ctr"/>
            <a:r>
              <a:rPr lang="en-US" sz="800" b="1" dirty="0" smtClean="0">
                <a:latin typeface="Century Gothic" panose="020B0502020202020204" pitchFamily="34" charset="0"/>
                <a:cs typeface="Adobe Devanagari" panose="02040503050201020203" pitchFamily="18" charset="0"/>
              </a:rPr>
              <a:t>Up/</a:t>
            </a:r>
            <a:r>
              <a:rPr lang="en-US" sz="800" b="1" dirty="0" err="1" smtClean="0">
                <a:latin typeface="Century Gothic" panose="020B0502020202020204" pitchFamily="34" charset="0"/>
                <a:cs typeface="Adobe Devanagari" panose="02040503050201020203" pitchFamily="18" charset="0"/>
              </a:rPr>
              <a:t>Dn</a:t>
            </a:r>
            <a:endParaRPr lang="en-US" sz="800" b="1" dirty="0">
              <a:latin typeface="Century Gothic" panose="020B0502020202020204" pitchFamily="34" charset="0"/>
              <a:cs typeface="Adobe Devanagari" panose="02040503050201020203" pitchFamily="18" charset="0"/>
            </a:endParaRP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Uranus</a:t>
            </a:r>
          </a:p>
        </p:txBody>
      </p:sp>
      <p:sp>
        <p:nvSpPr>
          <p:cNvPr id="36" name="TextBox 35"/>
          <p:cNvSpPr txBox="1"/>
          <p:nvPr/>
        </p:nvSpPr>
        <p:spPr>
          <a:xfrm>
            <a:off x="5495193" y="4916279"/>
            <a:ext cx="936475" cy="400110"/>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Granular </a:t>
            </a:r>
          </a:p>
          <a:p>
            <a:pPr algn="ctr"/>
            <a:r>
              <a:rPr lang="en-US" sz="1000" dirty="0">
                <a:latin typeface="Century Gothic" panose="020B0502020202020204" pitchFamily="34" charset="0"/>
                <a:cs typeface="Adobe Devanagari" panose="02040503050201020203" pitchFamily="18" charset="0"/>
              </a:rPr>
              <a:t>Delay/Synth</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rot="16200000">
            <a:off x="5678838" y="4088169"/>
            <a:ext cx="556563"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Smooth</a:t>
            </a:r>
          </a:p>
          <a:p>
            <a:pPr algn="ctr"/>
            <a:r>
              <a:rPr lang="en-US" sz="800" b="1" dirty="0" smtClean="0">
                <a:latin typeface="Century Gothic" panose="020B0502020202020204" pitchFamily="34" charset="0"/>
                <a:cs typeface="Adobe Devanagari" panose="02040503050201020203" pitchFamily="18" charset="0"/>
              </a:rPr>
              <a:t>Slow At</a:t>
            </a:r>
            <a:endParaRPr lang="en-US" sz="800" b="1" dirty="0">
              <a:latin typeface="Century Gothic" panose="020B0502020202020204" pitchFamily="34" charset="0"/>
              <a:cs typeface="Adobe Devanagari" panose="02040503050201020203" pitchFamily="18" charset="0"/>
            </a:endParaRPr>
          </a:p>
          <a:p>
            <a:pPr algn="ctr"/>
            <a:r>
              <a:rPr lang="en-US" sz="800" b="1" dirty="0" smtClean="0">
                <a:latin typeface="Century Gothic" panose="020B0502020202020204" pitchFamily="34" charset="0"/>
                <a:cs typeface="Adobe Devanagari" panose="02040503050201020203" pitchFamily="18" charset="0"/>
              </a:rPr>
              <a:t>Fast At</a:t>
            </a:r>
            <a:endParaRPr lang="en-US" sz="800" b="1" dirty="0">
              <a:latin typeface="Century Gothic" panose="020B0502020202020204" pitchFamily="34" charset="0"/>
              <a:cs typeface="Adobe Devanagari" panose="02040503050201020203" pitchFamily="18" charset="0"/>
            </a:endParaRPr>
          </a:p>
        </p:txBody>
      </p:sp>
      <p:sp>
        <p:nvSpPr>
          <p:cNvPr id="42" name="TextBox 41"/>
          <p:cNvSpPr txBox="1"/>
          <p:nvPr/>
        </p:nvSpPr>
        <p:spPr>
          <a:xfrm rot="16200000">
            <a:off x="6566837" y="4078069"/>
            <a:ext cx="45236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Gran</a:t>
            </a:r>
          </a:p>
          <a:p>
            <a:pPr algn="ctr"/>
            <a:r>
              <a:rPr lang="en-US" sz="800" b="1" dirty="0">
                <a:latin typeface="Century Gothic" panose="020B0502020202020204" pitchFamily="34" charset="0"/>
                <a:cs typeface="Adobe Devanagari" panose="02040503050201020203" pitchFamily="18" charset="0"/>
              </a:rPr>
              <a:t>FM</a:t>
            </a:r>
          </a:p>
        </p:txBody>
      </p:sp>
      <p:sp>
        <p:nvSpPr>
          <p:cNvPr id="43" name="TextBox 42"/>
          <p:cNvSpPr txBox="1"/>
          <p:nvPr/>
        </p:nvSpPr>
        <p:spPr>
          <a:xfrm>
            <a:off x="4814940" y="3590760"/>
            <a:ext cx="750526" cy="230832"/>
          </a:xfrm>
          <a:prstGeom prst="rect">
            <a:avLst/>
          </a:prstGeom>
          <a:noFill/>
        </p:spPr>
        <p:txBody>
          <a:bodyPr wrap="none" rtlCol="0">
            <a:spAutoFit/>
          </a:bodyPr>
          <a:lstStyle/>
          <a:p>
            <a:pPr algn="ctr"/>
            <a:r>
              <a:rPr lang="en-US" sz="900" b="1" dirty="0" smtClean="0">
                <a:latin typeface="Century Gothic" panose="020B0502020202020204" pitchFamily="34" charset="0"/>
                <a:cs typeface="Adobe Devanagari" panose="02040503050201020203" pitchFamily="18" charset="0"/>
              </a:rPr>
              <a:t>Oct </a:t>
            </a:r>
            <a:r>
              <a:rPr lang="en-US" sz="900" b="1" dirty="0">
                <a:latin typeface="Century Gothic" panose="020B0502020202020204" pitchFamily="34" charset="0"/>
                <a:cs typeface="Adobe Devanagari" panose="02040503050201020203" pitchFamily="18" charset="0"/>
              </a:rPr>
              <a:t>Mode</a:t>
            </a:r>
          </a:p>
        </p:txBody>
      </p:sp>
      <p:sp>
        <p:nvSpPr>
          <p:cNvPr id="44" name="TextBox 43"/>
          <p:cNvSpPr txBox="1"/>
          <p:nvPr/>
        </p:nvSpPr>
        <p:spPr>
          <a:xfrm>
            <a:off x="5619366" y="3599277"/>
            <a:ext cx="71526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Grain </a:t>
            </a:r>
            <a:r>
              <a:rPr lang="en-US" sz="900" b="1" dirty="0" err="1">
                <a:latin typeface="Century Gothic" panose="020B0502020202020204" pitchFamily="34" charset="0"/>
                <a:cs typeface="Adobe Devanagari" panose="02040503050201020203" pitchFamily="18" charset="0"/>
              </a:rPr>
              <a:t>Env</a:t>
            </a:r>
            <a:endParaRPr lang="en-US" sz="900" b="1" dirty="0">
              <a:latin typeface="Century Gothic" panose="020B0502020202020204" pitchFamily="34" charset="0"/>
              <a:cs typeface="Adobe Devanagari" panose="02040503050201020203" pitchFamily="18" charset="0"/>
            </a:endParaRPr>
          </a:p>
        </p:txBody>
      </p:sp>
      <p:sp>
        <p:nvSpPr>
          <p:cNvPr id="45" name="TextBox 44"/>
          <p:cNvSpPr txBox="1"/>
          <p:nvPr/>
        </p:nvSpPr>
        <p:spPr>
          <a:xfrm>
            <a:off x="6384857" y="3601431"/>
            <a:ext cx="84510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Synth Mode</a:t>
            </a:r>
          </a:p>
        </p:txBody>
      </p:sp>
      <p:sp>
        <p:nvSpPr>
          <p:cNvPr id="47" name="TextBox 46"/>
          <p:cNvSpPr txBox="1"/>
          <p:nvPr/>
        </p:nvSpPr>
        <p:spPr>
          <a:xfrm>
            <a:off x="6508286" y="5574572"/>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Hold</a:t>
            </a:r>
          </a:p>
        </p:txBody>
      </p:sp>
      <p:sp>
        <p:nvSpPr>
          <p:cNvPr id="55" name="Rectangle 54"/>
          <p:cNvSpPr/>
          <p:nvPr/>
        </p:nvSpPr>
        <p:spPr>
          <a:xfrm>
            <a:off x="518160" y="1582168"/>
            <a:ext cx="3739056" cy="120244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Size</a:t>
            </a:r>
            <a:r>
              <a:rPr lang="en-US" sz="1600" dirty="0">
                <a:solidFill>
                  <a:schemeClr val="tx1"/>
                </a:solidFill>
              </a:rPr>
              <a:t>: Grain size 1 to 300ms</a:t>
            </a:r>
          </a:p>
          <a:p>
            <a:r>
              <a:rPr lang="en-US" sz="1600" b="1" dirty="0">
                <a:solidFill>
                  <a:schemeClr val="tx1"/>
                </a:solidFill>
              </a:rPr>
              <a:t>Mix: </a:t>
            </a:r>
            <a:r>
              <a:rPr lang="en-US" sz="1600" dirty="0">
                <a:solidFill>
                  <a:schemeClr val="tx1"/>
                </a:solidFill>
              </a:rPr>
              <a:t>Dry/Wet Mix (Alt is stereo spread of each grain.)</a:t>
            </a:r>
          </a:p>
          <a:p>
            <a:r>
              <a:rPr lang="en-US" sz="1600" b="1" dirty="0">
                <a:solidFill>
                  <a:schemeClr val="tx1"/>
                </a:solidFill>
              </a:rPr>
              <a:t>Pitch:</a:t>
            </a:r>
            <a:r>
              <a:rPr lang="en-US" sz="1600" dirty="0">
                <a:solidFill>
                  <a:schemeClr val="tx1"/>
                </a:solidFill>
              </a:rPr>
              <a:t> Transposition in semitones, +/- one octave, center is neutral</a:t>
            </a:r>
            <a:endParaRPr lang="en-US" sz="1600" b="1" dirty="0">
              <a:solidFill>
                <a:schemeClr val="tx1"/>
              </a:solidFill>
            </a:endParaRPr>
          </a:p>
        </p:txBody>
      </p:sp>
      <p:sp>
        <p:nvSpPr>
          <p:cNvPr id="56" name="Rectangle 55"/>
          <p:cNvSpPr/>
          <p:nvPr/>
        </p:nvSpPr>
        <p:spPr>
          <a:xfrm>
            <a:off x="7609878" y="1882353"/>
            <a:ext cx="4014544" cy="126775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Feedback: </a:t>
            </a:r>
            <a:r>
              <a:rPr lang="en-US" sz="1600" dirty="0">
                <a:solidFill>
                  <a:schemeClr val="tx1"/>
                </a:solidFill>
              </a:rPr>
              <a:t>Feedback of the delay buffer.</a:t>
            </a:r>
          </a:p>
          <a:p>
            <a:r>
              <a:rPr lang="en-US" sz="1600" b="1" dirty="0">
                <a:solidFill>
                  <a:schemeClr val="tx1"/>
                </a:solidFill>
              </a:rPr>
              <a:t>Width</a:t>
            </a:r>
            <a:r>
              <a:rPr lang="en-US" sz="1600" dirty="0">
                <a:solidFill>
                  <a:schemeClr val="tx1"/>
                </a:solidFill>
              </a:rPr>
              <a:t>: Width of time in which a grain can randomly play from, 1 to 50ms </a:t>
            </a:r>
          </a:p>
          <a:p>
            <a:r>
              <a:rPr lang="en-US" sz="1600" b="1" dirty="0">
                <a:solidFill>
                  <a:schemeClr val="tx1"/>
                </a:solidFill>
              </a:rPr>
              <a:t>Speed</a:t>
            </a:r>
            <a:r>
              <a:rPr lang="en-US" sz="1600" dirty="0">
                <a:solidFill>
                  <a:schemeClr val="tx1"/>
                </a:solidFill>
              </a:rPr>
              <a:t>: Grain speed -2x to 2x, center is 0</a:t>
            </a:r>
          </a:p>
          <a:p>
            <a:endParaRPr lang="en-US" sz="1600" dirty="0">
              <a:solidFill>
                <a:schemeClr val="bg1"/>
              </a:solidFill>
            </a:endParaRPr>
          </a:p>
        </p:txBody>
      </p:sp>
      <p:sp>
        <p:nvSpPr>
          <p:cNvPr id="57" name="Rectangle 56"/>
          <p:cNvSpPr/>
          <p:nvPr/>
        </p:nvSpPr>
        <p:spPr>
          <a:xfrm>
            <a:off x="281990" y="2840715"/>
            <a:ext cx="4311425" cy="137496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Grain Octave Mode</a:t>
            </a:r>
          </a:p>
          <a:p>
            <a:r>
              <a:rPr lang="en-US" sz="1600" b="1" dirty="0">
                <a:solidFill>
                  <a:schemeClr val="bg1"/>
                </a:solidFill>
              </a:rPr>
              <a:t>  Left: Normal with Oct up</a:t>
            </a:r>
          </a:p>
          <a:p>
            <a:r>
              <a:rPr lang="en-US" sz="1600" b="1" dirty="0">
                <a:solidFill>
                  <a:schemeClr val="bg1"/>
                </a:solidFill>
              </a:rPr>
              <a:t>  Center: Normal with Oct down</a:t>
            </a:r>
          </a:p>
          <a:p>
            <a:r>
              <a:rPr lang="en-US" sz="1600" b="1" dirty="0">
                <a:solidFill>
                  <a:schemeClr val="bg1"/>
                </a:solidFill>
              </a:rPr>
              <a:t>  Right:  Oct Up and Oct down</a:t>
            </a:r>
          </a:p>
        </p:txBody>
      </p:sp>
      <p:sp>
        <p:nvSpPr>
          <p:cNvPr id="58" name="Rectangle 57"/>
          <p:cNvSpPr/>
          <p:nvPr/>
        </p:nvSpPr>
        <p:spPr>
          <a:xfrm>
            <a:off x="683491" y="4472176"/>
            <a:ext cx="3602397"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Grain Envelope</a:t>
            </a:r>
          </a:p>
          <a:p>
            <a:r>
              <a:rPr lang="en-US" sz="1600" b="1" dirty="0">
                <a:solidFill>
                  <a:schemeClr val="bg1"/>
                </a:solidFill>
              </a:rPr>
              <a:t>  Left:  Cosine</a:t>
            </a:r>
          </a:p>
          <a:p>
            <a:r>
              <a:rPr lang="en-US" sz="1600" b="1" dirty="0">
                <a:solidFill>
                  <a:schemeClr val="bg1"/>
                </a:solidFill>
              </a:rPr>
              <a:t>  Center: Slow attack-release linear</a:t>
            </a:r>
          </a:p>
          <a:p>
            <a:r>
              <a:rPr lang="en-US" sz="1600" b="1" dirty="0">
                <a:solidFill>
                  <a:schemeClr val="bg1"/>
                </a:solidFill>
              </a:rPr>
              <a:t>  Right: Fast attack-release linear</a:t>
            </a:r>
          </a:p>
        </p:txBody>
      </p:sp>
      <p:sp>
        <p:nvSpPr>
          <p:cNvPr id="59" name="Rectangle 58"/>
          <p:cNvSpPr/>
          <p:nvPr/>
        </p:nvSpPr>
        <p:spPr>
          <a:xfrm>
            <a:off x="7628237" y="3306313"/>
            <a:ext cx="3880272" cy="1224432"/>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Synth Mode</a:t>
            </a:r>
          </a:p>
          <a:p>
            <a:r>
              <a:rPr lang="en-US" sz="1600" b="1" dirty="0">
                <a:solidFill>
                  <a:schemeClr val="bg1"/>
                </a:solidFill>
              </a:rPr>
              <a:t>  Left:  Audio input</a:t>
            </a:r>
          </a:p>
          <a:p>
            <a:r>
              <a:rPr lang="en-US" sz="1600" b="1" dirty="0">
                <a:solidFill>
                  <a:schemeClr val="bg1"/>
                </a:solidFill>
              </a:rPr>
              <a:t>  Center: Granular Monophonic Synth</a:t>
            </a:r>
          </a:p>
          <a:p>
            <a:r>
              <a:rPr lang="en-US" sz="1600" b="1" dirty="0">
                <a:solidFill>
                  <a:schemeClr val="bg1"/>
                </a:solidFill>
              </a:rPr>
              <a:t>  Right:  Polyphonic FM Synth (12 note polyphony)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N/A     3. N/A</a:t>
            </a:r>
          </a:p>
          <a:p>
            <a:r>
              <a:rPr lang="en-US" sz="1600" b="1" dirty="0">
                <a:solidFill>
                  <a:schemeClr val="bg1"/>
                </a:solidFill>
              </a:rPr>
              <a:t>  2: N/A     4.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624619" cy="114910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a:solidFill>
                  <a:schemeClr val="tx1"/>
                </a:solidFill>
              </a:rPr>
              <a:t>Uranus </a:t>
            </a:r>
            <a:r>
              <a:rPr lang="en-US" sz="1600" b="1" dirty="0">
                <a:solidFill>
                  <a:schemeClr val="tx1"/>
                </a:solidFill>
              </a:rPr>
              <a:t>is a </a:t>
            </a:r>
            <a:r>
              <a:rPr lang="en-US" sz="2800" b="1" dirty="0">
                <a:solidFill>
                  <a:schemeClr val="tx1"/>
                </a:solidFill>
              </a:rPr>
              <a:t>Granular </a:t>
            </a:r>
            <a:r>
              <a:rPr lang="en-US" sz="1600" b="1" dirty="0">
                <a:solidFill>
                  <a:schemeClr val="tx1"/>
                </a:solidFill>
              </a:rPr>
              <a:t>delay and synth. Think of this pedal as a sound laboratory.</a:t>
            </a:r>
          </a:p>
        </p:txBody>
      </p:sp>
      <p:sp>
        <p:nvSpPr>
          <p:cNvPr id="64" name="Rectangle 63"/>
          <p:cNvSpPr/>
          <p:nvPr/>
        </p:nvSpPr>
        <p:spPr>
          <a:xfrm>
            <a:off x="7596222" y="382276"/>
            <a:ext cx="3496894" cy="122767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Mono in Stereo Out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a:p>
            <a:pPr marL="285750" indent="-285750">
              <a:buFontTx/>
              <a:buChar char="-"/>
            </a:pPr>
            <a:r>
              <a:rPr lang="en-US" sz="1600" b="1" dirty="0">
                <a:solidFill>
                  <a:schemeClr val="tx1"/>
                </a:solidFill>
              </a:rPr>
              <a:t>Two Keyboard Midi Synth modes</a:t>
            </a:r>
          </a:p>
        </p:txBody>
      </p:sp>
      <p:cxnSp>
        <p:nvCxnSpPr>
          <p:cNvPr id="65" name="Straight Arrow Connector 64"/>
          <p:cNvCxnSpPr>
            <a:stCxn id="55" idx="3"/>
          </p:cNvCxnSpPr>
          <p:nvPr/>
        </p:nvCxnSpPr>
        <p:spPr>
          <a:xfrm flipV="1">
            <a:off x="4257216" y="2094330"/>
            <a:ext cx="371937" cy="89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6552370" y="6012306"/>
            <a:ext cx="4682530" cy="741898"/>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Press to keep the current delay buffer in place. Press again to release </a:t>
            </a:r>
            <a:r>
              <a:rPr lang="en-US" sz="1600" b="1">
                <a:solidFill>
                  <a:schemeClr val="bg1"/>
                </a:solidFill>
              </a:rPr>
              <a:t>(latching).</a:t>
            </a:r>
            <a:endParaRPr lang="en-US" sz="1600" b="1" dirty="0">
              <a:solidFill>
                <a:schemeClr val="bg1"/>
              </a:solidFill>
            </a:endParaRPr>
          </a:p>
        </p:txBody>
      </p:sp>
    </p:spTree>
    <p:extLst>
      <p:ext uri="{BB962C8B-B14F-4D97-AF65-F5344CB8AC3E}">
        <p14:creationId xmlns:p14="http://schemas.microsoft.com/office/powerpoint/2010/main" val="1835336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2704</Words>
  <Application>Microsoft Office PowerPoint</Application>
  <PresentationFormat>Widescreen</PresentationFormat>
  <Paragraphs>506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Adobe Devanagari</vt:lpstr>
      <vt:lpstr>Arial</vt:lpstr>
      <vt:lpstr>Broadway</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Missile Defense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Bloemer, Keith CTR MDA/DES</dc:creator>
  <cp:lastModifiedBy>Bloemer, Keith CTR MDA/DES</cp:lastModifiedBy>
  <cp:revision>162</cp:revision>
  <dcterms:created xsi:type="dcterms:W3CDTF">2024-05-21T15:38:26Z</dcterms:created>
  <dcterms:modified xsi:type="dcterms:W3CDTF">2025-02-12T15:48:24Z</dcterms:modified>
</cp:coreProperties>
</file>