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06" d="100"/>
          <a:sy n="106" d="100"/>
        </p:scale>
        <p:origin x="12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9A7BBEF4-6F3C-4C64-8E1D-1FD87EBDAF77}"/>
    <pc:docChg chg="modSld">
      <pc:chgData name="Rachel Bloemer" userId="77b46c2fcbe54245" providerId="LiveId" clId="{9A7BBEF4-6F3C-4C64-8E1D-1FD87EBDAF77}" dt="2024-08-08T16:21:40.175" v="7" actId="20577"/>
      <pc:docMkLst>
        <pc:docMk/>
      </pc:docMkLst>
      <pc:sldChg chg="modSp mod">
        <pc:chgData name="Rachel Bloemer" userId="77b46c2fcbe54245" providerId="LiveId" clId="{9A7BBEF4-6F3C-4C64-8E1D-1FD87EBDAF77}" dt="2024-08-08T16:21:40.175" v="7" actId="20577"/>
        <pc:sldMkLst>
          <pc:docMk/>
          <pc:sldMk cId="1849713498" sldId="262"/>
        </pc:sldMkLst>
        <pc:spChg chg="mod">
          <ac:chgData name="Rachel Bloemer" userId="77b46c2fcbe54245" providerId="LiveId" clId="{9A7BBEF4-6F3C-4C64-8E1D-1FD87EBDAF77}" dt="2024-08-08T16:21:19.920" v="4" actId="20577"/>
          <ac:spMkLst>
            <pc:docMk/>
            <pc:sldMk cId="1849713498" sldId="262"/>
            <ac:spMk id="49" creationId="{00000000-0000-0000-0000-000000000000}"/>
          </ac:spMkLst>
        </pc:spChg>
        <pc:spChg chg="mod">
          <ac:chgData name="Rachel Bloemer" userId="77b46c2fcbe54245" providerId="LiveId" clId="{9A7BBEF4-6F3C-4C64-8E1D-1FD87EBDAF77}" dt="2024-08-08T16:21:40.175" v="7" actId="20577"/>
          <ac:spMkLst>
            <pc:docMk/>
            <pc:sldMk cId="1849713498" sldId="262"/>
            <ac:spMk id="50" creationId="{00000000-0000-0000-0000-000000000000}"/>
          </ac:spMkLst>
        </pc:spChg>
      </pc:sldChg>
    </pc:docChg>
  </pc:docChgLst>
  <pc:docChgLst>
    <pc:chgData name="Rachel Bloemer" userId="77b46c2fcbe54245" providerId="LiveId" clId="{A84FB524-E67A-4211-8697-C15450D7CF1C}"/>
    <pc:docChg chg="modSld">
      <pc:chgData name="Rachel Bloemer" userId="77b46c2fcbe54245" providerId="LiveId" clId="{A84FB524-E67A-4211-8697-C15450D7CF1C}" dt="2024-07-27T00:14:07.011" v="8" actId="20577"/>
      <pc:docMkLst>
        <pc:docMk/>
      </pc:docMkLst>
      <pc:sldChg chg="modSp mod">
        <pc:chgData name="Rachel Bloemer" userId="77b46c2fcbe54245" providerId="LiveId" clId="{A84FB524-E67A-4211-8697-C15450D7CF1C}" dt="2024-07-27T00:14:07.011" v="8" actId="20577"/>
        <pc:sldMkLst>
          <pc:docMk/>
          <pc:sldMk cId="2892489643" sldId="261"/>
        </pc:sldMkLst>
        <pc:spChg chg="mod">
          <ac:chgData name="Rachel Bloemer" userId="77b46c2fcbe54245" providerId="LiveId" clId="{A84FB524-E67A-4211-8697-C15450D7CF1C}" dt="2024-07-27T00:14:07.011" v="8" actId="20577"/>
          <ac:spMkLst>
            <pc:docMk/>
            <pc:sldMk cId="2892489643" sldId="261"/>
            <ac:spMk id="60" creationId="{00000000-0000-0000-0000-000000000000}"/>
          </ac:spMkLst>
        </pc:spChg>
      </pc:sldChg>
    </pc:docChg>
  </pc:docChgLst>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8/9/2024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PreDelay</a:t>
            </a: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PreDelay:</a:t>
            </a:r>
          </a:p>
          <a:p>
            <a:r>
              <a:rPr lang="en-US" sz="1600" b="1" dirty="0">
                <a:solidFill>
                  <a:schemeClr val="bg1"/>
                </a:solidFill>
              </a:rPr>
              <a:t>  Left:  no predelay</a:t>
            </a:r>
          </a:p>
          <a:p>
            <a:r>
              <a:rPr lang="en-US" sz="1600" b="1" dirty="0">
                <a:solidFill>
                  <a:schemeClr val="bg1"/>
                </a:solidFill>
              </a:rPr>
              <a:t>  Center: 100ms predelay</a:t>
            </a:r>
          </a:p>
          <a:p>
            <a:r>
              <a:rPr lang="en-US" sz="1600" b="1" dirty="0">
                <a:solidFill>
                  <a:schemeClr val="bg1"/>
                </a:solidFill>
              </a:rPr>
              <a:t>  Right:  200ms predelay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737080" y="6018288"/>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49413" y="2261143"/>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51520" y="2267910"/>
            <a:ext cx="56457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28" name="TextBox 27"/>
          <p:cNvSpPr txBox="1"/>
          <p:nvPr/>
        </p:nvSpPr>
        <p:spPr>
          <a:xfrm>
            <a:off x="5717074" y="3267265"/>
            <a:ext cx="4796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Tone</a:t>
            </a:r>
          </a:p>
        </p:txBody>
      </p:sp>
      <p:sp>
        <p:nvSpPr>
          <p:cNvPr id="29" name="TextBox 28"/>
          <p:cNvSpPr txBox="1"/>
          <p:nvPr/>
        </p:nvSpPr>
        <p:spPr>
          <a:xfrm>
            <a:off x="6424840" y="3267265"/>
            <a:ext cx="630301"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Detune</a:t>
            </a:r>
          </a:p>
        </p:txBody>
      </p:sp>
      <p:sp>
        <p:nvSpPr>
          <p:cNvPr id="30" name="TextBox 29"/>
          <p:cNvSpPr txBox="1"/>
          <p:nvPr/>
        </p:nvSpPr>
        <p:spPr>
          <a:xfrm>
            <a:off x="4792486" y="3267265"/>
            <a:ext cx="7232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Shimmer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87727" y="4030683"/>
            <a:ext cx="46519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Both</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Venus</a:t>
            </a:r>
          </a:p>
        </p:txBody>
      </p:sp>
      <p:sp>
        <p:nvSpPr>
          <p:cNvPr id="34" name="TextBox 33"/>
          <p:cNvSpPr txBox="1"/>
          <p:nvPr/>
        </p:nvSpPr>
        <p:spPr>
          <a:xfrm>
            <a:off x="5350674" y="4877231"/>
            <a:ext cx="11769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Reverb</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6646" y="40491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0" name="TextBox 39"/>
          <p:cNvSpPr txBox="1"/>
          <p:nvPr/>
        </p:nvSpPr>
        <p:spPr>
          <a:xfrm rot="16200000">
            <a:off x="6542548" y="40390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1" name="TextBox 40"/>
          <p:cNvSpPr txBox="1"/>
          <p:nvPr/>
        </p:nvSpPr>
        <p:spPr>
          <a:xfrm>
            <a:off x="4760994" y="3551712"/>
            <a:ext cx="80983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Shim Mode</a:t>
            </a:r>
          </a:p>
        </p:txBody>
      </p:sp>
      <p:sp>
        <p:nvSpPr>
          <p:cNvPr id="42" name="TextBox 41"/>
          <p:cNvSpPr txBox="1"/>
          <p:nvPr/>
        </p:nvSpPr>
        <p:spPr>
          <a:xfrm>
            <a:off x="5575841" y="3560229"/>
            <a:ext cx="753732"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LoFi</a:t>
            </a:r>
            <a:r>
              <a:rPr lang="en-US" sz="900" b="1" dirty="0">
                <a:latin typeface="Century Gothic" panose="020B0502020202020204" pitchFamily="34" charset="0"/>
                <a:cs typeface="Adobe Devanagari" panose="02040503050201020203" pitchFamily="18" charset="0"/>
              </a:rPr>
              <a:t>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decay time</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Damp:</a:t>
            </a:r>
            <a:r>
              <a:rPr lang="en-US" sz="1600" dirty="0">
                <a:solidFill>
                  <a:schemeClr val="tx1"/>
                </a:solidFill>
              </a:rPr>
              <a:t> Amount of Dampening</a:t>
            </a:r>
            <a:endParaRPr lang="en-US" sz="1600" b="1" dirty="0">
              <a:solidFill>
                <a:schemeClr val="tx1"/>
              </a:solidFill>
            </a:endParaRPr>
          </a:p>
        </p:txBody>
      </p:sp>
      <p:sp>
        <p:nvSpPr>
          <p:cNvPr id="50" name="Rectangle 49"/>
          <p:cNvSpPr/>
          <p:nvPr/>
        </p:nvSpPr>
        <p:spPr>
          <a:xfrm>
            <a:off x="7611996" y="1704463"/>
            <a:ext cx="4263171" cy="149748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Shimmer</a:t>
            </a:r>
            <a:r>
              <a:rPr lang="en-US" sz="1600" dirty="0">
                <a:solidFill>
                  <a:schemeClr val="tx1"/>
                </a:solidFill>
              </a:rPr>
              <a:t>: Adds octave string-like shimmer based on Shimmer mode toggle</a:t>
            </a:r>
          </a:p>
          <a:p>
            <a:r>
              <a:rPr lang="en-US" sz="1600" b="1" dirty="0">
                <a:solidFill>
                  <a:schemeClr val="tx1"/>
                </a:solidFill>
              </a:rPr>
              <a:t>Tone</a:t>
            </a:r>
            <a:r>
              <a:rPr lang="en-US" sz="1600" dirty="0">
                <a:solidFill>
                  <a:schemeClr val="tx1"/>
                </a:solidFill>
              </a:rPr>
              <a:t>: Adds octave + 5ths string-like shimmer</a:t>
            </a:r>
          </a:p>
          <a:p>
            <a:r>
              <a:rPr lang="en-US" sz="1600" b="1" dirty="0">
                <a:solidFill>
                  <a:schemeClr val="tx1"/>
                </a:solidFill>
              </a:rPr>
              <a:t>Detune</a:t>
            </a:r>
            <a:r>
              <a:rPr lang="en-US" sz="1600" dirty="0">
                <a:solidFill>
                  <a:schemeClr val="tx1"/>
                </a:solidFill>
              </a:rPr>
              <a:t>: Right of noon shifts reverb pitch up over time, Left of noon shifts reverb pitch down over time, center is no detuning</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Shimmer Mode Toggle</a:t>
            </a:r>
          </a:p>
          <a:p>
            <a:r>
              <a:rPr lang="en-US" sz="1600" b="1" dirty="0">
                <a:solidFill>
                  <a:schemeClr val="bg1"/>
                </a:solidFill>
              </a:rPr>
              <a:t>  Left:  Adds Octave Down</a:t>
            </a:r>
          </a:p>
          <a:p>
            <a:r>
              <a:rPr lang="en-US" sz="1600" b="1" dirty="0">
                <a:solidFill>
                  <a:schemeClr val="bg1"/>
                </a:solidFill>
              </a:rPr>
              <a:t>  Center: Adds Octave Up</a:t>
            </a:r>
          </a:p>
          <a:p>
            <a:r>
              <a:rPr lang="en-US" sz="1600" b="1" dirty="0">
                <a:solidFill>
                  <a:schemeClr val="bg1"/>
                </a:solidFill>
              </a:rPr>
              <a:t>  Right:  Both Octave Up and Down</a:t>
            </a:r>
          </a:p>
        </p:txBody>
      </p:sp>
      <p:sp>
        <p:nvSpPr>
          <p:cNvPr id="54" name="Rectangle 53"/>
          <p:cNvSpPr/>
          <p:nvPr/>
        </p:nvSpPr>
        <p:spPr>
          <a:xfrm>
            <a:off x="64488" y="4194237"/>
            <a:ext cx="4256140" cy="160044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LoFi</a:t>
            </a:r>
            <a:r>
              <a:rPr lang="en-US" sz="1600" b="1" dirty="0">
                <a:solidFill>
                  <a:schemeClr val="bg1"/>
                </a:solidFill>
              </a:rPr>
              <a:t> Mode Toggle:</a:t>
            </a:r>
          </a:p>
          <a:p>
            <a:r>
              <a:rPr lang="en-US" sz="1600" b="1" dirty="0">
                <a:solidFill>
                  <a:schemeClr val="bg1"/>
                </a:solidFill>
              </a:rPr>
              <a:t>  Left:  Less applies some </a:t>
            </a:r>
            <a:r>
              <a:rPr lang="en-US" sz="1600" b="1" dirty="0" err="1">
                <a:solidFill>
                  <a:schemeClr val="bg1"/>
                </a:solidFill>
              </a:rPr>
              <a:t>samplerate</a:t>
            </a:r>
            <a:r>
              <a:rPr lang="en-US" sz="1600" b="1" dirty="0">
                <a:solidFill>
                  <a:schemeClr val="bg1"/>
                </a:solidFill>
              </a:rPr>
              <a:t> reduction with a </a:t>
            </a:r>
            <a:r>
              <a:rPr lang="en-US" sz="1600" b="1" dirty="0" err="1">
                <a:solidFill>
                  <a:schemeClr val="bg1"/>
                </a:solidFill>
              </a:rPr>
              <a:t>lowpass</a:t>
            </a:r>
            <a:r>
              <a:rPr lang="en-US" sz="1600" b="1" dirty="0">
                <a:solidFill>
                  <a:schemeClr val="bg1"/>
                </a:solidFill>
              </a:rPr>
              <a:t> filter  </a:t>
            </a:r>
          </a:p>
          <a:p>
            <a:r>
              <a:rPr lang="en-US" sz="1600" b="1" dirty="0">
                <a:solidFill>
                  <a:schemeClr val="bg1"/>
                </a:solidFill>
              </a:rPr>
              <a:t>  Center:  None – no </a:t>
            </a:r>
            <a:r>
              <a:rPr lang="en-US" sz="1600" b="1" dirty="0" err="1">
                <a:solidFill>
                  <a:schemeClr val="bg1"/>
                </a:solidFill>
              </a:rPr>
              <a:t>samplerate</a:t>
            </a:r>
            <a:r>
              <a:rPr lang="en-US" sz="1600" b="1" dirty="0">
                <a:solidFill>
                  <a:schemeClr val="bg1"/>
                </a:solidFill>
              </a:rPr>
              <a:t> reduction</a:t>
            </a:r>
          </a:p>
          <a:p>
            <a:r>
              <a:rPr lang="en-US" sz="1600" b="1" dirty="0">
                <a:solidFill>
                  <a:schemeClr val="bg1"/>
                </a:solidFill>
              </a:rPr>
              <a:t>  Right: More applies more </a:t>
            </a:r>
            <a:r>
              <a:rPr lang="en-US" sz="1600" b="1" dirty="0" err="1">
                <a:solidFill>
                  <a:schemeClr val="bg1"/>
                </a:solidFill>
              </a:rPr>
              <a:t>samplerate</a:t>
            </a:r>
            <a:r>
              <a:rPr lang="en-US" sz="1600" b="1" dirty="0">
                <a:solidFill>
                  <a:schemeClr val="bg1"/>
                </a:solidFill>
              </a:rPr>
              <a:t> reduction without a </a:t>
            </a:r>
            <a:r>
              <a:rPr lang="en-US" sz="1600" b="1" dirty="0" err="1">
                <a:solidFill>
                  <a:schemeClr val="bg1"/>
                </a:solidFill>
              </a:rPr>
              <a:t>lowpass</a:t>
            </a:r>
            <a:r>
              <a:rPr lang="en-US" sz="1600" b="1" dirty="0">
                <a:solidFill>
                  <a:schemeClr val="bg1"/>
                </a:solidFill>
              </a:rPr>
              <a:t> filter</a:t>
            </a:r>
          </a:p>
        </p:txBody>
      </p:sp>
      <p:sp>
        <p:nvSpPr>
          <p:cNvPr id="55" name="Rectangle 54"/>
          <p:cNvSpPr/>
          <p:nvPr/>
        </p:nvSpPr>
        <p:spPr>
          <a:xfrm>
            <a:off x="7618076" y="3266577"/>
            <a:ext cx="4360563" cy="1543206"/>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Oscillates all the knob controls (except mix) between the current setting and 0 at a slow rate ( between 25 and 50 second periods). </a:t>
            </a:r>
          </a:p>
          <a:p>
            <a:r>
              <a:rPr lang="en-US" sz="1600" b="1" dirty="0">
                <a:solidFill>
                  <a:schemeClr val="bg1"/>
                </a:solidFill>
              </a:rPr>
              <a:t>  Left:  Slow drift, Sine wave, lower rate</a:t>
            </a:r>
          </a:p>
          <a:p>
            <a:r>
              <a:rPr lang="en-US" sz="1600" b="1" dirty="0">
                <a:solidFill>
                  <a:schemeClr val="bg1"/>
                </a:solidFill>
              </a:rPr>
              <a:t>  Center: No drift</a:t>
            </a:r>
          </a:p>
          <a:p>
            <a:r>
              <a:rPr lang="en-US" sz="1600" b="1" dirty="0">
                <a:solidFill>
                  <a:schemeClr val="bg1"/>
                </a:solidFill>
              </a:rPr>
              <a:t>  Right:  More drift, Triangle wave, higher rate</a:t>
            </a:r>
          </a:p>
        </p:txBody>
      </p:sp>
      <p:sp>
        <p:nvSpPr>
          <p:cNvPr id="56" name="Rectangle 55"/>
          <p:cNvSpPr/>
          <p:nvPr/>
        </p:nvSpPr>
        <p:spPr>
          <a:xfrm>
            <a:off x="7676530" y="4874409"/>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1,2,3,4: TBD (no action currently assigned to dip switches)</a:t>
            </a:r>
          </a:p>
        </p:txBody>
      </p:sp>
      <p:sp>
        <p:nvSpPr>
          <p:cNvPr id="57" name="Rectangle 56"/>
          <p:cNvSpPr/>
          <p:nvPr/>
        </p:nvSpPr>
        <p:spPr>
          <a:xfrm>
            <a:off x="569071" y="5957124"/>
            <a:ext cx="4863180"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more than a half second to enter/exit Set Expression mode. Hold for &gt; 2 seconds to clear all expression settings. </a:t>
            </a:r>
          </a:p>
        </p:txBody>
      </p:sp>
      <p:sp>
        <p:nvSpPr>
          <p:cNvPr id="58" name="Rectangle 57"/>
          <p:cNvSpPr/>
          <p:nvPr/>
        </p:nvSpPr>
        <p:spPr>
          <a:xfrm>
            <a:off x="6574948" y="5977001"/>
            <a:ext cx="4891147"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Freeze the current reverb sound indefinitely. </a:t>
            </a:r>
          </a:p>
        </p:txBody>
      </p:sp>
      <p:sp>
        <p:nvSpPr>
          <p:cNvPr id="59" name="Rectangle 58"/>
          <p:cNvSpPr/>
          <p:nvPr/>
        </p:nvSpPr>
        <p:spPr>
          <a:xfrm>
            <a:off x="259856" y="190712"/>
            <a:ext cx="4226847" cy="12436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Venus</a:t>
            </a:r>
            <a:r>
              <a:rPr lang="en-US" sz="1600" b="1" dirty="0">
                <a:solidFill>
                  <a:schemeClr val="tx1"/>
                </a:solidFill>
              </a:rPr>
              <a:t> is a </a:t>
            </a:r>
            <a:r>
              <a:rPr lang="en-US" sz="2400" b="1" dirty="0">
                <a:solidFill>
                  <a:schemeClr val="tx1"/>
                </a:solidFill>
              </a:rPr>
              <a:t>Spectral Reverb </a:t>
            </a:r>
            <a:r>
              <a:rPr lang="en-US" sz="1600" b="1" dirty="0">
                <a:solidFill>
                  <a:schemeClr val="tx1"/>
                </a:solidFill>
              </a:rPr>
              <a:t>pedal that operates in the frequency domain to create lush soundscapes. Features string-like overtones, detuning, and spectral freeze.</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endCxn id="61" idx="2"/>
          </p:cNvCxnSpPr>
          <p:nvPr/>
        </p:nvCxnSpPr>
        <p:spPr>
          <a:xfrm flipH="1" flipV="1">
            <a:off x="7261055" y="4582016"/>
            <a:ext cx="404085" cy="325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6625" y="5548457"/>
            <a:ext cx="5854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FREEZE</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4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4291" y="1240759"/>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777280" y="2261143"/>
            <a:ext cx="7409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PreDelay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99611" y="2267910"/>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28" name="TextBox 27"/>
          <p:cNvSpPr txBox="1"/>
          <p:nvPr/>
        </p:nvSpPr>
        <p:spPr>
          <a:xfrm>
            <a:off x="5712266"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29" name="TextBox 28"/>
          <p:cNvSpPr txBox="1"/>
          <p:nvPr/>
        </p:nvSpPr>
        <p:spPr>
          <a:xfrm>
            <a:off x="6388775" y="3267265"/>
            <a:ext cx="7024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DriftMod</a:t>
            </a:r>
          </a:p>
        </p:txBody>
      </p:sp>
      <p:sp>
        <p:nvSpPr>
          <p:cNvPr id="30" name="TextBox 29"/>
          <p:cNvSpPr txBox="1"/>
          <p:nvPr/>
        </p:nvSpPr>
        <p:spPr>
          <a:xfrm>
            <a:off x="4918323" y="3267265"/>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5030524" y="4089229"/>
            <a:ext cx="439544" cy="338554"/>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146877" y="4499990"/>
            <a:ext cx="159311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Saturn</a:t>
            </a:r>
          </a:p>
        </p:txBody>
      </p:sp>
      <p:sp>
        <p:nvSpPr>
          <p:cNvPr id="34" name="TextBox 33"/>
          <p:cNvSpPr txBox="1"/>
          <p:nvPr/>
        </p:nvSpPr>
        <p:spPr>
          <a:xfrm>
            <a:off x="5390750" y="4877231"/>
            <a:ext cx="109677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801885" y="4035684"/>
            <a:ext cx="439543" cy="461665"/>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40" name="TextBox 39"/>
          <p:cNvSpPr txBox="1"/>
          <p:nvPr/>
        </p:nvSpPr>
        <p:spPr>
          <a:xfrm rot="16200000">
            <a:off x="6501671" y="4039021"/>
            <a:ext cx="534122"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Mode1</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Mode2</a:t>
            </a:r>
          </a:p>
        </p:txBody>
      </p:sp>
      <p:sp>
        <p:nvSpPr>
          <p:cNvPr id="41" name="TextBox 40"/>
          <p:cNvSpPr txBox="1"/>
          <p:nvPr/>
        </p:nvSpPr>
        <p:spPr>
          <a:xfrm>
            <a:off x="4764201" y="3551712"/>
            <a:ext cx="80342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Time Mode</a:t>
            </a:r>
          </a:p>
        </p:txBody>
      </p:sp>
      <p:sp>
        <p:nvSpPr>
          <p:cNvPr id="42" name="TextBox 41"/>
          <p:cNvSpPr txBox="1"/>
          <p:nvPr/>
        </p:nvSpPr>
        <p:spPr>
          <a:xfrm>
            <a:off x="5542178" y="3560229"/>
            <a:ext cx="82105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FDBK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735796"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203136"/>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PreDelay</a:t>
            </a:r>
            <a:r>
              <a:rPr lang="en-US" sz="1600" dirty="0">
                <a:solidFill>
                  <a:schemeClr val="tx1"/>
                </a:solidFill>
              </a:rPr>
              <a:t>: Up to 2 seconds of predelay prior to spectral delay</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Filter:</a:t>
            </a:r>
            <a:r>
              <a:rPr lang="en-US" sz="1600" dirty="0">
                <a:solidFill>
                  <a:schemeClr val="tx1"/>
                </a:solidFill>
              </a:rPr>
              <a:t> Low Pass to the left, Highpass to the right, applied to the delaylines</a:t>
            </a:r>
            <a:endParaRPr lang="en-US" sz="1600" b="1" dirty="0">
              <a:solidFill>
                <a:schemeClr val="tx1"/>
              </a:solidFill>
            </a:endParaRPr>
          </a:p>
        </p:txBody>
      </p:sp>
      <p:sp>
        <p:nvSpPr>
          <p:cNvPr id="50" name="Rectangle 49"/>
          <p:cNvSpPr/>
          <p:nvPr/>
        </p:nvSpPr>
        <p:spPr>
          <a:xfrm>
            <a:off x="7611997" y="1580958"/>
            <a:ext cx="4014544" cy="1471610"/>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Time</a:t>
            </a:r>
            <a:r>
              <a:rPr lang="en-US" sz="1600" dirty="0">
                <a:solidFill>
                  <a:schemeClr val="tx1"/>
                </a:solidFill>
              </a:rPr>
              <a:t>: Up to 4 second delay spread of the individual frequency bins.</a:t>
            </a:r>
          </a:p>
          <a:p>
            <a:r>
              <a:rPr lang="en-US" sz="1600" b="1" dirty="0">
                <a:solidFill>
                  <a:schemeClr val="tx1"/>
                </a:solidFill>
              </a:rPr>
              <a:t>FDBK</a:t>
            </a:r>
            <a:r>
              <a:rPr lang="en-US" sz="1600" dirty="0">
                <a:solidFill>
                  <a:schemeClr val="tx1"/>
                </a:solidFill>
              </a:rPr>
              <a:t>: Feedback of the delay, behavior depends on the mode toggle.</a:t>
            </a:r>
          </a:p>
          <a:p>
            <a:r>
              <a:rPr lang="en-US" sz="1600" b="1" dirty="0">
                <a:solidFill>
                  <a:schemeClr val="tx1"/>
                </a:solidFill>
              </a:rPr>
              <a:t>DriftMod</a:t>
            </a:r>
            <a:r>
              <a:rPr lang="en-US" sz="1600" dirty="0">
                <a:solidFill>
                  <a:schemeClr val="tx1"/>
                </a:solidFill>
              </a:rPr>
              <a:t>: Frequency of drift (0 to 1Hz)</a:t>
            </a:r>
            <a:endParaRPr lang="en-US" sz="1600" dirty="0">
              <a:solidFill>
                <a:schemeClr val="bg1"/>
              </a:solidFill>
            </a:endParaRPr>
          </a:p>
        </p:txBody>
      </p:sp>
      <p:sp>
        <p:nvSpPr>
          <p:cNvPr id="52" name="Rectangle 51"/>
          <p:cNvSpPr/>
          <p:nvPr/>
        </p:nvSpPr>
        <p:spPr>
          <a:xfrm>
            <a:off x="80518" y="2800978"/>
            <a:ext cx="4388214" cy="134430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Time Mode </a:t>
            </a:r>
            <a:r>
              <a:rPr lang="en-US" sz="1600" b="1" dirty="0" smtClean="0">
                <a:solidFill>
                  <a:schemeClr val="bg1"/>
                </a:solidFill>
              </a:rPr>
              <a:t>Toggle:</a:t>
            </a:r>
            <a:endParaRPr lang="en-US" sz="1600" b="1" dirty="0">
              <a:solidFill>
                <a:schemeClr val="bg1"/>
              </a:solidFill>
            </a:endParaRPr>
          </a:p>
          <a:p>
            <a:r>
              <a:rPr lang="en-US" sz="1600" b="1" dirty="0">
                <a:solidFill>
                  <a:schemeClr val="bg1"/>
                </a:solidFill>
              </a:rPr>
              <a:t>  Left:  Linear increase in delay from low to high frequencies</a:t>
            </a:r>
          </a:p>
          <a:p>
            <a:r>
              <a:rPr lang="en-US" sz="1600" b="1" dirty="0">
                <a:solidFill>
                  <a:schemeClr val="bg1"/>
                </a:solidFill>
              </a:rPr>
              <a:t>  Center: Sine wave over low to high frequencies</a:t>
            </a:r>
          </a:p>
          <a:p>
            <a:r>
              <a:rPr lang="en-US" sz="1600" b="1" dirty="0">
                <a:solidFill>
                  <a:schemeClr val="bg1"/>
                </a:solidFill>
              </a:rPr>
              <a:t>  Right:  Random delay times for each frequency</a:t>
            </a:r>
          </a:p>
        </p:txBody>
      </p:sp>
      <p:sp>
        <p:nvSpPr>
          <p:cNvPr id="54" name="Rectangle 53"/>
          <p:cNvSpPr/>
          <p:nvPr/>
        </p:nvSpPr>
        <p:spPr>
          <a:xfrm>
            <a:off x="71060" y="4289010"/>
            <a:ext cx="4259051" cy="144107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Feedback Mode Toggle:</a:t>
            </a:r>
          </a:p>
          <a:p>
            <a:r>
              <a:rPr lang="en-US" sz="1600" b="1" dirty="0">
                <a:solidFill>
                  <a:schemeClr val="bg1"/>
                </a:solidFill>
              </a:rPr>
              <a:t>  Left:  Even, all delaylines have the same fdbk</a:t>
            </a:r>
          </a:p>
          <a:p>
            <a:r>
              <a:rPr lang="en-US" sz="1600" b="1" dirty="0">
                <a:solidFill>
                  <a:schemeClr val="bg1"/>
                </a:solidFill>
              </a:rPr>
              <a:t>  Center: linear decrease with frequency</a:t>
            </a:r>
          </a:p>
          <a:p>
            <a:r>
              <a:rPr lang="en-US" sz="1600" b="1" dirty="0">
                <a:solidFill>
                  <a:schemeClr val="bg1"/>
                </a:solidFill>
              </a:rPr>
              <a:t>  Right:  Random FDBK values for each freq.</a:t>
            </a:r>
          </a:p>
        </p:txBody>
      </p:sp>
      <p:sp>
        <p:nvSpPr>
          <p:cNvPr id="55" name="Rectangle 54"/>
          <p:cNvSpPr/>
          <p:nvPr/>
        </p:nvSpPr>
        <p:spPr>
          <a:xfrm>
            <a:off x="7618076" y="3165399"/>
            <a:ext cx="4441843" cy="148659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(slow modulation of all the knobs excluding mix, from the current position to 0) :</a:t>
            </a:r>
          </a:p>
          <a:p>
            <a:r>
              <a:rPr lang="en-US" sz="1600" b="1" dirty="0">
                <a:solidFill>
                  <a:schemeClr val="bg1"/>
                </a:solidFill>
              </a:rPr>
              <a:t>  Left:  Predelay not included in drift modulation</a:t>
            </a:r>
          </a:p>
          <a:p>
            <a:r>
              <a:rPr lang="en-US" sz="1600" b="1" dirty="0">
                <a:solidFill>
                  <a:schemeClr val="bg1"/>
                </a:solidFill>
              </a:rPr>
              <a:t>  Center: No Drift</a:t>
            </a:r>
          </a:p>
          <a:p>
            <a:r>
              <a:rPr lang="en-US" sz="1600" b="1" dirty="0">
                <a:solidFill>
                  <a:schemeClr val="bg1"/>
                </a:solidFill>
              </a:rPr>
              <a:t>  Right:  Adds Predelay to drift (wacky time stretching sounds)</a:t>
            </a:r>
          </a:p>
        </p:txBody>
      </p:sp>
      <p:sp>
        <p:nvSpPr>
          <p:cNvPr id="56" name="Rectangle 55"/>
          <p:cNvSpPr/>
          <p:nvPr/>
        </p:nvSpPr>
        <p:spPr>
          <a:xfrm>
            <a:off x="7618076" y="4672185"/>
            <a:ext cx="4257092" cy="123972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r>
              <a:rPr lang="en-US" sz="1600" b="1" dirty="0" smtClean="0">
                <a:solidFill>
                  <a:schemeClr val="bg1"/>
                </a:solidFill>
              </a:rPr>
              <a:t>:</a:t>
            </a:r>
          </a:p>
          <a:p>
            <a:r>
              <a:rPr lang="en-US" sz="1600" b="1" dirty="0">
                <a:solidFill>
                  <a:schemeClr val="bg1"/>
                </a:solidFill>
              </a:rPr>
              <a:t> </a:t>
            </a:r>
            <a:r>
              <a:rPr lang="en-US" sz="1600" b="1" dirty="0" smtClean="0">
                <a:solidFill>
                  <a:schemeClr val="bg1"/>
                </a:solidFill>
              </a:rPr>
              <a:t> 1: </a:t>
            </a:r>
            <a:r>
              <a:rPr lang="en-US" sz="1600" b="1" dirty="0">
                <a:solidFill>
                  <a:schemeClr val="bg1"/>
                </a:solidFill>
              </a:rPr>
              <a:t>Mono/Stereo (mono processes more freqs)</a:t>
            </a:r>
            <a:endParaRPr lang="en-US" sz="1600" b="1" dirty="0">
              <a:solidFill>
                <a:schemeClr val="bg1"/>
              </a:solidFill>
            </a:endParaRPr>
          </a:p>
          <a:p>
            <a:r>
              <a:rPr lang="en-US" sz="1600" b="1" dirty="0">
                <a:solidFill>
                  <a:schemeClr val="bg1"/>
                </a:solidFill>
              </a:rPr>
              <a:t>  </a:t>
            </a:r>
            <a:r>
              <a:rPr lang="en-US" sz="1600" b="1" dirty="0" smtClean="0">
                <a:solidFill>
                  <a:schemeClr val="bg1"/>
                </a:solidFill>
              </a:rPr>
              <a:t>2: </a:t>
            </a:r>
            <a:r>
              <a:rPr lang="en-US" sz="1600" b="1" dirty="0">
                <a:solidFill>
                  <a:schemeClr val="bg1"/>
                </a:solidFill>
              </a:rPr>
              <a:t>MISO (mono in stereo out) / Stereo </a:t>
            </a:r>
          </a:p>
          <a:p>
            <a:r>
              <a:rPr lang="en-US" sz="1600" b="1" dirty="0" smtClean="0">
                <a:solidFill>
                  <a:schemeClr val="bg1"/>
                </a:solidFill>
              </a:rPr>
              <a:t>  3: </a:t>
            </a:r>
            <a:r>
              <a:rPr lang="en-US" sz="1600" b="1" dirty="0">
                <a:solidFill>
                  <a:schemeClr val="bg1"/>
                </a:solidFill>
              </a:rPr>
              <a:t>Stereo Spread Off/On</a:t>
            </a:r>
          </a:p>
          <a:p>
            <a:r>
              <a:rPr lang="en-US" sz="1600" b="1" dirty="0" smtClean="0">
                <a:solidFill>
                  <a:schemeClr val="bg1"/>
                </a:solidFill>
              </a:rPr>
              <a:t>  4</a:t>
            </a:r>
            <a:r>
              <a:rPr lang="en-US" sz="1600" b="1" dirty="0">
                <a:solidFill>
                  <a:schemeClr val="bg1"/>
                </a:solidFill>
              </a:rPr>
              <a:t>: Adds Feedback to Predelay </a:t>
            </a:r>
          </a:p>
        </p:txBody>
      </p:sp>
      <p:sp>
        <p:nvSpPr>
          <p:cNvPr id="57" name="Rectangle 56"/>
          <p:cNvSpPr/>
          <p:nvPr/>
        </p:nvSpPr>
        <p:spPr>
          <a:xfrm>
            <a:off x="345440" y="5977002"/>
            <a:ext cx="5871253" cy="78893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both footswitches more than a half second to enter/exit Set Expression mode. Hold both footswitches for &gt; 2 seconds to clear all expression settings. </a:t>
            </a:r>
          </a:p>
        </p:txBody>
      </p:sp>
      <p:sp>
        <p:nvSpPr>
          <p:cNvPr id="58" name="Rectangle 57"/>
          <p:cNvSpPr/>
          <p:nvPr/>
        </p:nvSpPr>
        <p:spPr>
          <a:xfrm>
            <a:off x="6574948" y="5977001"/>
            <a:ext cx="4891147" cy="82921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a:t>
            </a:r>
            <a:r>
              <a:rPr lang="en-US" sz="1600" b="1" dirty="0" smtClean="0">
                <a:solidFill>
                  <a:schemeClr val="bg1"/>
                </a:solidFill>
              </a:rPr>
              <a:t>preset of all knobs, toggles, and dipswitches. </a:t>
            </a:r>
            <a:r>
              <a:rPr lang="en-US" sz="1600" b="1" dirty="0">
                <a:solidFill>
                  <a:schemeClr val="bg1"/>
                </a:solidFill>
              </a:rPr>
              <a:t>Press to engage/disengage preset. Saves between power cycles.</a:t>
            </a:r>
          </a:p>
        </p:txBody>
      </p:sp>
      <p:sp>
        <p:nvSpPr>
          <p:cNvPr id="59" name="Rectangle 58"/>
          <p:cNvSpPr/>
          <p:nvPr/>
        </p:nvSpPr>
        <p:spPr>
          <a:xfrm>
            <a:off x="80518" y="56439"/>
            <a:ext cx="4388215" cy="14305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Saturn</a:t>
            </a:r>
            <a:r>
              <a:rPr lang="en-US" sz="1600" b="1" dirty="0">
                <a:solidFill>
                  <a:schemeClr val="tx1"/>
                </a:solidFill>
              </a:rPr>
              <a:t> is a </a:t>
            </a:r>
            <a:r>
              <a:rPr lang="en-US" sz="2400" b="1" dirty="0">
                <a:solidFill>
                  <a:schemeClr val="tx1"/>
                </a:solidFill>
              </a:rPr>
              <a:t>Spectral Delay </a:t>
            </a:r>
            <a:r>
              <a:rPr lang="en-US" sz="1600" b="1" dirty="0">
                <a:solidFill>
                  <a:schemeClr val="tx1"/>
                </a:solidFill>
              </a:rPr>
              <a:t>pedal that splits your signal into frequency particles and delays each part separately. Like a prism refracting white light into colors, Saturn turns your guitar into a kaleidoscope </a:t>
            </a:r>
            <a:r>
              <a:rPr lang="en-US" sz="1600" b="1">
                <a:solidFill>
                  <a:schemeClr val="tx1"/>
                </a:solidFill>
              </a:rPr>
              <a:t>of sounds.</a:t>
            </a:r>
            <a:endParaRPr lang="en-US" sz="1600" b="1" dirty="0">
              <a:solidFill>
                <a:schemeClr val="tx1"/>
              </a:solidFill>
            </a:endParaRPr>
          </a:p>
        </p:txBody>
      </p:sp>
      <p:sp>
        <p:nvSpPr>
          <p:cNvPr id="60" name="Rectangle 59"/>
          <p:cNvSpPr/>
          <p:nvPr/>
        </p:nvSpPr>
        <p:spPr>
          <a:xfrm>
            <a:off x="7586062" y="182881"/>
            <a:ext cx="4289106" cy="12156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Mono, MISO, and Stereo modes</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flipV="1">
            <a:off x="4851015" y="4170809"/>
            <a:ext cx="130841" cy="1628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4033" y="4170682"/>
            <a:ext cx="136616" cy="1182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629479" y="4249620"/>
            <a:ext cx="169705" cy="2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5019663" y="4201051"/>
            <a:ext cx="180975" cy="95250"/>
          </a:xfrm>
          <a:custGeom>
            <a:avLst/>
            <a:gdLst>
              <a:gd name="connsiteX0" fmla="*/ 0 w 180975"/>
              <a:gd name="connsiteY0" fmla="*/ 95250 h 95250"/>
              <a:gd name="connsiteX1" fmla="*/ 73818 w 180975"/>
              <a:gd name="connsiteY1" fmla="*/ 2381 h 95250"/>
              <a:gd name="connsiteX2" fmla="*/ 130968 w 180975"/>
              <a:gd name="connsiteY2" fmla="*/ 85725 h 95250"/>
              <a:gd name="connsiteX3" fmla="*/ 180975 w 180975"/>
              <a:gd name="connsiteY3" fmla="*/ 0 h 95250"/>
            </a:gdLst>
            <a:ahLst/>
            <a:cxnLst>
              <a:cxn ang="0">
                <a:pos x="connsiteX0" y="connsiteY0"/>
              </a:cxn>
              <a:cxn ang="0">
                <a:pos x="connsiteX1" y="connsiteY1"/>
              </a:cxn>
              <a:cxn ang="0">
                <a:pos x="connsiteX2" y="connsiteY2"/>
              </a:cxn>
              <a:cxn ang="0">
                <a:pos x="connsiteX3" y="connsiteY3"/>
              </a:cxn>
            </a:cxnLst>
            <a:rect l="l" t="t" r="r" b="b"/>
            <a:pathLst>
              <a:path w="180975" h="95250">
                <a:moveTo>
                  <a:pt x="0" y="95250"/>
                </a:moveTo>
                <a:cubicBezTo>
                  <a:pt x="25995" y="49609"/>
                  <a:pt x="51990" y="3968"/>
                  <a:pt x="73818" y="2381"/>
                </a:cubicBezTo>
                <a:cubicBezTo>
                  <a:pt x="95646" y="794"/>
                  <a:pt x="113109" y="86122"/>
                  <a:pt x="130968" y="85725"/>
                </a:cubicBezTo>
                <a:cubicBezTo>
                  <a:pt x="148827" y="85328"/>
                  <a:pt x="171053" y="14684"/>
                  <a:pt x="18097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 78"/>
          <p:cNvSpPr/>
          <p:nvPr/>
        </p:nvSpPr>
        <p:spPr>
          <a:xfrm>
            <a:off x="5560186" y="2653473"/>
            <a:ext cx="768928"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71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TotalTime>
  <Words>2024</Words>
  <Application>Microsoft Office PowerPoint</Application>
  <PresentationFormat>Widescreen</PresentationFormat>
  <Paragraphs>348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Adobe Devanagari</vt: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Bloemer, Keith CTR MDA/DES</cp:lastModifiedBy>
  <cp:revision>112</cp:revision>
  <dcterms:created xsi:type="dcterms:W3CDTF">2024-05-21T15:38:26Z</dcterms:created>
  <dcterms:modified xsi:type="dcterms:W3CDTF">2024-08-09T15:02:05Z</dcterms:modified>
</cp:coreProperties>
</file>