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3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2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4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6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1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9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4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16E8-9810-4F67-B618-098E0E3990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F16E8-9810-4F67-B618-098E0E39905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9D37-4A7E-4BB5-A933-B26BFF3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3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87514" y="1221568"/>
            <a:ext cx="2502100" cy="4599225"/>
          </a:xfrm>
          <a:prstGeom prst="roundRect">
            <a:avLst>
              <a:gd name="adj" fmla="val 4232"/>
            </a:avLst>
          </a:prstGeom>
          <a:solidFill>
            <a:srgbClr val="EFEBE5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5272231" y="1277448"/>
            <a:ext cx="160020" cy="1447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6477144" y="1277448"/>
            <a:ext cx="160020" cy="1447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75991" y="1747348"/>
            <a:ext cx="556260" cy="533400"/>
          </a:xfrm>
          <a:prstGeom prst="ellipse">
            <a:avLst/>
          </a:prstGeom>
          <a:solidFill>
            <a:srgbClr val="FF757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60434" y="1747348"/>
            <a:ext cx="556260" cy="533400"/>
          </a:xfrm>
          <a:prstGeom prst="ellipse">
            <a:avLst/>
          </a:prstGeom>
          <a:solidFill>
            <a:srgbClr val="FF757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57944" y="1747348"/>
            <a:ext cx="556260" cy="533400"/>
          </a:xfrm>
          <a:prstGeom prst="ellipse">
            <a:avLst/>
          </a:prstGeom>
          <a:solidFill>
            <a:srgbClr val="FF757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75991" y="2745568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60434" y="2745568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57944" y="2745568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6200000">
            <a:off x="5037119" y="3795700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Terminator 11"/>
          <p:cNvSpPr/>
          <p:nvPr/>
        </p:nvSpPr>
        <p:spPr>
          <a:xfrm rot="16200000">
            <a:off x="5017245" y="3807751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74110" y="4501971"/>
            <a:ext cx="160020" cy="150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25461" y="4501971"/>
            <a:ext cx="160020" cy="150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63758" y="5009546"/>
            <a:ext cx="580727" cy="560414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57086" y="5095929"/>
            <a:ext cx="394069" cy="380371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422429" y="5000772"/>
            <a:ext cx="580727" cy="560414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15757" y="5087155"/>
            <a:ext cx="394069" cy="380371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5" idx="0"/>
          </p:cNvCxnSpPr>
          <p:nvPr/>
        </p:nvCxnSpPr>
        <p:spPr>
          <a:xfrm>
            <a:off x="5154121" y="1747348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38564" y="1747348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34588" y="1753641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47733" y="2745568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38564" y="2745568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3635" y="2745568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90290" y="2261143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GAIN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1751" y="2261142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MIX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3161" y="2267910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LEVEL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8295" y="3267265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TIME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5372" y="3267265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FDBK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9923" y="3267265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Filter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45951" y="5548458"/>
            <a:ext cx="639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BYPASS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4869292" y="4030683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Match</a:t>
            </a:r>
          </a:p>
          <a:p>
            <a:pPr algn="ctr"/>
            <a:r>
              <a:rPr lang="en-US" sz="800" b="1" dirty="0" err="1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Klone</a:t>
            </a:r>
            <a:endParaRPr lang="en-US" sz="800" b="1" dirty="0" smtClean="0">
              <a:latin typeface="Century Gothic" panose="020B0502020202020204" pitchFamily="34" charset="0"/>
              <a:cs typeface="Adobe Devanagari" panose="02040503050201020203" pitchFamily="18" charset="0"/>
            </a:endParaRP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Mesa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45469" y="4500003"/>
            <a:ext cx="138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roadway" panose="04040905080B02020502" pitchFamily="82" charset="0"/>
                <a:cs typeface="Adobe Devanagari" panose="02040503050201020203" pitchFamily="18" charset="0"/>
              </a:rPr>
              <a:t>MARS</a:t>
            </a:r>
            <a:endParaRPr lang="en-US" sz="2800" b="1" dirty="0">
              <a:latin typeface="Broadway" panose="04040905080B02020502" pitchFamily="82" charset="0"/>
              <a:cs typeface="Adobe Devanagari" panose="020405030502010202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76321" y="4877231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Amp </a:t>
            </a:r>
            <a:r>
              <a:rPr lang="en-US" sz="1000" dirty="0" err="1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Modeller</a:t>
            </a:r>
            <a:r>
              <a:rPr lang="en-US" sz="1000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/</a:t>
            </a:r>
          </a:p>
          <a:p>
            <a:pPr algn="ctr"/>
            <a:r>
              <a:rPr lang="en-US" sz="1000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Delay</a:t>
            </a:r>
            <a:endParaRPr lang="en-US" sz="1000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 rot="16200000">
            <a:off x="5830387" y="3795700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Terminator 35"/>
          <p:cNvSpPr/>
          <p:nvPr/>
        </p:nvSpPr>
        <p:spPr>
          <a:xfrm rot="16200000">
            <a:off x="5810513" y="3807751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6200000">
            <a:off x="6651163" y="3795700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Terminator 37"/>
          <p:cNvSpPr/>
          <p:nvPr/>
        </p:nvSpPr>
        <p:spPr>
          <a:xfrm rot="16200000">
            <a:off x="6631289" y="3807751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5661761" y="4049121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Proteus</a:t>
            </a:r>
          </a:p>
          <a:p>
            <a:pPr algn="ctr"/>
            <a:r>
              <a:rPr lang="en-US" sz="800" b="1" dirty="0" err="1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Ameri</a:t>
            </a:r>
            <a:endParaRPr lang="en-US" sz="800" b="1" dirty="0" smtClean="0">
              <a:latin typeface="Century Gothic" panose="020B0502020202020204" pitchFamily="34" charset="0"/>
              <a:cs typeface="Adobe Devanagari" panose="02040503050201020203" pitchFamily="18" charset="0"/>
            </a:endParaRP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Rectify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6517701" y="4039021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Norm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Dot 8</a:t>
            </a:r>
            <a:r>
              <a:rPr lang="en-US" sz="800" b="1" baseline="30000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th</a:t>
            </a:r>
            <a:endParaRPr lang="en-US" sz="800" b="1" dirty="0" smtClean="0">
              <a:latin typeface="Century Gothic" panose="020B0502020202020204" pitchFamily="34" charset="0"/>
              <a:cs typeface="Adobe Devanagari" panose="02040503050201020203" pitchFamily="18" charset="0"/>
            </a:endParaRP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Triplett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38125" y="3551712"/>
            <a:ext cx="455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Amp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38544" y="3560229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Cab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28080" y="3562383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Delay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57838" y="2663572"/>
            <a:ext cx="1554162" cy="84732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112000" y="3510901"/>
            <a:ext cx="0" cy="17082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984608" y="3681702"/>
            <a:ext cx="127159" cy="7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571328" y="1542432"/>
            <a:ext cx="2675728" cy="1024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Gain</a:t>
            </a:r>
            <a:r>
              <a:rPr lang="en-US" sz="1600" dirty="0" smtClean="0">
                <a:solidFill>
                  <a:schemeClr val="tx1"/>
                </a:solidFill>
              </a:rPr>
              <a:t>: Amount of input gain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Mix</a:t>
            </a:r>
            <a:r>
              <a:rPr lang="en-US" sz="1600" dirty="0" smtClean="0">
                <a:solidFill>
                  <a:schemeClr val="tx1"/>
                </a:solidFill>
              </a:rPr>
              <a:t>: Dry Amp to Delay mix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Level:</a:t>
            </a:r>
            <a:r>
              <a:rPr lang="en-US" sz="1600" dirty="0" smtClean="0">
                <a:solidFill>
                  <a:schemeClr val="tx1"/>
                </a:solidFill>
              </a:rPr>
              <a:t> Overall output volume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99718" y="1904357"/>
            <a:ext cx="4014544" cy="1206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Filter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600" dirty="0" err="1" smtClean="0">
                <a:solidFill>
                  <a:schemeClr val="tx1"/>
                </a:solidFill>
              </a:rPr>
              <a:t>Lowpass</a:t>
            </a:r>
            <a:r>
              <a:rPr lang="en-US" sz="1600" dirty="0" smtClean="0">
                <a:solidFill>
                  <a:schemeClr val="tx1"/>
                </a:solidFill>
              </a:rPr>
              <a:t> left of center, </a:t>
            </a:r>
            <a:r>
              <a:rPr lang="en-US" sz="1600" dirty="0" err="1" smtClean="0">
                <a:solidFill>
                  <a:schemeClr val="tx1"/>
                </a:solidFill>
              </a:rPr>
              <a:t>highpass</a:t>
            </a:r>
            <a:r>
              <a:rPr lang="en-US" sz="1600" dirty="0" smtClean="0">
                <a:solidFill>
                  <a:schemeClr val="tx1"/>
                </a:solidFill>
              </a:rPr>
              <a:t> right of center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Time</a:t>
            </a:r>
            <a:r>
              <a:rPr lang="en-US" sz="1600" dirty="0" smtClean="0">
                <a:solidFill>
                  <a:schemeClr val="tx1"/>
                </a:solidFill>
              </a:rPr>
              <a:t>: Delay time 0 to 2 seconds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FDBK</a:t>
            </a:r>
            <a:r>
              <a:rPr lang="en-US" sz="1600" dirty="0" smtClean="0">
                <a:solidFill>
                  <a:schemeClr val="tx1"/>
                </a:solidFill>
              </a:rPr>
              <a:t>: Delay feedback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35004" y="2800979"/>
            <a:ext cx="3250889" cy="1141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Amp Switch (neural model select):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Matchless SC30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Center: </a:t>
            </a:r>
            <a:r>
              <a:rPr lang="en-US" sz="1600" b="1" dirty="0" err="1" smtClean="0">
                <a:solidFill>
                  <a:schemeClr val="bg1"/>
                </a:solidFill>
              </a:rPr>
              <a:t>Klon</a:t>
            </a:r>
            <a:r>
              <a:rPr lang="en-US" sz="1600" b="1" dirty="0" smtClean="0">
                <a:solidFill>
                  <a:schemeClr val="bg1"/>
                </a:solidFill>
              </a:rPr>
              <a:t> clone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Right:  Mesa </a:t>
            </a:r>
            <a:r>
              <a:rPr lang="en-US" sz="1600" b="1" dirty="0" err="1" smtClean="0">
                <a:solidFill>
                  <a:schemeClr val="bg1"/>
                </a:solidFill>
              </a:rPr>
              <a:t>iib</a:t>
            </a:r>
            <a:r>
              <a:rPr lang="en-US" sz="1600" b="1" dirty="0" smtClean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24143" y="4073840"/>
            <a:ext cx="3034908" cy="1141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Cab Switch (IR Select):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Proteus IR (from plugin)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Center: American style IR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Right:  Rectifier style IR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618077" y="3266577"/>
            <a:ext cx="3034908" cy="1141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Delay Mode Switch: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Normal delay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Center: Dotted 8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1600" b="1" dirty="0" smtClean="0">
                <a:solidFill>
                  <a:schemeClr val="bg1"/>
                </a:solidFill>
              </a:rPr>
              <a:t> added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Right:  Triplett added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18077" y="4672186"/>
            <a:ext cx="3034908" cy="81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Dip Switches: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1: Neural Model On/Off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2: IR On/Off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64159" y="5977002"/>
            <a:ext cx="3034908" cy="410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Left Footswitch: Bypass/Engage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574949" y="5977002"/>
            <a:ext cx="3034908" cy="410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Right Footswitch</a:t>
            </a:r>
            <a:r>
              <a:rPr lang="en-US" sz="1600" b="1" smtClean="0">
                <a:solidFill>
                  <a:schemeClr val="bg1"/>
                </a:solidFill>
              </a:rPr>
              <a:t>: </a:t>
            </a:r>
            <a:r>
              <a:rPr lang="en-US" sz="1600" b="1" smtClean="0">
                <a:solidFill>
                  <a:schemeClr val="bg1"/>
                </a:solidFill>
              </a:rPr>
              <a:t>TBD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9856" y="262030"/>
            <a:ext cx="4226847" cy="10243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Mars</a:t>
            </a:r>
            <a:r>
              <a:rPr lang="en-US" sz="1600" b="1" dirty="0" smtClean="0">
                <a:solidFill>
                  <a:schemeClr val="tx1"/>
                </a:solidFill>
              </a:rPr>
              <a:t> is an </a:t>
            </a:r>
            <a:r>
              <a:rPr lang="en-US" sz="2400" b="1" dirty="0" smtClean="0">
                <a:solidFill>
                  <a:schemeClr val="tx1"/>
                </a:solidFill>
              </a:rPr>
              <a:t>Amp Modeler / Delay </a:t>
            </a:r>
            <a:r>
              <a:rPr lang="en-US" sz="1600" b="1" dirty="0" smtClean="0">
                <a:solidFill>
                  <a:schemeClr val="tx1"/>
                </a:solidFill>
              </a:rPr>
              <a:t>pedal that uses neural networks to model the distortion stage of an amp or pedal. 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586062" y="706096"/>
            <a:ext cx="2670623" cy="96390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Mono In/Out Processing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If using TRS, only takes left channel for input, and copies Left to Right for output</a:t>
            </a:r>
          </a:p>
        </p:txBody>
      </p:sp>
      <p:cxnSp>
        <p:nvCxnSpPr>
          <p:cNvPr id="62" name="Straight Arrow Connector 61"/>
          <p:cNvCxnSpPr>
            <a:stCxn id="49" idx="3"/>
          </p:cNvCxnSpPr>
          <p:nvPr/>
        </p:nvCxnSpPr>
        <p:spPr>
          <a:xfrm>
            <a:off x="4247056" y="2054593"/>
            <a:ext cx="371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7258135" y="3012268"/>
            <a:ext cx="341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86374" y="3901586"/>
            <a:ext cx="570112" cy="12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6999564" y="3956135"/>
            <a:ext cx="618513" cy="7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flipV="1">
            <a:off x="4285893" y="3923376"/>
            <a:ext cx="1400247" cy="567633"/>
          </a:xfrm>
          <a:prstGeom prst="bentConnector3">
            <a:avLst>
              <a:gd name="adj1" fmla="val 833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05470" y="4298155"/>
            <a:ext cx="45719" cy="303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240002" y="4361522"/>
            <a:ext cx="54086" cy="51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239482" y="4455654"/>
            <a:ext cx="54086" cy="51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 flipV="1">
            <a:off x="7315001" y="4575210"/>
            <a:ext cx="303076" cy="234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8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11803" y="1260616"/>
            <a:ext cx="2502100" cy="4599225"/>
          </a:xfrm>
          <a:prstGeom prst="roundRect">
            <a:avLst>
              <a:gd name="adj" fmla="val 4232"/>
            </a:avLst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5296520" y="1316496"/>
            <a:ext cx="160020" cy="1447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 rot="10800000">
            <a:off x="6501433" y="1316496"/>
            <a:ext cx="160020" cy="1447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00280" y="1786396"/>
            <a:ext cx="556260" cy="533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84723" y="1786396"/>
            <a:ext cx="556260" cy="533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82233" y="1786396"/>
            <a:ext cx="556260" cy="533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00280" y="2784616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84723" y="2784616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82233" y="2784616"/>
            <a:ext cx="55626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6200000">
            <a:off x="5061408" y="3834748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Terminator 13"/>
          <p:cNvSpPr/>
          <p:nvPr/>
        </p:nvSpPr>
        <p:spPr>
          <a:xfrm rot="16200000">
            <a:off x="5041534" y="3846799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98399" y="4541019"/>
            <a:ext cx="160020" cy="150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49750" y="4541019"/>
            <a:ext cx="160020" cy="150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88047" y="5048594"/>
            <a:ext cx="580727" cy="560414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81375" y="5134977"/>
            <a:ext cx="394069" cy="380371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46718" y="5039820"/>
            <a:ext cx="580727" cy="560414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40046" y="5126203"/>
            <a:ext cx="394069" cy="380371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7" idx="0"/>
          </p:cNvCxnSpPr>
          <p:nvPr/>
        </p:nvCxnSpPr>
        <p:spPr>
          <a:xfrm>
            <a:off x="5178410" y="1786396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62853" y="1786396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58877" y="1792689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72022" y="2784616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62853" y="2784616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57924" y="2784616"/>
            <a:ext cx="1" cy="2667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80089" y="2313676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Decay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66040" y="230019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MIX</a:t>
            </a:r>
          </a:p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R/D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22297" y="2306958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Time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98886" y="3306313"/>
            <a:ext cx="564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Damp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9661" y="3306313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FDBK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98528" y="3306313"/>
            <a:ext cx="559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Mod</a:t>
            </a:r>
          </a:p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(Rate)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02728" y="5587506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BYPASS / ALT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4867132" y="4069731"/>
            <a:ext cx="554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Factory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Hall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Cloud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2460" y="4616479"/>
            <a:ext cx="2037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roadway" panose="04040905080B02020502" pitchFamily="82" charset="0"/>
                <a:cs typeface="Adobe Devanagari" panose="02040503050201020203" pitchFamily="18" charset="0"/>
              </a:rPr>
              <a:t>NEPTUNE</a:t>
            </a:r>
            <a:endParaRPr lang="en-US" sz="2000" b="1" dirty="0">
              <a:latin typeface="Broadway" panose="04040905080B02020502" pitchFamily="82" charset="0"/>
              <a:cs typeface="Adobe Devanagari" panose="02040503050201020203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16643" y="4916279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REVERB/DELAY</a:t>
            </a:r>
            <a:endParaRPr lang="en-US" sz="1000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 rot="16200000">
            <a:off x="5854676" y="3834748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Terminator 37"/>
          <p:cNvSpPr/>
          <p:nvPr/>
        </p:nvSpPr>
        <p:spPr>
          <a:xfrm rot="16200000">
            <a:off x="5834802" y="3846799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6200000">
            <a:off x="6675452" y="3834748"/>
            <a:ext cx="245746" cy="24384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Terminator 39"/>
          <p:cNvSpPr/>
          <p:nvPr/>
        </p:nvSpPr>
        <p:spPr>
          <a:xfrm rot="16200000">
            <a:off x="6655578" y="3846799"/>
            <a:ext cx="95488" cy="208168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5716508" y="4088169"/>
            <a:ext cx="481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D+-&gt;R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D||R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D-&gt;R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6543594" y="4078069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NORM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OCT</a:t>
            </a:r>
          </a:p>
          <a:p>
            <a:pPr algn="ctr"/>
            <a:r>
              <a:rPr lang="en-US" sz="8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REV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1501" y="359076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Reverb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75470" y="3599277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Routing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52369" y="3601431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Delay</a:t>
            </a:r>
            <a:endParaRPr lang="en-US" sz="9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86218" y="1669911"/>
            <a:ext cx="744238" cy="283009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49776" y="5574572"/>
            <a:ext cx="585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Century Gothic" panose="020B0502020202020204" pitchFamily="34" charset="0"/>
                <a:cs typeface="Adobe Devanagari" panose="02040503050201020203" pitchFamily="18" charset="0"/>
              </a:rPr>
              <a:t>FREEZE</a:t>
            </a:r>
            <a:endParaRPr lang="en-US" sz="1000" b="1" dirty="0">
              <a:latin typeface="Century Gothic" panose="020B0502020202020204" pitchFamily="34" charset="0"/>
              <a:cs typeface="Adobe Devanagari" panose="02040503050201020203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825736" y="1669911"/>
            <a:ext cx="1243" cy="284021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92950" y="3617816"/>
            <a:ext cx="3438" cy="8905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62333" y="1669911"/>
            <a:ext cx="5439" cy="100658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833260" y="1669911"/>
            <a:ext cx="721816" cy="83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25736" y="4508358"/>
            <a:ext cx="768614" cy="65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589969" y="3617816"/>
            <a:ext cx="796249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62333" y="2676495"/>
            <a:ext cx="82388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18160" y="1582168"/>
            <a:ext cx="3739056" cy="1202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Decay</a:t>
            </a:r>
            <a:r>
              <a:rPr lang="en-US" sz="1600" dirty="0" smtClean="0">
                <a:solidFill>
                  <a:schemeClr val="tx1"/>
                </a:solidFill>
              </a:rPr>
              <a:t>: Length of reverb decay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Mix</a:t>
            </a:r>
            <a:r>
              <a:rPr lang="en-US" sz="1600" dirty="0" smtClean="0">
                <a:solidFill>
                  <a:schemeClr val="tx1"/>
                </a:solidFill>
              </a:rPr>
              <a:t>: Dry/Effect mix, alt is Reverb/Delay volume ratio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Time:</a:t>
            </a:r>
            <a:r>
              <a:rPr lang="en-US" sz="1600" dirty="0" smtClean="0">
                <a:solidFill>
                  <a:schemeClr val="tx1"/>
                </a:solidFill>
              </a:rPr>
              <a:t> Delay time 0 to 4 seconds (2 seconds max for octave, double speed)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09878" y="1944093"/>
            <a:ext cx="4014544" cy="1206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Mod (Rate)</a:t>
            </a:r>
            <a:r>
              <a:rPr lang="en-US" sz="1600" dirty="0" smtClean="0">
                <a:solidFill>
                  <a:schemeClr val="tx1"/>
                </a:solidFill>
              </a:rPr>
              <a:t>: Modulation amount of the reverb, alt is the modulation rate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Damp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600" dirty="0" err="1" smtClean="0">
                <a:solidFill>
                  <a:schemeClr val="tx1"/>
                </a:solidFill>
              </a:rPr>
              <a:t>Lowpass</a:t>
            </a:r>
            <a:r>
              <a:rPr lang="en-US" sz="1600" dirty="0" smtClean="0">
                <a:solidFill>
                  <a:schemeClr val="tx1"/>
                </a:solidFill>
              </a:rPr>
              <a:t> filter for the reverb (damping)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FDBK</a:t>
            </a:r>
            <a:r>
              <a:rPr lang="en-US" sz="1600" dirty="0" smtClean="0">
                <a:solidFill>
                  <a:schemeClr val="tx1"/>
                </a:solidFill>
              </a:rPr>
              <a:t>: Delay feedback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45164" y="2840715"/>
            <a:ext cx="3250889" cy="1141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Reverb Switch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</a:t>
            </a:r>
            <a:r>
              <a:rPr lang="en-US" sz="1600" b="1" dirty="0" smtClean="0">
                <a:solidFill>
                  <a:schemeClr val="bg1"/>
                </a:solidFill>
              </a:rPr>
              <a:t>Factory Chorus Reverb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Center: </a:t>
            </a:r>
            <a:r>
              <a:rPr lang="en-US" sz="1600" b="1" dirty="0" smtClean="0">
                <a:solidFill>
                  <a:schemeClr val="bg1"/>
                </a:solidFill>
              </a:rPr>
              <a:t>Hall (Medium space)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Right:  </a:t>
            </a:r>
            <a:r>
              <a:rPr lang="en-US" sz="1600" b="1" dirty="0" smtClean="0">
                <a:solidFill>
                  <a:schemeClr val="bg1"/>
                </a:solidFill>
              </a:rPr>
              <a:t>Cloud (Rubi Kai)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34303" y="4113576"/>
            <a:ext cx="3034908" cy="1141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Routing Switch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</a:t>
            </a:r>
            <a:r>
              <a:rPr lang="en-US" sz="1600" b="1" dirty="0" smtClean="0">
                <a:solidFill>
                  <a:schemeClr val="bg1"/>
                </a:solidFill>
              </a:rPr>
              <a:t>Some delay into reverb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Center: </a:t>
            </a:r>
            <a:r>
              <a:rPr lang="en-US" sz="1600" b="1" dirty="0" smtClean="0">
                <a:solidFill>
                  <a:schemeClr val="bg1"/>
                </a:solidFill>
              </a:rPr>
              <a:t>Parallel delay / reverb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Right:  </a:t>
            </a:r>
            <a:r>
              <a:rPr lang="en-US" sz="1600" b="1" dirty="0" smtClean="0">
                <a:solidFill>
                  <a:schemeClr val="bg1"/>
                </a:solidFill>
              </a:rPr>
              <a:t>Delay into reverb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8237" y="3306313"/>
            <a:ext cx="3034908" cy="11410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Delay Mode Switch: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Left:  Normal delay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Center: </a:t>
            </a:r>
            <a:r>
              <a:rPr lang="en-US" sz="1600" b="1" dirty="0" smtClean="0">
                <a:solidFill>
                  <a:schemeClr val="bg1"/>
                </a:solidFill>
              </a:rPr>
              <a:t>Octave delay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Right:  </a:t>
            </a:r>
            <a:r>
              <a:rPr lang="en-US" sz="1600" b="1" dirty="0" smtClean="0">
                <a:solidFill>
                  <a:schemeClr val="bg1"/>
                </a:solidFill>
              </a:rPr>
              <a:t>Reverse Delay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8236" y="4711922"/>
            <a:ext cx="3720483" cy="81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Dip Switches: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1: </a:t>
            </a:r>
            <a:r>
              <a:rPr lang="en-US" sz="1600" b="1" dirty="0" smtClean="0">
                <a:solidFill>
                  <a:schemeClr val="bg1"/>
                </a:solidFill>
              </a:rPr>
              <a:t>Stereo / MISO (Mono in Stereo out)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2: </a:t>
            </a:r>
            <a:r>
              <a:rPr lang="en-US" sz="1600" b="1" dirty="0" smtClean="0">
                <a:solidFill>
                  <a:schemeClr val="bg1"/>
                </a:solidFill>
              </a:rPr>
              <a:t>N/A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306320" y="5986047"/>
            <a:ext cx="3549309" cy="77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Left Footswitch: </a:t>
            </a:r>
            <a:r>
              <a:rPr lang="en-US" sz="1600" b="1" dirty="0" smtClean="0">
                <a:solidFill>
                  <a:schemeClr val="bg1"/>
                </a:solidFill>
              </a:rPr>
              <a:t>Bypass/Engage, hold to engage alternate mode (indicated by dimmed LED)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85109" y="6016737"/>
            <a:ext cx="3920331" cy="5997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Right Footswitch: </a:t>
            </a:r>
            <a:r>
              <a:rPr lang="en-US" sz="1600" b="1" dirty="0" smtClean="0">
                <a:solidFill>
                  <a:schemeClr val="bg1"/>
                </a:solidFill>
              </a:rPr>
              <a:t>Freeze – holds the current delay/reverb feedback/decay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1745" y="176575"/>
            <a:ext cx="3054735" cy="118637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Neptune </a:t>
            </a:r>
            <a:r>
              <a:rPr lang="en-US" sz="1600" b="1" dirty="0" smtClean="0">
                <a:solidFill>
                  <a:schemeClr val="tx1"/>
                </a:solidFill>
              </a:rPr>
              <a:t>is a </a:t>
            </a:r>
            <a:r>
              <a:rPr lang="en-US" sz="2800" b="1" dirty="0" smtClean="0">
                <a:solidFill>
                  <a:schemeClr val="tx1"/>
                </a:solidFill>
              </a:rPr>
              <a:t>Reverb/Delay </a:t>
            </a:r>
            <a:r>
              <a:rPr lang="en-US" sz="1600" b="1" dirty="0" smtClean="0">
                <a:solidFill>
                  <a:schemeClr val="tx1"/>
                </a:solidFill>
              </a:rPr>
              <a:t>pedal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capable of ethereal sounds.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96222" y="745832"/>
            <a:ext cx="2670623" cy="9639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Stereo </a:t>
            </a:r>
            <a:r>
              <a:rPr lang="en-US" sz="1600" b="1" dirty="0" smtClean="0">
                <a:solidFill>
                  <a:schemeClr val="tx1"/>
                </a:solidFill>
              </a:rPr>
              <a:t>In/Out </a:t>
            </a:r>
            <a:r>
              <a:rPr lang="en-US" sz="1600" b="1" dirty="0" smtClean="0">
                <a:solidFill>
                  <a:schemeClr val="tx1"/>
                </a:solidFill>
              </a:rPr>
              <a:t>Processing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(MISO or Stereo)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5" idx="3"/>
          </p:cNvCxnSpPr>
          <p:nvPr/>
        </p:nvCxnSpPr>
        <p:spPr>
          <a:xfrm flipV="1">
            <a:off x="4257216" y="2094330"/>
            <a:ext cx="371937" cy="89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268295" y="3052004"/>
            <a:ext cx="341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96534" y="3941322"/>
            <a:ext cx="570112" cy="12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09724" y="3995871"/>
            <a:ext cx="618513" cy="7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4296053" y="3963112"/>
            <a:ext cx="1400247" cy="567633"/>
          </a:xfrm>
          <a:prstGeom prst="bentConnector3">
            <a:avLst>
              <a:gd name="adj1" fmla="val 8333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215630" y="4337891"/>
            <a:ext cx="45719" cy="303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250162" y="4401258"/>
            <a:ext cx="54086" cy="51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49642" y="4495390"/>
            <a:ext cx="54086" cy="51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7325161" y="4614946"/>
            <a:ext cx="303076" cy="234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427</Words>
  <Application>Microsoft Office PowerPoint</Application>
  <PresentationFormat>Widescreen</PresentationFormat>
  <Paragraphs>98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Adobe Devanagari</vt:lpstr>
      <vt:lpstr>Arial</vt:lpstr>
      <vt:lpstr>Broadway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>Missile Defense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Bloemer, Keith CTR MDA/DES</dc:creator>
  <cp:lastModifiedBy>Bloemer, Keith CTR MDA/DES</cp:lastModifiedBy>
  <cp:revision>20</cp:revision>
  <dcterms:created xsi:type="dcterms:W3CDTF">2024-05-21T15:38:26Z</dcterms:created>
  <dcterms:modified xsi:type="dcterms:W3CDTF">2024-05-21T18:14:54Z</dcterms:modified>
</cp:coreProperties>
</file>