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10" d="100"/>
          <a:sy n="110"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A84FB524-E67A-4211-8697-C15450D7CF1C}"/>
    <pc:docChg chg="modSld">
      <pc:chgData name="Rachel Bloemer" userId="77b46c2fcbe54245" providerId="LiveId" clId="{A84FB524-E67A-4211-8697-C15450D7CF1C}" dt="2024-07-27T00:14:07.011" v="8" actId="20577"/>
      <pc:docMkLst>
        <pc:docMk/>
      </pc:docMkLst>
      <pc:sldChg chg="modSp mod">
        <pc:chgData name="Rachel Bloemer" userId="77b46c2fcbe54245" providerId="LiveId" clId="{A84FB524-E67A-4211-8697-C15450D7CF1C}" dt="2024-07-27T00:14:07.011" v="8" actId="20577"/>
        <pc:sldMkLst>
          <pc:docMk/>
          <pc:sldMk cId="2892489643" sldId="261"/>
        </pc:sldMkLst>
        <pc:spChg chg="mod">
          <ac:chgData name="Rachel Bloemer" userId="77b46c2fcbe54245" providerId="LiveId" clId="{A84FB524-E67A-4211-8697-C15450D7CF1C}" dt="2024-07-27T00:14:07.011" v="8" actId="20577"/>
          <ac:spMkLst>
            <pc:docMk/>
            <pc:sldMk cId="2892489643" sldId="261"/>
            <ac:spMk id="60" creationId="{00000000-0000-0000-0000-000000000000}"/>
          </ac:spMkLst>
        </pc:spChg>
      </pc:sldChg>
    </pc:docChg>
  </pc:docChgLst>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7/26/2024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PreDelay</a:t>
            </a:r>
            <a:endParaRPr lang="en-US" sz="900" b="1" dirty="0">
              <a:latin typeface="Century Gothic" panose="020B0502020202020204" pitchFamily="34" charset="0"/>
              <a:cs typeface="Adobe Devanagari" panose="02040503050201020203" pitchFamily="18" charset="0"/>
            </a:endParaRP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PreDelay</a:t>
            </a:r>
            <a:r>
              <a:rPr lang="en-US" sz="1600" b="1" dirty="0">
                <a:solidFill>
                  <a:schemeClr val="bg1"/>
                </a:solidFill>
              </a:rPr>
              <a:t>:</a:t>
            </a:r>
          </a:p>
          <a:p>
            <a:r>
              <a:rPr lang="en-US" sz="1600" b="1" dirty="0">
                <a:solidFill>
                  <a:schemeClr val="bg1"/>
                </a:solidFill>
              </a:rPr>
              <a:t>  Left:  no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Center: 100ms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Right:  200ms </a:t>
            </a:r>
            <a:r>
              <a:rPr lang="en-US" sz="1600" b="1" dirty="0" err="1">
                <a:solidFill>
                  <a:schemeClr val="bg1"/>
                </a:solidFill>
              </a:rPr>
              <a:t>predelay</a:t>
            </a:r>
            <a:endParaRPr lang="en-US" sz="1600" b="1" dirty="0">
              <a:solidFill>
                <a:schemeClr val="bg1"/>
              </a:solidFill>
            </a:endParaRP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49413" y="2261143"/>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51520" y="2267910"/>
            <a:ext cx="56457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28" name="TextBox 27"/>
          <p:cNvSpPr txBox="1"/>
          <p:nvPr/>
        </p:nvSpPr>
        <p:spPr>
          <a:xfrm>
            <a:off x="5717074" y="3267265"/>
            <a:ext cx="4796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Tone</a:t>
            </a:r>
          </a:p>
        </p:txBody>
      </p:sp>
      <p:sp>
        <p:nvSpPr>
          <p:cNvPr id="29" name="TextBox 28"/>
          <p:cNvSpPr txBox="1"/>
          <p:nvPr/>
        </p:nvSpPr>
        <p:spPr>
          <a:xfrm>
            <a:off x="6424840" y="3267265"/>
            <a:ext cx="630301"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Detune</a:t>
            </a:r>
          </a:p>
        </p:txBody>
      </p:sp>
      <p:sp>
        <p:nvSpPr>
          <p:cNvPr id="30" name="TextBox 29"/>
          <p:cNvSpPr txBox="1"/>
          <p:nvPr/>
        </p:nvSpPr>
        <p:spPr>
          <a:xfrm>
            <a:off x="4792486" y="3267265"/>
            <a:ext cx="7232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Shimmer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87727" y="4030683"/>
            <a:ext cx="46519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Both</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Venus</a:t>
            </a:r>
          </a:p>
        </p:txBody>
      </p:sp>
      <p:sp>
        <p:nvSpPr>
          <p:cNvPr id="34" name="TextBox 33"/>
          <p:cNvSpPr txBox="1"/>
          <p:nvPr/>
        </p:nvSpPr>
        <p:spPr>
          <a:xfrm>
            <a:off x="5350674" y="4877231"/>
            <a:ext cx="11769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Reverb</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6646" y="40491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0" name="TextBox 39"/>
          <p:cNvSpPr txBox="1"/>
          <p:nvPr/>
        </p:nvSpPr>
        <p:spPr>
          <a:xfrm rot="16200000">
            <a:off x="6542548" y="40390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1" name="TextBox 40"/>
          <p:cNvSpPr txBox="1"/>
          <p:nvPr/>
        </p:nvSpPr>
        <p:spPr>
          <a:xfrm>
            <a:off x="4760994" y="3551712"/>
            <a:ext cx="80983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Shim Mode</a:t>
            </a:r>
          </a:p>
        </p:txBody>
      </p:sp>
      <p:sp>
        <p:nvSpPr>
          <p:cNvPr id="42" name="TextBox 41"/>
          <p:cNvSpPr txBox="1"/>
          <p:nvPr/>
        </p:nvSpPr>
        <p:spPr>
          <a:xfrm>
            <a:off x="5575841" y="3560229"/>
            <a:ext cx="753732"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LoFi</a:t>
            </a:r>
            <a:r>
              <a:rPr lang="en-US" sz="900" b="1" dirty="0">
                <a:latin typeface="Century Gothic" panose="020B0502020202020204" pitchFamily="34" charset="0"/>
                <a:cs typeface="Adobe Devanagari" panose="02040503050201020203" pitchFamily="18" charset="0"/>
              </a:rPr>
              <a:t>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decay time</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Damp:</a:t>
            </a:r>
            <a:r>
              <a:rPr lang="en-US" sz="1600" dirty="0">
                <a:solidFill>
                  <a:schemeClr val="tx1"/>
                </a:solidFill>
              </a:rPr>
              <a:t> Amount of Dampening</a:t>
            </a:r>
            <a:endParaRPr lang="en-US" sz="1600" b="1" dirty="0">
              <a:solidFill>
                <a:schemeClr val="tx1"/>
              </a:solidFill>
            </a:endParaRPr>
          </a:p>
        </p:txBody>
      </p:sp>
      <p:sp>
        <p:nvSpPr>
          <p:cNvPr id="50" name="Rectangle 49"/>
          <p:cNvSpPr/>
          <p:nvPr/>
        </p:nvSpPr>
        <p:spPr>
          <a:xfrm>
            <a:off x="7611996" y="1704463"/>
            <a:ext cx="4263171" cy="149748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Shimmer</a:t>
            </a:r>
            <a:r>
              <a:rPr lang="en-US" sz="1600" dirty="0">
                <a:solidFill>
                  <a:schemeClr val="tx1"/>
                </a:solidFill>
              </a:rPr>
              <a:t>: Adds octave string-like shimmer based on Shimmer mode toggle</a:t>
            </a:r>
          </a:p>
          <a:p>
            <a:r>
              <a:rPr lang="en-US" sz="1600" b="1" dirty="0">
                <a:solidFill>
                  <a:schemeClr val="tx1"/>
                </a:solidFill>
              </a:rPr>
              <a:t>Tone</a:t>
            </a:r>
            <a:r>
              <a:rPr lang="en-US" sz="1600" dirty="0">
                <a:solidFill>
                  <a:schemeClr val="tx1"/>
                </a:solidFill>
              </a:rPr>
              <a:t>: Adds octave + 5ths string-like shimmer</a:t>
            </a:r>
          </a:p>
          <a:p>
            <a:r>
              <a:rPr lang="en-US" sz="1600" b="1" dirty="0">
                <a:solidFill>
                  <a:schemeClr val="tx1"/>
                </a:solidFill>
              </a:rPr>
              <a:t>Detune</a:t>
            </a:r>
            <a:r>
              <a:rPr lang="en-US" sz="1600" dirty="0">
                <a:solidFill>
                  <a:schemeClr val="tx1"/>
                </a:solidFill>
              </a:rPr>
              <a:t>: Right of noon shifts reverb pitch up over time, Left of noon shifts reverb pitch down over time, center is no detuning</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Shimmer Mode Toggle</a:t>
            </a:r>
          </a:p>
          <a:p>
            <a:r>
              <a:rPr lang="en-US" sz="1600" b="1" dirty="0">
                <a:solidFill>
                  <a:schemeClr val="bg1"/>
                </a:solidFill>
              </a:rPr>
              <a:t>  Left:  Adds Octave Down</a:t>
            </a:r>
          </a:p>
          <a:p>
            <a:r>
              <a:rPr lang="en-US" sz="1600" b="1" dirty="0">
                <a:solidFill>
                  <a:schemeClr val="bg1"/>
                </a:solidFill>
              </a:rPr>
              <a:t>  Center: Adds Octave Up</a:t>
            </a:r>
          </a:p>
          <a:p>
            <a:r>
              <a:rPr lang="en-US" sz="1600" b="1" dirty="0">
                <a:solidFill>
                  <a:schemeClr val="bg1"/>
                </a:solidFill>
              </a:rPr>
              <a:t>  Right:  Both Octave Up and Down</a:t>
            </a:r>
          </a:p>
        </p:txBody>
      </p:sp>
      <p:sp>
        <p:nvSpPr>
          <p:cNvPr id="54" name="Rectangle 53"/>
          <p:cNvSpPr/>
          <p:nvPr/>
        </p:nvSpPr>
        <p:spPr>
          <a:xfrm>
            <a:off x="64488" y="4194237"/>
            <a:ext cx="4256140" cy="160044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LoFi</a:t>
            </a:r>
            <a:r>
              <a:rPr lang="en-US" sz="1600" b="1" dirty="0">
                <a:solidFill>
                  <a:schemeClr val="bg1"/>
                </a:solidFill>
              </a:rPr>
              <a:t> Mode Toggle:</a:t>
            </a:r>
          </a:p>
          <a:p>
            <a:r>
              <a:rPr lang="en-US" sz="1600" b="1" dirty="0">
                <a:solidFill>
                  <a:schemeClr val="bg1"/>
                </a:solidFill>
              </a:rPr>
              <a:t>  Left:  Less applies some </a:t>
            </a:r>
            <a:r>
              <a:rPr lang="en-US" sz="1600" b="1" dirty="0" err="1">
                <a:solidFill>
                  <a:schemeClr val="bg1"/>
                </a:solidFill>
              </a:rPr>
              <a:t>samplerate</a:t>
            </a:r>
            <a:r>
              <a:rPr lang="en-US" sz="1600" b="1" dirty="0">
                <a:solidFill>
                  <a:schemeClr val="bg1"/>
                </a:solidFill>
              </a:rPr>
              <a:t> reduction with a </a:t>
            </a:r>
            <a:r>
              <a:rPr lang="en-US" sz="1600" b="1" dirty="0" err="1">
                <a:solidFill>
                  <a:schemeClr val="bg1"/>
                </a:solidFill>
              </a:rPr>
              <a:t>lowpass</a:t>
            </a:r>
            <a:r>
              <a:rPr lang="en-US" sz="1600" b="1" dirty="0">
                <a:solidFill>
                  <a:schemeClr val="bg1"/>
                </a:solidFill>
              </a:rPr>
              <a:t> filter  </a:t>
            </a:r>
          </a:p>
          <a:p>
            <a:r>
              <a:rPr lang="en-US" sz="1600" b="1" dirty="0">
                <a:solidFill>
                  <a:schemeClr val="bg1"/>
                </a:solidFill>
              </a:rPr>
              <a:t>  Center:  None – no </a:t>
            </a:r>
            <a:r>
              <a:rPr lang="en-US" sz="1600" b="1" dirty="0" err="1">
                <a:solidFill>
                  <a:schemeClr val="bg1"/>
                </a:solidFill>
              </a:rPr>
              <a:t>samplerate</a:t>
            </a:r>
            <a:r>
              <a:rPr lang="en-US" sz="1600" b="1" dirty="0">
                <a:solidFill>
                  <a:schemeClr val="bg1"/>
                </a:solidFill>
              </a:rPr>
              <a:t> reduction</a:t>
            </a:r>
          </a:p>
          <a:p>
            <a:r>
              <a:rPr lang="en-US" sz="1600" b="1" dirty="0">
                <a:solidFill>
                  <a:schemeClr val="bg1"/>
                </a:solidFill>
              </a:rPr>
              <a:t>  Right: More applies more </a:t>
            </a:r>
            <a:r>
              <a:rPr lang="en-US" sz="1600" b="1" dirty="0" err="1">
                <a:solidFill>
                  <a:schemeClr val="bg1"/>
                </a:solidFill>
              </a:rPr>
              <a:t>samplerate</a:t>
            </a:r>
            <a:r>
              <a:rPr lang="en-US" sz="1600" b="1" dirty="0">
                <a:solidFill>
                  <a:schemeClr val="bg1"/>
                </a:solidFill>
              </a:rPr>
              <a:t> reduction without a </a:t>
            </a:r>
            <a:r>
              <a:rPr lang="en-US" sz="1600" b="1" dirty="0" err="1">
                <a:solidFill>
                  <a:schemeClr val="bg1"/>
                </a:solidFill>
              </a:rPr>
              <a:t>lowpass</a:t>
            </a:r>
            <a:r>
              <a:rPr lang="en-US" sz="1600" b="1" dirty="0">
                <a:solidFill>
                  <a:schemeClr val="bg1"/>
                </a:solidFill>
              </a:rPr>
              <a:t> filter</a:t>
            </a:r>
          </a:p>
        </p:txBody>
      </p:sp>
      <p:sp>
        <p:nvSpPr>
          <p:cNvPr id="55" name="Rectangle 54"/>
          <p:cNvSpPr/>
          <p:nvPr/>
        </p:nvSpPr>
        <p:spPr>
          <a:xfrm>
            <a:off x="7618076" y="3266577"/>
            <a:ext cx="4360563" cy="1543206"/>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Oscillates all the knob controls (except mix) between the current setting and 0 at a slow rate ( between 25 and 50 second periods). </a:t>
            </a:r>
          </a:p>
          <a:p>
            <a:r>
              <a:rPr lang="en-US" sz="1600" b="1" dirty="0">
                <a:solidFill>
                  <a:schemeClr val="bg1"/>
                </a:solidFill>
              </a:rPr>
              <a:t>  Left:  Slow drift, Sine wave, lower rate</a:t>
            </a:r>
          </a:p>
          <a:p>
            <a:r>
              <a:rPr lang="en-US" sz="1600" b="1" dirty="0">
                <a:solidFill>
                  <a:schemeClr val="bg1"/>
                </a:solidFill>
              </a:rPr>
              <a:t>  Center: No drift</a:t>
            </a:r>
          </a:p>
          <a:p>
            <a:r>
              <a:rPr lang="en-US" sz="1600" b="1" dirty="0">
                <a:solidFill>
                  <a:schemeClr val="bg1"/>
                </a:solidFill>
              </a:rPr>
              <a:t>  Right:  More drift, Triangle wave, higher rate</a:t>
            </a:r>
          </a:p>
        </p:txBody>
      </p:sp>
      <p:sp>
        <p:nvSpPr>
          <p:cNvPr id="56" name="Rectangle 55"/>
          <p:cNvSpPr/>
          <p:nvPr/>
        </p:nvSpPr>
        <p:spPr>
          <a:xfrm>
            <a:off x="7676530" y="4874409"/>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1,2,3,4: TBD (no action currently assigned to dip switches)</a:t>
            </a:r>
          </a:p>
        </p:txBody>
      </p:sp>
      <p:sp>
        <p:nvSpPr>
          <p:cNvPr id="57" name="Rectangle 56"/>
          <p:cNvSpPr/>
          <p:nvPr/>
        </p:nvSpPr>
        <p:spPr>
          <a:xfrm>
            <a:off x="569071" y="5957124"/>
            <a:ext cx="4863180"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more than a half second to enter/exit Set Expression mode. Hold for &gt; 2 seconds to clear all expression settings. </a:t>
            </a:r>
          </a:p>
        </p:txBody>
      </p:sp>
      <p:sp>
        <p:nvSpPr>
          <p:cNvPr id="58" name="Rectangle 57"/>
          <p:cNvSpPr/>
          <p:nvPr/>
        </p:nvSpPr>
        <p:spPr>
          <a:xfrm>
            <a:off x="6574948" y="5977001"/>
            <a:ext cx="4891147"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Freeze the current reverb sound indefinitely. </a:t>
            </a:r>
          </a:p>
        </p:txBody>
      </p:sp>
      <p:sp>
        <p:nvSpPr>
          <p:cNvPr id="59" name="Rectangle 58"/>
          <p:cNvSpPr/>
          <p:nvPr/>
        </p:nvSpPr>
        <p:spPr>
          <a:xfrm>
            <a:off x="259856" y="190712"/>
            <a:ext cx="4226847" cy="12436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Venus</a:t>
            </a:r>
            <a:r>
              <a:rPr lang="en-US" sz="1600" b="1" dirty="0">
                <a:solidFill>
                  <a:schemeClr val="tx1"/>
                </a:solidFill>
              </a:rPr>
              <a:t> is a </a:t>
            </a:r>
            <a:r>
              <a:rPr lang="en-US" sz="2400" b="1" dirty="0">
                <a:solidFill>
                  <a:schemeClr val="tx1"/>
                </a:solidFill>
              </a:rPr>
              <a:t>Spectral Reverb </a:t>
            </a:r>
            <a:r>
              <a:rPr lang="en-US" sz="1600" b="1" dirty="0">
                <a:solidFill>
                  <a:schemeClr val="tx1"/>
                </a:solidFill>
              </a:rPr>
              <a:t>pedal that operates in the frequency domain to create lush soundscapes. Features string-like overtones, detuning, and spectral freeze.</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endCxn id="61" idx="2"/>
          </p:cNvCxnSpPr>
          <p:nvPr/>
        </p:nvCxnSpPr>
        <p:spPr>
          <a:xfrm flipH="1" flipV="1">
            <a:off x="7261055" y="4582016"/>
            <a:ext cx="404085" cy="325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6625" y="5548457"/>
            <a:ext cx="5854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FREEZE</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4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1742</Words>
  <Application>Microsoft Office PowerPoint</Application>
  <PresentationFormat>Widescreen</PresentationFormat>
  <Paragraphs>297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88</cp:revision>
  <dcterms:created xsi:type="dcterms:W3CDTF">2024-05-21T15:38:26Z</dcterms:created>
  <dcterms:modified xsi:type="dcterms:W3CDTF">2024-07-27T00:14:14Z</dcterms:modified>
</cp:coreProperties>
</file>