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83" r:id="rId3"/>
    <p:sldId id="285" r:id="rId4"/>
    <p:sldId id="286" r:id="rId5"/>
    <p:sldId id="289" r:id="rId6"/>
    <p:sldId id="284" r:id="rId7"/>
    <p:sldId id="287" r:id="rId8"/>
    <p:sldId id="290" r:id="rId9"/>
    <p:sldId id="288" r:id="rId10"/>
    <p:sldId id="291" r:id="rId11"/>
    <p:sldId id="293" r:id="rId12"/>
    <p:sldId id="292" r:id="rId13"/>
    <p:sldId id="294" r:id="rId14"/>
    <p:sldId id="295"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56">
          <p15:clr>
            <a:srgbClr val="A4A3A4"/>
          </p15:clr>
        </p15:guide>
        <p15:guide id="2" orient="horz" pos="147">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2C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4"/>
    <p:restoredTop sz="85987" autoAdjust="0"/>
  </p:normalViewPr>
  <p:slideViewPr>
    <p:cSldViewPr snapToGrid="0">
      <p:cViewPr varScale="1">
        <p:scale>
          <a:sx n="138" d="100"/>
          <a:sy n="138" d="100"/>
        </p:scale>
        <p:origin x="2380" y="100"/>
      </p:cViewPr>
      <p:guideLst>
        <p:guide orient="horz" pos="2156"/>
        <p:guide orient="horz" pos="147"/>
        <p:guide pos="29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F0950-DD71-48EC-948F-2D6829375BC3}" type="slidenum">
              <a:rPr lang="en-US" altLang="en-US"/>
              <a:pPr/>
              <a:t>‹#›</a:t>
            </a:fld>
            <a:endParaRPr lang="en-US" altLang="en-US"/>
          </a:p>
        </p:txBody>
      </p:sp>
    </p:spTree>
    <p:extLst>
      <p:ext uri="{BB962C8B-B14F-4D97-AF65-F5344CB8AC3E}">
        <p14:creationId xmlns:p14="http://schemas.microsoft.com/office/powerpoint/2010/main" val="384756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407A12EE-3DAA-4326-A5B3-7EB1C5029C3E}" type="slidenum">
              <a:rPr lang="en-US" altLang="en-US"/>
              <a:pPr>
                <a:spcBef>
                  <a:spcPct val="0"/>
                </a:spcBef>
              </a:pPr>
              <a:t>1</a:t>
            </a:fld>
            <a:endParaRPr lang="en-US" altLang="en-US"/>
          </a:p>
        </p:txBody>
      </p:sp>
    </p:spTree>
    <p:extLst>
      <p:ext uri="{BB962C8B-B14F-4D97-AF65-F5344CB8AC3E}">
        <p14:creationId xmlns:p14="http://schemas.microsoft.com/office/powerpoint/2010/main" val="154618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error sources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8</a:t>
            </a:fld>
            <a:endParaRPr lang="en-US" altLang="en-US"/>
          </a:p>
        </p:txBody>
      </p:sp>
    </p:spTree>
    <p:extLst>
      <p:ext uri="{BB962C8B-B14F-4D97-AF65-F5344CB8AC3E}">
        <p14:creationId xmlns:p14="http://schemas.microsoft.com/office/powerpoint/2010/main" val="1209622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userDrawn="1"/>
        </p:nvPicPr>
        <p:blipFill rotWithShape="1">
          <a:blip r:embed="rId3">
            <a:lum bright="-30000"/>
          </a:blip>
          <a:srcRect l="13858"/>
          <a:stretch/>
        </p:blipFill>
        <p:spPr>
          <a:xfrm>
            <a:off x="830580" y="5662124"/>
            <a:ext cx="2320859" cy="215539"/>
          </a:xfrm>
          <a:prstGeom prst="rect">
            <a:avLst/>
          </a:prstGeom>
        </p:spPr>
      </p:pic>
      <p:pic>
        <p:nvPicPr>
          <p:cNvPr id="10" name="Picture 9"/>
          <p:cNvPicPr>
            <a:picLocks noChangeAspect="1"/>
          </p:cNvPicPr>
          <p:nvPr userDrawn="1"/>
        </p:nvPicPr>
        <p:blipFill rotWithShape="1">
          <a:blip r:embed="rId3">
            <a:lum/>
          </a:blip>
          <a:srcRect r="87556"/>
          <a:stretch/>
        </p:blipFill>
        <p:spPr>
          <a:xfrm>
            <a:off x="457201" y="5662124"/>
            <a:ext cx="335280" cy="215539"/>
          </a:xfrm>
          <a:prstGeom prst="rect">
            <a:avLst/>
          </a:prstGeom>
        </p:spPr>
      </p:pic>
      <p:pic>
        <p:nvPicPr>
          <p:cNvPr id="11" name="Picture 58" descr="C:\Users\Sarah\Desktop\IHME_logo_rgb-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90799" y="5685189"/>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78914" y="2384115"/>
            <a:ext cx="7772400" cy="705283"/>
          </a:xfrm>
        </p:spPr>
        <p:txBody>
          <a:bodyPr anchor="b"/>
          <a:lstStyle>
            <a:lvl1pPr>
              <a:defRPr sz="34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383676" y="3648706"/>
            <a:ext cx="7789863" cy="430887"/>
          </a:xfrm>
        </p:spPr>
        <p:txBody>
          <a:bodyPr/>
          <a:lstStyle>
            <a:lvl1pPr>
              <a:buFontTx/>
              <a:buNone/>
              <a:defRPr>
                <a:solidFill>
                  <a:schemeClr val="tx1"/>
                </a:solidFill>
              </a:defRPr>
            </a:lvl1pPr>
          </a:lstStyle>
          <a:p>
            <a:pPr lvl="0"/>
            <a:r>
              <a:rPr lang="en-US" dirty="0"/>
              <a:t>Click to edit Master text styles</a:t>
            </a:r>
          </a:p>
        </p:txBody>
      </p:sp>
      <p:cxnSp>
        <p:nvCxnSpPr>
          <p:cNvPr id="12" name="Straight Connector 11"/>
          <p:cNvCxnSpPr/>
          <p:nvPr userDrawn="1"/>
        </p:nvCxnSpPr>
        <p:spPr>
          <a:xfrm>
            <a:off x="457200" y="3361198"/>
            <a:ext cx="82296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2D714A3-8C98-954A-ABBD-D68695BA95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4345" y="166304"/>
            <a:ext cx="2448859" cy="1224429"/>
          </a:xfrm>
          <a:prstGeom prst="rect">
            <a:avLst/>
          </a:prstGeom>
        </p:spPr>
      </p:pic>
    </p:spTree>
    <p:extLst>
      <p:ext uri="{BB962C8B-B14F-4D97-AF65-F5344CB8AC3E}">
        <p14:creationId xmlns:p14="http://schemas.microsoft.com/office/powerpoint/2010/main" val="38633916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umn table with header">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131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cxnSp>
        <p:nvCxnSpPr>
          <p:cNvPr id="5" name="Straight Connector 4"/>
          <p:cNvCxnSpPr/>
          <p:nvPr/>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cxnSp>
        <p:nvCxnSpPr>
          <p:cNvPr id="18" name="Straight Connector 17"/>
          <p:cNvCxnSpPr/>
          <p:nvPr/>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Rectangle 6"/>
          <p:cNvSpPr>
            <a:spLocks noGrp="1" noChangeArrowheads="1"/>
          </p:cNvSpPr>
          <p:nvPr>
            <p:ph type="sldNum" sz="quarter" idx="18"/>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391605915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1250266"/>
            <a:ext cx="2336800" cy="4656500"/>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8" name="Rectangle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9" name="Picture Placeholder 8"/>
          <p:cNvSpPr>
            <a:spLocks noGrp="1"/>
          </p:cNvSpPr>
          <p:nvPr>
            <p:ph type="pic" sz="quarter" idx="12"/>
          </p:nvPr>
        </p:nvSpPr>
        <p:spPr>
          <a:xfrm>
            <a:off x="3200400" y="1250266"/>
            <a:ext cx="5438775" cy="4667250"/>
          </a:xfrm>
        </p:spPr>
        <p:txBody>
          <a:bodyPr/>
          <a:lstStyle>
            <a:lvl1pPr marL="0" indent="0">
              <a:buNone/>
              <a:defRPr/>
            </a:lvl1pPr>
          </a:lstStyle>
          <a:p>
            <a:endParaRPr lang="en-US" dirty="0"/>
          </a:p>
        </p:txBody>
      </p:sp>
    </p:spTree>
    <p:extLst>
      <p:ext uri="{BB962C8B-B14F-4D97-AF65-F5344CB8AC3E}">
        <p14:creationId xmlns:p14="http://schemas.microsoft.com/office/powerpoint/2010/main" val="24212839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4895191"/>
            <a:ext cx="8229600" cy="648966"/>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7" name="Slide Number Placeholder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4" name="Picture Placeholder 3"/>
          <p:cNvSpPr>
            <a:spLocks noGrp="1"/>
          </p:cNvSpPr>
          <p:nvPr>
            <p:ph type="pic" sz="quarter" idx="12"/>
          </p:nvPr>
        </p:nvSpPr>
        <p:spPr>
          <a:xfrm>
            <a:off x="458265" y="1214439"/>
            <a:ext cx="8234362" cy="3546748"/>
          </a:xfrm>
        </p:spPr>
        <p:txBody>
          <a:bodyPr/>
          <a:lstStyle>
            <a:lvl1pPr marL="0" indent="0">
              <a:buNone/>
              <a:defRPr/>
            </a:lvl1pPr>
          </a:lstStyle>
          <a:p>
            <a:endParaRPr lang="en-US"/>
          </a:p>
        </p:txBody>
      </p:sp>
    </p:spTree>
    <p:extLst>
      <p:ext uri="{BB962C8B-B14F-4D97-AF65-F5344CB8AC3E}">
        <p14:creationId xmlns:p14="http://schemas.microsoft.com/office/powerpoint/2010/main" val="697825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marL="0" indent="0">
              <a:buNone/>
              <a:defRPr sz="2200">
                <a:solidFill>
                  <a:schemeClr val="tx1"/>
                </a:solidFill>
              </a:defRPr>
            </a:lvl1pPr>
          </a:lstStyle>
          <a:p>
            <a:r>
              <a:rPr lang="en-US" dirty="0"/>
              <a:t>Click icon to add picture</a:t>
            </a:r>
          </a:p>
        </p:txBody>
      </p:sp>
      <p:sp>
        <p:nvSpPr>
          <p:cNvPr id="14"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solidFill>
                  <a:schemeClr val="bg1"/>
                </a:solidFill>
              </a:defRPr>
            </a:lvl1pPr>
          </a:lstStyle>
          <a:p>
            <a:pPr lvl="0"/>
            <a:r>
              <a:rPr lang="en-US" dirty="0"/>
              <a:t>Click to edit Master title style</a:t>
            </a:r>
          </a:p>
        </p:txBody>
      </p:sp>
      <p:sp>
        <p:nvSpPr>
          <p:cNvPr id="15" name="Text Placeholder 3"/>
          <p:cNvSpPr>
            <a:spLocks noGrp="1"/>
          </p:cNvSpPr>
          <p:nvPr>
            <p:ph type="body" sz="quarter" idx="10" hasCustomPrompt="1"/>
          </p:nvPr>
        </p:nvSpPr>
        <p:spPr>
          <a:xfrm>
            <a:off x="467957" y="2372551"/>
            <a:ext cx="4120953" cy="3150274"/>
          </a:xfrm>
        </p:spPr>
        <p:txBody>
          <a:bodyPr lIns="91440" rIns="91440" anchor="t" anchorCtr="0">
            <a:noAutofit/>
          </a:bodyPr>
          <a:lstStyle>
            <a:lvl1pPr marL="0" indent="0">
              <a:lnSpc>
                <a:spcPct val="100000"/>
              </a:lnSpc>
              <a:spcBef>
                <a:spcPts val="72"/>
              </a:spcBef>
              <a:buClr>
                <a:schemeClr val="accent2"/>
              </a:buClr>
              <a:buNone/>
              <a:defRPr sz="1800">
                <a:solidFill>
                  <a:schemeClr val="bg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Text goes here</a:t>
            </a:r>
          </a:p>
        </p:txBody>
      </p:sp>
      <p:sp>
        <p:nvSpPr>
          <p:cNvPr id="5" name="Rectangle 6"/>
          <p:cNvSpPr>
            <a:spLocks noGrp="1" noChangeArrowheads="1"/>
          </p:cNvSpPr>
          <p:nvPr>
            <p:ph type="sldNum" sz="quarter" idx="13"/>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693254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 &amp; Caption">
    <p:spTree>
      <p:nvGrpSpPr>
        <p:cNvPr id="1" name=""/>
        <p:cNvGrpSpPr/>
        <p:nvPr/>
      </p:nvGrpSpPr>
      <p:grpSpPr>
        <a:xfrm>
          <a:off x="0" y="0"/>
          <a:ext cx="0" cy="0"/>
          <a:chOff x="0" y="0"/>
          <a:chExt cx="0" cy="0"/>
        </a:xfrm>
      </p:grpSpPr>
      <p:sp>
        <p:nvSpPr>
          <p:cNvPr id="3"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4917322"/>
          </a:xfrm>
        </p:spPr>
        <p:txBody>
          <a:bodyPr>
            <a:normAutofit/>
          </a:bodyPr>
          <a:lstStyle>
            <a:lvl1pPr marL="0" indent="0">
              <a:buNone/>
              <a:defRPr sz="2200">
                <a:solidFill>
                  <a:schemeClr val="tx1"/>
                </a:solidFill>
              </a:defRPr>
            </a:lvl1pPr>
          </a:lstStyle>
          <a:p>
            <a:r>
              <a:rPr lang="en-US" dirty="0"/>
              <a:t>Click icon to add picture</a:t>
            </a:r>
          </a:p>
        </p:txBody>
      </p:sp>
      <p:sp>
        <p:nvSpPr>
          <p:cNvPr id="6" name="Text Placeholder 3"/>
          <p:cNvSpPr>
            <a:spLocks noGrp="1"/>
          </p:cNvSpPr>
          <p:nvPr>
            <p:ph type="body" sz="quarter" idx="13" hasCustomPrompt="1"/>
          </p:nvPr>
        </p:nvSpPr>
        <p:spPr>
          <a:xfrm>
            <a:off x="457200" y="5975132"/>
            <a:ext cx="8229600" cy="882624"/>
          </a:xfrm>
        </p:spPr>
        <p:txBody>
          <a:bodyPr bIns="137160" anchor="ctr" anchorCtr="0">
            <a:noAutofit/>
          </a:bodyPr>
          <a:lstStyle>
            <a:lvl1pPr marL="0" indent="0" algn="ctr">
              <a:lnSpc>
                <a:spcPct val="100000"/>
              </a:lnSpc>
              <a:spcBef>
                <a:spcPts val="72"/>
              </a:spcBef>
              <a:buClr>
                <a:schemeClr val="accent2"/>
              </a:buClr>
              <a:buNone/>
              <a:defRPr sz="1800" b="0"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Tree>
    <p:extLst>
      <p:ext uri="{BB962C8B-B14F-4D97-AF65-F5344CB8AC3E}">
        <p14:creationId xmlns:p14="http://schemas.microsoft.com/office/powerpoint/2010/main" val="834670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mage and Header">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5819334"/>
          </a:xfrm>
        </p:spPr>
        <p:txBody>
          <a:bodyPr>
            <a:normAutofit/>
          </a:bodyPr>
          <a:lstStyle>
            <a:lvl1pPr marL="0" indent="0">
              <a:buNone/>
              <a:defRPr sz="2200"/>
            </a:lvl1pPr>
          </a:lstStyle>
          <a:p>
            <a:r>
              <a:rPr lang="en-US" dirty="0"/>
              <a:t>Click icon to add picture</a:t>
            </a:r>
          </a:p>
        </p:txBody>
      </p:sp>
    </p:spTree>
    <p:extLst>
      <p:ext uri="{BB962C8B-B14F-4D97-AF65-F5344CB8AC3E}">
        <p14:creationId xmlns:p14="http://schemas.microsoft.com/office/powerpoint/2010/main" val="2701167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marL="0" indent="0">
              <a:buNone/>
              <a:defRPr sz="2200">
                <a:solidFill>
                  <a:schemeClr val="tx1"/>
                </a:solidFill>
              </a:defRPr>
            </a:lvl1pPr>
          </a:lstStyle>
          <a:p>
            <a:r>
              <a:rPr lang="en-US" dirty="0"/>
              <a:t>Click icon to add picture</a:t>
            </a:r>
          </a:p>
        </p:txBody>
      </p:sp>
    </p:spTree>
    <p:extLst>
      <p:ext uri="{BB962C8B-B14F-4D97-AF65-F5344CB8AC3E}">
        <p14:creationId xmlns:p14="http://schemas.microsoft.com/office/powerpoint/2010/main" val="3488379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2999"/>
            <a:ext cx="8229600" cy="4425287"/>
          </a:xfrm>
        </p:spPr>
        <p:txBody>
          <a:bodyPr/>
          <a:lstStyle>
            <a:lvl1pPr>
              <a:buClr>
                <a:schemeClr val="accent1"/>
              </a:buClr>
              <a:buSzPct val="120000"/>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645971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o fir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452582"/>
          </a:xfrm>
        </p:spPr>
        <p:txBody>
          <a:bodyPr/>
          <a:lstStyle>
            <a:lvl1pPr marL="0" indent="0">
              <a:buClr>
                <a:schemeClr val="accent1"/>
              </a:buClr>
              <a:buSzPct val="120000"/>
              <a:buNone/>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2138641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numbere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316104"/>
          </a:xfrm>
        </p:spPr>
        <p:txBody>
          <a:bodyPr/>
          <a:lstStyle>
            <a:lvl1pPr marL="344488" indent="-344488">
              <a:buClr>
                <a:schemeClr val="accent1"/>
              </a:buClr>
              <a:buSzPct val="100000"/>
              <a:buFont typeface="+mj-lt"/>
              <a:buAutoNum type="arabicPeriod"/>
              <a:defRPr>
                <a:solidFill>
                  <a:schemeClr val="tx1"/>
                </a:solidFill>
              </a:defRPr>
            </a:lvl1pPr>
            <a:lvl2pPr marL="647700" indent="-285750">
              <a:buSzPct val="90000"/>
              <a:buFont typeface="+mj-lt"/>
              <a:buAutoNum type="alphaLcPeriod"/>
              <a:defRPr sz="2000">
                <a:solidFill>
                  <a:schemeClr val="tx1"/>
                </a:solidFill>
              </a:defRPr>
            </a:lvl2pPr>
            <a:lvl3pPr marL="889000" indent="-198438">
              <a:buSzPct val="90000"/>
              <a:buFont typeface="+mj-lt"/>
              <a:buAutoNum type="romanLcPeriod"/>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9468334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41033211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201686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6283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96171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7803"/>
            <a:ext cx="4040188"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799"/>
            <a:ext cx="4040188" cy="4053386"/>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009679"/>
            <a:ext cx="4041775"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40675"/>
            <a:ext cx="4041775" cy="4055158"/>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solidFill>
                  <a:schemeClr val="tx1"/>
                </a:solidFill>
              </a:defRPr>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itle 1"/>
          <p:cNvSpPr>
            <a:spLocks noGrp="1"/>
          </p:cNvSpPr>
          <p:nvPr>
            <p:ph type="title"/>
          </p:nvPr>
        </p:nvSpPr>
        <p:spPr>
          <a:xfrm>
            <a:off x="457200" y="225734"/>
            <a:ext cx="8191500" cy="660400"/>
          </a:xfrm>
        </p:spPr>
        <p:txBody>
          <a:bodyPr/>
          <a:lstStyle/>
          <a:p>
            <a:r>
              <a:rPr lang="en-US" dirty="0"/>
              <a:t>Click to edit Master title style</a:t>
            </a:r>
          </a:p>
        </p:txBody>
      </p:sp>
      <p:sp>
        <p:nvSpPr>
          <p:cNvPr id="9" name="Rectangle 6"/>
          <p:cNvSpPr>
            <a:spLocks noGrp="1" noChangeArrowheads="1"/>
          </p:cNvSpPr>
          <p:nvPr>
            <p:ph type="sldNum" sz="quarter" idx="10"/>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1147386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225734"/>
            <a:ext cx="819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dirty="0"/>
              <a:t>Click to edit Master title style</a:t>
            </a:r>
          </a:p>
        </p:txBody>
      </p:sp>
      <p:sp>
        <p:nvSpPr>
          <p:cNvPr id="1028" name="Rectangle 3"/>
          <p:cNvSpPr>
            <a:spLocks noGrp="1" noChangeArrowheads="1"/>
          </p:cNvSpPr>
          <p:nvPr>
            <p:ph type="body" idx="1"/>
          </p:nvPr>
        </p:nvSpPr>
        <p:spPr bwMode="auto">
          <a:xfrm>
            <a:off x="457200" y="1144588"/>
            <a:ext cx="8199438" cy="423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p:txBody>
      </p:sp>
      <p:pic>
        <p:nvPicPr>
          <p:cNvPr id="6" name="Picture 2"/>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userDrawn="1"/>
        </p:nvGrpSpPr>
        <p:grpSpPr>
          <a:xfrm>
            <a:off x="562896" y="6145848"/>
            <a:ext cx="3441754" cy="289456"/>
            <a:chOff x="562896" y="6361681"/>
            <a:chExt cx="3441754" cy="289456"/>
          </a:xfrm>
        </p:grpSpPr>
        <p:pic>
          <p:nvPicPr>
            <p:cNvPr id="8" name="Picture 7" descr="IHME_logo_acr_RGB_sm.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62896" y="6361681"/>
              <a:ext cx="770386" cy="250575"/>
            </a:xfrm>
            <a:prstGeom prst="rect">
              <a:avLst/>
            </a:prstGeom>
          </p:spPr>
        </p:pic>
        <p:cxnSp>
          <p:nvCxnSpPr>
            <p:cNvPr id="9" name="Straight Connector 8"/>
            <p:cNvCxnSpPr/>
            <p:nvPr userDrawn="1"/>
          </p:nvCxnSpPr>
          <p:spPr>
            <a:xfrm>
              <a:off x="1495275" y="6361681"/>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0">
              <a:lum bright="-30000"/>
            </a:blip>
            <a:srcRect l="13858"/>
            <a:stretch/>
          </p:blipFill>
          <p:spPr>
            <a:xfrm>
              <a:off x="1955028" y="6396816"/>
              <a:ext cx="2049622" cy="190349"/>
            </a:xfrm>
            <a:prstGeom prst="rect">
              <a:avLst/>
            </a:prstGeom>
          </p:spPr>
        </p:pic>
        <p:pic>
          <p:nvPicPr>
            <p:cNvPr id="11" name="Picture 10"/>
            <p:cNvPicPr>
              <a:picLocks noChangeAspect="1"/>
            </p:cNvPicPr>
            <p:nvPr userDrawn="1"/>
          </p:nvPicPr>
          <p:blipFill rotWithShape="1">
            <a:blip r:embed="rId20">
              <a:lum/>
            </a:blip>
            <a:srcRect r="87556"/>
            <a:stretch/>
          </p:blipFill>
          <p:spPr>
            <a:xfrm>
              <a:off x="1625286" y="6396816"/>
              <a:ext cx="296096" cy="190349"/>
            </a:xfrm>
            <a:prstGeom prst="rect">
              <a:avLst/>
            </a:prstGeom>
          </p:spPr>
        </p:pic>
      </p:grpSp>
      <p:pic>
        <p:nvPicPr>
          <p:cNvPr id="13" name="Picture 58" descr="C:\Users\Sarah\Desktop\IHME_logo_rgb-01.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577736" y="6192078"/>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7" r:id="rId3"/>
    <p:sldLayoutId id="2147483686" r:id="rId4"/>
    <p:sldLayoutId id="2147483681" r:id="rId5"/>
    <p:sldLayoutId id="2147483682" r:id="rId6"/>
    <p:sldLayoutId id="2147483688" r:id="rId7"/>
    <p:sldLayoutId id="2147483679" r:id="rId8"/>
    <p:sldLayoutId id="2147483680" r:id="rId9"/>
    <p:sldLayoutId id="2147483689" r:id="rId10"/>
    <p:sldLayoutId id="2147483690" r:id="rId11"/>
    <p:sldLayoutId id="2147483691" r:id="rId12"/>
    <p:sldLayoutId id="2147483694" r:id="rId13"/>
    <p:sldLayoutId id="2147483695" r:id="rId14"/>
    <p:sldLayoutId id="2147483696" r:id="rId15"/>
    <p:sldLayoutId id="2147483697" r:id="rId16"/>
  </p:sldLayoutIdLst>
  <p:transition>
    <p:fade/>
  </p:transition>
  <p:hf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Arial" charset="0"/>
        </a:defRPr>
      </a:lvl2pPr>
      <a:lvl3pPr algn="l" rtl="0" eaLnBrk="0" fontAlgn="base" hangingPunct="0">
        <a:spcBef>
          <a:spcPct val="0"/>
        </a:spcBef>
        <a:spcAft>
          <a:spcPct val="0"/>
        </a:spcAft>
        <a:defRPr sz="3200" b="1">
          <a:solidFill>
            <a:schemeClr val="accent1"/>
          </a:solidFill>
          <a:latin typeface="Arial" charset="0"/>
        </a:defRPr>
      </a:lvl3pPr>
      <a:lvl4pPr algn="l" rtl="0" eaLnBrk="0" fontAlgn="base" hangingPunct="0">
        <a:spcBef>
          <a:spcPct val="0"/>
        </a:spcBef>
        <a:spcAft>
          <a:spcPct val="0"/>
        </a:spcAft>
        <a:defRPr sz="3200" b="1">
          <a:solidFill>
            <a:schemeClr val="accent1"/>
          </a:solidFill>
          <a:latin typeface="Arial" charset="0"/>
        </a:defRPr>
      </a:lvl4pPr>
      <a:lvl5pPr algn="l" rtl="0" eaLnBrk="0" fontAlgn="base" hangingPunct="0">
        <a:spcBef>
          <a:spcPct val="0"/>
        </a:spcBef>
        <a:spcAft>
          <a:spcPct val="0"/>
        </a:spcAft>
        <a:defRPr sz="3200" b="1">
          <a:solidFill>
            <a:schemeClr val="accent1"/>
          </a:solidFill>
          <a:latin typeface="Arial" charset="0"/>
        </a:defRPr>
      </a:lvl5pPr>
      <a:lvl6pPr marL="457200" algn="l" rtl="0" eaLnBrk="1" fontAlgn="base" hangingPunct="1">
        <a:spcBef>
          <a:spcPct val="0"/>
        </a:spcBef>
        <a:spcAft>
          <a:spcPct val="0"/>
        </a:spcAft>
        <a:defRPr sz="2400">
          <a:solidFill>
            <a:schemeClr val="accent1"/>
          </a:solidFill>
          <a:latin typeface="Arial" charset="0"/>
        </a:defRPr>
      </a:lvl6pPr>
      <a:lvl7pPr marL="914400" algn="l" rtl="0" eaLnBrk="1" fontAlgn="base" hangingPunct="1">
        <a:spcBef>
          <a:spcPct val="0"/>
        </a:spcBef>
        <a:spcAft>
          <a:spcPct val="0"/>
        </a:spcAft>
        <a:defRPr sz="2400">
          <a:solidFill>
            <a:schemeClr val="accent1"/>
          </a:solidFill>
          <a:latin typeface="Arial" charset="0"/>
        </a:defRPr>
      </a:lvl7pPr>
      <a:lvl8pPr marL="1371600" algn="l" rtl="0" eaLnBrk="1" fontAlgn="base" hangingPunct="1">
        <a:spcBef>
          <a:spcPct val="0"/>
        </a:spcBef>
        <a:spcAft>
          <a:spcPct val="0"/>
        </a:spcAft>
        <a:defRPr sz="2400">
          <a:solidFill>
            <a:schemeClr val="accent1"/>
          </a:solidFill>
          <a:latin typeface="Arial" charset="0"/>
        </a:defRPr>
      </a:lvl8pPr>
      <a:lvl9pPr marL="1828800" algn="l" rtl="0" eaLnBrk="1" fontAlgn="base" hangingPunct="1">
        <a:spcBef>
          <a:spcPct val="0"/>
        </a:spcBef>
        <a:spcAft>
          <a:spcPct val="0"/>
        </a:spcAft>
        <a:defRPr sz="2400">
          <a:solidFill>
            <a:schemeClr val="accent1"/>
          </a:solidFill>
          <a:latin typeface="Arial" charset="0"/>
        </a:defRPr>
      </a:lvl9pPr>
    </p:titleStyle>
    <p:bodyStyle>
      <a:lvl1pPr marL="231775" indent="-231775" algn="l" rtl="0" eaLnBrk="0" fontAlgn="base" hangingPunct="0">
        <a:spcBef>
          <a:spcPts val="800"/>
        </a:spcBef>
        <a:spcAft>
          <a:spcPct val="0"/>
        </a:spcAft>
        <a:buClr>
          <a:schemeClr val="accent1"/>
        </a:buClr>
        <a:buSzPct val="120000"/>
        <a:buChar char="•"/>
        <a:defRPr sz="2200">
          <a:solidFill>
            <a:schemeClr val="tx1"/>
          </a:solidFill>
          <a:latin typeface="+mn-lt"/>
          <a:ea typeface="+mn-ea"/>
          <a:cs typeface="+mn-cs"/>
        </a:defRPr>
      </a:lvl1pPr>
      <a:lvl2pPr marL="566738" indent="-220663" algn="l" rtl="0" eaLnBrk="0" fontAlgn="base" hangingPunct="0">
        <a:spcBef>
          <a:spcPts val="800"/>
        </a:spcBef>
        <a:spcAft>
          <a:spcPct val="0"/>
        </a:spcAft>
        <a:buClr>
          <a:schemeClr val="accent1"/>
        </a:buClr>
        <a:buSzPct val="90000"/>
        <a:buFont typeface="Courier New" pitchFamily="49" charset="0"/>
        <a:buChar char="o"/>
        <a:defRPr sz="2000">
          <a:solidFill>
            <a:schemeClr val="tx1"/>
          </a:solidFill>
          <a:latin typeface="+mn-lt"/>
        </a:defRPr>
      </a:lvl2pPr>
      <a:lvl3pPr marL="912813" indent="-231775" algn="l" rtl="0" eaLnBrk="0" fontAlgn="base" hangingPunct="0">
        <a:spcBef>
          <a:spcPts val="800"/>
        </a:spcBef>
        <a:spcAft>
          <a:spcPct val="0"/>
        </a:spcAft>
        <a:buClr>
          <a:schemeClr val="accent1"/>
        </a:buClr>
        <a:buSzPct val="90000"/>
        <a:buFont typeface="Arial" pitchFamily="34" charset="0"/>
        <a:buChar char="─"/>
        <a:defRPr>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rgbClr val="404040"/>
          </a:solidFill>
          <a:latin typeface="+mn-lt"/>
        </a:defRPr>
      </a:lvl4pPr>
      <a:lvl5pPr marL="1597025" indent="-223838" algn="l" rtl="0" eaLnBrk="0" fontAlgn="base" hangingPunct="0">
        <a:spcBef>
          <a:spcPct val="45000"/>
        </a:spcBef>
        <a:spcAft>
          <a:spcPct val="0"/>
        </a:spcAft>
        <a:buChar char="»"/>
        <a:defRPr sz="1600">
          <a:solidFill>
            <a:schemeClr val="tx1"/>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78914" y="1950625"/>
            <a:ext cx="7772400" cy="1138773"/>
          </a:xfrm>
        </p:spPr>
        <p:txBody>
          <a:bodyPr/>
          <a:lstStyle/>
          <a:p>
            <a:pPr eaLnBrk="1" hangingPunct="1"/>
            <a:r>
              <a:rPr lang="en-US" altLang="en-US" dirty="0" smtClean="0"/>
              <a:t>Updates to resource tracking, and status of NLP</a:t>
            </a:r>
            <a:endParaRPr lang="en-US" altLang="en-US" dirty="0"/>
          </a:p>
        </p:txBody>
      </p:sp>
      <p:sp>
        <p:nvSpPr>
          <p:cNvPr id="4100" name="Text Placeholder 3"/>
          <p:cNvSpPr>
            <a:spLocks noGrp="1"/>
          </p:cNvSpPr>
          <p:nvPr>
            <p:ph type="body" sz="quarter" idx="10"/>
          </p:nvPr>
        </p:nvSpPr>
        <p:spPr/>
        <p:txBody>
          <a:bodyPr/>
          <a:lstStyle/>
          <a:p>
            <a:pPr eaLnBrk="1" hangingPunct="1"/>
            <a:r>
              <a:rPr lang="en-US" altLang="en-US" dirty="0"/>
              <a:t>3</a:t>
            </a:r>
            <a:r>
              <a:rPr lang="en-US" altLang="en-US" dirty="0" smtClean="0"/>
              <a:t>.15.19</a:t>
            </a:r>
            <a:endParaRPr lang="en-US"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3" name="Content Placeholder 2"/>
          <p:cNvSpPr>
            <a:spLocks noGrp="1"/>
          </p:cNvSpPr>
          <p:nvPr>
            <p:ph idx="1"/>
          </p:nvPr>
        </p:nvSpPr>
        <p:spPr>
          <a:xfrm>
            <a:off x="457200" y="1143000"/>
            <a:ext cx="8229600" cy="2602345"/>
          </a:xfrm>
        </p:spPr>
        <p:txBody>
          <a:bodyPr/>
          <a:lstStyle/>
          <a:p>
            <a:r>
              <a:rPr lang="en-US" sz="1800" dirty="0" smtClean="0"/>
              <a:t>Purpose of the project was to more accurately classify line items in budgets, because it seems like errors from the country teams are common in matching activity descriptions to the modular framework. </a:t>
            </a:r>
          </a:p>
          <a:p>
            <a:r>
              <a:rPr lang="en-US" sz="1800" dirty="0" smtClean="0"/>
              <a:t>For background, the Global Fund moved to a new grant-making structure in 2016 which included a new way of classifying financial documents, called the ‘Modular Framework’. This contains a broad category called ‘module’ and a more specific category called ‘intervention’ that help explain what money is going towards. </a:t>
            </a:r>
            <a:endParaRPr lang="en-US" sz="18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16" y="4161797"/>
            <a:ext cx="7713161" cy="1065985"/>
          </a:xfrm>
          <a:prstGeom prst="rect">
            <a:avLst/>
          </a:prstGeom>
        </p:spPr>
      </p:pic>
    </p:spTree>
    <p:extLst>
      <p:ext uri="{BB962C8B-B14F-4D97-AF65-F5344CB8AC3E}">
        <p14:creationId xmlns:p14="http://schemas.microsoft.com/office/powerpoint/2010/main" val="12299446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11</a:t>
            </a:fld>
            <a:endParaRPr lang="en-US"/>
          </a:p>
        </p:txBody>
      </p:sp>
      <p:sp>
        <p:nvSpPr>
          <p:cNvPr id="5" name="Content Placeholder 4"/>
          <p:cNvSpPr txBox="1">
            <a:spLocks noGrp="1"/>
          </p:cNvSpPr>
          <p:nvPr>
            <p:ph idx="1"/>
          </p:nvPr>
        </p:nvSpPr>
        <p:spPr>
          <a:prstGeom prst="rect">
            <a:avLst/>
          </a:prstGeom>
          <a:noFill/>
        </p:spPr>
        <p:txBody>
          <a:bodyPr wrap="square" rtlCol="0">
            <a:spAutoFit/>
          </a:bodyPr>
          <a:lstStyle/>
          <a:p>
            <a:pPr marL="285750" indent="-285750">
              <a:spcBef>
                <a:spcPts val="54"/>
              </a:spcBef>
              <a:buClr>
                <a:schemeClr val="accent1"/>
              </a:buClr>
              <a:buSzPct val="110000"/>
              <a:buFont typeface="Arial" panose="020B0604020202020204" pitchFamily="34" charset="0"/>
              <a:buChar char="•"/>
            </a:pPr>
            <a:r>
              <a:rPr lang="en-US" sz="1800" dirty="0" smtClean="0"/>
              <a:t>Before 2016, funds were categorized by ‘service delivery area’, which can be thought of generally as a combination of module/intervention. </a:t>
            </a:r>
            <a:endParaRPr lang="en-US" sz="1800" dirty="0" smtClean="0"/>
          </a:p>
        </p:txBody>
      </p:sp>
    </p:spTree>
    <p:extLst>
      <p:ext uri="{BB962C8B-B14F-4D97-AF65-F5344CB8AC3E}">
        <p14:creationId xmlns:p14="http://schemas.microsoft.com/office/powerpoint/2010/main" val="26675259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GOS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85227"/>
            <a:ext cx="9144000" cy="1710963"/>
          </a:xfrm>
          <a:prstGeom prst="rect">
            <a:avLst/>
          </a:prstGeom>
        </p:spPr>
      </p:pic>
      <p:sp>
        <p:nvSpPr>
          <p:cNvPr id="6" name="TextBox 5"/>
          <p:cNvSpPr txBox="1"/>
          <p:nvPr/>
        </p:nvSpPr>
        <p:spPr>
          <a:xfrm>
            <a:off x="332509" y="1131455"/>
            <a:ext cx="4812146" cy="369332"/>
          </a:xfrm>
          <a:prstGeom prst="rect">
            <a:avLst/>
          </a:prstGeom>
          <a:noFill/>
        </p:spPr>
        <p:txBody>
          <a:bodyPr wrap="square" rtlCol="0">
            <a:spAutoFit/>
          </a:bodyPr>
          <a:lstStyle/>
          <a:p>
            <a:pPr>
              <a:spcBef>
                <a:spcPts val="54"/>
              </a:spcBef>
              <a:buClr>
                <a:schemeClr val="accent1"/>
              </a:buClr>
              <a:buSzPct val="110000"/>
            </a:pPr>
            <a:r>
              <a:rPr lang="en-US" sz="1800" dirty="0" smtClean="0"/>
              <a:t>Pre-2016</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1236236" cy="369332"/>
          </a:xfrm>
          <a:prstGeom prst="rect">
            <a:avLst/>
          </a:prstGeom>
          <a:noFill/>
        </p:spPr>
        <p:txBody>
          <a:bodyPr wrap="none" rtlCol="0">
            <a:spAutoFit/>
          </a:bodyPr>
          <a:lstStyle/>
          <a:p>
            <a:pPr>
              <a:spcBef>
                <a:spcPts val="54"/>
              </a:spcBef>
              <a:buClr>
                <a:schemeClr val="accent1"/>
              </a:buClr>
              <a:buSzPct val="110000"/>
            </a:pPr>
            <a:r>
              <a:rPr lang="en-US" sz="1800" dirty="0" smtClean="0"/>
              <a:t>Post-2016</a:t>
            </a:r>
            <a:endParaRPr lang="en-US" sz="1800" dirty="0" smtClean="0"/>
          </a:p>
        </p:txBody>
      </p:sp>
    </p:spTree>
    <p:extLst>
      <p:ext uri="{BB962C8B-B14F-4D97-AF65-F5344CB8AC3E}">
        <p14:creationId xmlns:p14="http://schemas.microsoft.com/office/powerpoint/2010/main" val="7550268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GOS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85227"/>
            <a:ext cx="9144000" cy="1710963"/>
          </a:xfrm>
          <a:prstGeom prst="rect">
            <a:avLst/>
          </a:prstGeom>
        </p:spPr>
      </p:pic>
      <p:sp>
        <p:nvSpPr>
          <p:cNvPr id="6" name="TextBox 5"/>
          <p:cNvSpPr txBox="1"/>
          <p:nvPr/>
        </p:nvSpPr>
        <p:spPr>
          <a:xfrm>
            <a:off x="332509" y="1131455"/>
            <a:ext cx="4812146" cy="369332"/>
          </a:xfrm>
          <a:prstGeom prst="rect">
            <a:avLst/>
          </a:prstGeom>
          <a:noFill/>
        </p:spPr>
        <p:txBody>
          <a:bodyPr wrap="square" rtlCol="0">
            <a:spAutoFit/>
          </a:bodyPr>
          <a:lstStyle/>
          <a:p>
            <a:pPr>
              <a:spcBef>
                <a:spcPts val="54"/>
              </a:spcBef>
              <a:buClr>
                <a:schemeClr val="accent1"/>
              </a:buClr>
              <a:buSzPct val="110000"/>
            </a:pPr>
            <a:r>
              <a:rPr lang="en-US" sz="1800" dirty="0" smtClean="0"/>
              <a:t>Pre-2016</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1236236" cy="369332"/>
          </a:xfrm>
          <a:prstGeom prst="rect">
            <a:avLst/>
          </a:prstGeom>
          <a:noFill/>
        </p:spPr>
        <p:txBody>
          <a:bodyPr wrap="none" rtlCol="0">
            <a:spAutoFit/>
          </a:bodyPr>
          <a:lstStyle/>
          <a:p>
            <a:pPr>
              <a:spcBef>
                <a:spcPts val="54"/>
              </a:spcBef>
              <a:buClr>
                <a:schemeClr val="accent1"/>
              </a:buClr>
              <a:buSzPct val="110000"/>
            </a:pPr>
            <a:r>
              <a:rPr lang="en-US" sz="1800" dirty="0" smtClean="0"/>
              <a:t>Post-2016</a:t>
            </a:r>
            <a:endParaRPr lang="en-US" sz="1800" dirty="0" smtClean="0"/>
          </a:p>
        </p:txBody>
      </p:sp>
    </p:spTree>
    <p:extLst>
      <p:ext uri="{BB962C8B-B14F-4D97-AF65-F5344CB8AC3E}">
        <p14:creationId xmlns:p14="http://schemas.microsoft.com/office/powerpoint/2010/main" val="27325221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34"/>
            <a:ext cx="8191500" cy="553998"/>
          </a:xfrm>
        </p:spPr>
        <p:txBody>
          <a:bodyPr/>
          <a:lstStyle/>
          <a:p>
            <a:r>
              <a:rPr lang="en-US" dirty="0" smtClean="0"/>
              <a:t>Side note-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85227"/>
            <a:ext cx="9144000" cy="1710963"/>
          </a:xfrm>
          <a:prstGeom prst="rect">
            <a:avLst/>
          </a:prstGeom>
        </p:spPr>
      </p:pic>
      <p:sp>
        <p:nvSpPr>
          <p:cNvPr id="6" name="TextBox 5"/>
          <p:cNvSpPr txBox="1"/>
          <p:nvPr/>
        </p:nvSpPr>
        <p:spPr>
          <a:xfrm>
            <a:off x="332509" y="1131455"/>
            <a:ext cx="4812146" cy="369332"/>
          </a:xfrm>
          <a:prstGeom prst="rect">
            <a:avLst/>
          </a:prstGeom>
          <a:noFill/>
        </p:spPr>
        <p:txBody>
          <a:bodyPr wrap="square" rtlCol="0">
            <a:spAutoFit/>
          </a:bodyPr>
          <a:lstStyle/>
          <a:p>
            <a:pPr>
              <a:spcBef>
                <a:spcPts val="54"/>
              </a:spcBef>
              <a:buClr>
                <a:schemeClr val="accent1"/>
              </a:buClr>
              <a:buSzPct val="110000"/>
            </a:pPr>
            <a:r>
              <a:rPr lang="en-US" sz="1800" dirty="0" smtClean="0"/>
              <a:t>Pre-2016</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1236236" cy="369332"/>
          </a:xfrm>
          <a:prstGeom prst="rect">
            <a:avLst/>
          </a:prstGeom>
          <a:noFill/>
        </p:spPr>
        <p:txBody>
          <a:bodyPr wrap="none" rtlCol="0">
            <a:spAutoFit/>
          </a:bodyPr>
          <a:lstStyle/>
          <a:p>
            <a:pPr>
              <a:spcBef>
                <a:spcPts val="54"/>
              </a:spcBef>
              <a:buClr>
                <a:schemeClr val="accent1"/>
              </a:buClr>
              <a:buSzPct val="110000"/>
            </a:pPr>
            <a:r>
              <a:rPr lang="en-US" sz="1800" dirty="0" smtClean="0"/>
              <a:t>Post-2016</a:t>
            </a:r>
            <a:endParaRPr lang="en-US" sz="1800" dirty="0" smtClean="0"/>
          </a:p>
        </p:txBody>
      </p:sp>
      <p:sp>
        <p:nvSpPr>
          <p:cNvPr id="9" name="Rectangle 8"/>
          <p:cNvSpPr/>
          <p:nvPr/>
        </p:nvSpPr>
        <p:spPr>
          <a:xfrm>
            <a:off x="3089564" y="5149273"/>
            <a:ext cx="2424545" cy="521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34364" y="4632036"/>
            <a:ext cx="1671781" cy="76944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100" dirty="0" smtClean="0">
                <a:solidFill>
                  <a:srgbClr val="FF0000"/>
                </a:solidFill>
              </a:rPr>
              <a:t>This is no longer a valid module under the current modular framework</a:t>
            </a:r>
            <a:endParaRPr lang="en-US" sz="1100" dirty="0" smtClean="0">
              <a:solidFill>
                <a:srgbClr val="FF0000"/>
              </a:solidFill>
            </a:endParaRPr>
          </a:p>
        </p:txBody>
      </p:sp>
    </p:spTree>
    <p:extLst>
      <p:ext uri="{BB962C8B-B14F-4D97-AF65-F5344CB8AC3E}">
        <p14:creationId xmlns:p14="http://schemas.microsoft.com/office/powerpoint/2010/main" val="25939957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90632166"/>
              </p:ext>
            </p:extLst>
          </p:nvPr>
        </p:nvGraphicFramePr>
        <p:xfrm>
          <a:off x="874916" y="865909"/>
          <a:ext cx="7587843" cy="4886960"/>
        </p:xfrm>
        <a:graphic>
          <a:graphicData uri="http://schemas.openxmlformats.org/drawingml/2006/table">
            <a:tbl>
              <a:tblPr firstRow="1" bandRow="1">
                <a:tableStyleId>{5C22544A-7EE6-4342-B048-85BDC9FD1C3A}</a:tableStyleId>
              </a:tblPr>
              <a:tblGrid>
                <a:gridCol w="1333851">
                  <a:extLst>
                    <a:ext uri="{9D8B030D-6E8A-4147-A177-3AD203B41FA5}">
                      <a16:colId xmlns:a16="http://schemas.microsoft.com/office/drawing/2014/main" val="2507434597"/>
                    </a:ext>
                  </a:extLst>
                </a:gridCol>
                <a:gridCol w="6253992">
                  <a:extLst>
                    <a:ext uri="{9D8B030D-6E8A-4147-A177-3AD203B41FA5}">
                      <a16:colId xmlns:a16="http://schemas.microsoft.com/office/drawing/2014/main" val="2655691825"/>
                    </a:ext>
                  </a:extLst>
                </a:gridCol>
              </a:tblGrid>
              <a:tr h="370840">
                <a:tc>
                  <a:txBody>
                    <a:bodyPr/>
                    <a:lstStyle/>
                    <a:p>
                      <a:r>
                        <a:rPr lang="en-US" sz="1400" dirty="0" smtClean="0"/>
                        <a:t>Date</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2027871527"/>
                  </a:ext>
                </a:extLst>
              </a:tr>
              <a:tr h="370840">
                <a:tc>
                  <a:txBody>
                    <a:bodyPr/>
                    <a:lstStyle/>
                    <a:p>
                      <a:r>
                        <a:rPr lang="en-US" sz="1400" dirty="0" smtClean="0"/>
                        <a:t>October</a:t>
                      </a:r>
                      <a:r>
                        <a:rPr lang="en-US" sz="1400" baseline="0" dirty="0" smtClean="0"/>
                        <a:t> 2018</a:t>
                      </a:r>
                      <a:endParaRPr lang="en-US" sz="1400" dirty="0"/>
                    </a:p>
                  </a:txBody>
                  <a:tcPr/>
                </a:tc>
                <a:tc>
                  <a:txBody>
                    <a:bodyPr/>
                    <a:lstStyle/>
                    <a:p>
                      <a:r>
                        <a:rPr lang="en-US" sz="1400" dirty="0" smtClean="0"/>
                        <a:t>Emily takes over Naomi’s position </a:t>
                      </a:r>
                      <a:endParaRPr lang="en-US" sz="1400" dirty="0"/>
                    </a:p>
                  </a:txBody>
                  <a:tcPr/>
                </a:tc>
                <a:extLst>
                  <a:ext uri="{0D108BD9-81ED-4DB2-BD59-A6C34878D82A}">
                    <a16:rowId xmlns:a16="http://schemas.microsoft.com/office/drawing/2014/main" val="289126831"/>
                  </a:ext>
                </a:extLst>
              </a:tr>
              <a:tr h="370840">
                <a:tc>
                  <a:txBody>
                    <a:bodyPr/>
                    <a:lstStyle/>
                    <a:p>
                      <a:r>
                        <a:rPr lang="en-US" sz="1400" dirty="0" smtClean="0"/>
                        <a:t>October-Jan</a:t>
                      </a:r>
                      <a:endParaRPr lang="en-US" sz="1400" dirty="0"/>
                    </a:p>
                  </a:txBody>
                  <a:tcPr/>
                </a:tc>
                <a:tc>
                  <a:txBody>
                    <a:bodyPr/>
                    <a:lstStyle/>
                    <a:p>
                      <a:r>
                        <a:rPr lang="en-US" sz="1400" dirty="0" smtClean="0"/>
                        <a:t>Spot checking resource database, incorporating new PU/</a:t>
                      </a:r>
                      <a:r>
                        <a:rPr lang="en-US" sz="1400" dirty="0" err="1" smtClean="0"/>
                        <a:t>DRs.</a:t>
                      </a:r>
                      <a:r>
                        <a:rPr lang="en-US" sz="1400" dirty="0" smtClean="0"/>
                        <a:t> Working on testing 25% of budget numbers in database. </a:t>
                      </a:r>
                      <a:endParaRPr lang="en-US" sz="1400" dirty="0"/>
                    </a:p>
                  </a:txBody>
                  <a:tcPr/>
                </a:tc>
                <a:extLst>
                  <a:ext uri="{0D108BD9-81ED-4DB2-BD59-A6C34878D82A}">
                    <a16:rowId xmlns:a16="http://schemas.microsoft.com/office/drawing/2014/main" val="3784815235"/>
                  </a:ext>
                </a:extLst>
              </a:tr>
              <a:tr h="370840">
                <a:tc>
                  <a:txBody>
                    <a:bodyPr/>
                    <a:lstStyle/>
                    <a:p>
                      <a:r>
                        <a:rPr lang="en-US" sz="1400" dirty="0" smtClean="0"/>
                        <a:t>January 7, 2019</a:t>
                      </a:r>
                      <a:endParaRPr lang="en-US" sz="1400" dirty="0"/>
                    </a:p>
                  </a:txBody>
                  <a:tcPr/>
                </a:tc>
                <a:tc>
                  <a:txBody>
                    <a:bodyPr/>
                    <a:lstStyle/>
                    <a:p>
                      <a:r>
                        <a:rPr lang="en-US" sz="1400" dirty="0" smtClean="0"/>
                        <a:t>Second draft of annual reports sent</a:t>
                      </a:r>
                      <a:endParaRPr lang="en-US" sz="1400" dirty="0"/>
                    </a:p>
                  </a:txBody>
                  <a:tcPr/>
                </a:tc>
                <a:extLst>
                  <a:ext uri="{0D108BD9-81ED-4DB2-BD59-A6C34878D82A}">
                    <a16:rowId xmlns:a16="http://schemas.microsoft.com/office/drawing/2014/main" val="1493926326"/>
                  </a:ext>
                </a:extLst>
              </a:tr>
              <a:tr h="370840">
                <a:tc>
                  <a:txBody>
                    <a:bodyPr/>
                    <a:lstStyle/>
                    <a:p>
                      <a:r>
                        <a:rPr lang="en-US" sz="1400" dirty="0" smtClean="0"/>
                        <a:t>January 18,</a:t>
                      </a:r>
                      <a:r>
                        <a:rPr lang="en-US" sz="1400" baseline="0" dirty="0" smtClean="0"/>
                        <a:t> </a:t>
                      </a:r>
                      <a:r>
                        <a:rPr lang="en-US" sz="1400" dirty="0" smtClean="0"/>
                        <a:t>2019</a:t>
                      </a:r>
                      <a:endParaRPr lang="en-US" sz="1400" dirty="0"/>
                    </a:p>
                  </a:txBody>
                  <a:tcPr/>
                </a:tc>
                <a:tc>
                  <a:txBody>
                    <a:bodyPr/>
                    <a:lstStyle/>
                    <a:p>
                      <a:r>
                        <a:rPr lang="en-US" sz="1400" dirty="0" smtClean="0"/>
                        <a:t>Decision made on how to handle NA’s in the database.</a:t>
                      </a:r>
                      <a:endParaRPr lang="en-US" sz="1400" dirty="0"/>
                    </a:p>
                  </a:txBody>
                  <a:tcPr/>
                </a:tc>
                <a:extLst>
                  <a:ext uri="{0D108BD9-81ED-4DB2-BD59-A6C34878D82A}">
                    <a16:rowId xmlns:a16="http://schemas.microsoft.com/office/drawing/2014/main" val="2781997328"/>
                  </a:ext>
                </a:extLst>
              </a:tr>
              <a:tr h="370840">
                <a:tc>
                  <a:txBody>
                    <a:bodyPr/>
                    <a:lstStyle/>
                    <a:p>
                      <a:r>
                        <a:rPr lang="en-US" sz="1400" dirty="0" smtClean="0"/>
                        <a:t>February</a:t>
                      </a:r>
                      <a:r>
                        <a:rPr lang="en-US" sz="1400" baseline="0" dirty="0" smtClean="0"/>
                        <a:t> 9, 2019</a:t>
                      </a:r>
                      <a:endParaRPr lang="en-US" sz="1400" dirty="0"/>
                    </a:p>
                  </a:txBody>
                  <a:tcPr/>
                </a:tc>
                <a:tc>
                  <a:txBody>
                    <a:bodyPr/>
                    <a:lstStyle/>
                    <a:p>
                      <a:r>
                        <a:rPr lang="en-US" sz="1400" dirty="0" smtClean="0"/>
                        <a:t>Issues</a:t>
                      </a:r>
                      <a:r>
                        <a:rPr lang="en-US" sz="1400" baseline="0" dirty="0" smtClean="0"/>
                        <a:t> with RSSH mapping discovered. </a:t>
                      </a:r>
                      <a:endParaRPr lang="en-US" sz="1400" dirty="0"/>
                    </a:p>
                  </a:txBody>
                  <a:tcPr/>
                </a:tc>
                <a:extLst>
                  <a:ext uri="{0D108BD9-81ED-4DB2-BD59-A6C34878D82A}">
                    <a16:rowId xmlns:a16="http://schemas.microsoft.com/office/drawing/2014/main" val="1608320997"/>
                  </a:ext>
                </a:extLst>
              </a:tr>
              <a:tr h="370840">
                <a:tc>
                  <a:txBody>
                    <a:bodyPr/>
                    <a:lstStyle/>
                    <a:p>
                      <a:r>
                        <a:rPr lang="en-US" sz="1400" dirty="0" smtClean="0">
                          <a:solidFill>
                            <a:schemeClr val="tx1"/>
                          </a:solidFill>
                        </a:rPr>
                        <a:t>February</a:t>
                      </a:r>
                      <a:r>
                        <a:rPr lang="en-US" sz="1400" baseline="0" dirty="0" smtClean="0">
                          <a:solidFill>
                            <a:schemeClr val="tx1"/>
                          </a:solidFill>
                        </a:rPr>
                        <a:t> 11-15, 2019</a:t>
                      </a:r>
                      <a:endParaRPr lang="en-US" sz="1400" dirty="0">
                        <a:solidFill>
                          <a:schemeClr val="tx1"/>
                        </a:solidFill>
                      </a:endParaRPr>
                    </a:p>
                  </a:txBody>
                  <a:tcPr/>
                </a:tc>
                <a:tc>
                  <a:txBody>
                    <a:bodyPr/>
                    <a:lstStyle/>
                    <a:p>
                      <a:r>
                        <a:rPr lang="en-US" sz="1400" dirty="0" smtClean="0">
                          <a:solidFill>
                            <a:schemeClr val="tx1"/>
                          </a:solidFill>
                        </a:rPr>
                        <a:t>Annual reports finalized.</a:t>
                      </a:r>
                      <a:endParaRPr lang="en-US" sz="1400" dirty="0">
                        <a:solidFill>
                          <a:schemeClr val="tx1"/>
                        </a:solidFill>
                      </a:endParaRPr>
                    </a:p>
                  </a:txBody>
                  <a:tcPr/>
                </a:tc>
                <a:extLst>
                  <a:ext uri="{0D108BD9-81ED-4DB2-BD59-A6C34878D82A}">
                    <a16:rowId xmlns:a16="http://schemas.microsoft.com/office/drawing/2014/main" val="2872835922"/>
                  </a:ext>
                </a:extLst>
              </a:tr>
              <a:tr h="370840">
                <a:tc>
                  <a:txBody>
                    <a:bodyPr/>
                    <a:lstStyle/>
                    <a:p>
                      <a:r>
                        <a:rPr lang="en-US" sz="1400" dirty="0" smtClean="0"/>
                        <a:t>Late Feb. 2019</a:t>
                      </a:r>
                      <a:endParaRPr lang="en-US" sz="1400" dirty="0"/>
                    </a:p>
                  </a:txBody>
                  <a:tcPr/>
                </a:tc>
                <a:tc>
                  <a:txBody>
                    <a:bodyPr/>
                    <a:lstStyle/>
                    <a:p>
                      <a:r>
                        <a:rPr lang="en-US" sz="1400" dirty="0" smtClean="0"/>
                        <a:t>All prep functions reworked,</a:t>
                      </a:r>
                      <a:r>
                        <a:rPr lang="en-US" sz="1400" baseline="0" dirty="0" smtClean="0"/>
                        <a:t> all general checks added in to prep code</a:t>
                      </a:r>
                      <a:endParaRPr lang="en-US" sz="1400" dirty="0"/>
                    </a:p>
                  </a:txBody>
                  <a:tcPr/>
                </a:tc>
                <a:extLst>
                  <a:ext uri="{0D108BD9-81ED-4DB2-BD59-A6C34878D82A}">
                    <a16:rowId xmlns:a16="http://schemas.microsoft.com/office/drawing/2014/main" val="3758487747"/>
                  </a:ext>
                </a:extLst>
              </a:tr>
              <a:tr h="370840">
                <a:tc>
                  <a:txBody>
                    <a:bodyPr/>
                    <a:lstStyle/>
                    <a:p>
                      <a:r>
                        <a:rPr lang="en-US" sz="1400" dirty="0" smtClean="0"/>
                        <a:t>March</a:t>
                      </a:r>
                      <a:r>
                        <a:rPr lang="en-US" sz="1400" baseline="0" dirty="0" smtClean="0"/>
                        <a:t> 8, 2019</a:t>
                      </a:r>
                      <a:endParaRPr lang="en-US" sz="1400" dirty="0"/>
                    </a:p>
                  </a:txBody>
                  <a:tcPr/>
                </a:tc>
                <a:tc>
                  <a:txBody>
                    <a:bodyPr/>
                    <a:lstStyle/>
                    <a:p>
                      <a:r>
                        <a:rPr lang="en-US" sz="1400" dirty="0" smtClean="0"/>
                        <a:t>All files </a:t>
                      </a:r>
                      <a:r>
                        <a:rPr lang="en-US" sz="1400" baseline="0" dirty="0" smtClean="0"/>
                        <a:t>have at least one unit test written for them, and all unit tests are passing.</a:t>
                      </a:r>
                      <a:endParaRPr lang="en-US" sz="1400" dirty="0"/>
                    </a:p>
                  </a:txBody>
                  <a:tcPr/>
                </a:tc>
                <a:extLst>
                  <a:ext uri="{0D108BD9-81ED-4DB2-BD59-A6C34878D82A}">
                    <a16:rowId xmlns:a16="http://schemas.microsoft.com/office/drawing/2014/main" val="4010321725"/>
                  </a:ext>
                </a:extLst>
              </a:tr>
              <a:tr h="370840">
                <a:tc>
                  <a:txBody>
                    <a:bodyPr/>
                    <a:lstStyle/>
                    <a:p>
                      <a:r>
                        <a:rPr lang="en-US" sz="1400" dirty="0" smtClean="0"/>
                        <a:t>Mid-march 2019</a:t>
                      </a:r>
                      <a:endParaRPr lang="en-US" sz="1400" dirty="0"/>
                    </a:p>
                  </a:txBody>
                  <a:tcPr/>
                </a:tc>
                <a:tc>
                  <a:txBody>
                    <a:bodyPr/>
                    <a:lstStyle/>
                    <a:p>
                      <a:r>
                        <a:rPr lang="en-US" sz="1400" dirty="0" smtClean="0"/>
                        <a:t>Fully vetted and corrected database is uploaded into Basecamp,</a:t>
                      </a:r>
                      <a:r>
                        <a:rPr lang="en-US" sz="1400" baseline="0" dirty="0" smtClean="0"/>
                        <a:t> and PATH is emailed to update the numbers in Tableau. </a:t>
                      </a:r>
                      <a:endParaRPr lang="en-US" sz="1400" dirty="0"/>
                    </a:p>
                  </a:txBody>
                  <a:tcPr/>
                </a:tc>
                <a:extLst>
                  <a:ext uri="{0D108BD9-81ED-4DB2-BD59-A6C34878D82A}">
                    <a16:rowId xmlns:a16="http://schemas.microsoft.com/office/drawing/2014/main" val="3177567049"/>
                  </a:ext>
                </a:extLst>
              </a:tr>
            </a:tbl>
          </a:graphicData>
        </a:graphic>
      </p:graphicFrame>
    </p:spTree>
    <p:extLst>
      <p:ext uri="{BB962C8B-B14F-4D97-AF65-F5344CB8AC3E}">
        <p14:creationId xmlns:p14="http://schemas.microsoft.com/office/powerpoint/2010/main" val="13872532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Tracking Data Prep</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03472333"/>
              </p:ext>
            </p:extLst>
          </p:nvPr>
        </p:nvGraphicFramePr>
        <p:xfrm>
          <a:off x="1021898" y="778193"/>
          <a:ext cx="6972810" cy="5388080"/>
        </p:xfrm>
        <a:graphic>
          <a:graphicData uri="http://schemas.openxmlformats.org/presentationml/2006/ole">
            <mc:AlternateContent xmlns:mc="http://schemas.openxmlformats.org/markup-compatibility/2006">
              <mc:Choice xmlns:v="urn:schemas-microsoft-com:vml" Requires="v">
                <p:oleObj spid="_x0000_s3077" name="Acrobat Document" r:id="rId3" imgW="5028950" imgH="3886069" progId="Acrobat.Document.11">
                  <p:embed/>
                </p:oleObj>
              </mc:Choice>
              <mc:Fallback>
                <p:oleObj name="Acrobat Document" r:id="rId3" imgW="5028950" imgH="3886069" progId="Acrobat.Document.11">
                  <p:embed/>
                  <p:pic>
                    <p:nvPicPr>
                      <p:cNvPr id="0" name=""/>
                      <p:cNvPicPr/>
                      <p:nvPr/>
                    </p:nvPicPr>
                    <p:blipFill>
                      <a:blip r:embed="rId4"/>
                      <a:stretch>
                        <a:fillRect/>
                      </a:stretch>
                    </p:blipFill>
                    <p:spPr>
                      <a:xfrm>
                        <a:off x="1021898" y="778193"/>
                        <a:ext cx="6972810" cy="5388080"/>
                      </a:xfrm>
                      <a:prstGeom prst="rect">
                        <a:avLst/>
                      </a:prstGeom>
                    </p:spPr>
                  </p:pic>
                </p:oleObj>
              </mc:Fallback>
            </mc:AlternateContent>
          </a:graphicData>
        </a:graphic>
      </p:graphicFrame>
    </p:spTree>
    <p:extLst>
      <p:ext uri="{BB962C8B-B14F-4D97-AF65-F5344CB8AC3E}">
        <p14:creationId xmlns:p14="http://schemas.microsoft.com/office/powerpoint/2010/main" val="9623493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34"/>
            <a:ext cx="8191500" cy="1015663"/>
          </a:xfrm>
        </p:spPr>
        <p:txBody>
          <a:bodyPr/>
          <a:lstStyle/>
          <a:p>
            <a:r>
              <a:rPr lang="en-US" dirty="0" smtClean="0"/>
              <a:t>Errors in calculating final budget numbers between current and archived file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99157"/>
            <a:ext cx="8001411" cy="3016405"/>
          </a:xfrm>
          <a:prstGeom prst="rect">
            <a:avLst/>
          </a:prstGeom>
        </p:spPr>
      </p:pic>
    </p:spTree>
    <p:extLst>
      <p:ext uri="{BB962C8B-B14F-4D97-AF65-F5344CB8AC3E}">
        <p14:creationId xmlns:p14="http://schemas.microsoft.com/office/powerpoint/2010/main" val="4158807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34"/>
            <a:ext cx="8191500" cy="1015663"/>
          </a:xfrm>
        </p:spPr>
        <p:txBody>
          <a:bodyPr/>
          <a:lstStyle/>
          <a:p>
            <a:r>
              <a:rPr lang="en-US" dirty="0" smtClean="0"/>
              <a:t>Errors in RSSH between current and archived file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60" y="2112678"/>
            <a:ext cx="8287176" cy="2565532"/>
          </a:xfrm>
          <a:prstGeom prst="rect">
            <a:avLst/>
          </a:prstGeom>
        </p:spPr>
      </p:pic>
    </p:spTree>
    <p:extLst>
      <p:ext uri="{BB962C8B-B14F-4D97-AF65-F5344CB8AC3E}">
        <p14:creationId xmlns:p14="http://schemas.microsoft.com/office/powerpoint/2010/main" val="7184994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Errors in Mapping Code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6</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265" r="2513"/>
          <a:stretch/>
        </p:blipFill>
        <p:spPr>
          <a:xfrm>
            <a:off x="215596" y="1287710"/>
            <a:ext cx="7695221" cy="434347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674"/>
          <a:stretch/>
        </p:blipFill>
        <p:spPr>
          <a:xfrm>
            <a:off x="7826929" y="1942292"/>
            <a:ext cx="678686" cy="3688894"/>
          </a:xfrm>
          <a:prstGeom prst="rect">
            <a:avLst/>
          </a:prstGeom>
        </p:spPr>
      </p:pic>
    </p:spTree>
    <p:extLst>
      <p:ext uri="{BB962C8B-B14F-4D97-AF65-F5344CB8AC3E}">
        <p14:creationId xmlns:p14="http://schemas.microsoft.com/office/powerpoint/2010/main" val="12845702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Errors in Mapping Code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7</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265" r="2513"/>
          <a:stretch/>
        </p:blipFill>
        <p:spPr>
          <a:xfrm>
            <a:off x="215596" y="1287710"/>
            <a:ext cx="7695221" cy="434347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674"/>
          <a:stretch/>
        </p:blipFill>
        <p:spPr>
          <a:xfrm>
            <a:off x="7826929" y="1942292"/>
            <a:ext cx="678686" cy="3688894"/>
          </a:xfrm>
          <a:prstGeom prst="rect">
            <a:avLst/>
          </a:prstGeom>
        </p:spPr>
      </p:pic>
      <p:sp>
        <p:nvSpPr>
          <p:cNvPr id="3" name="Oval 2"/>
          <p:cNvSpPr/>
          <p:nvPr/>
        </p:nvSpPr>
        <p:spPr>
          <a:xfrm>
            <a:off x="2248249" y="1547768"/>
            <a:ext cx="616591" cy="18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72649" y="3860333"/>
            <a:ext cx="616591" cy="18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79929" y="3374724"/>
            <a:ext cx="616591" cy="18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6967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error sources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182475"/>
              </p:ext>
            </p:extLst>
          </p:nvPr>
        </p:nvGraphicFramePr>
        <p:xfrm>
          <a:off x="1021898" y="776653"/>
          <a:ext cx="6972810" cy="5388080"/>
        </p:xfrm>
        <a:graphic>
          <a:graphicData uri="http://schemas.openxmlformats.org/presentationml/2006/ole">
            <mc:AlternateContent xmlns:mc="http://schemas.openxmlformats.org/markup-compatibility/2006">
              <mc:Choice xmlns:v="urn:schemas-microsoft-com:vml" Requires="v">
                <p:oleObj spid="_x0000_s4100" name="Acrobat Document" r:id="rId4" imgW="5028950" imgH="3886069" progId="Acrobat.Document.11">
                  <p:embed/>
                </p:oleObj>
              </mc:Choice>
              <mc:Fallback>
                <p:oleObj name="Acrobat Document" r:id="rId4" imgW="5028950" imgH="3886069" progId="Acrobat.Document.11">
                  <p:embed/>
                  <p:pic>
                    <p:nvPicPr>
                      <p:cNvPr id="5" name="Object 4"/>
                      <p:cNvPicPr/>
                      <p:nvPr/>
                    </p:nvPicPr>
                    <p:blipFill>
                      <a:blip r:embed="rId5"/>
                      <a:stretch>
                        <a:fillRect/>
                      </a:stretch>
                    </p:blipFill>
                    <p:spPr>
                      <a:xfrm>
                        <a:off x="1021898" y="776653"/>
                        <a:ext cx="6972810" cy="5388080"/>
                      </a:xfrm>
                      <a:prstGeom prst="rect">
                        <a:avLst/>
                      </a:prstGeom>
                    </p:spPr>
                  </p:pic>
                </p:oleObj>
              </mc:Fallback>
            </mc:AlternateContent>
          </a:graphicData>
        </a:graphic>
      </p:graphicFrame>
      <p:sp>
        <p:nvSpPr>
          <p:cNvPr id="6" name="Rectangle 5"/>
          <p:cNvSpPr/>
          <p:nvPr/>
        </p:nvSpPr>
        <p:spPr>
          <a:xfrm>
            <a:off x="1266738" y="1400961"/>
            <a:ext cx="755009" cy="80534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52257" y="1400960"/>
            <a:ext cx="906011" cy="80534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2084664" y="1291905"/>
            <a:ext cx="721453" cy="10612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961937" y="2081868"/>
            <a:ext cx="2863442" cy="10612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94184" y="2987877"/>
            <a:ext cx="770390" cy="80534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66738" y="3848560"/>
            <a:ext cx="1149291" cy="80534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49212" y="5033690"/>
            <a:ext cx="1169595" cy="80534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856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914" y="2473845"/>
            <a:ext cx="7772400" cy="615553"/>
          </a:xfrm>
        </p:spPr>
        <p:txBody>
          <a:bodyPr/>
          <a:lstStyle/>
          <a:p>
            <a:r>
              <a:rPr lang="en-US" dirty="0" smtClean="0"/>
              <a:t>NLP</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0727019"/>
      </p:ext>
    </p:extLst>
  </p:cSld>
  <p:clrMapOvr>
    <a:masterClrMapping/>
  </p:clrMapOvr>
  <p:transition>
    <p:fade/>
  </p:transition>
</p:sld>
</file>

<file path=ppt/theme/theme1.xml><?xml version="1.0" encoding="utf-8"?>
<a:theme xmlns:a="http://schemas.openxmlformats.org/drawingml/2006/main" name="IHME ppt template_1109">
  <a:themeElements>
    <a:clrScheme name="Custom 6">
      <a:dk1>
        <a:srgbClr val="000000"/>
      </a:dk1>
      <a:lt1>
        <a:srgbClr val="FFFFFF"/>
      </a:lt1>
      <a:dk2>
        <a:srgbClr val="000000"/>
      </a:dk2>
      <a:lt2>
        <a:srgbClr val="5F5F5F"/>
      </a:lt2>
      <a:accent1>
        <a:srgbClr val="5BBB0E"/>
      </a:accent1>
      <a:accent2>
        <a:srgbClr val="308600"/>
      </a:accent2>
      <a:accent3>
        <a:srgbClr val="4B3892"/>
      </a:accent3>
      <a:accent4>
        <a:srgbClr val="A6A6A6"/>
      </a:accent4>
      <a:accent5>
        <a:srgbClr val="16540A"/>
      </a:accent5>
      <a:accent6>
        <a:srgbClr val="CD6F49"/>
      </a:accent6>
      <a:hlink>
        <a:srgbClr val="4D8540"/>
      </a:hlink>
      <a:folHlink>
        <a:srgbClr val="4D854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spcBef>
            <a:spcPts val="54"/>
          </a:spcBef>
          <a:buClr>
            <a:schemeClr val="accent1"/>
          </a:buClr>
          <a:buSzPct val="110000"/>
          <a:defRPr sz="1800"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48AA43"/>
        </a:accent1>
        <a:accent2>
          <a:srgbClr val="333399"/>
        </a:accent2>
        <a:accent3>
          <a:srgbClr val="FFFFFF"/>
        </a:accent3>
        <a:accent4>
          <a:srgbClr val="000000"/>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
      <a:clrScheme name="Default Design 14">
        <a:dk1>
          <a:srgbClr val="4C5B52"/>
        </a:dk1>
        <a:lt1>
          <a:srgbClr val="FFFFFF"/>
        </a:lt1>
        <a:dk2>
          <a:srgbClr val="000000"/>
        </a:dk2>
        <a:lt2>
          <a:srgbClr val="808080"/>
        </a:lt2>
        <a:accent1>
          <a:srgbClr val="48AA43"/>
        </a:accent1>
        <a:accent2>
          <a:srgbClr val="333399"/>
        </a:accent2>
        <a:accent3>
          <a:srgbClr val="FFFFFF"/>
        </a:accent3>
        <a:accent4>
          <a:srgbClr val="404C45"/>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IHME ppt template_1109</Template>
  <TotalTime>2062</TotalTime>
  <Words>345</Words>
  <Application>Microsoft Office PowerPoint</Application>
  <PresentationFormat>On-screen Show (4:3)</PresentationFormat>
  <Paragraphs>60</Paragraphs>
  <Slides>14</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Arial</vt:lpstr>
      <vt:lpstr>Courier New</vt:lpstr>
      <vt:lpstr>IHME ppt template_1109</vt:lpstr>
      <vt:lpstr>Adobe Acrobat Document</vt:lpstr>
      <vt:lpstr>Updates to resource tracking, and status of NLP</vt:lpstr>
      <vt:lpstr>Timeline</vt:lpstr>
      <vt:lpstr>Resource Tracking Data Prep</vt:lpstr>
      <vt:lpstr>Errors in calculating final budget numbers between current and archived file</vt:lpstr>
      <vt:lpstr>Errors in RSSH between current and archived file</vt:lpstr>
      <vt:lpstr>Investigation- Errors in Mapping Code</vt:lpstr>
      <vt:lpstr>Investigation- Errors in Mapping Code</vt:lpstr>
      <vt:lpstr>Main error sources</vt:lpstr>
      <vt:lpstr>NLP</vt:lpstr>
      <vt:lpstr>NLP</vt:lpstr>
      <vt:lpstr>NLP</vt:lpstr>
      <vt:lpstr>Information from GOS</vt:lpstr>
      <vt:lpstr>Information from GOS</vt:lpstr>
      <vt:lpstr>Side note-</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dc:title>
  <dc:creator>Nebula</dc:creator>
  <cp:lastModifiedBy>Emily Linebarger</cp:lastModifiedBy>
  <cp:revision>75</cp:revision>
  <dcterms:created xsi:type="dcterms:W3CDTF">2009-11-17T17:26:05Z</dcterms:created>
  <dcterms:modified xsi:type="dcterms:W3CDTF">2019-03-15T17:54:38Z</dcterms:modified>
</cp:coreProperties>
</file>