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8" r:id="rId2"/>
    <p:sldId id="291" r:id="rId3"/>
    <p:sldId id="293" r:id="rId4"/>
    <p:sldId id="292" r:id="rId5"/>
    <p:sldId id="295" r:id="rId6"/>
    <p:sldId id="294" r:id="rId7"/>
    <p:sldId id="296" r:id="rId8"/>
    <p:sldId id="297" r:id="rId9"/>
    <p:sldId id="298" r:id="rId10"/>
    <p:sldId id="299" r:id="rId11"/>
    <p:sldId id="300" r:id="rId12"/>
    <p:sldId id="301" r:id="rId13"/>
    <p:sldId id="302" r:id="rId14"/>
    <p:sldId id="304" r:id="rId15"/>
    <p:sldId id="303"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56">
          <p15:clr>
            <a:srgbClr val="A4A3A4"/>
          </p15:clr>
        </p15:guide>
        <p15:guide id="2" orient="horz" pos="147">
          <p15:clr>
            <a:srgbClr val="A4A3A4"/>
          </p15:clr>
        </p15:guide>
        <p15:guide id="3"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2C6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54"/>
    <p:restoredTop sz="85987" autoAdjust="0"/>
  </p:normalViewPr>
  <p:slideViewPr>
    <p:cSldViewPr snapToGrid="0">
      <p:cViewPr varScale="1">
        <p:scale>
          <a:sx n="138" d="100"/>
          <a:sy n="138" d="100"/>
        </p:scale>
        <p:origin x="2380" y="100"/>
      </p:cViewPr>
      <p:guideLst>
        <p:guide orient="horz" pos="2156"/>
        <p:guide orient="horz" pos="147"/>
        <p:guide pos="295"/>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F7F0950-DD71-48EC-948F-2D6829375BC3}" type="slidenum">
              <a:rPr lang="en-US" altLang="en-US"/>
              <a:pPr/>
              <a:t>‹#›</a:t>
            </a:fld>
            <a:endParaRPr lang="en-US" altLang="en-US"/>
          </a:p>
        </p:txBody>
      </p:sp>
    </p:spTree>
    <p:extLst>
      <p:ext uri="{BB962C8B-B14F-4D97-AF65-F5344CB8AC3E}">
        <p14:creationId xmlns:p14="http://schemas.microsoft.com/office/powerpoint/2010/main" val="3847562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concerns with the training</a:t>
            </a:r>
            <a:r>
              <a:rPr lang="en-US" baseline="0" dirty="0" smtClean="0"/>
              <a:t> data are that I don’t have documentation on how this was pulled, so I’m concerned that some of this was run through our old activity map before it was pulled, and ‘module’ and ‘intervention’ don’t actually mean module and intervention. This also could influence the opinion of whoever selected the correct module and intervention, because they weren’t asked to consider activity description on its own when the model will have to. I also did an analysis of the codes represented here and they only represent half of the codes in the modular framework, so this model couldn’t even predict half of the codes that exist. And then finally, some of the activity descriptions are just not descriptive. </a:t>
            </a:r>
            <a:endParaRPr lang="en-US" dirty="0"/>
          </a:p>
        </p:txBody>
      </p:sp>
      <p:sp>
        <p:nvSpPr>
          <p:cNvPr id="4" name="Slide Number Placeholder 3"/>
          <p:cNvSpPr>
            <a:spLocks noGrp="1"/>
          </p:cNvSpPr>
          <p:nvPr>
            <p:ph type="sldNum" sz="quarter" idx="10"/>
          </p:nvPr>
        </p:nvSpPr>
        <p:spPr/>
        <p:txBody>
          <a:bodyPr/>
          <a:lstStyle/>
          <a:p>
            <a:fld id="{0F7F0950-DD71-48EC-948F-2D6829375BC3}" type="slidenum">
              <a:rPr lang="en-US" altLang="en-US" smtClean="0"/>
              <a:pPr/>
              <a:t>13</a:t>
            </a:fld>
            <a:endParaRPr lang="en-US" altLang="en-US"/>
          </a:p>
        </p:txBody>
      </p:sp>
    </p:spTree>
    <p:extLst>
      <p:ext uri="{BB962C8B-B14F-4D97-AF65-F5344CB8AC3E}">
        <p14:creationId xmlns:p14="http://schemas.microsoft.com/office/powerpoint/2010/main" val="1302170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010842"/>
            <a:ext cx="9151963" cy="856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userDrawn="1"/>
        </p:nvPicPr>
        <p:blipFill rotWithShape="1">
          <a:blip r:embed="rId3">
            <a:lum bright="-30000"/>
          </a:blip>
          <a:srcRect l="13858"/>
          <a:stretch/>
        </p:blipFill>
        <p:spPr>
          <a:xfrm>
            <a:off x="830580" y="5662124"/>
            <a:ext cx="2320859" cy="215539"/>
          </a:xfrm>
          <a:prstGeom prst="rect">
            <a:avLst/>
          </a:prstGeom>
        </p:spPr>
      </p:pic>
      <p:pic>
        <p:nvPicPr>
          <p:cNvPr id="10" name="Picture 9"/>
          <p:cNvPicPr>
            <a:picLocks noChangeAspect="1"/>
          </p:cNvPicPr>
          <p:nvPr userDrawn="1"/>
        </p:nvPicPr>
        <p:blipFill rotWithShape="1">
          <a:blip r:embed="rId3">
            <a:lum/>
          </a:blip>
          <a:srcRect r="87556"/>
          <a:stretch/>
        </p:blipFill>
        <p:spPr>
          <a:xfrm>
            <a:off x="457201" y="5662124"/>
            <a:ext cx="335280" cy="215539"/>
          </a:xfrm>
          <a:prstGeom prst="rect">
            <a:avLst/>
          </a:prstGeom>
        </p:spPr>
      </p:pic>
      <p:pic>
        <p:nvPicPr>
          <p:cNvPr id="11" name="Picture 58" descr="C:\Users\Sarah\Desktop\IHME_logo_rgb-0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90799" y="5685189"/>
            <a:ext cx="3075688" cy="190761"/>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ctrTitle"/>
          </p:nvPr>
        </p:nvSpPr>
        <p:spPr>
          <a:xfrm>
            <a:off x="378914" y="2384115"/>
            <a:ext cx="7772400" cy="705283"/>
          </a:xfrm>
        </p:spPr>
        <p:txBody>
          <a:bodyPr anchor="b"/>
          <a:lstStyle>
            <a:lvl1pPr>
              <a:defRPr sz="3400">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383676" y="3648706"/>
            <a:ext cx="7789863" cy="430887"/>
          </a:xfrm>
        </p:spPr>
        <p:txBody>
          <a:bodyPr/>
          <a:lstStyle>
            <a:lvl1pPr>
              <a:buFontTx/>
              <a:buNone/>
              <a:defRPr>
                <a:solidFill>
                  <a:schemeClr val="tx1"/>
                </a:solidFill>
              </a:defRPr>
            </a:lvl1pPr>
          </a:lstStyle>
          <a:p>
            <a:pPr lvl="0"/>
            <a:r>
              <a:rPr lang="en-US" dirty="0"/>
              <a:t>Click to edit Master text styles</a:t>
            </a:r>
          </a:p>
        </p:txBody>
      </p:sp>
      <p:cxnSp>
        <p:nvCxnSpPr>
          <p:cNvPr id="12" name="Straight Connector 11"/>
          <p:cNvCxnSpPr/>
          <p:nvPr userDrawn="1"/>
        </p:nvCxnSpPr>
        <p:spPr>
          <a:xfrm>
            <a:off x="457200" y="3361198"/>
            <a:ext cx="8229600"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02D714A3-8C98-954A-ABBD-D68695BA954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4345" y="166304"/>
            <a:ext cx="2448859" cy="1224429"/>
          </a:xfrm>
          <a:prstGeom prst="rect">
            <a:avLst/>
          </a:prstGeom>
        </p:spPr>
      </p:pic>
    </p:spTree>
    <p:extLst>
      <p:ext uri="{BB962C8B-B14F-4D97-AF65-F5344CB8AC3E}">
        <p14:creationId xmlns:p14="http://schemas.microsoft.com/office/powerpoint/2010/main" val="386339169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column table with header">
    <p:spTree>
      <p:nvGrpSpPr>
        <p:cNvPr id="1" name=""/>
        <p:cNvGrpSpPr/>
        <p:nvPr/>
      </p:nvGrpSpPr>
      <p:grpSpPr>
        <a:xfrm>
          <a:off x="0" y="0"/>
          <a:ext cx="0" cy="0"/>
          <a:chOff x="0" y="0"/>
          <a:chExt cx="0" cy="0"/>
        </a:xfrm>
      </p:grpSpPr>
      <p:sp>
        <p:nvSpPr>
          <p:cNvPr id="3" name="Title 1"/>
          <p:cNvSpPr>
            <a:spLocks noGrp="1"/>
          </p:cNvSpPr>
          <p:nvPr>
            <p:ph type="title"/>
          </p:nvPr>
        </p:nvSpPr>
        <p:spPr>
          <a:xfrm>
            <a:off x="458265" y="223315"/>
            <a:ext cx="8229600" cy="5131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Text Placeholder 3"/>
          <p:cNvSpPr>
            <a:spLocks noGrp="1"/>
          </p:cNvSpPr>
          <p:nvPr>
            <p:ph type="body" sz="quarter" idx="10"/>
          </p:nvPr>
        </p:nvSpPr>
        <p:spPr>
          <a:xfrm>
            <a:off x="457200"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cxnSp>
        <p:nvCxnSpPr>
          <p:cNvPr id="5" name="Straight Connector 4"/>
          <p:cNvCxnSpPr/>
          <p:nvPr/>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3" hasCustomPrompt="1"/>
          </p:nvPr>
        </p:nvSpPr>
        <p:spPr>
          <a:xfrm>
            <a:off x="457200"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
        <p:nvSpPr>
          <p:cNvPr id="14" name="Text Placeholder 3"/>
          <p:cNvSpPr>
            <a:spLocks noGrp="1"/>
          </p:cNvSpPr>
          <p:nvPr>
            <p:ph type="body" sz="quarter" idx="14"/>
          </p:nvPr>
        </p:nvSpPr>
        <p:spPr>
          <a:xfrm>
            <a:off x="3260272"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sp>
        <p:nvSpPr>
          <p:cNvPr id="15" name="Text Placeholder 3"/>
          <p:cNvSpPr>
            <a:spLocks noGrp="1"/>
          </p:cNvSpPr>
          <p:nvPr>
            <p:ph type="body" sz="quarter" idx="15" hasCustomPrompt="1"/>
          </p:nvPr>
        </p:nvSpPr>
        <p:spPr>
          <a:xfrm>
            <a:off x="3260272"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
        <p:nvSpPr>
          <p:cNvPr id="16" name="Text Placeholder 3"/>
          <p:cNvSpPr>
            <a:spLocks noGrp="1"/>
          </p:cNvSpPr>
          <p:nvPr>
            <p:ph type="body" sz="quarter" idx="16"/>
          </p:nvPr>
        </p:nvSpPr>
        <p:spPr>
          <a:xfrm>
            <a:off x="6062453" y="1800665"/>
            <a:ext cx="2531035" cy="4086691"/>
          </a:xfrm>
          <a:noFill/>
        </p:spPr>
        <p:txBody>
          <a:bodyPr lIns="91440" tIns="91440" rIns="91440" bIns="91440">
            <a:noAutofit/>
          </a:bodyPr>
          <a:lstStyle>
            <a:lvl1pPr marL="0" indent="0">
              <a:lnSpc>
                <a:spcPct val="100000"/>
              </a:lnSpc>
              <a:spcBef>
                <a:spcPts val="0"/>
              </a:spcBef>
              <a:spcAft>
                <a:spcPts val="600"/>
              </a:spcAft>
              <a:buClr>
                <a:schemeClr val="accent1"/>
              </a:buClr>
              <a:buNone/>
              <a:defRPr sz="18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a:t>Click to edit Master text styles</a:t>
            </a:r>
          </a:p>
        </p:txBody>
      </p:sp>
      <p:sp>
        <p:nvSpPr>
          <p:cNvPr id="17" name="Text Placeholder 3"/>
          <p:cNvSpPr>
            <a:spLocks noGrp="1"/>
          </p:cNvSpPr>
          <p:nvPr>
            <p:ph type="body" sz="quarter" idx="17" hasCustomPrompt="1"/>
          </p:nvPr>
        </p:nvSpPr>
        <p:spPr>
          <a:xfrm>
            <a:off x="6062453" y="1046145"/>
            <a:ext cx="2531035" cy="75452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cxnSp>
        <p:nvCxnSpPr>
          <p:cNvPr id="18" name="Straight Connector 17"/>
          <p:cNvCxnSpPr/>
          <p:nvPr/>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5" name="Rectangle 6"/>
          <p:cNvSpPr>
            <a:spLocks noGrp="1" noChangeArrowheads="1"/>
          </p:cNvSpPr>
          <p:nvPr>
            <p:ph type="sldNum" sz="quarter" idx="18"/>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3916059159"/>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op-in Image Vertical">
    <p:spTree>
      <p:nvGrpSpPr>
        <p:cNvPr id="1" name=""/>
        <p:cNvGrpSpPr/>
        <p:nvPr/>
      </p:nvGrpSpPr>
      <p:grpSpPr>
        <a:xfrm>
          <a:off x="0" y="0"/>
          <a:ext cx="0" cy="0"/>
          <a:chOff x="0" y="0"/>
          <a:chExt cx="0" cy="0"/>
        </a:xfrm>
      </p:grpSpPr>
      <p:sp>
        <p:nvSpPr>
          <p:cNvPr id="3" name="Title 1"/>
          <p:cNvSpPr>
            <a:spLocks noGrp="1"/>
          </p:cNvSpPr>
          <p:nvPr>
            <p:ph type="title"/>
          </p:nvPr>
        </p:nvSpPr>
        <p:spPr>
          <a:xfrm>
            <a:off x="457680" y="227754"/>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5" name="Text Placeholder 3"/>
          <p:cNvSpPr>
            <a:spLocks noGrp="1"/>
          </p:cNvSpPr>
          <p:nvPr>
            <p:ph type="body" sz="quarter" idx="10"/>
          </p:nvPr>
        </p:nvSpPr>
        <p:spPr>
          <a:xfrm>
            <a:off x="457200" y="1250266"/>
            <a:ext cx="2336800" cy="4656500"/>
          </a:xfrm>
        </p:spPr>
        <p:txBody>
          <a:bodyPr tIns="45720" rIns="91440" bIns="45720">
            <a:noAutofit/>
          </a:bodyPr>
          <a:lstStyle>
            <a:lvl1pPr marL="0" indent="0">
              <a:lnSpc>
                <a:spcPct val="100000"/>
              </a:lnSpc>
              <a:spcBef>
                <a:spcPts val="0"/>
              </a:spcBef>
              <a:spcAft>
                <a:spcPts val="600"/>
              </a:spcAft>
              <a:buClr>
                <a:schemeClr val="accent2"/>
              </a:buClr>
              <a:buNone/>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Click to edit Master text styles</a:t>
            </a:r>
          </a:p>
        </p:txBody>
      </p:sp>
      <p:sp>
        <p:nvSpPr>
          <p:cNvPr id="8" name="Rectangle 6"/>
          <p:cNvSpPr>
            <a:spLocks noGrp="1" noChangeArrowheads="1"/>
          </p:cNvSpPr>
          <p:nvPr>
            <p:ph type="sldNum" sz="quarter" idx="11"/>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
        <p:nvSpPr>
          <p:cNvPr id="9" name="Picture Placeholder 8"/>
          <p:cNvSpPr>
            <a:spLocks noGrp="1"/>
          </p:cNvSpPr>
          <p:nvPr>
            <p:ph type="pic" sz="quarter" idx="12"/>
          </p:nvPr>
        </p:nvSpPr>
        <p:spPr>
          <a:xfrm>
            <a:off x="3200400" y="1250266"/>
            <a:ext cx="5438775" cy="4667250"/>
          </a:xfrm>
        </p:spPr>
        <p:txBody>
          <a:bodyPr/>
          <a:lstStyle>
            <a:lvl1pPr marL="0" indent="0">
              <a:buNone/>
              <a:defRPr/>
            </a:lvl1pPr>
          </a:lstStyle>
          <a:p>
            <a:endParaRPr lang="en-US" dirty="0"/>
          </a:p>
        </p:txBody>
      </p:sp>
    </p:spTree>
    <p:extLst>
      <p:ext uri="{BB962C8B-B14F-4D97-AF65-F5344CB8AC3E}">
        <p14:creationId xmlns:p14="http://schemas.microsoft.com/office/powerpoint/2010/main" val="24212839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rop-in Image Horizontal">
    <p:spTree>
      <p:nvGrpSpPr>
        <p:cNvPr id="1" name=""/>
        <p:cNvGrpSpPr/>
        <p:nvPr/>
      </p:nvGrpSpPr>
      <p:grpSpPr>
        <a:xfrm>
          <a:off x="0" y="0"/>
          <a:ext cx="0" cy="0"/>
          <a:chOff x="0" y="0"/>
          <a:chExt cx="0" cy="0"/>
        </a:xfrm>
      </p:grpSpPr>
      <p:sp>
        <p:nvSpPr>
          <p:cNvPr id="3" name="Title 1"/>
          <p:cNvSpPr>
            <a:spLocks noGrp="1"/>
          </p:cNvSpPr>
          <p:nvPr>
            <p:ph type="title"/>
          </p:nvPr>
        </p:nvSpPr>
        <p:spPr>
          <a:xfrm>
            <a:off x="458265" y="223315"/>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5" name="Text Placeholder 3"/>
          <p:cNvSpPr>
            <a:spLocks noGrp="1"/>
          </p:cNvSpPr>
          <p:nvPr>
            <p:ph type="body" sz="quarter" idx="10"/>
          </p:nvPr>
        </p:nvSpPr>
        <p:spPr>
          <a:xfrm>
            <a:off x="457200" y="4895191"/>
            <a:ext cx="8229600" cy="648966"/>
          </a:xfrm>
        </p:spPr>
        <p:txBody>
          <a:bodyPr tIns="45720" rIns="91440" bIns="45720">
            <a:noAutofit/>
          </a:bodyPr>
          <a:lstStyle>
            <a:lvl1pPr marL="0" indent="0">
              <a:lnSpc>
                <a:spcPct val="100000"/>
              </a:lnSpc>
              <a:spcBef>
                <a:spcPts val="0"/>
              </a:spcBef>
              <a:spcAft>
                <a:spcPts val="600"/>
              </a:spcAft>
              <a:buClr>
                <a:schemeClr val="accent2"/>
              </a:buClr>
              <a:buNone/>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Click to edit Master text styles</a:t>
            </a:r>
          </a:p>
        </p:txBody>
      </p:sp>
      <p:sp>
        <p:nvSpPr>
          <p:cNvPr id="7" name="Slide Number Placeholder 6"/>
          <p:cNvSpPr>
            <a:spLocks noGrp="1" noChangeArrowheads="1"/>
          </p:cNvSpPr>
          <p:nvPr>
            <p:ph type="sldNum" sz="quarter" idx="11"/>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
        <p:nvSpPr>
          <p:cNvPr id="4" name="Picture Placeholder 3"/>
          <p:cNvSpPr>
            <a:spLocks noGrp="1"/>
          </p:cNvSpPr>
          <p:nvPr>
            <p:ph type="pic" sz="quarter" idx="12"/>
          </p:nvPr>
        </p:nvSpPr>
        <p:spPr>
          <a:xfrm>
            <a:off x="458265" y="1214439"/>
            <a:ext cx="8234362" cy="3546748"/>
          </a:xfrm>
        </p:spPr>
        <p:txBody>
          <a:bodyPr/>
          <a:lstStyle>
            <a:lvl1pPr marL="0" indent="0">
              <a:buNone/>
              <a:defRPr/>
            </a:lvl1pPr>
          </a:lstStyle>
          <a:p>
            <a:endParaRPr lang="en-US"/>
          </a:p>
        </p:txBody>
      </p:sp>
    </p:spTree>
    <p:extLst>
      <p:ext uri="{BB962C8B-B14F-4D97-AF65-F5344CB8AC3E}">
        <p14:creationId xmlns:p14="http://schemas.microsoft.com/office/powerpoint/2010/main" val="6978253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and Text Overlay">
    <p:spTree>
      <p:nvGrpSpPr>
        <p:cNvPr id="1" name=""/>
        <p:cNvGrpSpPr/>
        <p:nvPr/>
      </p:nvGrpSpPr>
      <p:grpSpPr>
        <a:xfrm>
          <a:off x="0" y="0"/>
          <a:ext cx="0" cy="0"/>
          <a:chOff x="0" y="0"/>
          <a:chExt cx="0" cy="0"/>
        </a:xfrm>
      </p:grpSpPr>
      <p:sp>
        <p:nvSpPr>
          <p:cNvPr id="4" name="Picture Placeholder 21"/>
          <p:cNvSpPr>
            <a:spLocks noGrp="1"/>
          </p:cNvSpPr>
          <p:nvPr>
            <p:ph type="pic" sz="quarter" idx="12"/>
          </p:nvPr>
        </p:nvSpPr>
        <p:spPr>
          <a:xfrm>
            <a:off x="0" y="0"/>
            <a:ext cx="9144000" cy="6032500"/>
          </a:xfrm>
        </p:spPr>
        <p:txBody>
          <a:bodyPr anchor="t" anchorCtr="0">
            <a:normAutofit/>
          </a:bodyPr>
          <a:lstStyle>
            <a:lvl1pPr marL="0" indent="0">
              <a:buNone/>
              <a:defRPr sz="2200">
                <a:solidFill>
                  <a:schemeClr val="tx1"/>
                </a:solidFill>
              </a:defRPr>
            </a:lvl1pPr>
          </a:lstStyle>
          <a:p>
            <a:r>
              <a:rPr lang="en-US" dirty="0"/>
              <a:t>Click icon to add picture</a:t>
            </a:r>
          </a:p>
        </p:txBody>
      </p:sp>
      <p:sp>
        <p:nvSpPr>
          <p:cNvPr id="14" name="Title 1"/>
          <p:cNvSpPr>
            <a:spLocks noGrp="1"/>
          </p:cNvSpPr>
          <p:nvPr>
            <p:ph type="title"/>
          </p:nvPr>
        </p:nvSpPr>
        <p:spPr>
          <a:xfrm>
            <a:off x="458265" y="224737"/>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solidFill>
                  <a:schemeClr val="bg1"/>
                </a:solidFill>
              </a:defRPr>
            </a:lvl1pPr>
          </a:lstStyle>
          <a:p>
            <a:pPr lvl="0"/>
            <a:r>
              <a:rPr lang="en-US" dirty="0"/>
              <a:t>Click to edit Master title style</a:t>
            </a:r>
          </a:p>
        </p:txBody>
      </p:sp>
      <p:sp>
        <p:nvSpPr>
          <p:cNvPr id="15" name="Text Placeholder 3"/>
          <p:cNvSpPr>
            <a:spLocks noGrp="1"/>
          </p:cNvSpPr>
          <p:nvPr>
            <p:ph type="body" sz="quarter" idx="10" hasCustomPrompt="1"/>
          </p:nvPr>
        </p:nvSpPr>
        <p:spPr>
          <a:xfrm>
            <a:off x="467957" y="2372551"/>
            <a:ext cx="4120953" cy="3150274"/>
          </a:xfrm>
        </p:spPr>
        <p:txBody>
          <a:bodyPr lIns="91440" rIns="91440" anchor="t" anchorCtr="0">
            <a:noAutofit/>
          </a:bodyPr>
          <a:lstStyle>
            <a:lvl1pPr marL="0" indent="0">
              <a:lnSpc>
                <a:spcPct val="100000"/>
              </a:lnSpc>
              <a:spcBef>
                <a:spcPts val="72"/>
              </a:spcBef>
              <a:buClr>
                <a:schemeClr val="accent2"/>
              </a:buClr>
              <a:buNone/>
              <a:defRPr sz="1800">
                <a:solidFill>
                  <a:schemeClr val="bg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a:t>Text goes here</a:t>
            </a:r>
          </a:p>
        </p:txBody>
      </p:sp>
      <p:sp>
        <p:nvSpPr>
          <p:cNvPr id="5" name="Rectangle 6"/>
          <p:cNvSpPr>
            <a:spLocks noGrp="1" noChangeArrowheads="1"/>
          </p:cNvSpPr>
          <p:nvPr>
            <p:ph type="sldNum" sz="quarter" idx="13"/>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4693254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Image &amp; Caption">
    <p:spTree>
      <p:nvGrpSpPr>
        <p:cNvPr id="1" name=""/>
        <p:cNvGrpSpPr/>
        <p:nvPr/>
      </p:nvGrpSpPr>
      <p:grpSpPr>
        <a:xfrm>
          <a:off x="0" y="0"/>
          <a:ext cx="0" cy="0"/>
          <a:chOff x="0" y="0"/>
          <a:chExt cx="0" cy="0"/>
        </a:xfrm>
      </p:grpSpPr>
      <p:sp>
        <p:nvSpPr>
          <p:cNvPr id="3" name="Title 1"/>
          <p:cNvSpPr>
            <a:spLocks noGrp="1"/>
          </p:cNvSpPr>
          <p:nvPr>
            <p:ph type="title"/>
          </p:nvPr>
        </p:nvSpPr>
        <p:spPr>
          <a:xfrm>
            <a:off x="458265" y="224737"/>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Picture Placeholder 21"/>
          <p:cNvSpPr>
            <a:spLocks noGrp="1"/>
          </p:cNvSpPr>
          <p:nvPr>
            <p:ph type="pic" sz="quarter" idx="12"/>
          </p:nvPr>
        </p:nvSpPr>
        <p:spPr>
          <a:xfrm>
            <a:off x="0" y="1038666"/>
            <a:ext cx="9144000" cy="4917322"/>
          </a:xfrm>
        </p:spPr>
        <p:txBody>
          <a:bodyPr>
            <a:normAutofit/>
          </a:bodyPr>
          <a:lstStyle>
            <a:lvl1pPr marL="0" indent="0">
              <a:buNone/>
              <a:defRPr sz="2200">
                <a:solidFill>
                  <a:schemeClr val="tx1"/>
                </a:solidFill>
              </a:defRPr>
            </a:lvl1pPr>
          </a:lstStyle>
          <a:p>
            <a:r>
              <a:rPr lang="en-US" dirty="0"/>
              <a:t>Click icon to add picture</a:t>
            </a:r>
          </a:p>
        </p:txBody>
      </p:sp>
      <p:sp>
        <p:nvSpPr>
          <p:cNvPr id="6" name="Text Placeholder 3"/>
          <p:cNvSpPr>
            <a:spLocks noGrp="1"/>
          </p:cNvSpPr>
          <p:nvPr>
            <p:ph type="body" sz="quarter" idx="13" hasCustomPrompt="1"/>
          </p:nvPr>
        </p:nvSpPr>
        <p:spPr>
          <a:xfrm>
            <a:off x="457200" y="5975132"/>
            <a:ext cx="8229600" cy="882624"/>
          </a:xfrm>
        </p:spPr>
        <p:txBody>
          <a:bodyPr bIns="137160" anchor="ctr" anchorCtr="0">
            <a:noAutofit/>
          </a:bodyPr>
          <a:lstStyle>
            <a:lvl1pPr marL="0" indent="0" algn="ctr">
              <a:lnSpc>
                <a:spcPct val="100000"/>
              </a:lnSpc>
              <a:spcBef>
                <a:spcPts val="72"/>
              </a:spcBef>
              <a:buClr>
                <a:schemeClr val="accent2"/>
              </a:buClr>
              <a:buNone/>
              <a:defRPr sz="1800" b="0"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a:t>Explanatory text</a:t>
            </a:r>
          </a:p>
        </p:txBody>
      </p:sp>
    </p:spTree>
    <p:extLst>
      <p:ext uri="{BB962C8B-B14F-4D97-AF65-F5344CB8AC3E}">
        <p14:creationId xmlns:p14="http://schemas.microsoft.com/office/powerpoint/2010/main" val="8346704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Image and Header">
    <p:spTree>
      <p:nvGrpSpPr>
        <p:cNvPr id="1" name=""/>
        <p:cNvGrpSpPr/>
        <p:nvPr/>
      </p:nvGrpSpPr>
      <p:grpSpPr>
        <a:xfrm>
          <a:off x="0" y="0"/>
          <a:ext cx="0" cy="0"/>
          <a:chOff x="0" y="0"/>
          <a:chExt cx="0" cy="0"/>
        </a:xfrm>
      </p:grpSpPr>
      <p:sp>
        <p:nvSpPr>
          <p:cNvPr id="3" name="Title 1"/>
          <p:cNvSpPr>
            <a:spLocks noGrp="1"/>
          </p:cNvSpPr>
          <p:nvPr>
            <p:ph type="title"/>
          </p:nvPr>
        </p:nvSpPr>
        <p:spPr>
          <a:xfrm>
            <a:off x="457680" y="227754"/>
            <a:ext cx="8229600" cy="564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a:t>Click to edit Master title style</a:t>
            </a:r>
          </a:p>
        </p:txBody>
      </p:sp>
      <p:sp>
        <p:nvSpPr>
          <p:cNvPr id="4" name="Picture Placeholder 21"/>
          <p:cNvSpPr>
            <a:spLocks noGrp="1"/>
          </p:cNvSpPr>
          <p:nvPr>
            <p:ph type="pic" sz="quarter" idx="12"/>
          </p:nvPr>
        </p:nvSpPr>
        <p:spPr>
          <a:xfrm>
            <a:off x="0" y="1038666"/>
            <a:ext cx="9144000" cy="5819334"/>
          </a:xfrm>
        </p:spPr>
        <p:txBody>
          <a:bodyPr>
            <a:normAutofit/>
          </a:bodyPr>
          <a:lstStyle>
            <a:lvl1pPr marL="0" indent="0">
              <a:buNone/>
              <a:defRPr sz="2200"/>
            </a:lvl1pPr>
          </a:lstStyle>
          <a:p>
            <a:r>
              <a:rPr lang="en-US" dirty="0"/>
              <a:t>Click icon to add picture</a:t>
            </a:r>
          </a:p>
        </p:txBody>
      </p:sp>
    </p:spTree>
    <p:extLst>
      <p:ext uri="{BB962C8B-B14F-4D97-AF65-F5344CB8AC3E}">
        <p14:creationId xmlns:p14="http://schemas.microsoft.com/office/powerpoint/2010/main" val="2701167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3" name="Picture Placeholder 21"/>
          <p:cNvSpPr>
            <a:spLocks noGrp="1"/>
          </p:cNvSpPr>
          <p:nvPr>
            <p:ph type="pic" sz="quarter" idx="12"/>
          </p:nvPr>
        </p:nvSpPr>
        <p:spPr>
          <a:xfrm>
            <a:off x="0" y="0"/>
            <a:ext cx="9144000" cy="6858000"/>
          </a:xfrm>
        </p:spPr>
        <p:txBody>
          <a:bodyPr anchor="t" anchorCtr="0">
            <a:normAutofit/>
          </a:bodyPr>
          <a:lstStyle>
            <a:lvl1pPr marL="0" indent="0">
              <a:buNone/>
              <a:defRPr sz="2200">
                <a:solidFill>
                  <a:schemeClr val="tx1"/>
                </a:solidFill>
              </a:defRPr>
            </a:lvl1pPr>
          </a:lstStyle>
          <a:p>
            <a:r>
              <a:rPr lang="en-US" dirty="0"/>
              <a:t>Click icon to add picture</a:t>
            </a:r>
          </a:p>
        </p:txBody>
      </p:sp>
    </p:spTree>
    <p:extLst>
      <p:ext uri="{BB962C8B-B14F-4D97-AF65-F5344CB8AC3E}">
        <p14:creationId xmlns:p14="http://schemas.microsoft.com/office/powerpoint/2010/main" val="34883796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lvl1pPr>
          </a:lstStyle>
          <a:p>
            <a:r>
              <a:rPr lang="en-US"/>
              <a:t>Click to edit Master title style</a:t>
            </a:r>
            <a:endParaRPr lang="en-US" dirty="0"/>
          </a:p>
        </p:txBody>
      </p:sp>
      <p:sp>
        <p:nvSpPr>
          <p:cNvPr id="3" name="Content Placeholder 2"/>
          <p:cNvSpPr>
            <a:spLocks noGrp="1"/>
          </p:cNvSpPr>
          <p:nvPr>
            <p:ph idx="1"/>
          </p:nvPr>
        </p:nvSpPr>
        <p:spPr>
          <a:xfrm>
            <a:off x="457200" y="1142999"/>
            <a:ext cx="8229600" cy="4425287"/>
          </a:xfrm>
        </p:spPr>
        <p:txBody>
          <a:bodyPr/>
          <a:lstStyle>
            <a:lvl1pPr>
              <a:buClr>
                <a:schemeClr val="accent1"/>
              </a:buClr>
              <a:buSzPct val="120000"/>
              <a:defRPr>
                <a:solidFill>
                  <a:schemeClr val="tx1"/>
                </a:solidFill>
              </a:defRPr>
            </a:lvl1pPr>
            <a:lvl2pPr>
              <a:buSzPct val="90000"/>
              <a:buFont typeface="Courier New" pitchFamily="49" charset="0"/>
              <a:buChar char="o"/>
              <a:defRPr sz="2000">
                <a:solidFill>
                  <a:schemeClr val="tx1"/>
                </a:solidFill>
              </a:defRPr>
            </a:lvl2pPr>
            <a:lvl3pPr>
              <a:buSzPct val="90000"/>
              <a:buFont typeface="Arial" pitchFamily="34" charset="0"/>
              <a:buChar char="─"/>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a:t>Click to edit Master text styles</a:t>
            </a:r>
          </a:p>
          <a:p>
            <a:pPr lvl="1"/>
            <a:r>
              <a:rPr lang="en-US"/>
              <a:t>Second level</a:t>
            </a:r>
          </a:p>
          <a:p>
            <a:pPr lvl="2"/>
            <a:r>
              <a:rPr lang="en-US"/>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5645971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_No first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452582"/>
          </a:xfrm>
        </p:spPr>
        <p:txBody>
          <a:bodyPr/>
          <a:lstStyle>
            <a:lvl1pPr marL="0" indent="0">
              <a:buClr>
                <a:schemeClr val="accent1"/>
              </a:buClr>
              <a:buSzPct val="120000"/>
              <a:buNone/>
              <a:defRPr>
                <a:solidFill>
                  <a:schemeClr val="tx1"/>
                </a:solidFill>
              </a:defRPr>
            </a:lvl1pPr>
            <a:lvl2pPr>
              <a:buSzPct val="90000"/>
              <a:buFont typeface="Courier New" pitchFamily="49" charset="0"/>
              <a:buChar char="o"/>
              <a:defRPr sz="2000">
                <a:solidFill>
                  <a:schemeClr val="tx1"/>
                </a:solidFill>
              </a:defRPr>
            </a:lvl2pPr>
            <a:lvl3pPr>
              <a:buSzPct val="90000"/>
              <a:buFont typeface="Arial" pitchFamily="34" charset="0"/>
              <a:buChar char="─"/>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21386413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numbere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b="1">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316104"/>
          </a:xfrm>
        </p:spPr>
        <p:txBody>
          <a:bodyPr/>
          <a:lstStyle>
            <a:lvl1pPr marL="344488" indent="-344488">
              <a:buClr>
                <a:schemeClr val="accent1"/>
              </a:buClr>
              <a:buSzPct val="100000"/>
              <a:buFont typeface="+mj-lt"/>
              <a:buAutoNum type="arabicPeriod"/>
              <a:defRPr>
                <a:solidFill>
                  <a:schemeClr val="tx1"/>
                </a:solidFill>
              </a:defRPr>
            </a:lvl1pPr>
            <a:lvl2pPr marL="647700" indent="-285750">
              <a:buSzPct val="90000"/>
              <a:buFont typeface="+mj-lt"/>
              <a:buAutoNum type="alphaLcPeriod"/>
              <a:defRPr sz="2000">
                <a:solidFill>
                  <a:schemeClr val="tx1"/>
                </a:solidFill>
              </a:defRPr>
            </a:lvl2pPr>
            <a:lvl3pPr marL="889000" indent="-198438">
              <a:buSzPct val="90000"/>
              <a:buFont typeface="+mj-lt"/>
              <a:buAutoNum type="romanLcPeriod"/>
              <a:defRPr sz="18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9468334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41033211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5201686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Title, no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62836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140031"/>
            <a:ext cx="4038600" cy="4660268"/>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48200" y="1140031"/>
            <a:ext cx="4038600" cy="4660268"/>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6"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4961716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ith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97803"/>
            <a:ext cx="4040188" cy="830997"/>
          </a:xfrm>
        </p:spPr>
        <p:txBody>
          <a:bodyPr anchor="b"/>
          <a:lstStyle>
            <a:lvl1pPr marL="0" indent="0">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799"/>
            <a:ext cx="4040188" cy="4053386"/>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45025" y="1009679"/>
            <a:ext cx="4041775" cy="830997"/>
          </a:xfrm>
        </p:spPr>
        <p:txBody>
          <a:bodyPr anchor="b"/>
          <a:lstStyle>
            <a:lvl1pPr marL="0" indent="0">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840675"/>
            <a:ext cx="4041775" cy="4055158"/>
          </a:xfr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600">
                <a:solidFill>
                  <a:schemeClr val="tx1"/>
                </a:solidFill>
              </a:defRPr>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itle 1"/>
          <p:cNvSpPr>
            <a:spLocks noGrp="1"/>
          </p:cNvSpPr>
          <p:nvPr>
            <p:ph type="title"/>
          </p:nvPr>
        </p:nvSpPr>
        <p:spPr>
          <a:xfrm>
            <a:off x="457200" y="225734"/>
            <a:ext cx="8191500" cy="660400"/>
          </a:xfrm>
        </p:spPr>
        <p:txBody>
          <a:bodyPr/>
          <a:lstStyle/>
          <a:p>
            <a:r>
              <a:rPr lang="en-US" dirty="0"/>
              <a:t>Click to edit Master title style</a:t>
            </a:r>
          </a:p>
        </p:txBody>
      </p:sp>
      <p:sp>
        <p:nvSpPr>
          <p:cNvPr id="9" name="Rectangle 6"/>
          <p:cNvSpPr>
            <a:spLocks noGrp="1" noChangeArrowheads="1"/>
          </p:cNvSpPr>
          <p:nvPr>
            <p:ph type="sldNum" sz="quarter" idx="10"/>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1147386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57200" y="225734"/>
            <a:ext cx="8191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dirty="0"/>
              <a:t>Click to edit Master title style</a:t>
            </a:r>
          </a:p>
        </p:txBody>
      </p:sp>
      <p:sp>
        <p:nvSpPr>
          <p:cNvPr id="1028" name="Rectangle 3"/>
          <p:cNvSpPr>
            <a:spLocks noGrp="1" noChangeArrowheads="1"/>
          </p:cNvSpPr>
          <p:nvPr>
            <p:ph type="body" idx="1"/>
          </p:nvPr>
        </p:nvSpPr>
        <p:spPr bwMode="auto">
          <a:xfrm>
            <a:off x="457200" y="1144588"/>
            <a:ext cx="8199438" cy="423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lvl="0"/>
            <a:r>
              <a:rPr lang="en-US" altLang="en-US" dirty="0"/>
              <a:t>Click to edit Master text styles</a:t>
            </a:r>
          </a:p>
          <a:p>
            <a:pPr lvl="1"/>
            <a:r>
              <a:rPr lang="en-US" altLang="en-US" dirty="0"/>
              <a:t>Second level</a:t>
            </a:r>
          </a:p>
          <a:p>
            <a:pPr lvl="2"/>
            <a:r>
              <a:rPr lang="en-US" altLang="en-US" dirty="0"/>
              <a:t>Third level</a:t>
            </a:r>
          </a:p>
        </p:txBody>
      </p:sp>
      <p:pic>
        <p:nvPicPr>
          <p:cNvPr id="6" name="Picture 2"/>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userDrawn="1"/>
        </p:nvGrpSpPr>
        <p:grpSpPr>
          <a:xfrm>
            <a:off x="562896" y="6145848"/>
            <a:ext cx="3441754" cy="289456"/>
            <a:chOff x="562896" y="6361681"/>
            <a:chExt cx="3441754" cy="289456"/>
          </a:xfrm>
        </p:grpSpPr>
        <p:pic>
          <p:nvPicPr>
            <p:cNvPr id="8" name="Picture 7" descr="IHME_logo_acr_RGB_sm.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62896" y="6361681"/>
              <a:ext cx="770386" cy="250575"/>
            </a:xfrm>
            <a:prstGeom prst="rect">
              <a:avLst/>
            </a:prstGeom>
          </p:spPr>
        </p:pic>
        <p:cxnSp>
          <p:nvCxnSpPr>
            <p:cNvPr id="9" name="Straight Connector 8"/>
            <p:cNvCxnSpPr/>
            <p:nvPr userDrawn="1"/>
          </p:nvCxnSpPr>
          <p:spPr>
            <a:xfrm>
              <a:off x="1495275" y="6361681"/>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20">
              <a:lum bright="-30000"/>
            </a:blip>
            <a:srcRect l="13858"/>
            <a:stretch/>
          </p:blipFill>
          <p:spPr>
            <a:xfrm>
              <a:off x="1955028" y="6396816"/>
              <a:ext cx="2049622" cy="190349"/>
            </a:xfrm>
            <a:prstGeom prst="rect">
              <a:avLst/>
            </a:prstGeom>
          </p:spPr>
        </p:pic>
        <p:pic>
          <p:nvPicPr>
            <p:cNvPr id="11" name="Picture 10"/>
            <p:cNvPicPr>
              <a:picLocks noChangeAspect="1"/>
            </p:cNvPicPr>
            <p:nvPr userDrawn="1"/>
          </p:nvPicPr>
          <p:blipFill rotWithShape="1">
            <a:blip r:embed="rId20">
              <a:lum/>
            </a:blip>
            <a:srcRect r="87556"/>
            <a:stretch/>
          </p:blipFill>
          <p:spPr>
            <a:xfrm>
              <a:off x="1625286" y="6396816"/>
              <a:ext cx="296096" cy="190349"/>
            </a:xfrm>
            <a:prstGeom prst="rect">
              <a:avLst/>
            </a:prstGeom>
          </p:spPr>
        </p:pic>
      </p:grpSp>
      <p:pic>
        <p:nvPicPr>
          <p:cNvPr id="13" name="Picture 58" descr="C:\Users\Sarah\Desktop\IHME_logo_rgb-01.png"/>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5577736" y="6192078"/>
            <a:ext cx="3075688" cy="19076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6"/>
          <p:cNvSpPr>
            <a:spLocks noGrp="1" noChangeArrowheads="1"/>
          </p:cNvSpPr>
          <p:nvPr>
            <p:ph type="sldNum" sz="quarter" idx="4"/>
          </p:nvPr>
        </p:nvSpPr>
        <p:spPr>
          <a:xfrm>
            <a:off x="4668838" y="6164733"/>
            <a:ext cx="341760" cy="246221"/>
          </a:xfrm>
          <a:prstGeom prst="rect">
            <a:avLst/>
          </a:prstGeom>
          <a:noFill/>
        </p:spPr>
        <p:txBody>
          <a:bodyPr wrap="none" rtlCol="0">
            <a:spAutoFit/>
          </a:bodyPr>
          <a:lstStyle>
            <a:lvl1pPr>
              <a:defRPr lang="en-US" altLang="en-US" sz="1000" smtClean="0">
                <a:solidFill>
                  <a:schemeClr val="tx1"/>
                </a:solidFill>
              </a:defRPr>
            </a:lvl1pPr>
          </a:lstStyle>
          <a:p>
            <a:pPr algn="ctr"/>
            <a:fld id="{F1E776F5-9A26-455E-BF09-7D727D022004}"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78" r:id="rId2"/>
    <p:sldLayoutId id="2147483687" r:id="rId3"/>
    <p:sldLayoutId id="2147483686" r:id="rId4"/>
    <p:sldLayoutId id="2147483681" r:id="rId5"/>
    <p:sldLayoutId id="2147483682" r:id="rId6"/>
    <p:sldLayoutId id="2147483688" r:id="rId7"/>
    <p:sldLayoutId id="2147483679" r:id="rId8"/>
    <p:sldLayoutId id="2147483680" r:id="rId9"/>
    <p:sldLayoutId id="2147483689" r:id="rId10"/>
    <p:sldLayoutId id="2147483690" r:id="rId11"/>
    <p:sldLayoutId id="2147483691" r:id="rId12"/>
    <p:sldLayoutId id="2147483694" r:id="rId13"/>
    <p:sldLayoutId id="2147483695" r:id="rId14"/>
    <p:sldLayoutId id="2147483696" r:id="rId15"/>
    <p:sldLayoutId id="2147483697" r:id="rId16"/>
  </p:sldLayoutIdLst>
  <p:transition>
    <p:fade/>
  </p:transition>
  <p:hf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200" b="1">
          <a:solidFill>
            <a:schemeClr val="accent1"/>
          </a:solidFill>
          <a:latin typeface="Arial" charset="0"/>
        </a:defRPr>
      </a:lvl2pPr>
      <a:lvl3pPr algn="l" rtl="0" eaLnBrk="0" fontAlgn="base" hangingPunct="0">
        <a:spcBef>
          <a:spcPct val="0"/>
        </a:spcBef>
        <a:spcAft>
          <a:spcPct val="0"/>
        </a:spcAft>
        <a:defRPr sz="3200" b="1">
          <a:solidFill>
            <a:schemeClr val="accent1"/>
          </a:solidFill>
          <a:latin typeface="Arial" charset="0"/>
        </a:defRPr>
      </a:lvl3pPr>
      <a:lvl4pPr algn="l" rtl="0" eaLnBrk="0" fontAlgn="base" hangingPunct="0">
        <a:spcBef>
          <a:spcPct val="0"/>
        </a:spcBef>
        <a:spcAft>
          <a:spcPct val="0"/>
        </a:spcAft>
        <a:defRPr sz="3200" b="1">
          <a:solidFill>
            <a:schemeClr val="accent1"/>
          </a:solidFill>
          <a:latin typeface="Arial" charset="0"/>
        </a:defRPr>
      </a:lvl4pPr>
      <a:lvl5pPr algn="l" rtl="0" eaLnBrk="0" fontAlgn="base" hangingPunct="0">
        <a:spcBef>
          <a:spcPct val="0"/>
        </a:spcBef>
        <a:spcAft>
          <a:spcPct val="0"/>
        </a:spcAft>
        <a:defRPr sz="3200" b="1">
          <a:solidFill>
            <a:schemeClr val="accent1"/>
          </a:solidFill>
          <a:latin typeface="Arial" charset="0"/>
        </a:defRPr>
      </a:lvl5pPr>
      <a:lvl6pPr marL="457200" algn="l" rtl="0" eaLnBrk="1" fontAlgn="base" hangingPunct="1">
        <a:spcBef>
          <a:spcPct val="0"/>
        </a:spcBef>
        <a:spcAft>
          <a:spcPct val="0"/>
        </a:spcAft>
        <a:defRPr sz="2400">
          <a:solidFill>
            <a:schemeClr val="accent1"/>
          </a:solidFill>
          <a:latin typeface="Arial" charset="0"/>
        </a:defRPr>
      </a:lvl6pPr>
      <a:lvl7pPr marL="914400" algn="l" rtl="0" eaLnBrk="1" fontAlgn="base" hangingPunct="1">
        <a:spcBef>
          <a:spcPct val="0"/>
        </a:spcBef>
        <a:spcAft>
          <a:spcPct val="0"/>
        </a:spcAft>
        <a:defRPr sz="2400">
          <a:solidFill>
            <a:schemeClr val="accent1"/>
          </a:solidFill>
          <a:latin typeface="Arial" charset="0"/>
        </a:defRPr>
      </a:lvl7pPr>
      <a:lvl8pPr marL="1371600" algn="l" rtl="0" eaLnBrk="1" fontAlgn="base" hangingPunct="1">
        <a:spcBef>
          <a:spcPct val="0"/>
        </a:spcBef>
        <a:spcAft>
          <a:spcPct val="0"/>
        </a:spcAft>
        <a:defRPr sz="2400">
          <a:solidFill>
            <a:schemeClr val="accent1"/>
          </a:solidFill>
          <a:latin typeface="Arial" charset="0"/>
        </a:defRPr>
      </a:lvl8pPr>
      <a:lvl9pPr marL="1828800" algn="l" rtl="0" eaLnBrk="1" fontAlgn="base" hangingPunct="1">
        <a:spcBef>
          <a:spcPct val="0"/>
        </a:spcBef>
        <a:spcAft>
          <a:spcPct val="0"/>
        </a:spcAft>
        <a:defRPr sz="2400">
          <a:solidFill>
            <a:schemeClr val="accent1"/>
          </a:solidFill>
          <a:latin typeface="Arial" charset="0"/>
        </a:defRPr>
      </a:lvl9pPr>
    </p:titleStyle>
    <p:bodyStyle>
      <a:lvl1pPr marL="231775" indent="-231775" algn="l" rtl="0" eaLnBrk="0" fontAlgn="base" hangingPunct="0">
        <a:spcBef>
          <a:spcPts val="800"/>
        </a:spcBef>
        <a:spcAft>
          <a:spcPct val="0"/>
        </a:spcAft>
        <a:buClr>
          <a:schemeClr val="accent1"/>
        </a:buClr>
        <a:buSzPct val="120000"/>
        <a:buChar char="•"/>
        <a:defRPr sz="2200">
          <a:solidFill>
            <a:schemeClr val="tx1"/>
          </a:solidFill>
          <a:latin typeface="+mn-lt"/>
          <a:ea typeface="+mn-ea"/>
          <a:cs typeface="+mn-cs"/>
        </a:defRPr>
      </a:lvl1pPr>
      <a:lvl2pPr marL="566738" indent="-220663" algn="l" rtl="0" eaLnBrk="0" fontAlgn="base" hangingPunct="0">
        <a:spcBef>
          <a:spcPts val="800"/>
        </a:spcBef>
        <a:spcAft>
          <a:spcPct val="0"/>
        </a:spcAft>
        <a:buClr>
          <a:schemeClr val="accent1"/>
        </a:buClr>
        <a:buSzPct val="90000"/>
        <a:buFont typeface="Courier New" pitchFamily="49" charset="0"/>
        <a:buChar char="o"/>
        <a:defRPr sz="2000">
          <a:solidFill>
            <a:schemeClr val="tx1"/>
          </a:solidFill>
          <a:latin typeface="+mn-lt"/>
        </a:defRPr>
      </a:lvl2pPr>
      <a:lvl3pPr marL="912813" indent="-231775" algn="l" rtl="0" eaLnBrk="0" fontAlgn="base" hangingPunct="0">
        <a:spcBef>
          <a:spcPts val="800"/>
        </a:spcBef>
        <a:spcAft>
          <a:spcPct val="0"/>
        </a:spcAft>
        <a:buClr>
          <a:schemeClr val="accent1"/>
        </a:buClr>
        <a:buSzPct val="90000"/>
        <a:buFont typeface="Arial" pitchFamily="34" charset="0"/>
        <a:buChar char="─"/>
        <a:defRPr>
          <a:solidFill>
            <a:schemeClr val="tx1"/>
          </a:solidFill>
          <a:latin typeface="+mn-lt"/>
        </a:defRPr>
      </a:lvl3pPr>
      <a:lvl4pPr marL="1258888" indent="-231775" algn="l" rtl="0" eaLnBrk="0" fontAlgn="base" hangingPunct="0">
        <a:spcBef>
          <a:spcPct val="45000"/>
        </a:spcBef>
        <a:spcAft>
          <a:spcPct val="0"/>
        </a:spcAft>
        <a:buClr>
          <a:schemeClr val="accent1"/>
        </a:buClr>
        <a:buFont typeface="Arial" pitchFamily="34" charset="0"/>
        <a:buChar char="»"/>
        <a:defRPr sz="1600">
          <a:solidFill>
            <a:srgbClr val="404040"/>
          </a:solidFill>
          <a:latin typeface="+mn-lt"/>
        </a:defRPr>
      </a:lvl4pPr>
      <a:lvl5pPr marL="1597025" indent="-223838" algn="l" rtl="0" eaLnBrk="0" fontAlgn="base" hangingPunct="0">
        <a:spcBef>
          <a:spcPct val="45000"/>
        </a:spcBef>
        <a:spcAft>
          <a:spcPct val="0"/>
        </a:spcAft>
        <a:buChar char="»"/>
        <a:defRPr sz="1600">
          <a:solidFill>
            <a:schemeClr val="tx1"/>
          </a:solidFill>
          <a:latin typeface="+mn-lt"/>
        </a:defRPr>
      </a:lvl5pPr>
      <a:lvl6pPr marL="2054225" indent="-223838" algn="l" rtl="0" eaLnBrk="1" fontAlgn="base" hangingPunct="1">
        <a:spcBef>
          <a:spcPct val="45000"/>
        </a:spcBef>
        <a:spcAft>
          <a:spcPct val="0"/>
        </a:spcAft>
        <a:buChar char="»"/>
        <a:defRPr sz="1200">
          <a:solidFill>
            <a:schemeClr val="tx1"/>
          </a:solidFill>
          <a:latin typeface="+mn-lt"/>
        </a:defRPr>
      </a:lvl6pPr>
      <a:lvl7pPr marL="2511425" indent="-223838" algn="l" rtl="0" eaLnBrk="1" fontAlgn="base" hangingPunct="1">
        <a:spcBef>
          <a:spcPct val="45000"/>
        </a:spcBef>
        <a:spcAft>
          <a:spcPct val="0"/>
        </a:spcAft>
        <a:buChar char="»"/>
        <a:defRPr sz="1200">
          <a:solidFill>
            <a:schemeClr val="tx1"/>
          </a:solidFill>
          <a:latin typeface="+mn-lt"/>
        </a:defRPr>
      </a:lvl7pPr>
      <a:lvl8pPr marL="2968625" indent="-223838" algn="l" rtl="0" eaLnBrk="1" fontAlgn="base" hangingPunct="1">
        <a:spcBef>
          <a:spcPct val="45000"/>
        </a:spcBef>
        <a:spcAft>
          <a:spcPct val="0"/>
        </a:spcAft>
        <a:buChar char="»"/>
        <a:defRPr sz="1200">
          <a:solidFill>
            <a:schemeClr val="tx1"/>
          </a:solidFill>
          <a:latin typeface="+mn-lt"/>
        </a:defRPr>
      </a:lvl8pPr>
      <a:lvl9pPr marL="3425825" indent="-223838" algn="l" rtl="0" eaLnBrk="1" fontAlgn="base" hangingPunct="1">
        <a:spcBef>
          <a:spcPct val="45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914" y="2473845"/>
            <a:ext cx="7772400" cy="615553"/>
          </a:xfrm>
        </p:spPr>
        <p:txBody>
          <a:bodyPr/>
          <a:lstStyle/>
          <a:p>
            <a:r>
              <a:rPr lang="en-US" dirty="0" smtClean="0"/>
              <a:t>NLP</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7072701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734"/>
            <a:ext cx="8191500" cy="1015663"/>
          </a:xfrm>
        </p:spPr>
        <p:txBody>
          <a:bodyPr/>
          <a:lstStyle/>
          <a:p>
            <a:r>
              <a:rPr lang="en-US" dirty="0" smtClean="0"/>
              <a:t>Where does activity description come from, and what does it contain? </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10</a:t>
            </a:fld>
            <a:endParaRPr lang="en-US"/>
          </a:p>
        </p:txBody>
      </p:sp>
      <p:sp>
        <p:nvSpPr>
          <p:cNvPr id="5" name="TextBox 4"/>
          <p:cNvSpPr txBox="1"/>
          <p:nvPr/>
        </p:nvSpPr>
        <p:spPr>
          <a:xfrm>
            <a:off x="304800" y="1283854"/>
            <a:ext cx="5121915" cy="369332"/>
          </a:xfrm>
          <a:prstGeom prst="rect">
            <a:avLst/>
          </a:prstGeom>
          <a:noFill/>
        </p:spPr>
        <p:txBody>
          <a:bodyPr wrap="none" rtlCol="0">
            <a:spAutoFit/>
          </a:bodyPr>
          <a:lstStyle/>
          <a:p>
            <a:pPr>
              <a:spcBef>
                <a:spcPts val="54"/>
              </a:spcBef>
              <a:buClr>
                <a:schemeClr val="accent1"/>
              </a:buClr>
              <a:buSzPct val="110000"/>
            </a:pPr>
            <a:r>
              <a:rPr lang="en-US" sz="1800" dirty="0" smtClean="0"/>
              <a:t>Current budgets – (example, UGA-H-MOFPED)</a:t>
            </a:r>
            <a:endParaRPr lang="en-US" sz="1800" dirty="0" smtClean="0"/>
          </a:p>
        </p:txBody>
      </p:sp>
      <p:graphicFrame>
        <p:nvGraphicFramePr>
          <p:cNvPr id="7" name="Table 6"/>
          <p:cNvGraphicFramePr>
            <a:graphicFrameLocks noGrp="1"/>
          </p:cNvGraphicFramePr>
          <p:nvPr>
            <p:extLst>
              <p:ext uri="{D42A27DB-BD31-4B8C-83A1-F6EECF244321}">
                <p14:modId xmlns:p14="http://schemas.microsoft.com/office/powerpoint/2010/main" val="3537413692"/>
              </p:ext>
            </p:extLst>
          </p:nvPr>
        </p:nvGraphicFramePr>
        <p:xfrm>
          <a:off x="895349" y="1744331"/>
          <a:ext cx="7315201" cy="2628080"/>
        </p:xfrm>
        <a:graphic>
          <a:graphicData uri="http://schemas.openxmlformats.org/drawingml/2006/table">
            <a:tbl>
              <a:tblPr>
                <a:tableStyleId>{5C22544A-7EE6-4342-B048-85BDC9FD1C3A}</a:tableStyleId>
              </a:tblPr>
              <a:tblGrid>
                <a:gridCol w="1799372">
                  <a:extLst>
                    <a:ext uri="{9D8B030D-6E8A-4147-A177-3AD203B41FA5}">
                      <a16:colId xmlns:a16="http://schemas.microsoft.com/office/drawing/2014/main" val="4232716393"/>
                    </a:ext>
                  </a:extLst>
                </a:gridCol>
                <a:gridCol w="2606565">
                  <a:extLst>
                    <a:ext uri="{9D8B030D-6E8A-4147-A177-3AD203B41FA5}">
                      <a16:colId xmlns:a16="http://schemas.microsoft.com/office/drawing/2014/main" val="3108374194"/>
                    </a:ext>
                  </a:extLst>
                </a:gridCol>
                <a:gridCol w="2909264">
                  <a:extLst>
                    <a:ext uri="{9D8B030D-6E8A-4147-A177-3AD203B41FA5}">
                      <a16:colId xmlns:a16="http://schemas.microsoft.com/office/drawing/2014/main" val="3319184312"/>
                    </a:ext>
                  </a:extLst>
                </a:gridCol>
              </a:tblGrid>
              <a:tr h="97461">
                <a:tc>
                  <a:txBody>
                    <a:bodyPr/>
                    <a:lstStyle/>
                    <a:p>
                      <a:pPr algn="ctr" fontAlgn="ctr"/>
                      <a:r>
                        <a:rPr lang="en-US" sz="1000" u="none" strike="noStrike">
                          <a:effectLst/>
                        </a:rPr>
                        <a:t>Module</a:t>
                      </a:r>
                      <a:endParaRPr lang="en-US" sz="1000" b="1"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US" sz="1000" u="none" strike="noStrike">
                          <a:effectLst/>
                        </a:rPr>
                        <a:t>Intervention</a:t>
                      </a:r>
                      <a:endParaRPr lang="en-US" sz="1000" b="1"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US" sz="1000" u="none" strike="noStrike">
                          <a:effectLst/>
                        </a:rPr>
                        <a:t>Activity Description</a:t>
                      </a:r>
                      <a:endParaRPr lang="en-US" sz="1000" b="1"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972495117"/>
                  </a:ext>
                </a:extLst>
              </a:tr>
              <a:tr h="117572">
                <a:tc>
                  <a:txBody>
                    <a:bodyPr/>
                    <a:lstStyle/>
                    <a:p>
                      <a:pPr algn="l" fontAlgn="ctr"/>
                      <a:r>
                        <a:rPr lang="en-US" sz="1000" u="none" strike="noStrike">
                          <a:effectLst/>
                        </a:rPr>
                        <a:t>Treatment, care and support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Differentiated ART service delivery</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Procure ARVS</a:t>
                      </a:r>
                      <a:endParaRPr lang="en-US" sz="10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4147234562"/>
                  </a:ext>
                </a:extLst>
              </a:tr>
              <a:tr h="154699">
                <a:tc>
                  <a:txBody>
                    <a:bodyPr/>
                    <a:lstStyle/>
                    <a:p>
                      <a:pPr algn="l" fontAlgn="ctr"/>
                      <a:r>
                        <a:rPr lang="en-US" sz="1000" u="none" strike="noStrike">
                          <a:effectLst/>
                        </a:rPr>
                        <a:t>Treatment, care and support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Differentiated ART service delivery</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PSM costs for ARVS</a:t>
                      </a:r>
                      <a:endParaRPr lang="en-US" sz="10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663733161"/>
                  </a:ext>
                </a:extLst>
              </a:tr>
              <a:tr h="180484">
                <a:tc>
                  <a:txBody>
                    <a:bodyPr/>
                    <a:lstStyle/>
                    <a:p>
                      <a:pPr algn="l" fontAlgn="ctr"/>
                      <a:r>
                        <a:rPr lang="en-US" sz="1000" u="none" strike="noStrike">
                          <a:effectLst/>
                        </a:rPr>
                        <a:t>Treatment, care and support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Differentiated ART service delivery</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Procure Lab reagents</a:t>
                      </a:r>
                      <a:endParaRPr lang="en-US" sz="10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182352781"/>
                  </a:ext>
                </a:extLst>
              </a:tr>
              <a:tr h="154699">
                <a:tc>
                  <a:txBody>
                    <a:bodyPr/>
                    <a:lstStyle/>
                    <a:p>
                      <a:pPr algn="l" fontAlgn="ctr"/>
                      <a:r>
                        <a:rPr lang="en-US" sz="1000" u="none" strike="noStrike">
                          <a:effectLst/>
                        </a:rPr>
                        <a:t>Treatment, care and support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Differentiated ART service delivery</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PSM for Lab  reagents</a:t>
                      </a:r>
                      <a:endParaRPr lang="en-US" sz="10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516157697"/>
                  </a:ext>
                </a:extLst>
              </a:tr>
              <a:tr h="154699">
                <a:tc>
                  <a:txBody>
                    <a:bodyPr/>
                    <a:lstStyle/>
                    <a:p>
                      <a:pPr algn="l" fontAlgn="ctr"/>
                      <a:r>
                        <a:rPr lang="en-US" sz="1000" u="none" strike="noStrike">
                          <a:effectLst/>
                        </a:rPr>
                        <a:t>Treatment, care and support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Prevention, diagnosis and treatment of opportunistic infections</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Procure Cotrim</a:t>
                      </a:r>
                      <a:endParaRPr lang="en-US" sz="10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40573652"/>
                  </a:ext>
                </a:extLst>
              </a:tr>
              <a:tr h="154699">
                <a:tc>
                  <a:txBody>
                    <a:bodyPr/>
                    <a:lstStyle/>
                    <a:p>
                      <a:pPr algn="l" fontAlgn="ctr"/>
                      <a:r>
                        <a:rPr lang="en-US" sz="1000" u="none" strike="noStrike">
                          <a:effectLst/>
                        </a:rPr>
                        <a:t>Treatment, care and support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Prevention, diagnosis and treatment of opportunistic infections</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PSM for Cotrim</a:t>
                      </a:r>
                      <a:endParaRPr lang="en-US" sz="10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067039576"/>
                  </a:ext>
                </a:extLst>
              </a:tr>
              <a:tr h="154699">
                <a:tc>
                  <a:txBody>
                    <a:bodyPr/>
                    <a:lstStyle/>
                    <a:p>
                      <a:pPr algn="l" fontAlgn="ctr"/>
                      <a:r>
                        <a:rPr lang="en-US" sz="1000" u="none" strike="noStrike">
                          <a:effectLst/>
                        </a:rPr>
                        <a:t>Treatment, care and support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Treatment monitoring - Drug resistance surveillance</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Develop the National HIV DR monitoring strategy.</a:t>
                      </a:r>
                      <a:endParaRPr lang="en-US" sz="10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4213147270"/>
                  </a:ext>
                </a:extLst>
              </a:tr>
              <a:tr h="180484">
                <a:tc>
                  <a:txBody>
                    <a:bodyPr/>
                    <a:lstStyle/>
                    <a:p>
                      <a:pPr algn="l" fontAlgn="ctr"/>
                      <a:r>
                        <a:rPr lang="en-US" sz="1000" u="none" strike="noStrike">
                          <a:effectLst/>
                        </a:rPr>
                        <a:t>Treatment, care and support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Treatment monitoring - Drug resistance surveillance</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Conduct Drug resistance  studies.</a:t>
                      </a:r>
                      <a:endParaRPr lang="en-US" sz="10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612417594"/>
                  </a:ext>
                </a:extLst>
              </a:tr>
              <a:tr h="154699">
                <a:tc>
                  <a:txBody>
                    <a:bodyPr/>
                    <a:lstStyle/>
                    <a:p>
                      <a:pPr algn="l" fontAlgn="ctr"/>
                      <a:r>
                        <a:rPr lang="en-US" sz="1000" u="none" strike="noStrike">
                          <a:effectLst/>
                        </a:rPr>
                        <a:t>Treatment, care and support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Other intervention(s) for treatment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Conduct  cervical cancer screening in 14 RRH</a:t>
                      </a:r>
                      <a:endParaRPr lang="en-US" sz="10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610145418"/>
                  </a:ext>
                </a:extLst>
              </a:tr>
              <a:tr h="154699">
                <a:tc>
                  <a:txBody>
                    <a:bodyPr/>
                    <a:lstStyle/>
                    <a:p>
                      <a:pPr algn="l" fontAlgn="ctr"/>
                      <a:r>
                        <a:rPr lang="en-US" sz="1000" u="none" strike="noStrike">
                          <a:effectLst/>
                        </a:rPr>
                        <a:t>Treatment, care and support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Other intervention(s) for treatment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Conduct annual sentinel surveillance survey</a:t>
                      </a:r>
                      <a:endParaRPr lang="en-US" sz="10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46293364"/>
                  </a:ext>
                </a:extLst>
              </a:tr>
              <a:tr h="180484">
                <a:tc>
                  <a:txBody>
                    <a:bodyPr/>
                    <a:lstStyle/>
                    <a:p>
                      <a:pPr algn="l" fontAlgn="ctr"/>
                      <a:r>
                        <a:rPr lang="en-US" sz="1000" u="none" strike="noStrike">
                          <a:effectLst/>
                        </a:rPr>
                        <a:t>Treatment, care and support</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a:effectLst/>
                        </a:rPr>
                        <a:t>Differentiated ART service delivery</a:t>
                      </a:r>
                      <a:endParaRPr lang="en-US" sz="10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en-US" sz="1000" u="none" strike="noStrike" dirty="0">
                          <a:effectLst/>
                        </a:rPr>
                        <a:t>TA to support differentiated service delivery models rollout </a:t>
                      </a:r>
                      <a:endParaRPr lang="en-US" sz="10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00165329"/>
                  </a:ext>
                </a:extLst>
              </a:tr>
            </a:tbl>
          </a:graphicData>
        </a:graphic>
      </p:graphicFrame>
      <p:sp>
        <p:nvSpPr>
          <p:cNvPr id="8" name="Content Placeholder 2"/>
          <p:cNvSpPr>
            <a:spLocks noGrp="1"/>
          </p:cNvSpPr>
          <p:nvPr>
            <p:ph idx="1"/>
          </p:nvPr>
        </p:nvSpPr>
        <p:spPr>
          <a:xfrm>
            <a:off x="304800" y="4648200"/>
            <a:ext cx="8229600" cy="1336964"/>
          </a:xfrm>
        </p:spPr>
        <p:txBody>
          <a:bodyPr/>
          <a:lstStyle/>
          <a:p>
            <a:r>
              <a:rPr lang="en-US" sz="2000" dirty="0"/>
              <a:t>S</a:t>
            </a:r>
            <a:r>
              <a:rPr lang="en-US" sz="2000" dirty="0" smtClean="0"/>
              <a:t>ome of the older budget files we have also contain activity description. None of the GOS data, before or after 2016, contains activity description, and neither do any of the PU/</a:t>
            </a:r>
            <a:r>
              <a:rPr lang="en-US" sz="2000" dirty="0" err="1" smtClean="0"/>
              <a:t>DRs.</a:t>
            </a:r>
            <a:r>
              <a:rPr lang="en-US" sz="2000" dirty="0" smtClean="0"/>
              <a:t>  </a:t>
            </a:r>
            <a:endParaRPr lang="en-US" sz="2000" dirty="0"/>
          </a:p>
        </p:txBody>
      </p:sp>
    </p:spTree>
    <p:extLst>
      <p:ext uri="{BB962C8B-B14F-4D97-AF65-F5344CB8AC3E}">
        <p14:creationId xmlns:p14="http://schemas.microsoft.com/office/powerpoint/2010/main" val="29619747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Activity Description</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082651070"/>
              </p:ext>
            </p:extLst>
          </p:nvPr>
        </p:nvGraphicFramePr>
        <p:xfrm>
          <a:off x="238415" y="1421534"/>
          <a:ext cx="2920422" cy="3663950"/>
        </p:xfrm>
        <a:graphic>
          <a:graphicData uri="http://schemas.openxmlformats.org/drawingml/2006/table">
            <a:tbl>
              <a:tblPr>
                <a:tableStyleId>{5C22544A-7EE6-4342-B048-85BDC9FD1C3A}</a:tableStyleId>
              </a:tblPr>
              <a:tblGrid>
                <a:gridCol w="2920422">
                  <a:extLst>
                    <a:ext uri="{9D8B030D-6E8A-4147-A177-3AD203B41FA5}">
                      <a16:colId xmlns:a16="http://schemas.microsoft.com/office/drawing/2014/main" val="477718184"/>
                    </a:ext>
                  </a:extLst>
                </a:gridCol>
              </a:tblGrid>
              <a:tr h="184150">
                <a:tc>
                  <a:txBody>
                    <a:bodyPr/>
                    <a:lstStyle/>
                    <a:p>
                      <a:pPr algn="l" fontAlgn="ctr"/>
                      <a:r>
                        <a:rPr lang="en-US" sz="1000" u="none" strike="noStrike">
                          <a:effectLst/>
                        </a:rPr>
                        <a:t>Procure Test Kits </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985616219"/>
                  </a:ext>
                </a:extLst>
              </a:tr>
              <a:tr h="317500">
                <a:tc>
                  <a:txBody>
                    <a:bodyPr/>
                    <a:lstStyle/>
                    <a:p>
                      <a:pPr algn="l" fontAlgn="ctr"/>
                      <a:r>
                        <a:rPr lang="en-US" sz="1000" u="none" strike="noStrike">
                          <a:effectLst/>
                        </a:rPr>
                        <a:t>PSM for HIV Test Kits</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989797274"/>
                  </a:ext>
                </a:extLst>
              </a:tr>
              <a:tr h="184150">
                <a:tc>
                  <a:txBody>
                    <a:bodyPr/>
                    <a:lstStyle/>
                    <a:p>
                      <a:pPr algn="l" fontAlgn="ctr"/>
                      <a:r>
                        <a:rPr lang="en-US" sz="1000" u="none" strike="noStrike">
                          <a:effectLst/>
                        </a:rPr>
                        <a:t>Procure ARVS</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240319280"/>
                  </a:ext>
                </a:extLst>
              </a:tr>
              <a:tr h="184150">
                <a:tc>
                  <a:txBody>
                    <a:bodyPr/>
                    <a:lstStyle/>
                    <a:p>
                      <a:pPr algn="l" fontAlgn="ctr"/>
                      <a:r>
                        <a:rPr lang="en-US" sz="1000" u="none" strike="noStrike">
                          <a:effectLst/>
                        </a:rPr>
                        <a:t>PSM costs for ARVS</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303487726"/>
                  </a:ext>
                </a:extLst>
              </a:tr>
              <a:tr h="184150">
                <a:tc>
                  <a:txBody>
                    <a:bodyPr/>
                    <a:lstStyle/>
                    <a:p>
                      <a:pPr algn="l" fontAlgn="ctr"/>
                      <a:r>
                        <a:rPr lang="en-US" sz="1000" u="none" strike="noStrike" dirty="0">
                          <a:effectLst/>
                        </a:rPr>
                        <a:t>Procure Lab reagents</a:t>
                      </a:r>
                      <a:endParaRPr lang="en-US" sz="10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631786087"/>
                  </a:ext>
                </a:extLst>
              </a:tr>
              <a:tr h="184150">
                <a:tc>
                  <a:txBody>
                    <a:bodyPr/>
                    <a:lstStyle/>
                    <a:p>
                      <a:pPr algn="l" fontAlgn="ctr"/>
                      <a:r>
                        <a:rPr lang="en-US" sz="1000" u="none" strike="noStrike">
                          <a:effectLst/>
                        </a:rPr>
                        <a:t>PSM for Lab  reagents</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062846528"/>
                  </a:ext>
                </a:extLst>
              </a:tr>
              <a:tr h="184150">
                <a:tc>
                  <a:txBody>
                    <a:bodyPr/>
                    <a:lstStyle/>
                    <a:p>
                      <a:pPr algn="l" fontAlgn="ctr"/>
                      <a:r>
                        <a:rPr lang="en-US" sz="1000" u="none" strike="noStrike" dirty="0">
                          <a:effectLst/>
                        </a:rPr>
                        <a:t>Procure </a:t>
                      </a:r>
                      <a:r>
                        <a:rPr lang="en-US" sz="1000" u="none" strike="noStrike" dirty="0" err="1">
                          <a:effectLst/>
                        </a:rPr>
                        <a:t>Cotrim</a:t>
                      </a:r>
                      <a:endParaRPr lang="en-US" sz="10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911237007"/>
                  </a:ext>
                </a:extLst>
              </a:tr>
              <a:tr h="184150">
                <a:tc>
                  <a:txBody>
                    <a:bodyPr/>
                    <a:lstStyle/>
                    <a:p>
                      <a:pPr algn="l" fontAlgn="ctr"/>
                      <a:r>
                        <a:rPr lang="en-US" sz="1000" u="none" strike="noStrike">
                          <a:effectLst/>
                        </a:rPr>
                        <a:t>PSM for Cotrim</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229156897"/>
                  </a:ext>
                </a:extLst>
              </a:tr>
              <a:tr h="184150">
                <a:tc>
                  <a:txBody>
                    <a:bodyPr/>
                    <a:lstStyle/>
                    <a:p>
                      <a:pPr algn="l" fontAlgn="ctr"/>
                      <a:r>
                        <a:rPr lang="en-US" sz="1000" u="none" strike="noStrike">
                          <a:effectLst/>
                        </a:rPr>
                        <a:t>Develop the National HIV DR monitoring strategy.</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2659901"/>
                  </a:ext>
                </a:extLst>
              </a:tr>
              <a:tr h="184150">
                <a:tc>
                  <a:txBody>
                    <a:bodyPr/>
                    <a:lstStyle/>
                    <a:p>
                      <a:pPr algn="l" fontAlgn="ctr"/>
                      <a:r>
                        <a:rPr lang="en-US" sz="1000" u="none" strike="noStrike">
                          <a:effectLst/>
                        </a:rPr>
                        <a:t>Conduct Drug resistance  studies.</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911854809"/>
                  </a:ext>
                </a:extLst>
              </a:tr>
              <a:tr h="184150">
                <a:tc>
                  <a:txBody>
                    <a:bodyPr/>
                    <a:lstStyle/>
                    <a:p>
                      <a:pPr algn="l" fontAlgn="ctr"/>
                      <a:r>
                        <a:rPr lang="en-US" sz="1000" u="none" strike="noStrike" dirty="0">
                          <a:effectLst/>
                        </a:rPr>
                        <a:t>Conduct  cervical cancer screening in 14 RRH</a:t>
                      </a:r>
                      <a:endParaRPr lang="en-US" sz="10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68418126"/>
                  </a:ext>
                </a:extLst>
              </a:tr>
              <a:tr h="317500">
                <a:tc>
                  <a:txBody>
                    <a:bodyPr/>
                    <a:lstStyle/>
                    <a:p>
                      <a:pPr algn="l" fontAlgn="ctr"/>
                      <a:r>
                        <a:rPr lang="en-US" sz="1000" u="none" strike="noStrike">
                          <a:effectLst/>
                        </a:rPr>
                        <a:t>Conduct annual sentinel surveillance survey</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702067073"/>
                  </a:ext>
                </a:extLst>
              </a:tr>
              <a:tr h="184150">
                <a:tc>
                  <a:txBody>
                    <a:bodyPr/>
                    <a:lstStyle/>
                    <a:p>
                      <a:pPr algn="l" fontAlgn="ctr"/>
                      <a:r>
                        <a:rPr lang="en-US" sz="1000" u="none" strike="noStrike">
                          <a:effectLst/>
                        </a:rPr>
                        <a:t>Procure Condoms</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501543769"/>
                  </a:ext>
                </a:extLst>
              </a:tr>
              <a:tr h="184150">
                <a:tc>
                  <a:txBody>
                    <a:bodyPr/>
                    <a:lstStyle/>
                    <a:p>
                      <a:pPr algn="l" fontAlgn="ctr"/>
                      <a:r>
                        <a:rPr lang="en-US" sz="1000" u="none" strike="noStrike">
                          <a:effectLst/>
                        </a:rPr>
                        <a:t>PSM for Condom</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60284628"/>
                  </a:ext>
                </a:extLst>
              </a:tr>
              <a:tr h="184150">
                <a:tc>
                  <a:txBody>
                    <a:bodyPr/>
                    <a:lstStyle/>
                    <a:p>
                      <a:pPr algn="l" fontAlgn="ctr"/>
                      <a:r>
                        <a:rPr lang="en-US" sz="1000" u="none" strike="noStrike">
                          <a:effectLst/>
                        </a:rPr>
                        <a:t>Procure  Lubricants</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477135983"/>
                  </a:ext>
                </a:extLst>
              </a:tr>
              <a:tr h="317500">
                <a:tc>
                  <a:txBody>
                    <a:bodyPr/>
                    <a:lstStyle/>
                    <a:p>
                      <a:pPr algn="l" fontAlgn="ctr"/>
                      <a:r>
                        <a:rPr lang="en-US" sz="1000" u="none" strike="noStrike">
                          <a:effectLst/>
                        </a:rPr>
                        <a:t>PSM for Lubricants</a:t>
                      </a:r>
                      <a:endParaRPr lang="en-US" sz="1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898029908"/>
                  </a:ext>
                </a:extLst>
              </a:tr>
              <a:tr h="317500">
                <a:tc>
                  <a:txBody>
                    <a:bodyPr/>
                    <a:lstStyle/>
                    <a:p>
                      <a:pPr algn="l" fontAlgn="ctr"/>
                      <a:r>
                        <a:rPr lang="en-US" sz="1000" u="none" strike="noStrike" dirty="0">
                          <a:effectLst/>
                        </a:rPr>
                        <a:t>Procure condom dispensers</a:t>
                      </a:r>
                      <a:endParaRPr lang="en-US" sz="10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0041468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78533470"/>
              </p:ext>
            </p:extLst>
          </p:nvPr>
        </p:nvGraphicFramePr>
        <p:xfrm>
          <a:off x="3371273" y="1351814"/>
          <a:ext cx="5080000" cy="4240837"/>
        </p:xfrm>
        <a:graphic>
          <a:graphicData uri="http://schemas.openxmlformats.org/drawingml/2006/table">
            <a:tbl>
              <a:tblPr>
                <a:tableStyleId>{5C22544A-7EE6-4342-B048-85BDC9FD1C3A}</a:tableStyleId>
              </a:tblPr>
              <a:tblGrid>
                <a:gridCol w="5080000">
                  <a:extLst>
                    <a:ext uri="{9D8B030D-6E8A-4147-A177-3AD203B41FA5}">
                      <a16:colId xmlns:a16="http://schemas.microsoft.com/office/drawing/2014/main" val="2736101875"/>
                    </a:ext>
                  </a:extLst>
                </a:gridCol>
              </a:tblGrid>
              <a:tr h="173847">
                <a:tc>
                  <a:txBody>
                    <a:bodyPr/>
                    <a:lstStyle/>
                    <a:p>
                      <a:pPr algn="l" fontAlgn="ctr"/>
                      <a:r>
                        <a:rPr lang="en-US" sz="900" u="none" strike="noStrike">
                          <a:effectLst/>
                        </a:rPr>
                        <a:t>PSM cost for Condom dispensers</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3120308021"/>
                  </a:ext>
                </a:extLst>
              </a:tr>
              <a:tr h="299736">
                <a:tc>
                  <a:txBody>
                    <a:bodyPr/>
                    <a:lstStyle/>
                    <a:p>
                      <a:pPr algn="l" fontAlgn="ctr"/>
                      <a:r>
                        <a:rPr lang="en-US" sz="900" u="none" strike="noStrike" dirty="0">
                          <a:effectLst/>
                        </a:rPr>
                        <a:t>Conduct updates orientations for media institutions to enhance accurate and responsible reporting on HIV issues, </a:t>
                      </a:r>
                      <a:endParaRPr lang="en-US" sz="900" b="0" i="0" u="none" strike="noStrike" dirty="0">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1533007844"/>
                  </a:ext>
                </a:extLst>
              </a:tr>
              <a:tr h="173847">
                <a:tc>
                  <a:txBody>
                    <a:bodyPr/>
                    <a:lstStyle/>
                    <a:p>
                      <a:pPr algn="l" fontAlgn="ctr"/>
                      <a:r>
                        <a:rPr lang="en-US" sz="900" u="none" strike="noStrike">
                          <a:effectLst/>
                        </a:rPr>
                        <a:t>Scale up IEC/BCC messages using multiple and innovative channels.</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4072065377"/>
                  </a:ext>
                </a:extLst>
              </a:tr>
              <a:tr h="173847">
                <a:tc>
                  <a:txBody>
                    <a:bodyPr/>
                    <a:lstStyle/>
                    <a:p>
                      <a:pPr algn="l" fontAlgn="ctr"/>
                      <a:r>
                        <a:rPr lang="en-US" sz="900" u="none" strike="noStrike">
                          <a:effectLst/>
                        </a:rPr>
                        <a:t>Procure film Van to support BCC interventions</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3983997901"/>
                  </a:ext>
                </a:extLst>
              </a:tr>
              <a:tr h="173847">
                <a:tc>
                  <a:txBody>
                    <a:bodyPr/>
                    <a:lstStyle/>
                    <a:p>
                      <a:pPr algn="l" fontAlgn="ctr"/>
                      <a:r>
                        <a:rPr lang="en-US" sz="900" u="none" strike="noStrike">
                          <a:effectLst/>
                        </a:rPr>
                        <a:t>Conduct clinical audits and mentorship programs in MARPI Model facilities</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1223276004"/>
                  </a:ext>
                </a:extLst>
              </a:tr>
              <a:tr h="173847">
                <a:tc>
                  <a:txBody>
                    <a:bodyPr/>
                    <a:lstStyle/>
                    <a:p>
                      <a:pPr algn="l" fontAlgn="ctr"/>
                      <a:r>
                        <a:rPr lang="en-US" sz="900" u="none" strike="noStrike">
                          <a:effectLst/>
                        </a:rPr>
                        <a:t>Support ongoing mentorship of the healthcare service providers</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242623284"/>
                  </a:ext>
                </a:extLst>
              </a:tr>
              <a:tr h="173847">
                <a:tc>
                  <a:txBody>
                    <a:bodyPr/>
                    <a:lstStyle/>
                    <a:p>
                      <a:pPr algn="l" fontAlgn="ctr"/>
                      <a:r>
                        <a:rPr lang="en-US" sz="900" u="none" strike="noStrike">
                          <a:effectLst/>
                        </a:rPr>
                        <a:t>Conduct bi-annual audits in MARPI Model Facilities for quality improvement </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1620010554"/>
                  </a:ext>
                </a:extLst>
              </a:tr>
              <a:tr h="173847">
                <a:tc>
                  <a:txBody>
                    <a:bodyPr/>
                    <a:lstStyle/>
                    <a:p>
                      <a:pPr algn="l" fontAlgn="ctr"/>
                      <a:r>
                        <a:rPr lang="en-US" sz="900" u="none" strike="noStrike" dirty="0">
                          <a:effectLst/>
                        </a:rPr>
                        <a:t>Essay Drama and debate competitions</a:t>
                      </a:r>
                      <a:endParaRPr lang="en-US" sz="900" b="0" i="0" u="none" strike="noStrike" dirty="0">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2278054737"/>
                  </a:ext>
                </a:extLst>
              </a:tr>
              <a:tr h="173847">
                <a:tc>
                  <a:txBody>
                    <a:bodyPr/>
                    <a:lstStyle/>
                    <a:p>
                      <a:pPr algn="l" fontAlgn="ctr"/>
                      <a:r>
                        <a:rPr lang="en-US" sz="900" u="none" strike="noStrike" dirty="0">
                          <a:effectLst/>
                        </a:rPr>
                        <a:t>Support school health conferences</a:t>
                      </a:r>
                      <a:endParaRPr lang="en-US" sz="900" b="0" i="0" u="none" strike="noStrike" dirty="0">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1086642276"/>
                  </a:ext>
                </a:extLst>
              </a:tr>
              <a:tr h="182410">
                <a:tc>
                  <a:txBody>
                    <a:bodyPr/>
                    <a:lstStyle/>
                    <a:p>
                      <a:pPr algn="l" fontAlgn="ctr"/>
                      <a:r>
                        <a:rPr lang="en-US" sz="900" u="none" strike="noStrike">
                          <a:effectLst/>
                        </a:rPr>
                        <a:t>Facilitate learners to address Menestral hygiene challenges</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3243858841"/>
                  </a:ext>
                </a:extLst>
              </a:tr>
              <a:tr h="173847">
                <a:tc>
                  <a:txBody>
                    <a:bodyPr/>
                    <a:lstStyle/>
                    <a:p>
                      <a:pPr algn="l" fontAlgn="ctr"/>
                      <a:r>
                        <a:rPr lang="en-US" sz="900" u="none" strike="noStrike">
                          <a:effectLst/>
                        </a:rPr>
                        <a:t>Procure Computers for MIS</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1455980717"/>
                  </a:ext>
                </a:extLst>
              </a:tr>
              <a:tr h="299736">
                <a:tc>
                  <a:txBody>
                    <a:bodyPr/>
                    <a:lstStyle/>
                    <a:p>
                      <a:pPr algn="l" fontAlgn="ctr"/>
                      <a:r>
                        <a:rPr lang="en-US" sz="900" u="none" strike="noStrike" dirty="0">
                          <a:effectLst/>
                        </a:rPr>
                        <a:t>Support upgrade and link the 24 hour child and GBV helplines into a national  helpline handling both GBV and violence against children and women cases. </a:t>
                      </a:r>
                      <a:endParaRPr lang="en-US" sz="900" b="0" i="0" u="none" strike="noStrike" dirty="0">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2822642976"/>
                  </a:ext>
                </a:extLst>
              </a:tr>
              <a:tr h="173847">
                <a:tc>
                  <a:txBody>
                    <a:bodyPr/>
                    <a:lstStyle/>
                    <a:p>
                      <a:pPr algn="l" fontAlgn="ctr"/>
                      <a:r>
                        <a:rPr lang="en-US" sz="900" u="none" strike="noStrike">
                          <a:effectLst/>
                        </a:rPr>
                        <a:t>International conference participation</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3275263588"/>
                  </a:ext>
                </a:extLst>
              </a:tr>
              <a:tr h="173847">
                <a:tc>
                  <a:txBody>
                    <a:bodyPr/>
                    <a:lstStyle/>
                    <a:p>
                      <a:pPr algn="l" fontAlgn="ctr"/>
                      <a:r>
                        <a:rPr lang="en-US" sz="900" u="none" strike="noStrike">
                          <a:effectLst/>
                        </a:rPr>
                        <a:t>Procure Motor Vehicle </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3613985203"/>
                  </a:ext>
                </a:extLst>
              </a:tr>
              <a:tr h="173847">
                <a:tc>
                  <a:txBody>
                    <a:bodyPr/>
                    <a:lstStyle/>
                    <a:p>
                      <a:pPr algn="l" fontAlgn="ctr"/>
                      <a:r>
                        <a:rPr lang="en-US" sz="900" u="none" strike="noStrike">
                          <a:effectLst/>
                        </a:rPr>
                        <a:t>Support Program HR for ACP</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3631072652"/>
                  </a:ext>
                </a:extLst>
              </a:tr>
              <a:tr h="299736">
                <a:tc>
                  <a:txBody>
                    <a:bodyPr/>
                    <a:lstStyle/>
                    <a:p>
                      <a:pPr algn="l" fontAlgn="ctr"/>
                      <a:r>
                        <a:rPr lang="en-US" sz="900" u="none" strike="noStrike">
                          <a:effectLst/>
                        </a:rPr>
                        <a:t>Support One-day  bi-annual oversight and monitoring meetings for CSOs targeting representation from sub-entities at Regional level - 4 regions.</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3265204656"/>
                  </a:ext>
                </a:extLst>
              </a:tr>
              <a:tr h="299736">
                <a:tc>
                  <a:txBody>
                    <a:bodyPr/>
                    <a:lstStyle/>
                    <a:p>
                      <a:pPr algn="l" fontAlgn="ctr"/>
                      <a:r>
                        <a:rPr lang="en-US" sz="900" u="none" strike="noStrike">
                          <a:effectLst/>
                        </a:rPr>
                        <a:t>Support One-day  bi-annual oversight and monitoring meetings for LGs targeting representation from sub-entities in at Regional level - 4 regions</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1522270961"/>
                  </a:ext>
                </a:extLst>
              </a:tr>
              <a:tr h="299736">
                <a:tc>
                  <a:txBody>
                    <a:bodyPr/>
                    <a:lstStyle/>
                    <a:p>
                      <a:pPr algn="l" fontAlgn="ctr"/>
                      <a:r>
                        <a:rPr lang="en-US" sz="900" u="none" strike="noStrike">
                          <a:effectLst/>
                        </a:rPr>
                        <a:t>Support One-day  bi-annual oversight and monitoring meetings for PHLAs SCEs targeting representation from sub-entities in all 116 districts </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2073035175"/>
                  </a:ext>
                </a:extLst>
              </a:tr>
              <a:tr h="299736">
                <a:tc>
                  <a:txBody>
                    <a:bodyPr/>
                    <a:lstStyle/>
                    <a:p>
                      <a:pPr algn="l" fontAlgn="ctr"/>
                      <a:r>
                        <a:rPr lang="en-US" sz="900" u="none" strike="noStrike">
                          <a:effectLst/>
                        </a:rPr>
                        <a:t>Support One-day  bi-annual oversight and monitoring meetings for 8 other SCEs targeting representation from sub-entities (at national level)</a:t>
                      </a:r>
                      <a:endParaRPr lang="en-US" sz="900" b="0" i="0" u="none" strike="noStrike">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638142524"/>
                  </a:ext>
                </a:extLst>
              </a:tr>
              <a:tr h="173847">
                <a:tc>
                  <a:txBody>
                    <a:bodyPr/>
                    <a:lstStyle/>
                    <a:p>
                      <a:pPr algn="l" fontAlgn="ctr"/>
                      <a:r>
                        <a:rPr lang="en-US" sz="900" u="none" strike="noStrike" dirty="0">
                          <a:effectLst/>
                        </a:rPr>
                        <a:t>TA to support differentiated service delivery models rollout </a:t>
                      </a:r>
                      <a:endParaRPr lang="en-US" sz="900" b="0" i="0" u="none" strike="noStrike" dirty="0">
                        <a:solidFill>
                          <a:srgbClr val="000000"/>
                        </a:solidFill>
                        <a:effectLst/>
                        <a:latin typeface="Arial" panose="020B0604020202020204" pitchFamily="34" charset="0"/>
                      </a:endParaRPr>
                    </a:p>
                  </a:txBody>
                  <a:tcPr marL="5995" marR="5995" marT="5995" marB="0" anchor="ctr"/>
                </a:tc>
                <a:extLst>
                  <a:ext uri="{0D108BD9-81ED-4DB2-BD59-A6C34878D82A}">
                    <a16:rowId xmlns:a16="http://schemas.microsoft.com/office/drawing/2014/main" val="4134759072"/>
                  </a:ext>
                </a:extLst>
              </a:tr>
            </a:tbl>
          </a:graphicData>
        </a:graphic>
      </p:graphicFrame>
    </p:spTree>
    <p:extLst>
      <p:ext uri="{BB962C8B-B14F-4D97-AF65-F5344CB8AC3E}">
        <p14:creationId xmlns:p14="http://schemas.microsoft.com/office/powerpoint/2010/main" val="42052071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lstStyle/>
          <a:p>
            <a:r>
              <a:rPr lang="en-US" dirty="0" smtClean="0"/>
              <a:t>If we do want to train a machine learning algorithm to predict module and intervention from activity description, there is only a limited set of data we can apply it to. And because we’re prioritizing GOS data over individual budgets where we can, we basically aren’t importing any budget files before 2017 into the database that we share with PATH and CEPs. </a:t>
            </a:r>
          </a:p>
          <a:p>
            <a:r>
              <a:rPr lang="en-US" dirty="0" smtClean="0"/>
              <a:t>How much work will this be for how much payoff? </a:t>
            </a:r>
          </a:p>
          <a:p>
            <a:r>
              <a:rPr lang="en-US" dirty="0" smtClean="0"/>
              <a:t>If we can’t eliminate the internal map entirely, because we’ll continue to need it for GOS data, how do we make sure it’s error-free? (I’ve already made a lot of progress on writing in verification checks, but am open to more ideas)</a:t>
            </a:r>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12</a:t>
            </a:fld>
            <a:endParaRPr lang="en-US"/>
          </a:p>
        </p:txBody>
      </p:sp>
    </p:spTree>
    <p:extLst>
      <p:ext uri="{BB962C8B-B14F-4D97-AF65-F5344CB8AC3E}">
        <p14:creationId xmlns:p14="http://schemas.microsoft.com/office/powerpoint/2010/main" val="34046773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algorithm</a:t>
            </a:r>
            <a:endParaRPr lang="en-US" dirty="0"/>
          </a:p>
        </p:txBody>
      </p:sp>
      <p:sp>
        <p:nvSpPr>
          <p:cNvPr id="3" name="Content Placeholder 2"/>
          <p:cNvSpPr>
            <a:spLocks noGrp="1"/>
          </p:cNvSpPr>
          <p:nvPr>
            <p:ph idx="1"/>
          </p:nvPr>
        </p:nvSpPr>
        <p:spPr>
          <a:xfrm>
            <a:off x="457200" y="1142999"/>
            <a:ext cx="8229600" cy="2727037"/>
          </a:xfrm>
        </p:spPr>
        <p:txBody>
          <a:bodyPr/>
          <a:lstStyle/>
          <a:p>
            <a:r>
              <a:rPr lang="en-US" dirty="0"/>
              <a:t>What should the independent variables be for such a model? </a:t>
            </a:r>
            <a:r>
              <a:rPr lang="en-US" dirty="0" smtClean="0"/>
              <a:t>activity description </a:t>
            </a:r>
            <a:r>
              <a:rPr lang="en-US" dirty="0"/>
              <a:t>doesn’t always convey a lot of </a:t>
            </a:r>
            <a:r>
              <a:rPr lang="en-US" dirty="0" smtClean="0"/>
              <a:t>information, but we’ve also considered adding in cost category, disease, and grant name. </a:t>
            </a:r>
          </a:p>
          <a:p>
            <a:r>
              <a:rPr lang="en-US" dirty="0" smtClean="0"/>
              <a:t>Can we always assume that a single activity description will map to one module/intervention pair?  </a:t>
            </a:r>
          </a:p>
          <a:p>
            <a:r>
              <a:rPr lang="en-US" dirty="0" smtClean="0"/>
              <a:t>Concerns with training data – examples of unspecific activities</a:t>
            </a:r>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3990309"/>
              </p:ext>
            </p:extLst>
          </p:nvPr>
        </p:nvGraphicFramePr>
        <p:xfrm>
          <a:off x="2585027" y="4174835"/>
          <a:ext cx="3335483" cy="1373019"/>
        </p:xfrm>
        <a:graphic>
          <a:graphicData uri="http://schemas.openxmlformats.org/drawingml/2006/table">
            <a:tbl>
              <a:tblPr>
                <a:tableStyleId>{5C22544A-7EE6-4342-B048-85BDC9FD1C3A}</a:tableStyleId>
              </a:tblPr>
              <a:tblGrid>
                <a:gridCol w="3335483">
                  <a:extLst>
                    <a:ext uri="{9D8B030D-6E8A-4147-A177-3AD203B41FA5}">
                      <a16:colId xmlns:a16="http://schemas.microsoft.com/office/drawing/2014/main" val="1558841619"/>
                    </a:ext>
                  </a:extLst>
                </a:gridCol>
              </a:tblGrid>
              <a:tr h="457673">
                <a:tc>
                  <a:txBody>
                    <a:bodyPr/>
                    <a:lstStyle/>
                    <a:p>
                      <a:pPr algn="l" fontAlgn="ctr"/>
                      <a:r>
                        <a:rPr lang="en-US" sz="1000" u="none" strike="noStrike" dirty="0">
                          <a:effectLst/>
                        </a:rPr>
                        <a:t>Procure Condoms</a:t>
                      </a:r>
                      <a:endParaRPr lang="en-US" sz="10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812613193"/>
                  </a:ext>
                </a:extLst>
              </a:tr>
              <a:tr h="457673">
                <a:tc>
                  <a:txBody>
                    <a:bodyPr/>
                    <a:lstStyle/>
                    <a:p>
                      <a:pPr algn="l" fontAlgn="ctr"/>
                      <a:r>
                        <a:rPr lang="en-US" sz="1000" u="none" strike="noStrike" dirty="0">
                          <a:effectLst/>
                        </a:rPr>
                        <a:t>Essay Drama and debate competitions</a:t>
                      </a:r>
                      <a:endParaRPr lang="en-US" sz="10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337438455"/>
                  </a:ext>
                </a:extLst>
              </a:tr>
              <a:tr h="457673">
                <a:tc>
                  <a:txBody>
                    <a:bodyPr/>
                    <a:lstStyle/>
                    <a:p>
                      <a:pPr algn="l" fontAlgn="ctr"/>
                      <a:r>
                        <a:rPr lang="en-US" sz="1000" u="none" strike="noStrike" dirty="0">
                          <a:effectLst/>
                        </a:rPr>
                        <a:t>International conference participation</a:t>
                      </a:r>
                      <a:endParaRPr lang="en-US" sz="10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837748186"/>
                  </a:ext>
                </a:extLst>
              </a:tr>
            </a:tbl>
          </a:graphicData>
        </a:graphic>
      </p:graphicFrame>
    </p:spTree>
    <p:extLst>
      <p:ext uri="{BB962C8B-B14F-4D97-AF65-F5344CB8AC3E}">
        <p14:creationId xmlns:p14="http://schemas.microsoft.com/office/powerpoint/2010/main" val="39868912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Unspecific Activities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73" y="1241312"/>
            <a:ext cx="8814253" cy="4375375"/>
          </a:xfrm>
          <a:prstGeom prst="rect">
            <a:avLst/>
          </a:prstGeom>
        </p:spPr>
      </p:pic>
    </p:spTree>
    <p:extLst>
      <p:ext uri="{BB962C8B-B14F-4D97-AF65-F5344CB8AC3E}">
        <p14:creationId xmlns:p14="http://schemas.microsoft.com/office/powerpoint/2010/main" val="4068777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Unspecific Activities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15</a:t>
            </a:fld>
            <a:endParaRPr lang="en-US"/>
          </a:p>
        </p:txBody>
      </p:sp>
      <p:sp>
        <p:nvSpPr>
          <p:cNvPr id="5" name="TextBox 4"/>
          <p:cNvSpPr txBox="1"/>
          <p:nvPr/>
        </p:nvSpPr>
        <p:spPr>
          <a:xfrm>
            <a:off x="517236" y="1048327"/>
            <a:ext cx="7398328" cy="1200329"/>
          </a:xfrm>
          <a:prstGeom prst="rect">
            <a:avLst/>
          </a:prstGeom>
          <a:noFill/>
        </p:spPr>
        <p:txBody>
          <a:bodyPr wrap="square" rtlCol="0">
            <a:spAutoFit/>
          </a:bodyPr>
          <a:lstStyle/>
          <a:p>
            <a:pPr>
              <a:spcBef>
                <a:spcPts val="54"/>
              </a:spcBef>
              <a:buClr>
                <a:schemeClr val="accent1"/>
              </a:buClr>
              <a:buSzPct val="110000"/>
            </a:pPr>
            <a:r>
              <a:rPr lang="en-US" sz="1800" dirty="0" smtClean="0"/>
              <a:t>There are also many observations (~125 unique) in our current final data where the same activity description is being mapped to different modules and interventions, or where activity description is NA even in files after the modular framework was created. </a:t>
            </a:r>
            <a:endParaRPr lang="en-US" sz="1800"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82396"/>
            <a:ext cx="9682384" cy="1369349"/>
          </a:xfrm>
          <a:prstGeom prst="rect">
            <a:avLst/>
          </a:prstGeom>
        </p:spPr>
      </p:pic>
    </p:spTree>
    <p:extLst>
      <p:ext uri="{BB962C8B-B14F-4D97-AF65-F5344CB8AC3E}">
        <p14:creationId xmlns:p14="http://schemas.microsoft.com/office/powerpoint/2010/main" val="29493759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a:t>
            </a:r>
            <a:endParaRPr lang="en-US" dirty="0"/>
          </a:p>
        </p:txBody>
      </p:sp>
      <p:sp>
        <p:nvSpPr>
          <p:cNvPr id="3" name="Content Placeholder 2"/>
          <p:cNvSpPr>
            <a:spLocks noGrp="1"/>
          </p:cNvSpPr>
          <p:nvPr>
            <p:ph idx="1"/>
          </p:nvPr>
        </p:nvSpPr>
        <p:spPr>
          <a:xfrm>
            <a:off x="457200" y="1143000"/>
            <a:ext cx="8229600" cy="2602345"/>
          </a:xfrm>
        </p:spPr>
        <p:txBody>
          <a:bodyPr/>
          <a:lstStyle/>
          <a:p>
            <a:r>
              <a:rPr lang="en-US" sz="1800" dirty="0" smtClean="0"/>
              <a:t>Purpose of the project was to more accurately classify line items in budgets, because it seems like errors from the country teams are common in matching activity descriptions to the modular framework. </a:t>
            </a:r>
          </a:p>
          <a:p>
            <a:r>
              <a:rPr lang="en-US" sz="1800" dirty="0" smtClean="0"/>
              <a:t>For background, the Global Fund moved to a new grant-making structure in 2016 which included a new way of classifying financial documents, called the ‘Modular Framework’. This contains a broad category called ‘module’ and a more specific category called ‘intervention’ that help explain what money is going towards. </a:t>
            </a:r>
            <a:endParaRPr lang="en-US" sz="1800"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16" y="4161797"/>
            <a:ext cx="7713161" cy="1065985"/>
          </a:xfrm>
          <a:prstGeom prst="rect">
            <a:avLst/>
          </a:prstGeom>
        </p:spPr>
      </p:pic>
    </p:spTree>
    <p:extLst>
      <p:ext uri="{BB962C8B-B14F-4D97-AF65-F5344CB8AC3E}">
        <p14:creationId xmlns:p14="http://schemas.microsoft.com/office/powerpoint/2010/main" val="12299446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a:t>
            </a:fld>
            <a:endParaRPr lang="en-US"/>
          </a:p>
        </p:txBody>
      </p:sp>
      <p:sp>
        <p:nvSpPr>
          <p:cNvPr id="5" name="Content Placeholder 4"/>
          <p:cNvSpPr txBox="1">
            <a:spLocks noGrp="1"/>
          </p:cNvSpPr>
          <p:nvPr>
            <p:ph idx="1"/>
          </p:nvPr>
        </p:nvSpPr>
        <p:spPr>
          <a:xfrm>
            <a:off x="457200" y="1142999"/>
            <a:ext cx="8229600" cy="923330"/>
          </a:xfrm>
          <a:prstGeom prst="rect">
            <a:avLst/>
          </a:prstGeom>
          <a:noFill/>
        </p:spPr>
        <p:txBody>
          <a:bodyPr wrap="square" rtlCol="0">
            <a:spAutoFit/>
          </a:bodyPr>
          <a:lstStyle/>
          <a:p>
            <a:pPr marL="285750" indent="-285750">
              <a:spcBef>
                <a:spcPts val="54"/>
              </a:spcBef>
              <a:buClr>
                <a:schemeClr val="accent1"/>
              </a:buClr>
              <a:buSzPct val="110000"/>
              <a:buFont typeface="Arial" panose="020B0604020202020204" pitchFamily="34" charset="0"/>
              <a:buChar char="•"/>
            </a:pPr>
            <a:r>
              <a:rPr lang="en-US" sz="1800" dirty="0" smtClean="0"/>
              <a:t>Before 2016, funds were categorized by ‘service delivery area’, which can be thought of generally as a combination of module/intervention (although this is not true in all cases, and there are a few key exceptions). </a:t>
            </a:r>
            <a:endParaRPr lang="en-US" sz="18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407" y="2505027"/>
            <a:ext cx="6547186" cy="1847945"/>
          </a:xfrm>
          <a:prstGeom prst="rect">
            <a:avLst/>
          </a:prstGeom>
        </p:spPr>
      </p:pic>
    </p:spTree>
    <p:extLst>
      <p:ext uri="{BB962C8B-B14F-4D97-AF65-F5344CB8AC3E}">
        <p14:creationId xmlns:p14="http://schemas.microsoft.com/office/powerpoint/2010/main" val="26675259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from GOS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38" y="1585227"/>
            <a:ext cx="9144000" cy="1710963"/>
          </a:xfrm>
          <a:prstGeom prst="rect">
            <a:avLst/>
          </a:prstGeom>
        </p:spPr>
      </p:pic>
      <p:sp>
        <p:nvSpPr>
          <p:cNvPr id="6" name="TextBox 5"/>
          <p:cNvSpPr txBox="1"/>
          <p:nvPr/>
        </p:nvSpPr>
        <p:spPr>
          <a:xfrm>
            <a:off x="332509" y="1131455"/>
            <a:ext cx="3856182" cy="369332"/>
          </a:xfrm>
          <a:prstGeom prst="rect">
            <a:avLst/>
          </a:prstGeom>
          <a:noFill/>
        </p:spPr>
        <p:txBody>
          <a:bodyPr wrap="square" rtlCol="0">
            <a:spAutoFit/>
          </a:bodyPr>
          <a:lstStyle/>
          <a:p>
            <a:pPr>
              <a:spcBef>
                <a:spcPts val="54"/>
              </a:spcBef>
              <a:buClr>
                <a:schemeClr val="accent1"/>
              </a:buClr>
              <a:buSzPct val="110000"/>
            </a:pPr>
            <a:r>
              <a:rPr lang="en-US" sz="1800" dirty="0" smtClean="0"/>
              <a:t>Pre-2016: Service Delivery Areas</a:t>
            </a:r>
            <a:endParaRPr lang="en-US" sz="1800" dirty="0" smtClean="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41722"/>
          <a:stretch/>
        </p:blipFill>
        <p:spPr>
          <a:xfrm>
            <a:off x="46181" y="4369330"/>
            <a:ext cx="9144000" cy="1349181"/>
          </a:xfrm>
          <a:prstGeom prst="rect">
            <a:avLst/>
          </a:prstGeom>
        </p:spPr>
      </p:pic>
      <p:sp>
        <p:nvSpPr>
          <p:cNvPr id="8" name="TextBox 7"/>
          <p:cNvSpPr txBox="1"/>
          <p:nvPr/>
        </p:nvSpPr>
        <p:spPr>
          <a:xfrm>
            <a:off x="207818" y="3852671"/>
            <a:ext cx="4070345" cy="369332"/>
          </a:xfrm>
          <a:prstGeom prst="rect">
            <a:avLst/>
          </a:prstGeom>
          <a:noFill/>
        </p:spPr>
        <p:txBody>
          <a:bodyPr wrap="none" rtlCol="0">
            <a:spAutoFit/>
          </a:bodyPr>
          <a:lstStyle/>
          <a:p>
            <a:pPr>
              <a:spcBef>
                <a:spcPts val="54"/>
              </a:spcBef>
              <a:buClr>
                <a:schemeClr val="accent1"/>
              </a:buClr>
              <a:buSzPct val="110000"/>
            </a:pPr>
            <a:r>
              <a:rPr lang="en-US" sz="1800" dirty="0" smtClean="0"/>
              <a:t>Post-2016: Modules and Interventions</a:t>
            </a:r>
            <a:endParaRPr lang="en-US" sz="1800" dirty="0" smtClean="0"/>
          </a:p>
        </p:txBody>
      </p:sp>
    </p:spTree>
    <p:extLst>
      <p:ext uri="{BB962C8B-B14F-4D97-AF65-F5344CB8AC3E}">
        <p14:creationId xmlns:p14="http://schemas.microsoft.com/office/powerpoint/2010/main" val="7550268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734"/>
            <a:ext cx="8191500" cy="553998"/>
          </a:xfrm>
        </p:spPr>
        <p:txBody>
          <a:bodyPr/>
          <a:lstStyle/>
          <a:p>
            <a:r>
              <a:rPr lang="en-US" dirty="0" smtClean="0"/>
              <a:t>Side note-</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38" y="1585227"/>
            <a:ext cx="9144000" cy="1710963"/>
          </a:xfrm>
          <a:prstGeom prst="rect">
            <a:avLst/>
          </a:prstGeom>
        </p:spPr>
      </p:pic>
      <p:sp>
        <p:nvSpPr>
          <p:cNvPr id="6" name="TextBox 5"/>
          <p:cNvSpPr txBox="1"/>
          <p:nvPr/>
        </p:nvSpPr>
        <p:spPr>
          <a:xfrm>
            <a:off x="332509" y="1131455"/>
            <a:ext cx="4812146" cy="369332"/>
          </a:xfrm>
          <a:prstGeom prst="rect">
            <a:avLst/>
          </a:prstGeom>
          <a:noFill/>
        </p:spPr>
        <p:txBody>
          <a:bodyPr wrap="square" rtlCol="0">
            <a:spAutoFit/>
          </a:bodyPr>
          <a:lstStyle/>
          <a:p>
            <a:pPr>
              <a:spcBef>
                <a:spcPts val="54"/>
              </a:spcBef>
              <a:buClr>
                <a:schemeClr val="accent1"/>
              </a:buClr>
              <a:buSzPct val="110000"/>
            </a:pPr>
            <a:r>
              <a:rPr lang="en-US" sz="1800" dirty="0" smtClean="0"/>
              <a:t>Pre-2016</a:t>
            </a:r>
            <a:endParaRPr lang="en-US" sz="1800" dirty="0" smtClean="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41722"/>
          <a:stretch/>
        </p:blipFill>
        <p:spPr>
          <a:xfrm>
            <a:off x="46181" y="4369330"/>
            <a:ext cx="9144000" cy="1349181"/>
          </a:xfrm>
          <a:prstGeom prst="rect">
            <a:avLst/>
          </a:prstGeom>
        </p:spPr>
      </p:pic>
      <p:sp>
        <p:nvSpPr>
          <p:cNvPr id="8" name="TextBox 7"/>
          <p:cNvSpPr txBox="1"/>
          <p:nvPr/>
        </p:nvSpPr>
        <p:spPr>
          <a:xfrm>
            <a:off x="207818" y="3852671"/>
            <a:ext cx="1236236" cy="369332"/>
          </a:xfrm>
          <a:prstGeom prst="rect">
            <a:avLst/>
          </a:prstGeom>
          <a:noFill/>
        </p:spPr>
        <p:txBody>
          <a:bodyPr wrap="none" rtlCol="0">
            <a:spAutoFit/>
          </a:bodyPr>
          <a:lstStyle/>
          <a:p>
            <a:pPr>
              <a:spcBef>
                <a:spcPts val="54"/>
              </a:spcBef>
              <a:buClr>
                <a:schemeClr val="accent1"/>
              </a:buClr>
              <a:buSzPct val="110000"/>
            </a:pPr>
            <a:r>
              <a:rPr lang="en-US" sz="1800" dirty="0" smtClean="0"/>
              <a:t>Post-2016</a:t>
            </a:r>
            <a:endParaRPr lang="en-US" sz="1800" dirty="0" smtClean="0"/>
          </a:p>
        </p:txBody>
      </p:sp>
      <p:sp>
        <p:nvSpPr>
          <p:cNvPr id="9" name="Rectangle 8"/>
          <p:cNvSpPr/>
          <p:nvPr/>
        </p:nvSpPr>
        <p:spPr>
          <a:xfrm>
            <a:off x="3089564" y="5149273"/>
            <a:ext cx="2424545" cy="5218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34364" y="4632036"/>
            <a:ext cx="1671781" cy="769441"/>
          </a:xfrm>
          <a:prstGeom prst="rect">
            <a:avLst/>
          </a:prstGeom>
          <a:solidFill>
            <a:schemeClr val="bg1"/>
          </a:solidFill>
          <a:ln>
            <a:solidFill>
              <a:srgbClr val="FF0000"/>
            </a:solidFill>
          </a:ln>
        </p:spPr>
        <p:txBody>
          <a:bodyPr wrap="square" rtlCol="0">
            <a:spAutoFit/>
          </a:bodyPr>
          <a:lstStyle/>
          <a:p>
            <a:pPr>
              <a:spcBef>
                <a:spcPts val="54"/>
              </a:spcBef>
              <a:buClr>
                <a:schemeClr val="accent1"/>
              </a:buClr>
              <a:buSzPct val="110000"/>
            </a:pPr>
            <a:r>
              <a:rPr lang="en-US" sz="1100" dirty="0" smtClean="0">
                <a:solidFill>
                  <a:srgbClr val="FF0000"/>
                </a:solidFill>
              </a:rPr>
              <a:t>This is no longer a valid module under the current modular framework</a:t>
            </a:r>
            <a:endParaRPr lang="en-US" sz="1100" dirty="0" smtClean="0">
              <a:solidFill>
                <a:srgbClr val="FF0000"/>
              </a:solidFill>
            </a:endParaRPr>
          </a:p>
        </p:txBody>
      </p:sp>
    </p:spTree>
    <p:extLst>
      <p:ext uri="{BB962C8B-B14F-4D97-AF65-F5344CB8AC3E}">
        <p14:creationId xmlns:p14="http://schemas.microsoft.com/office/powerpoint/2010/main" val="25939957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from GOS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6</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38" y="1579775"/>
            <a:ext cx="9144000" cy="1710963"/>
          </a:xfrm>
          <a:prstGeom prst="rect">
            <a:avLst/>
          </a:prstGeom>
        </p:spPr>
      </p:pic>
      <p:sp>
        <p:nvSpPr>
          <p:cNvPr id="6" name="TextBox 5"/>
          <p:cNvSpPr txBox="1"/>
          <p:nvPr/>
        </p:nvSpPr>
        <p:spPr>
          <a:xfrm>
            <a:off x="263235" y="1210443"/>
            <a:ext cx="1390074" cy="369332"/>
          </a:xfrm>
          <a:prstGeom prst="rect">
            <a:avLst/>
          </a:prstGeom>
          <a:noFill/>
        </p:spPr>
        <p:txBody>
          <a:bodyPr wrap="square" rtlCol="0">
            <a:spAutoFit/>
          </a:bodyPr>
          <a:lstStyle/>
          <a:p>
            <a:pPr>
              <a:spcBef>
                <a:spcPts val="54"/>
              </a:spcBef>
              <a:buClr>
                <a:schemeClr val="accent1"/>
              </a:buClr>
              <a:buSzPct val="110000"/>
            </a:pPr>
            <a:r>
              <a:rPr lang="en-US" sz="1800" dirty="0" smtClean="0"/>
              <a:t>Pre-2016</a:t>
            </a:r>
            <a:endParaRPr lang="en-US" sz="1800" dirty="0" smtClean="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41722"/>
          <a:stretch/>
        </p:blipFill>
        <p:spPr>
          <a:xfrm>
            <a:off x="46181" y="4369330"/>
            <a:ext cx="9144000" cy="1349181"/>
          </a:xfrm>
          <a:prstGeom prst="rect">
            <a:avLst/>
          </a:prstGeom>
        </p:spPr>
      </p:pic>
      <p:sp>
        <p:nvSpPr>
          <p:cNvPr id="8" name="TextBox 7"/>
          <p:cNvSpPr txBox="1"/>
          <p:nvPr/>
        </p:nvSpPr>
        <p:spPr>
          <a:xfrm>
            <a:off x="207818" y="3852671"/>
            <a:ext cx="1236236" cy="369332"/>
          </a:xfrm>
          <a:prstGeom prst="rect">
            <a:avLst/>
          </a:prstGeom>
          <a:noFill/>
        </p:spPr>
        <p:txBody>
          <a:bodyPr wrap="none" rtlCol="0">
            <a:spAutoFit/>
          </a:bodyPr>
          <a:lstStyle/>
          <a:p>
            <a:pPr>
              <a:spcBef>
                <a:spcPts val="54"/>
              </a:spcBef>
              <a:buClr>
                <a:schemeClr val="accent1"/>
              </a:buClr>
              <a:buSzPct val="110000"/>
            </a:pPr>
            <a:r>
              <a:rPr lang="en-US" sz="1800" dirty="0" smtClean="0"/>
              <a:t>Post-2016</a:t>
            </a:r>
            <a:endParaRPr lang="en-US" sz="1800" dirty="0" smtClean="0"/>
          </a:p>
        </p:txBody>
      </p:sp>
      <p:sp>
        <p:nvSpPr>
          <p:cNvPr id="3" name="TextBox 2"/>
          <p:cNvSpPr txBox="1"/>
          <p:nvPr/>
        </p:nvSpPr>
        <p:spPr>
          <a:xfrm>
            <a:off x="3707823" y="1290951"/>
            <a:ext cx="845127" cy="246221"/>
          </a:xfrm>
          <a:prstGeom prst="rect">
            <a:avLst/>
          </a:prstGeom>
          <a:solidFill>
            <a:schemeClr val="bg1"/>
          </a:solidFill>
          <a:ln>
            <a:solidFill>
              <a:srgbClr val="FF0000"/>
            </a:solidFill>
          </a:ln>
        </p:spPr>
        <p:txBody>
          <a:bodyPr wrap="square" rtlCol="0">
            <a:spAutoFit/>
          </a:bodyPr>
          <a:lstStyle/>
          <a:p>
            <a:pPr>
              <a:spcBef>
                <a:spcPts val="54"/>
              </a:spcBef>
              <a:buClr>
                <a:schemeClr val="accent1"/>
              </a:buClr>
              <a:buSzPct val="110000"/>
            </a:pPr>
            <a:r>
              <a:rPr lang="en-US" sz="1000" dirty="0" smtClean="0">
                <a:solidFill>
                  <a:srgbClr val="FF0000"/>
                </a:solidFill>
              </a:rPr>
              <a:t>Module</a:t>
            </a:r>
            <a:endParaRPr lang="en-US" sz="1000" dirty="0" smtClean="0">
              <a:solidFill>
                <a:srgbClr val="FF0000"/>
              </a:solidFill>
            </a:endParaRPr>
          </a:p>
        </p:txBody>
      </p:sp>
      <p:sp>
        <p:nvSpPr>
          <p:cNvPr id="9" name="TextBox 8"/>
          <p:cNvSpPr txBox="1"/>
          <p:nvPr/>
        </p:nvSpPr>
        <p:spPr>
          <a:xfrm>
            <a:off x="3823711" y="4123109"/>
            <a:ext cx="845127" cy="246221"/>
          </a:xfrm>
          <a:prstGeom prst="rect">
            <a:avLst/>
          </a:prstGeom>
          <a:solidFill>
            <a:schemeClr val="bg1"/>
          </a:solidFill>
          <a:ln>
            <a:solidFill>
              <a:srgbClr val="FF0000"/>
            </a:solidFill>
          </a:ln>
        </p:spPr>
        <p:txBody>
          <a:bodyPr wrap="square" rtlCol="0">
            <a:spAutoFit/>
          </a:bodyPr>
          <a:lstStyle/>
          <a:p>
            <a:pPr>
              <a:spcBef>
                <a:spcPts val="54"/>
              </a:spcBef>
              <a:buClr>
                <a:schemeClr val="accent1"/>
              </a:buClr>
              <a:buSzPct val="110000"/>
            </a:pPr>
            <a:r>
              <a:rPr lang="en-US" sz="1000" dirty="0" smtClean="0">
                <a:solidFill>
                  <a:srgbClr val="FF0000"/>
                </a:solidFill>
              </a:rPr>
              <a:t>Module</a:t>
            </a:r>
            <a:endParaRPr lang="en-US" sz="1000" dirty="0" smtClean="0">
              <a:solidFill>
                <a:srgbClr val="FF0000"/>
              </a:solidFill>
            </a:endParaRPr>
          </a:p>
        </p:txBody>
      </p:sp>
      <p:sp>
        <p:nvSpPr>
          <p:cNvPr id="10" name="TextBox 9"/>
          <p:cNvSpPr txBox="1"/>
          <p:nvPr/>
        </p:nvSpPr>
        <p:spPr>
          <a:xfrm>
            <a:off x="5227782" y="1312252"/>
            <a:ext cx="845127" cy="246221"/>
          </a:xfrm>
          <a:prstGeom prst="rect">
            <a:avLst/>
          </a:prstGeom>
          <a:solidFill>
            <a:schemeClr val="bg1"/>
          </a:solidFill>
          <a:ln>
            <a:solidFill>
              <a:srgbClr val="FF0000"/>
            </a:solidFill>
          </a:ln>
        </p:spPr>
        <p:txBody>
          <a:bodyPr wrap="square" rtlCol="0">
            <a:spAutoFit/>
          </a:bodyPr>
          <a:lstStyle/>
          <a:p>
            <a:pPr>
              <a:spcBef>
                <a:spcPts val="54"/>
              </a:spcBef>
              <a:buClr>
                <a:schemeClr val="accent1"/>
              </a:buClr>
              <a:buSzPct val="110000"/>
            </a:pPr>
            <a:r>
              <a:rPr lang="en-US" sz="1000" dirty="0" smtClean="0">
                <a:solidFill>
                  <a:srgbClr val="FF0000"/>
                </a:solidFill>
              </a:rPr>
              <a:t>Intervention</a:t>
            </a:r>
            <a:endParaRPr lang="en-US" sz="1000" dirty="0" smtClean="0">
              <a:solidFill>
                <a:srgbClr val="FF0000"/>
              </a:solidFill>
            </a:endParaRPr>
          </a:p>
        </p:txBody>
      </p:sp>
      <p:sp>
        <p:nvSpPr>
          <p:cNvPr id="11" name="TextBox 10"/>
          <p:cNvSpPr txBox="1"/>
          <p:nvPr/>
        </p:nvSpPr>
        <p:spPr>
          <a:xfrm>
            <a:off x="5980546" y="4129892"/>
            <a:ext cx="845127" cy="246221"/>
          </a:xfrm>
          <a:prstGeom prst="rect">
            <a:avLst/>
          </a:prstGeom>
          <a:solidFill>
            <a:schemeClr val="bg1"/>
          </a:solidFill>
          <a:ln>
            <a:solidFill>
              <a:srgbClr val="FF0000"/>
            </a:solidFill>
          </a:ln>
        </p:spPr>
        <p:txBody>
          <a:bodyPr wrap="square" rtlCol="0">
            <a:spAutoFit/>
          </a:bodyPr>
          <a:lstStyle/>
          <a:p>
            <a:pPr>
              <a:spcBef>
                <a:spcPts val="54"/>
              </a:spcBef>
              <a:buClr>
                <a:schemeClr val="accent1"/>
              </a:buClr>
              <a:buSzPct val="110000"/>
            </a:pPr>
            <a:r>
              <a:rPr lang="en-US" sz="1000" dirty="0" smtClean="0">
                <a:solidFill>
                  <a:srgbClr val="FF0000"/>
                </a:solidFill>
              </a:rPr>
              <a:t>Intervention</a:t>
            </a:r>
            <a:endParaRPr lang="en-US" sz="1000" dirty="0" smtClean="0">
              <a:solidFill>
                <a:srgbClr val="FF0000"/>
              </a:solidFill>
            </a:endParaRPr>
          </a:p>
        </p:txBody>
      </p:sp>
      <p:sp>
        <p:nvSpPr>
          <p:cNvPr id="12" name="TextBox 11"/>
          <p:cNvSpPr txBox="1"/>
          <p:nvPr/>
        </p:nvSpPr>
        <p:spPr>
          <a:xfrm>
            <a:off x="3278909" y="833176"/>
            <a:ext cx="4878259" cy="369332"/>
          </a:xfrm>
          <a:prstGeom prst="rect">
            <a:avLst/>
          </a:prstGeom>
          <a:noFill/>
          <a:ln>
            <a:solidFill>
              <a:srgbClr val="C00000"/>
            </a:solidFill>
          </a:ln>
        </p:spPr>
        <p:txBody>
          <a:bodyPr wrap="none" rtlCol="0">
            <a:spAutoFit/>
          </a:bodyPr>
          <a:lstStyle/>
          <a:p>
            <a:pPr>
              <a:spcBef>
                <a:spcPts val="54"/>
              </a:spcBef>
              <a:buClr>
                <a:schemeClr val="accent1"/>
              </a:buClr>
              <a:buSzPct val="110000"/>
            </a:pPr>
            <a:r>
              <a:rPr lang="en-US" sz="1800" dirty="0" smtClean="0">
                <a:solidFill>
                  <a:srgbClr val="FF0000"/>
                </a:solidFill>
              </a:rPr>
              <a:t>Columns renamed to fit framework of our map</a:t>
            </a:r>
            <a:endParaRPr lang="en-US" sz="1800" dirty="0" smtClean="0">
              <a:solidFill>
                <a:srgbClr val="FF0000"/>
              </a:solidFill>
            </a:endParaRPr>
          </a:p>
        </p:txBody>
      </p:sp>
    </p:spTree>
    <p:extLst>
      <p:ext uri="{BB962C8B-B14F-4D97-AF65-F5344CB8AC3E}">
        <p14:creationId xmlns:p14="http://schemas.microsoft.com/office/powerpoint/2010/main" val="27325221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map for PCE</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7</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520578652"/>
              </p:ext>
            </p:extLst>
          </p:nvPr>
        </p:nvGraphicFramePr>
        <p:xfrm>
          <a:off x="1007" y="891597"/>
          <a:ext cx="9103886" cy="3537239"/>
        </p:xfrm>
        <a:graphic>
          <a:graphicData uri="http://schemas.openxmlformats.org/presentationml/2006/ole">
            <mc:AlternateContent xmlns:mc="http://schemas.openxmlformats.org/markup-compatibility/2006">
              <mc:Choice xmlns:v="urn:schemas-microsoft-com:vml" Requires="v">
                <p:oleObj spid="_x0000_s5125" name="Worksheet" r:id="rId3" imgW="11861675" imgH="4609991" progId="Excel.Sheet.12">
                  <p:embed/>
                </p:oleObj>
              </mc:Choice>
              <mc:Fallback>
                <p:oleObj name="Worksheet" r:id="rId3" imgW="11861675" imgH="4609991" progId="Excel.Sheet.12">
                  <p:embed/>
                  <p:pic>
                    <p:nvPicPr>
                      <p:cNvPr id="0" name=""/>
                      <p:cNvPicPr/>
                      <p:nvPr/>
                    </p:nvPicPr>
                    <p:blipFill>
                      <a:blip r:embed="rId4"/>
                      <a:stretch>
                        <a:fillRect/>
                      </a:stretch>
                    </p:blipFill>
                    <p:spPr>
                      <a:xfrm>
                        <a:off x="1007" y="891597"/>
                        <a:ext cx="9103886" cy="3537239"/>
                      </a:xfrm>
                      <a:prstGeom prst="rect">
                        <a:avLst/>
                      </a:prstGeom>
                    </p:spPr>
                  </p:pic>
                </p:oleObj>
              </mc:Fallback>
            </mc:AlternateContent>
          </a:graphicData>
        </a:graphic>
      </p:graphicFrame>
      <p:sp>
        <p:nvSpPr>
          <p:cNvPr id="9" name="TextBox 8"/>
          <p:cNvSpPr txBox="1"/>
          <p:nvPr/>
        </p:nvSpPr>
        <p:spPr>
          <a:xfrm>
            <a:off x="156441" y="4641273"/>
            <a:ext cx="8691418" cy="1200329"/>
          </a:xfrm>
          <a:prstGeom prst="rect">
            <a:avLst/>
          </a:prstGeom>
          <a:noFill/>
        </p:spPr>
        <p:txBody>
          <a:bodyPr wrap="square" rtlCol="0">
            <a:spAutoFit/>
          </a:bodyPr>
          <a:lstStyle/>
          <a:p>
            <a:pPr>
              <a:spcBef>
                <a:spcPts val="54"/>
              </a:spcBef>
              <a:buClr>
                <a:schemeClr val="accent1"/>
              </a:buClr>
              <a:buSzPct val="110000"/>
            </a:pPr>
            <a:r>
              <a:rPr lang="en-US" sz="1800" dirty="0" smtClean="0"/>
              <a:t>We search in raw files for columns ‘module’ and ‘intervention’, merge with this map many-to-many, and if multiple rows are matched we multiply by the coefficient to redistribute budget and expenditure numbers. This map is applied to all GF budgets, PU/DRs, and GOS data. </a:t>
            </a:r>
            <a:endParaRPr lang="en-US" sz="1800" dirty="0" smtClean="0"/>
          </a:p>
        </p:txBody>
      </p:sp>
    </p:spTree>
    <p:extLst>
      <p:ext uri="{BB962C8B-B14F-4D97-AF65-F5344CB8AC3E}">
        <p14:creationId xmlns:p14="http://schemas.microsoft.com/office/powerpoint/2010/main" val="2291501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018" y="1338716"/>
            <a:ext cx="8191500" cy="2400657"/>
          </a:xfrm>
        </p:spPr>
        <p:txBody>
          <a:bodyPr/>
          <a:lstStyle/>
          <a:p>
            <a:r>
              <a:rPr lang="en-US" dirty="0" smtClean="0"/>
              <a:t>Obviously it would be great to find another way to do this, because there is a high potential for error here! </a:t>
            </a:r>
            <a:br>
              <a:rPr lang="en-US" dirty="0" smtClean="0"/>
            </a:br>
            <a:r>
              <a:rPr lang="en-US" dirty="0"/>
              <a:t/>
            </a:r>
            <a:br>
              <a:rPr lang="en-US" dirty="0"/>
            </a:br>
            <a:r>
              <a:rPr lang="en-US" dirty="0" smtClean="0"/>
              <a:t>Enter NLP…</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8</a:t>
            </a:fld>
            <a:endParaRPr lang="en-US"/>
          </a:p>
        </p:txBody>
      </p:sp>
    </p:spTree>
    <p:extLst>
      <p:ext uri="{BB962C8B-B14F-4D97-AF65-F5344CB8AC3E}">
        <p14:creationId xmlns:p14="http://schemas.microsoft.com/office/powerpoint/2010/main" val="35420839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a:t>
            </a:r>
            <a:endParaRPr lang="en-US" dirty="0"/>
          </a:p>
        </p:txBody>
      </p:sp>
      <p:sp>
        <p:nvSpPr>
          <p:cNvPr id="3" name="Content Placeholder 2"/>
          <p:cNvSpPr>
            <a:spLocks noGrp="1"/>
          </p:cNvSpPr>
          <p:nvPr>
            <p:ph idx="1"/>
          </p:nvPr>
        </p:nvSpPr>
        <p:spPr/>
        <p:txBody>
          <a:bodyPr/>
          <a:lstStyle/>
          <a:p>
            <a:r>
              <a:rPr lang="en-US" dirty="0" smtClean="0"/>
              <a:t>Concept was to take a third column, ‘activity description’, and use that as a method for more accurately classifying budget line items into module/intervention. </a:t>
            </a:r>
          </a:p>
          <a:p>
            <a:r>
              <a:rPr lang="en-US" dirty="0" smtClean="0"/>
              <a:t>Two-fold purpose: Get rid of the map altogether, particularly the redistribution with coefficients, AND determine if the modular framework classifications by the country teams were inaccurate. </a:t>
            </a:r>
          </a:p>
          <a:p>
            <a:r>
              <a:rPr lang="en-US" dirty="0" smtClean="0"/>
              <a:t>Longer-term purpose of creating a tool that could be shared with the Global Fund to help them accurately classify budgets, and that might be used to help push for more training on the modular framework at the country-level. </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9</a:t>
            </a:fld>
            <a:endParaRPr lang="en-US"/>
          </a:p>
        </p:txBody>
      </p:sp>
    </p:spTree>
    <p:extLst>
      <p:ext uri="{BB962C8B-B14F-4D97-AF65-F5344CB8AC3E}">
        <p14:creationId xmlns:p14="http://schemas.microsoft.com/office/powerpoint/2010/main" val="529751818"/>
      </p:ext>
    </p:extLst>
  </p:cSld>
  <p:clrMapOvr>
    <a:masterClrMapping/>
  </p:clrMapOvr>
  <p:transition>
    <p:fade/>
  </p:transition>
</p:sld>
</file>

<file path=ppt/theme/theme1.xml><?xml version="1.0" encoding="utf-8"?>
<a:theme xmlns:a="http://schemas.openxmlformats.org/drawingml/2006/main" name="IHME ppt template_1109">
  <a:themeElements>
    <a:clrScheme name="Custom 6">
      <a:dk1>
        <a:srgbClr val="000000"/>
      </a:dk1>
      <a:lt1>
        <a:srgbClr val="FFFFFF"/>
      </a:lt1>
      <a:dk2>
        <a:srgbClr val="000000"/>
      </a:dk2>
      <a:lt2>
        <a:srgbClr val="5F5F5F"/>
      </a:lt2>
      <a:accent1>
        <a:srgbClr val="5BBB0E"/>
      </a:accent1>
      <a:accent2>
        <a:srgbClr val="308600"/>
      </a:accent2>
      <a:accent3>
        <a:srgbClr val="4B3892"/>
      </a:accent3>
      <a:accent4>
        <a:srgbClr val="A6A6A6"/>
      </a:accent4>
      <a:accent5>
        <a:srgbClr val="16540A"/>
      </a:accent5>
      <a:accent6>
        <a:srgbClr val="CD6F49"/>
      </a:accent6>
      <a:hlink>
        <a:srgbClr val="4D8540"/>
      </a:hlink>
      <a:folHlink>
        <a:srgbClr val="4D854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spcBef>
            <a:spcPts val="54"/>
          </a:spcBef>
          <a:buClr>
            <a:schemeClr val="accent1"/>
          </a:buClr>
          <a:buSzPct val="110000"/>
          <a:defRPr sz="1800"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48AA43"/>
        </a:accent1>
        <a:accent2>
          <a:srgbClr val="333399"/>
        </a:accent2>
        <a:accent3>
          <a:srgbClr val="FFFFFF"/>
        </a:accent3>
        <a:accent4>
          <a:srgbClr val="000000"/>
        </a:accent4>
        <a:accent5>
          <a:srgbClr val="B1D2B0"/>
        </a:accent5>
        <a:accent6>
          <a:srgbClr val="2D2D8A"/>
        </a:accent6>
        <a:hlink>
          <a:srgbClr val="009999"/>
        </a:hlink>
        <a:folHlink>
          <a:srgbClr val="92C67C"/>
        </a:folHlink>
      </a:clrScheme>
      <a:clrMap bg1="lt1" tx1="dk1" bg2="lt2" tx2="dk2" accent1="accent1" accent2="accent2" accent3="accent3" accent4="accent4" accent5="accent5" accent6="accent6" hlink="hlink" folHlink="folHlink"/>
    </a:extraClrScheme>
    <a:extraClrScheme>
      <a:clrScheme name="Default Design 14">
        <a:dk1>
          <a:srgbClr val="4C5B52"/>
        </a:dk1>
        <a:lt1>
          <a:srgbClr val="FFFFFF"/>
        </a:lt1>
        <a:dk2>
          <a:srgbClr val="000000"/>
        </a:dk2>
        <a:lt2>
          <a:srgbClr val="808080"/>
        </a:lt2>
        <a:accent1>
          <a:srgbClr val="48AA43"/>
        </a:accent1>
        <a:accent2>
          <a:srgbClr val="333399"/>
        </a:accent2>
        <a:accent3>
          <a:srgbClr val="FFFFFF"/>
        </a:accent3>
        <a:accent4>
          <a:srgbClr val="404C45"/>
        </a:accent4>
        <a:accent5>
          <a:srgbClr val="B1D2B0"/>
        </a:accent5>
        <a:accent6>
          <a:srgbClr val="2D2D8A"/>
        </a:accent6>
        <a:hlink>
          <a:srgbClr val="009999"/>
        </a:hlink>
        <a:folHlink>
          <a:srgbClr val="92C6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IHME ppt template_1109</Template>
  <TotalTime>2333</TotalTime>
  <Words>1263</Words>
  <Application>Microsoft Office PowerPoint</Application>
  <PresentationFormat>On-screen Show (4:3)</PresentationFormat>
  <Paragraphs>135</Paragraphs>
  <Slides>15</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9" baseType="lpstr">
      <vt:lpstr>Arial</vt:lpstr>
      <vt:lpstr>Courier New</vt:lpstr>
      <vt:lpstr>IHME ppt template_1109</vt:lpstr>
      <vt:lpstr>Microsoft Excel Worksheet</vt:lpstr>
      <vt:lpstr>NLP</vt:lpstr>
      <vt:lpstr>NLP</vt:lpstr>
      <vt:lpstr>NLP</vt:lpstr>
      <vt:lpstr>Information from GOS</vt:lpstr>
      <vt:lpstr>Side note-</vt:lpstr>
      <vt:lpstr>Information from GOS</vt:lpstr>
      <vt:lpstr>Internal map for PCE</vt:lpstr>
      <vt:lpstr>Obviously it would be great to find another way to do this, because there is a high potential for error here!   Enter NLP…</vt:lpstr>
      <vt:lpstr>NLP</vt:lpstr>
      <vt:lpstr>Where does activity description come from, and what does it contain? </vt:lpstr>
      <vt:lpstr>Examples of Activity Description</vt:lpstr>
      <vt:lpstr>The challenge:</vt:lpstr>
      <vt:lpstr>Structure of the algorithm</vt:lpstr>
      <vt:lpstr>Unspecific Activities</vt:lpstr>
      <vt:lpstr>Unspecific Activities</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Information</dc:title>
  <dc:creator>Nebula</dc:creator>
  <cp:lastModifiedBy>Emily Linebarger</cp:lastModifiedBy>
  <cp:revision>85</cp:revision>
  <dcterms:created xsi:type="dcterms:W3CDTF">2009-11-17T17:26:05Z</dcterms:created>
  <dcterms:modified xsi:type="dcterms:W3CDTF">2019-03-15T22:25:52Z</dcterms:modified>
</cp:coreProperties>
</file>