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1" r:id="rId2"/>
  </p:sldMasterIdLst>
  <p:notesMasterIdLst>
    <p:notesMasterId r:id="rId12"/>
  </p:notesMasterIdLst>
  <p:sldIdLst>
    <p:sldId id="327" r:id="rId3"/>
    <p:sldId id="346" r:id="rId4"/>
    <p:sldId id="347" r:id="rId5"/>
    <p:sldId id="348" r:id="rId6"/>
    <p:sldId id="349" r:id="rId7"/>
    <p:sldId id="350" r:id="rId8"/>
    <p:sldId id="339" r:id="rId9"/>
    <p:sldId id="352" r:id="rId10"/>
    <p:sldId id="35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0"/>
    <a:srgbClr val="0075BB"/>
    <a:srgbClr val="FFFFFF"/>
    <a:srgbClr val="004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90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将站立的机器人建模为三重倒立摆，在脚踝，膝盖和髋关节处带有扭矩器。这些部分大致对应于一个人的小腿，大腿和躯干。 为了保持静止，机器人必须利用关节扭矩器主动稳定（三个关节关节扭距器分别为</a:t>
            </a:r>
            <a:r>
              <a:rPr lang="en-US" altLang="zh-CN" sz="1200" dirty="0">
                <a:latin typeface="+mn-ea"/>
              </a:rPr>
              <a:t>Q1,Q2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Q3</a:t>
            </a:r>
            <a:r>
              <a:rPr lang="zh-CN" altLang="en-US" sz="1200" dirty="0">
                <a:latin typeface="+mn-ea"/>
              </a:rPr>
              <a:t>），对于将每个线段建模为质量为</a:t>
            </a:r>
            <a:r>
              <a:rPr lang="en-US" altLang="zh-CN" sz="1200" dirty="0">
                <a:latin typeface="+mn-ea"/>
              </a:rPr>
              <a:t>m</a:t>
            </a:r>
            <a:r>
              <a:rPr lang="zh-CN" altLang="en-US" sz="1200" dirty="0">
                <a:latin typeface="+mn-ea"/>
              </a:rPr>
              <a:t>且长度为</a:t>
            </a:r>
            <a:r>
              <a:rPr lang="en-US" altLang="zh-CN" sz="1200" dirty="0">
                <a:latin typeface="+mn-ea"/>
              </a:rPr>
              <a:t>l</a:t>
            </a:r>
            <a:r>
              <a:rPr lang="zh-CN" altLang="en-US" sz="1200" dirty="0">
                <a:latin typeface="+mn-ea"/>
              </a:rPr>
              <a:t>的杆。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为大腿与竖直方向的角度，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为躯干与竖直方向的角度。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/>
                  <a:t>为大腿与竖直方向的角度，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/>
                  <a:t>为躯干与竖直方向的角度。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2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为大腿与竖直方向的角度，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为躯干与竖直方向的角度。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/>
                  <a:t>为大腿与竖直方向的角度，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/>
                  <a:t>为躯干与竖直方向的角度。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2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为大腿与竖直方向的角度，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为躯干与竖直方向的角度。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/>
                  <a:t>为大腿与竖直方向的角度，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/>
                  <a:t>为躯干与竖直方向的角度。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为大腿与竖直方向的角度，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为躯干与竖直方向的角度。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/>
                  <a:t>为大腿与竖直方向的角度，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/>
                  <a:t>为躯干与竖直方向的角度。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8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为大腿与竖直方向的角度，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为躯干与竖直方向的角度。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在这里，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为小腿与竖直方向的角度，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/>
                  <a:t>为大腿与竖直方向的角度，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/>
                  <a:t>为躯干与竖直方向的角度。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3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6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0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/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228600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34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/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2C926-329E-43DE-A990-3A07A2A534C7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2021/6/9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C3CEF-B625-4558-9E75-934060632C1B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1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31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8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9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235F7-D91D-48E1-AEFC-AC9CD0E06714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2021/6/9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2A982-3A61-4A3F-9BF9-00E23E2A1567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问题分析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78074C-2EC4-40F6-9332-AE89275E10BA}"/>
              </a:ext>
            </a:extLst>
          </p:cNvPr>
          <p:cNvGrpSpPr/>
          <p:nvPr/>
        </p:nvGrpSpPr>
        <p:grpSpPr>
          <a:xfrm>
            <a:off x="701544" y="932087"/>
            <a:ext cx="3393577" cy="5432764"/>
            <a:chOff x="701544" y="846023"/>
            <a:chExt cx="3393577" cy="543276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BDFE849-FAF1-4109-A361-D4EC29525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44" y="846023"/>
              <a:ext cx="3393577" cy="506343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7A21AAA-AC62-4293-BD1A-FF721E5D44A2}"/>
                </a:ext>
              </a:extLst>
            </p:cNvPr>
            <p:cNvSpPr txBox="1"/>
            <p:nvPr/>
          </p:nvSpPr>
          <p:spPr>
            <a:xfrm>
              <a:off x="875447" y="5909455"/>
              <a:ext cx="304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Fig.1 Triple Inverted Pendulum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83A315-21B4-4C0B-9228-0509A2729183}"/>
              </a:ext>
            </a:extLst>
          </p:cNvPr>
          <p:cNvGrpSpPr/>
          <p:nvPr/>
        </p:nvGrpSpPr>
        <p:grpSpPr>
          <a:xfrm>
            <a:off x="6645532" y="1302854"/>
            <a:ext cx="4732742" cy="5171727"/>
            <a:chOff x="6645532" y="1302854"/>
            <a:chExt cx="4732742" cy="517172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1C242EA-9A21-4C17-9913-03E059EA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32" y="1302854"/>
              <a:ext cx="4732742" cy="469266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F64E9D0-6D23-47B5-BE45-71BBED87F0A8}"/>
                </a:ext>
              </a:extLst>
            </p:cNvPr>
            <p:cNvSpPr txBox="1"/>
            <p:nvPr/>
          </p:nvSpPr>
          <p:spPr>
            <a:xfrm>
              <a:off x="7790510" y="6105249"/>
              <a:ext cx="24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Fig.2 Stick-Person Robot</a:t>
              </a:r>
              <a:endParaRPr lang="zh-CN" altLang="en-US" dirty="0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EBF93D-A28E-48AB-9B36-498B7610C7D4}"/>
              </a:ext>
            </a:extLst>
          </p:cNvPr>
          <p:cNvCxnSpPr/>
          <p:nvPr/>
        </p:nvCxnSpPr>
        <p:spPr bwMode="auto">
          <a:xfrm>
            <a:off x="3921217" y="1592132"/>
            <a:ext cx="4007169" cy="1602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815CC7-42F3-44F8-B267-18847580AE86}"/>
              </a:ext>
            </a:extLst>
          </p:cNvPr>
          <p:cNvCxnSpPr/>
          <p:nvPr/>
        </p:nvCxnSpPr>
        <p:spPr bwMode="auto">
          <a:xfrm>
            <a:off x="3356386" y="3087445"/>
            <a:ext cx="4959275" cy="1075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49BFB6C-B64F-4483-AF14-5F7A80C5CDFA}"/>
              </a:ext>
            </a:extLst>
          </p:cNvPr>
          <p:cNvCxnSpPr/>
          <p:nvPr/>
        </p:nvCxnSpPr>
        <p:spPr bwMode="auto">
          <a:xfrm flipV="1">
            <a:off x="2807572" y="4819426"/>
            <a:ext cx="5583393" cy="215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6E18CC6-989F-40EB-965D-31EF5E2571C3}"/>
              </a:ext>
            </a:extLst>
          </p:cNvPr>
          <p:cNvSpPr txBox="1"/>
          <p:nvPr/>
        </p:nvSpPr>
        <p:spPr>
          <a:xfrm>
            <a:off x="5512857" y="1934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躯干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735D5C-F075-4B6F-A062-252467FC8E42}"/>
              </a:ext>
            </a:extLst>
          </p:cNvPr>
          <p:cNvSpPr txBox="1"/>
          <p:nvPr/>
        </p:nvSpPr>
        <p:spPr>
          <a:xfrm>
            <a:off x="5449669" y="317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大腿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98D8C8-B2E0-4DD3-A0B0-79A6C9260296}"/>
              </a:ext>
            </a:extLst>
          </p:cNvPr>
          <p:cNvSpPr txBox="1"/>
          <p:nvPr/>
        </p:nvSpPr>
        <p:spPr>
          <a:xfrm>
            <a:off x="5450793" y="450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小腿</a:t>
            </a:r>
          </a:p>
        </p:txBody>
      </p:sp>
    </p:spTree>
    <p:extLst>
      <p:ext uri="{BB962C8B-B14F-4D97-AF65-F5344CB8AC3E}">
        <p14:creationId xmlns:p14="http://schemas.microsoft.com/office/powerpoint/2010/main" val="250255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问题分析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23EC73-2380-4414-973F-825B4D54A04C}"/>
              </a:ext>
            </a:extLst>
          </p:cNvPr>
          <p:cNvGrpSpPr/>
          <p:nvPr/>
        </p:nvGrpSpPr>
        <p:grpSpPr>
          <a:xfrm>
            <a:off x="701544" y="932087"/>
            <a:ext cx="3393577" cy="5432764"/>
            <a:chOff x="701544" y="846023"/>
            <a:chExt cx="3393577" cy="543276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8F79FBE-89DD-4927-95E5-69FB6E32F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44" y="846023"/>
              <a:ext cx="3393577" cy="50634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E16335-515B-4278-A8D3-CB03B422AF2D}"/>
                </a:ext>
              </a:extLst>
            </p:cNvPr>
            <p:cNvSpPr txBox="1"/>
            <p:nvPr/>
          </p:nvSpPr>
          <p:spPr>
            <a:xfrm>
              <a:off x="875447" y="5909455"/>
              <a:ext cx="304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Fig.1 Triple Inverted Pendulum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F4194C-A905-4457-B441-5E6D57003679}"/>
                  </a:ext>
                </a:extLst>
              </p:cNvPr>
              <p:cNvSpPr txBox="1"/>
              <p:nvPr/>
            </p:nvSpPr>
            <p:spPr>
              <a:xfrm>
                <a:off x="4449491" y="1098461"/>
                <a:ext cx="6463308" cy="5071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下面对固定三阶倒立摆的动力学方程</a:t>
                </a:r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进行推导：首先在每个轴安装一个电机，</a:t>
                </a:r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每个电机提供一个力矩。</a:t>
                </a:r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根据虚功原理计算这三个力矩：</a:t>
                </a:r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𝑊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2800" b="0" dirty="0">
                  <a:latin typeface="FangSong" panose="02010609060101010101" pitchFamily="49" charset="-122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𝑊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-</a:t>
                </a:r>
                <a:r>
                  <a:rPr lang="en-US" altLang="zh-CN" sz="28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𝑊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-</a:t>
                </a:r>
                <a:r>
                  <a:rPr lang="en-US" altLang="zh-CN" sz="28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𝑊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即每个轴上对应的外力矩。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F4194C-A905-4457-B441-5E6D5700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91" y="1098461"/>
                <a:ext cx="6463308" cy="5071838"/>
              </a:xfrm>
              <a:prstGeom prst="rect">
                <a:avLst/>
              </a:prstGeom>
              <a:blipFill>
                <a:blip r:embed="rId4"/>
                <a:stretch>
                  <a:fillRect l="-3333" t="-2250" r="-2353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0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问题分析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23EC73-2380-4414-973F-825B4D54A04C}"/>
              </a:ext>
            </a:extLst>
          </p:cNvPr>
          <p:cNvGrpSpPr/>
          <p:nvPr/>
        </p:nvGrpSpPr>
        <p:grpSpPr>
          <a:xfrm>
            <a:off x="701544" y="932087"/>
            <a:ext cx="3393577" cy="5432764"/>
            <a:chOff x="701544" y="846023"/>
            <a:chExt cx="3393577" cy="543276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8F79FBE-89DD-4927-95E5-69FB6E32F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44" y="846023"/>
              <a:ext cx="3393577" cy="50634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E16335-515B-4278-A8D3-CB03B422AF2D}"/>
                </a:ext>
              </a:extLst>
            </p:cNvPr>
            <p:cNvSpPr txBox="1"/>
            <p:nvPr/>
          </p:nvSpPr>
          <p:spPr>
            <a:xfrm>
              <a:off x="875447" y="5909455"/>
              <a:ext cx="304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Fig.1 Triple Inverted Pendulum</a:t>
              </a:r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0F4194C-A905-4457-B441-5E6D57003679}"/>
              </a:ext>
            </a:extLst>
          </p:cNvPr>
          <p:cNvSpPr txBox="1"/>
          <p:nvPr/>
        </p:nvSpPr>
        <p:spPr>
          <a:xfrm>
            <a:off x="4449491" y="109846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76C48C-69D0-7B46-8A51-7AD1F78F88A2}"/>
                  </a:ext>
                </a:extLst>
              </p:cNvPr>
              <p:cNvSpPr txBox="1"/>
              <p:nvPr/>
            </p:nvSpPr>
            <p:spPr>
              <a:xfrm>
                <a:off x="5244657" y="1313904"/>
                <a:ext cx="6187271" cy="3322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根据欧拉</a:t>
                </a:r>
                <a:r>
                  <a:rPr kumimoji="1"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-</a:t>
                </a:r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拉格朗日方程：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80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Pr>
                      <m:num>
                        <m:r>
                          <a:rPr kumimoji="1" lang="en" altLang="zh-CN" sz="280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kumimoji="1" lang="en" altLang="zh-CN" sz="280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𝑑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𝜕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𝜕</m:t>
                        </m:r>
                        <m:r>
                          <a:rPr kumimoji="1"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𝐿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K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P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，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K</m:t>
                    </m:r>
                  </m:oMath>
                </a14:m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是动能，</a:t>
                </a:r>
                <a:r>
                  <a:rPr kumimoji="1" lang="en-US" altLang="zh-CN" sz="28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𝑃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是</m:t>
                    </m:r>
                    <m:r>
                      <a:rPr kumimoji="1" lang="zh-CN" altLang="en-US" sz="280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势能</m:t>
                    </m:r>
                  </m:oMath>
                </a14:m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。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b="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</a:t>
                </a:r>
                <a:endParaRPr kumimoji="1" lang="en-US" altLang="zh-CN" sz="2800" b="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经过推导，每个关节的动力学方程，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如下：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76C48C-69D0-7B46-8A51-7AD1F78F8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57" y="1313904"/>
                <a:ext cx="6187271" cy="3322513"/>
              </a:xfrm>
              <a:prstGeom prst="rect">
                <a:avLst/>
              </a:prstGeom>
              <a:blipFill>
                <a:blip r:embed="rId4"/>
                <a:stretch>
                  <a:fillRect l="-2045" t="-1901" r="-1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问题分析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4194C-A905-4457-B441-5E6D57003679}"/>
              </a:ext>
            </a:extLst>
          </p:cNvPr>
          <p:cNvSpPr txBox="1"/>
          <p:nvPr/>
        </p:nvSpPr>
        <p:spPr>
          <a:xfrm>
            <a:off x="4449491" y="109846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F94E00-467A-424A-ACC5-00EA7A844A9E}"/>
                  </a:ext>
                </a:extLst>
              </p:cNvPr>
              <p:cNvSpPr txBox="1"/>
              <p:nvPr/>
            </p:nvSpPr>
            <p:spPr>
              <a:xfrm>
                <a:off x="433387" y="1529348"/>
                <a:ext cx="11054687" cy="379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可以得到：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𝐽</m:t>
                    </m:r>
                    <m:acc>
                      <m:accPr>
                        <m:chr m:val="̈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l-GR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𝐾</m:t>
                    </m:r>
                    <m:r>
                      <m:rPr>
                        <m:sty m:val="p"/>
                      </m:rPr>
                      <a:rPr kumimoji="1" lang="el-GR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b="0" dirty="0">
                    <a:latin typeface="FangSong" panose="02010609060101010101" pitchFamily="49" charset="-122"/>
                    <a:ea typeface="Cambria Math" panose="02040503050406030204" pitchFamily="18" charset="0"/>
                  </a:rPr>
                  <a:t>. ,</a:t>
                </a:r>
                <a:r>
                  <a:rPr kumimoji="1" lang="zh-CN" altLang="en-US" sz="2800" b="0" dirty="0">
                    <a:latin typeface="FangSong" panose="02010609060101010101" pitchFamily="49" charset="-122"/>
                    <a:ea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800" b="0" dirty="0">
                  <a:latin typeface="FangSong" panose="02010609060101010101" pitchFamily="49" charset="-122"/>
                  <a:ea typeface="Cambria Math" panose="02040503050406030204" pitchFamily="18" charset="0"/>
                </a:endParaRPr>
              </a:p>
              <a:p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𝐽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𝑚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𝑙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,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𝐾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𝑚𝑔𝑙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  ,    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𝐵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F94E00-467A-424A-ACC5-00EA7A84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7" y="1529348"/>
                <a:ext cx="11054687" cy="3791872"/>
              </a:xfrm>
              <a:prstGeom prst="rect">
                <a:avLst/>
              </a:prstGeom>
              <a:blipFill>
                <a:blip r:embed="rId3"/>
                <a:stretch>
                  <a:fillRect l="-1148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3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问题分析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4194C-A905-4457-B441-5E6D57003679}"/>
              </a:ext>
            </a:extLst>
          </p:cNvPr>
          <p:cNvSpPr txBox="1"/>
          <p:nvPr/>
        </p:nvSpPr>
        <p:spPr>
          <a:xfrm>
            <a:off x="4449491" y="109846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7AC15C-E7DB-0C4B-9B7D-28704DB1DF6C}"/>
                  </a:ext>
                </a:extLst>
              </p:cNvPr>
              <p:cNvSpPr txBox="1"/>
              <p:nvPr/>
            </p:nvSpPr>
            <p:spPr>
              <a:xfrm>
                <a:off x="1665027" y="1529348"/>
                <a:ext cx="6048387" cy="4641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𝐾</m:t>
                      </m:r>
                      <m:r>
                        <m:rPr>
                          <m:sty m:val="p"/>
                        </m:rPr>
                        <a:rPr kumimoji="1"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sz="2800" dirty="0">
                  <a:latin typeface="FangSong" panose="02010609060101010101" pitchFamily="49" charset="-122"/>
                  <a:ea typeface="Cambria Math" panose="02040503050406030204" pitchFamily="18" charset="0"/>
                </a:endParaRPr>
              </a:p>
              <a:p>
                <a:r>
                  <a:rPr kumimoji="1" lang="en-US" altLang="zh-CN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         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kumimoji="1" lang="en-US" altLang="zh-CN" sz="2800" dirty="0">
                  <a:latin typeface="FangSong" panose="02010609060101010101" pitchFamily="49" charset="-122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𝐽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𝐾</m:t>
                      </m:r>
                      <m:r>
                        <m:rPr>
                          <m:sty m:val="p"/>
                        </m:rPr>
                        <a:rPr kumimoji="1"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𝐽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sz="2800" dirty="0">
                  <a:latin typeface="FangSong" panose="02010609060101010101" pitchFamily="49" charset="-122"/>
                  <a:ea typeface="Cambria Math" panose="02040503050406030204" pitchFamily="18" charset="0"/>
                </a:endParaRPr>
              </a:p>
              <a:p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欲写做状态空间模型，如下：</a:t>
                </a:r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=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𝐴𝑥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+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𝐵𝑢</m:t>
                            </m:r>
                          </m:e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𝑦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=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𝐶𝑥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endParaRPr kumimoji="1" lang="en-US" altLang="zh-CN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不妨设状态为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=[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]</m:t>
                    </m:r>
                  </m:oMath>
                </a14:m>
                <a:endParaRPr kumimoji="1" lang="zh-CN" altLang="en-US" sz="28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7AC15C-E7DB-0C4B-9B7D-28704DB1D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27" y="1529348"/>
                <a:ext cx="6048387" cy="4641527"/>
              </a:xfrm>
              <a:prstGeom prst="rect">
                <a:avLst/>
              </a:prstGeom>
              <a:blipFill>
                <a:blip r:embed="rId3"/>
                <a:stretch>
                  <a:fillRect l="-16771" r="-210" b="-45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19679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问题分析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4194C-A905-4457-B441-5E6D57003679}"/>
              </a:ext>
            </a:extLst>
          </p:cNvPr>
          <p:cNvSpPr txBox="1"/>
          <p:nvPr/>
        </p:nvSpPr>
        <p:spPr>
          <a:xfrm>
            <a:off x="4449491" y="109846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1D0523-1A9F-A941-9E6C-607E70020107}"/>
                  </a:ext>
                </a:extLst>
              </p:cNvPr>
              <p:cNvSpPr txBox="1"/>
              <p:nvPr/>
            </p:nvSpPr>
            <p:spPr>
              <a:xfrm>
                <a:off x="998064" y="872990"/>
                <a:ext cx="9824130" cy="5986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状态空间表达式：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kumimoji="1" lang="en-US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mr>
                                              <m:m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kumimoji="1" lang="en-US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FangSong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FangSong" panose="02010609060101010101" pitchFamily="49" charset="-122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FangSong" panose="02010609060101010101" pitchFamily="49" charset="-122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  <a:ea typeface="FangSong" panose="02010609060101010101" pitchFamily="49" charset="-122"/>
                                        </a:rPr>
                                        <m:t>𝐾</m:t>
                                      </m:r>
                                    </m:e>
                                    <m:e>
                                      <m: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kumimoji="1" lang="en-US" altLang="zh-CN" sz="2800" dirty="0"/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kumimoji="1" lang="en-US" altLang="zh-CN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mr>
                                              <m:m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kumimoji="1" lang="en-US" altLang="zh-CN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kumimoji="1" lang="en-US" altLang="zh-CN" sz="2800" dirty="0"/>
                              <m:t> 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FangSong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FangSong" panose="02010609060101010101" pitchFamily="49" charset="-122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FangSong" panose="02010609060101010101" pitchFamily="49" charset="-122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=[1 1 1 0 0 0]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kumimoji="1" lang="en-US" altLang="zh-CN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mr>
                                              <m:m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kumimoji="1" lang="en-US" altLang="zh-CN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2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1D0523-1A9F-A941-9E6C-607E70020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64" y="872990"/>
                <a:ext cx="9824130" cy="5986191"/>
              </a:xfrm>
              <a:prstGeom prst="rect">
                <a:avLst/>
              </a:prstGeom>
              <a:blipFill>
                <a:blip r:embed="rId3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4F913D-64C3-2342-B8BC-DBF37393E789}"/>
                  </a:ext>
                </a:extLst>
              </p:cNvPr>
              <p:cNvSpPr txBox="1"/>
              <p:nvPr/>
            </p:nvSpPr>
            <p:spPr>
              <a:xfrm>
                <a:off x="3234520" y="4003372"/>
                <a:ext cx="1130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4F913D-64C3-2342-B8BC-DBF37393E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20" y="4003372"/>
                <a:ext cx="11304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59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49896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7" name="燕尾形 6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C66BB6-DDBE-A04E-86CE-55F27B5E969B}"/>
                  </a:ext>
                </a:extLst>
              </p:cNvPr>
              <p:cNvSpPr txBox="1"/>
              <p:nvPr/>
            </p:nvSpPr>
            <p:spPr>
              <a:xfrm>
                <a:off x="1528549" y="1596788"/>
                <a:ext cx="9417963" cy="4675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控制器设计思路：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控制静三阶倒立摆的三个电机力矩，使得三个轴保持直立方向。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初始时刻，三个轴的角度都是</a:t>
                </a:r>
                <a:r>
                  <a:rPr kumimoji="1" lang="en-US" altLang="zh-CN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0</a:t>
                </a:r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度，要让它们竖直成</a:t>
                </a:r>
                <a:r>
                  <a:rPr kumimoji="1" lang="en-US" altLang="zh-CN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90</a:t>
                </a:r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度。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此处因为输出方程为：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=[1 1 1 0 0 0]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1"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1"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sz="2400" dirty="0"/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所以状态反馈和输出反馈等价。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C66BB6-DDBE-A04E-86CE-55F27B5E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9" y="1596788"/>
                <a:ext cx="9417963" cy="4675832"/>
              </a:xfrm>
              <a:prstGeom prst="rect">
                <a:avLst/>
              </a:prstGeom>
              <a:blipFill>
                <a:blip r:embed="rId3"/>
                <a:stretch>
                  <a:fillRect l="-1077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04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49896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7" name="燕尾形 6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C66BB6-DDBE-A04E-86CE-55F27B5E969B}"/>
                  </a:ext>
                </a:extLst>
              </p:cNvPr>
              <p:cNvSpPr txBox="1"/>
              <p:nvPr/>
            </p:nvSpPr>
            <p:spPr>
              <a:xfrm>
                <a:off x="2743200" y="1992573"/>
                <a:ext cx="4839017" cy="388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设计状态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反馈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𝑢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𝐾</m:t>
                    </m:r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x</m:t>
                    </m:r>
                  </m:oMath>
                </a14:m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en-US" altLang="zh-CN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 </a:t>
                </a: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此处参数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𝐾</m:t>
                    </m:r>
                  </m:oMath>
                </a14:m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根据下面公式确定：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𝑚𝑖𝑛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𝑄𝑥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FangSong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𝑅𝑢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𝑑𝑡</m:t>
                        </m:r>
                      </m:e>
                    </m:nary>
                  </m:oMath>
                </a14:m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𝑅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a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𝑐𝑎𝑡𝑡𝑖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公式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：</m:t>
                    </m:r>
                  </m:oMath>
                </a14:m>
                <a:endParaRPr kumimoji="1" lang="en-US" altLang="zh-CN" sz="2400" b="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𝑃𝐴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𝑃𝐵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FangSong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解出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𝑃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，控制器可以由此确定：</a:t>
                </a:r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𝐾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=</m:t>
                    </m:r>
                  </m:oMath>
                </a14:m>
                <a:r>
                  <a:rPr kumimoji="1" lang="en-US" altLang="zh-CN" sz="2400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𝐵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𝑃</m:t>
                    </m:r>
                  </m:oMath>
                </a14:m>
                <a:endParaRPr kumimoji="1"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C66BB6-DDBE-A04E-86CE-55F27B5E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92573"/>
                <a:ext cx="4839017" cy="3886641"/>
              </a:xfrm>
              <a:prstGeom prst="rect">
                <a:avLst/>
              </a:prstGeom>
              <a:blipFill>
                <a:blip r:embed="rId3"/>
                <a:stretch>
                  <a:fillRect l="-2094" t="-1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39657" y="282908"/>
            <a:ext cx="49896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7" name="燕尾形 6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66BB6-DDBE-A04E-86CE-55F27B5E969B}"/>
              </a:ext>
            </a:extLst>
          </p:cNvPr>
          <p:cNvSpPr txBox="1"/>
          <p:nvPr/>
        </p:nvSpPr>
        <p:spPr>
          <a:xfrm>
            <a:off x="2743200" y="199257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endParaRPr kumimoji="1"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7C89AE7-5C29-DE4C-B9B5-6F8044F2783C}"/>
              </a:ext>
            </a:extLst>
          </p:cNvPr>
          <p:cNvCxnSpPr/>
          <p:nvPr/>
        </p:nvCxnSpPr>
        <p:spPr bwMode="auto">
          <a:xfrm>
            <a:off x="2284137" y="4731951"/>
            <a:ext cx="12600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2DFACA8-F606-8C46-B65E-B5926D5F109B}"/>
              </a:ext>
            </a:extLst>
          </p:cNvPr>
          <p:cNvSpPr/>
          <p:nvPr/>
        </p:nvSpPr>
        <p:spPr bwMode="auto">
          <a:xfrm>
            <a:off x="3589575" y="4558016"/>
            <a:ext cx="357808" cy="347870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7BCB02-D894-454D-A083-35D4E0AAA5D7}"/>
              </a:ext>
            </a:extLst>
          </p:cNvPr>
          <p:cNvSpPr txBox="1"/>
          <p:nvPr/>
        </p:nvSpPr>
        <p:spPr>
          <a:xfrm>
            <a:off x="2443163" y="4271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期望状态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E56ED40-1E77-454C-A9F5-30FD026A2B33}"/>
              </a:ext>
            </a:extLst>
          </p:cNvPr>
          <p:cNvCxnSpPr>
            <a:cxnSpLocks/>
            <a:endCxn id="9" idx="6"/>
          </p:cNvCxnSpPr>
          <p:nvPr/>
        </p:nvCxnSpPr>
        <p:spPr bwMode="auto">
          <a:xfrm flipH="1">
            <a:off x="3947383" y="4731951"/>
            <a:ext cx="1643438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A05A498-7F96-A546-BF07-9D331B3ABB98}"/>
              </a:ext>
            </a:extLst>
          </p:cNvPr>
          <p:cNvSpPr txBox="1"/>
          <p:nvPr/>
        </p:nvSpPr>
        <p:spPr>
          <a:xfrm>
            <a:off x="4482825" y="4271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输出状态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012FB3-081F-604B-A33F-7F3296B52353}"/>
              </a:ext>
            </a:extLst>
          </p:cNvPr>
          <p:cNvSpPr txBox="1"/>
          <p:nvPr/>
        </p:nvSpPr>
        <p:spPr>
          <a:xfrm>
            <a:off x="3116733" y="483098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+</a:t>
            </a:r>
            <a:endParaRPr kumimoji="1"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89078-013C-1341-905E-8BD75CE5BA42}"/>
              </a:ext>
            </a:extLst>
          </p:cNvPr>
          <p:cNvSpPr txBox="1"/>
          <p:nvPr/>
        </p:nvSpPr>
        <p:spPr>
          <a:xfrm>
            <a:off x="3992821" y="489552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-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4130483-181B-B34C-BAD3-BCE6911437F6}"/>
                  </a:ext>
                </a:extLst>
              </p:cNvPr>
              <p:cNvSpPr/>
              <p:nvPr/>
            </p:nvSpPr>
            <p:spPr bwMode="auto">
              <a:xfrm>
                <a:off x="3447935" y="1893346"/>
                <a:ext cx="641088" cy="6239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K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4130483-181B-B34C-BAD3-BCE69114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7935" y="1893346"/>
                <a:ext cx="641088" cy="623943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87E206-18A0-FA47-ACF0-F8FB3DF37FD7}"/>
              </a:ext>
            </a:extLst>
          </p:cNvPr>
          <p:cNvCxnSpPr>
            <a:stCxn id="9" idx="0"/>
          </p:cNvCxnSpPr>
          <p:nvPr/>
        </p:nvCxnSpPr>
        <p:spPr bwMode="auto">
          <a:xfrm flipV="1">
            <a:off x="3768479" y="2517289"/>
            <a:ext cx="0" cy="204072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ACD4BD9-F8FB-6241-A3CF-49F000A87761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 flipV="1">
            <a:off x="4089023" y="2205317"/>
            <a:ext cx="2279504" cy="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1FEC9A6-064E-A741-8641-9B093609DEA5}"/>
              </a:ext>
            </a:extLst>
          </p:cNvPr>
          <p:cNvSpPr/>
          <p:nvPr/>
        </p:nvSpPr>
        <p:spPr bwMode="auto">
          <a:xfrm>
            <a:off x="6368527" y="1906512"/>
            <a:ext cx="2366682" cy="524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三阶静倒立摆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D837108-82DF-4944-A181-54D1EF2269A4}"/>
              </a:ext>
            </a:extLst>
          </p:cNvPr>
          <p:cNvSpPr/>
          <p:nvPr/>
        </p:nvSpPr>
        <p:spPr bwMode="auto">
          <a:xfrm>
            <a:off x="5604465" y="4492394"/>
            <a:ext cx="537882" cy="4791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C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FFD7C09-5680-4845-B02F-C31048EC8562}"/>
              </a:ext>
            </a:extLst>
          </p:cNvPr>
          <p:cNvCxnSpPr>
            <a:stCxn id="29" idx="3"/>
          </p:cNvCxnSpPr>
          <p:nvPr/>
        </p:nvCxnSpPr>
        <p:spPr bwMode="auto">
          <a:xfrm>
            <a:off x="8735209" y="2168869"/>
            <a:ext cx="151682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38E7F12-594F-A846-A057-31F751F9BA91}"/>
              </a:ext>
            </a:extLst>
          </p:cNvPr>
          <p:cNvCxnSpPr/>
          <p:nvPr/>
        </p:nvCxnSpPr>
        <p:spPr bwMode="auto">
          <a:xfrm>
            <a:off x="10252038" y="2168869"/>
            <a:ext cx="0" cy="25630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16F6471-A9F5-4741-8638-0AE167FF0490}"/>
              </a:ext>
            </a:extLst>
          </p:cNvPr>
          <p:cNvSpPr/>
          <p:nvPr/>
        </p:nvSpPr>
        <p:spPr bwMode="auto">
          <a:xfrm>
            <a:off x="7226505" y="4473151"/>
            <a:ext cx="2366671" cy="455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  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位置传感器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03ABCAC-BFBA-614C-800F-2BEE5B2C5A21}"/>
              </a:ext>
            </a:extLst>
          </p:cNvPr>
          <p:cNvCxnSpPr>
            <a:stCxn id="43" idx="1"/>
            <a:endCxn id="35" idx="3"/>
          </p:cNvCxnSpPr>
          <p:nvPr/>
        </p:nvCxnSpPr>
        <p:spPr bwMode="auto">
          <a:xfrm flipH="1">
            <a:off x="6142347" y="4700675"/>
            <a:ext cx="10841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15AC28B-AA30-5141-8F60-65CA12FE77AF}"/>
              </a:ext>
            </a:extLst>
          </p:cNvPr>
          <p:cNvCxnSpPr/>
          <p:nvPr/>
        </p:nvCxnSpPr>
        <p:spPr bwMode="auto">
          <a:xfrm flipH="1">
            <a:off x="9593176" y="4731951"/>
            <a:ext cx="6588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287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4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2962</TotalTime>
  <Words>654</Words>
  <Application>Microsoft Office PowerPoint</Application>
  <PresentationFormat>宽屏</PresentationFormat>
  <Paragraphs>94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FangSong</vt:lpstr>
      <vt:lpstr>等线</vt:lpstr>
      <vt:lpstr>等线 Light</vt:lpstr>
      <vt:lpstr>Arial</vt:lpstr>
      <vt:lpstr>Calibri</vt:lpstr>
      <vt:lpstr>Calibri Light</vt:lpstr>
      <vt:lpstr>Cambria Math</vt:lpstr>
      <vt:lpstr>Office 主题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gui xiangyu</cp:lastModifiedBy>
  <cp:revision>301</cp:revision>
  <dcterms:created xsi:type="dcterms:W3CDTF">2017-01-02T10:35:04Z</dcterms:created>
  <dcterms:modified xsi:type="dcterms:W3CDTF">2021-06-09T06:46:25Z</dcterms:modified>
</cp:coreProperties>
</file>