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media/image9.jpg" ContentType="image/jpeg"/>
  <Override PartName="/ppt/media/image10.jpg" ContentType="image/jpeg"/>
  <Override PartName="/ppt/media/image12.jpg" ContentType="image/jpeg"/>
  <Override PartName="/ppt/media/image15.jpg" ContentType="image/jpeg"/>
  <Override PartName="/ppt/notesSlides/notesSlide1.xml" ContentType="application/vnd.openxmlformats-officedocument.presentationml.notesSlide+xml"/>
  <Override PartName="/ppt/media/image20.jpg" ContentType="image/jpeg"/>
  <Override PartName="/ppt/notesSlides/notesSlide2.xml" ContentType="application/vnd.openxmlformats-officedocument.presentationml.notesSlide+xml"/>
  <Override PartName="/ppt/media/image25.jpg" ContentType="image/jpeg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9"/>
  </p:notesMasterIdLst>
  <p:handoutMasterIdLst>
    <p:handoutMasterId r:id="rId30"/>
  </p:handoutMasterIdLst>
  <p:sldIdLst>
    <p:sldId id="256" r:id="rId3"/>
    <p:sldId id="343" r:id="rId4"/>
    <p:sldId id="321" r:id="rId5"/>
    <p:sldId id="331" r:id="rId6"/>
    <p:sldId id="300" r:id="rId7"/>
    <p:sldId id="270" r:id="rId8"/>
    <p:sldId id="325" r:id="rId9"/>
    <p:sldId id="334" r:id="rId10"/>
    <p:sldId id="335" r:id="rId11"/>
    <p:sldId id="336" r:id="rId12"/>
    <p:sldId id="338" r:id="rId13"/>
    <p:sldId id="337" r:id="rId14"/>
    <p:sldId id="339" r:id="rId15"/>
    <p:sldId id="333" r:id="rId16"/>
    <p:sldId id="319" r:id="rId17"/>
    <p:sldId id="340" r:id="rId18"/>
    <p:sldId id="326" r:id="rId19"/>
    <p:sldId id="328" r:id="rId20"/>
    <p:sldId id="341" r:id="rId21"/>
    <p:sldId id="342" r:id="rId22"/>
    <p:sldId id="349" r:id="rId23"/>
    <p:sldId id="344" r:id="rId24"/>
    <p:sldId id="348" r:id="rId25"/>
    <p:sldId id="345" r:id="rId26"/>
    <p:sldId id="346" r:id="rId27"/>
    <p:sldId id="347" r:id="rId28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A7F7"/>
    <a:srgbClr val="FF6600"/>
    <a:srgbClr val="4694C2"/>
    <a:srgbClr val="4491C3"/>
    <a:srgbClr val="3E97C4"/>
    <a:srgbClr val="279DC7"/>
    <a:srgbClr val="5597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85299" autoAdjust="0"/>
  </p:normalViewPr>
  <p:slideViewPr>
    <p:cSldViewPr snapToGrid="0">
      <p:cViewPr varScale="1">
        <p:scale>
          <a:sx n="69" d="100"/>
          <a:sy n="69" d="100"/>
        </p:scale>
        <p:origin x="78" y="2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A831E8C7-82E5-405A-8183-43A4DADE3373}" type="datetimeFigureOut">
              <a:rPr lang="en-US" smtClean="0"/>
              <a:t>3/19/2015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AE166887-C8E4-4C86-9374-02223A809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5295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8F16DE09-1810-49FB-AB0F-2B91928140A6}" type="datetimeFigureOut">
              <a:rPr lang="en-US" smtClean="0"/>
              <a:t>3/19/2015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60B75C7D-AC74-440C-975E-1CA7BB145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68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75C7D-AC74-440C-975E-1CA7BB14536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3724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www.polymer-project.org</a:t>
            </a:r>
            <a:r>
              <a:rPr lang="en-US" dirty="0" smtClean="0"/>
              <a:t>/</a:t>
            </a:r>
          </a:p>
          <a:p>
            <a:r>
              <a:rPr lang="en-US" dirty="0" smtClean="0"/>
              <a:t>http://x-</a:t>
            </a:r>
            <a:r>
              <a:rPr lang="en-US" dirty="0" err="1" smtClean="0"/>
              <a:t>tags.org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75C7D-AC74-440C-975E-1CA7BB14536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013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www.polymer-project.org</a:t>
            </a:r>
            <a:r>
              <a:rPr lang="en-US" dirty="0" smtClean="0"/>
              <a:t>/</a:t>
            </a:r>
          </a:p>
          <a:p>
            <a:r>
              <a:rPr lang="en-US" dirty="0" smtClean="0"/>
              <a:t>http://x-</a:t>
            </a:r>
            <a:r>
              <a:rPr lang="en-US" dirty="0" err="1" smtClean="0"/>
              <a:t>tags.org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75C7D-AC74-440C-975E-1CA7BB14536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024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75C7D-AC74-440C-975E-1CA7BB14536A}" type="slidenum">
              <a:rPr lang="en-US" smtClean="0">
                <a:solidFill>
                  <a:prstClr val="black"/>
                </a:solidFill>
              </a:rPr>
              <a:pPr/>
              <a:t>23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87752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75C7D-AC74-440C-975E-1CA7BB14536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019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D3857-3CC2-4F4D-8515-5A571E92883A}" type="datetimeFigureOut">
              <a:rPr lang="en-US" smtClean="0"/>
              <a:t>3/19/2015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B22E7-167A-442D-8F16-E4BEEB670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073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D3857-3CC2-4F4D-8515-5A571E92883A}" type="datetimeFigureOut">
              <a:rPr lang="en-US" smtClean="0"/>
              <a:t>3/19/2015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B22E7-167A-442D-8F16-E4BEEB670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698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D3857-3CC2-4F4D-8515-5A571E92883A}" type="datetimeFigureOut">
              <a:rPr lang="en-US" smtClean="0"/>
              <a:t>3/19/2015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B22E7-167A-442D-8F16-E4BEEB670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0231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D3857-3CC2-4F4D-8515-5A571E92883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3/19/2015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B22E7-167A-442D-8F16-E4BEEB6701A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78753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D3857-3CC2-4F4D-8515-5A571E92883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3/19/2015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B22E7-167A-442D-8F16-E4BEEB6701A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44631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D3857-3CC2-4F4D-8515-5A571E92883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3/19/2015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B22E7-167A-442D-8F16-E4BEEB6701A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92414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D3857-3CC2-4F4D-8515-5A571E92883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3/19/2015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B22E7-167A-442D-8F16-E4BEEB6701A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03833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D3857-3CC2-4F4D-8515-5A571E92883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3/19/2015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B22E7-167A-442D-8F16-E4BEEB6701A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18875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D3857-3CC2-4F4D-8515-5A571E92883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3/19/2015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B22E7-167A-442D-8F16-E4BEEB6701A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70309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D3857-3CC2-4F4D-8515-5A571E92883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3/19/2015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B22E7-167A-442D-8F16-E4BEEB6701A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45177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D3857-3CC2-4F4D-8515-5A571E92883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3/19/2015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B22E7-167A-442D-8F16-E4BEEB6701A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59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D3857-3CC2-4F4D-8515-5A571E92883A}" type="datetimeFigureOut">
              <a:rPr lang="en-US" smtClean="0"/>
              <a:t>3/19/2015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B22E7-167A-442D-8F16-E4BEEB670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6570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D3857-3CC2-4F4D-8515-5A571E92883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3/19/2015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B22E7-167A-442D-8F16-E4BEEB6701A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701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D3857-3CC2-4F4D-8515-5A571E92883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3/19/2015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B22E7-167A-442D-8F16-E4BEEB6701A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1504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D3857-3CC2-4F4D-8515-5A571E92883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3/19/2015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B22E7-167A-442D-8F16-E4BEEB6701A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504605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solidFill>
          <a:srgbClr val="EEEF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339" y="6283999"/>
            <a:ext cx="1131446" cy="188419"/>
          </a:xfrm>
          <a:prstGeom prst="rect">
            <a:avLst/>
          </a:prstGeom>
        </p:spPr>
      </p:pic>
      <p:sp>
        <p:nvSpPr>
          <p:cNvPr id="15" name="矩形 14"/>
          <p:cNvSpPr/>
          <p:nvPr userDrawn="1"/>
        </p:nvSpPr>
        <p:spPr>
          <a:xfrm>
            <a:off x="9785253" y="6239708"/>
            <a:ext cx="153074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www.yunshipei.com</a:t>
            </a:r>
            <a:endParaRPr lang="zh-CN" altLang="en-US" sz="12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文本框 16"/>
          <p:cNvSpPr txBox="1"/>
          <p:nvPr userDrawn="1"/>
        </p:nvSpPr>
        <p:spPr>
          <a:xfrm>
            <a:off x="11874265" y="534684"/>
            <a:ext cx="288147" cy="85254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eaVert" wrap="square" lIns="36000" rIns="36000" rtlCol="0" anchor="ctr" anchorCtr="1">
            <a:spAutoFit/>
          </a:bodyPr>
          <a:lstStyle/>
          <a:p>
            <a:r>
              <a:rPr lang="en-US" altLang="zh-CN" sz="14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  <a:fld id="{69BF7FD3-B767-42BC-9ECB-EA03F711DB25}" type="slidenum">
              <a:rPr lang="en-US" altLang="zh-CN" sz="140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zh-CN" altLang="en-US" sz="14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289976" y="282576"/>
            <a:ext cx="10972800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 smtClean="0"/>
              <a:t>Click to edit Master title style</a:t>
            </a:r>
            <a:endParaRPr 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6285" y="151257"/>
            <a:ext cx="1814432" cy="38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2339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bg>
      <p:bgPr>
        <a:solidFill>
          <a:srgbClr val="EEEF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99752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6192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D3857-3CC2-4F4D-8515-5A571E92883A}" type="datetimeFigureOut">
              <a:rPr lang="en-US" smtClean="0"/>
              <a:t>3/19/2015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B22E7-167A-442D-8F16-E4BEEB670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810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D3857-3CC2-4F4D-8515-5A571E92883A}" type="datetimeFigureOut">
              <a:rPr lang="en-US" smtClean="0"/>
              <a:t>3/19/2015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B22E7-167A-442D-8F16-E4BEEB670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772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D3857-3CC2-4F4D-8515-5A571E92883A}" type="datetimeFigureOut">
              <a:rPr lang="en-US" smtClean="0"/>
              <a:t>3/19/2015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B22E7-167A-442D-8F16-E4BEEB670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677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D3857-3CC2-4F4D-8515-5A571E92883A}" type="datetimeFigureOut">
              <a:rPr lang="en-US" smtClean="0"/>
              <a:t>3/19/2015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B22E7-167A-442D-8F16-E4BEEB670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214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D3857-3CC2-4F4D-8515-5A571E92883A}" type="datetimeFigureOut">
              <a:rPr lang="en-US" smtClean="0"/>
              <a:t>3/19/2015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B22E7-167A-442D-8F16-E4BEEB670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299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D3857-3CC2-4F4D-8515-5A571E92883A}" type="datetimeFigureOut">
              <a:rPr lang="en-US" smtClean="0"/>
              <a:t>3/19/2015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B22E7-167A-442D-8F16-E4BEEB670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995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D3857-3CC2-4F4D-8515-5A571E92883A}" type="datetimeFigureOut">
              <a:rPr lang="en-US" smtClean="0"/>
              <a:t>3/19/2015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B22E7-167A-442D-8F16-E4BEEB670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211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1D3857-3CC2-4F4D-8515-5A571E92883A}" type="datetimeFigureOut">
              <a:rPr lang="en-US" smtClean="0"/>
              <a:t>3/19/2015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AB22E7-167A-442D-8F16-E4BEEB670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409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1D3857-3CC2-4F4D-8515-5A571E92883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3/19/2015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AB22E7-167A-442D-8F16-E4BEEB6701A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6095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8A7F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5597C5"/>
              </a:solidFill>
              <a:effectLst/>
            </a:endParaRPr>
          </a:p>
        </p:txBody>
      </p:sp>
      <p:pic>
        <p:nvPicPr>
          <p:cNvPr id="5" name="Picture 4" descr="cov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3108" y="3580309"/>
            <a:ext cx="5903854" cy="3277691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946400" y="838018"/>
            <a:ext cx="6258560" cy="1204142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5597C5"/>
              </a:solidFill>
              <a:effectLst/>
            </a:endParaRPr>
          </a:p>
        </p:txBody>
      </p:sp>
      <p:sp>
        <p:nvSpPr>
          <p:cNvPr id="6" name="副标题 2"/>
          <p:cNvSpPr txBox="1">
            <a:spLocks/>
          </p:cNvSpPr>
          <p:nvPr/>
        </p:nvSpPr>
        <p:spPr>
          <a:xfrm>
            <a:off x="3335302" y="1060617"/>
            <a:ext cx="5763694" cy="9820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&lt;Web Components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/&gt;</a:t>
            </a:r>
          </a:p>
          <a:p>
            <a:r>
              <a:rPr lang="en-US" altLang="zh-CN" sz="2000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&lt;!– </a:t>
            </a:r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Web </a:t>
            </a: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前端开发的未来趋势</a:t>
            </a:r>
            <a:r>
              <a:rPr lang="en-US" altLang="zh-CN" sz="2000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en-US" altLang="zh-CN" sz="2000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  <a:sym typeface="Wingdings"/>
              </a:rPr>
              <a:t>--&gt;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副标题 2"/>
          <p:cNvSpPr txBox="1">
            <a:spLocks/>
          </p:cNvSpPr>
          <p:nvPr/>
        </p:nvSpPr>
        <p:spPr>
          <a:xfrm>
            <a:off x="5245477" y="2161362"/>
            <a:ext cx="2129508" cy="5180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陈本峰</a:t>
            </a:r>
            <a:r>
              <a: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2015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－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3465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3094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5597C5"/>
              </a:solidFill>
              <a:effectLst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77519" y="0"/>
            <a:ext cx="2638395" cy="416560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2F2F2"/>
                </a:solidFill>
              </a:rPr>
              <a:t>Template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6883" y="1748159"/>
            <a:ext cx="8879550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黑体简体"/>
              </a:rPr>
              <a:t>内容被解析，但是不显示</a:t>
            </a:r>
            <a:endParaRPr lang="en-US" altLang="zh-CN" sz="24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方正黑体简体"/>
            </a:endParaRP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黑体简体"/>
              </a:rPr>
              <a:t>图片资源不会被下载</a:t>
            </a:r>
            <a:endParaRPr lang="en-US" altLang="zh-CN" sz="24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方正黑体简体"/>
            </a:endParaRP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黑体简体"/>
              </a:rPr>
              <a:t>脚本资源不会被下载或者执行</a:t>
            </a:r>
            <a:endParaRPr lang="en-US" altLang="zh-CN" sz="24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方正黑体简体"/>
            </a:endParaRP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endParaRPr lang="en-US" altLang="zh-CN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方正黑体简体"/>
            </a:endParaRP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endParaRPr lang="en-US" altLang="zh-CN" sz="24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方正黑体简体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黑体简体"/>
              </a:rPr>
              <a:t>…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黑体简体"/>
              </a:rPr>
              <a:t> 直到它被使用</a:t>
            </a:r>
            <a:endParaRPr lang="en-US" altLang="zh-CN" sz="24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方正黑体简体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307294" y="811830"/>
            <a:ext cx="49226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黑体简体"/>
              </a:rPr>
              <a:t>&lt;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黑体简体"/>
              </a:rPr>
              <a:t>template&gt;</a:t>
            </a:r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黑体简体"/>
              </a:rPr>
              <a:t>元素特点</a:t>
            </a:r>
            <a:endParaRPr lang="en-US" altLang="zh-CN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方正黑体简体"/>
            </a:endParaRPr>
          </a:p>
        </p:txBody>
      </p:sp>
    </p:spTree>
    <p:extLst>
      <p:ext uri="{BB962C8B-B14F-4D97-AF65-F5344CB8AC3E}">
        <p14:creationId xmlns:p14="http://schemas.microsoft.com/office/powerpoint/2010/main" val="450066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3094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5597C5"/>
              </a:solidFill>
              <a:effectLst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77519" y="0"/>
            <a:ext cx="2638395" cy="416560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2F2F2"/>
                </a:solidFill>
              </a:rPr>
              <a:t>Custom</a:t>
            </a:r>
            <a:r>
              <a:rPr lang="zh-CN" altLang="en-US" dirty="0" smtClean="0">
                <a:solidFill>
                  <a:srgbClr val="F2F2F2"/>
                </a:solidFill>
              </a:rPr>
              <a:t> </a:t>
            </a:r>
            <a:r>
              <a:rPr lang="en-US" altLang="zh-CN" dirty="0" smtClean="0">
                <a:solidFill>
                  <a:srgbClr val="F2F2F2"/>
                </a:solidFill>
              </a:rPr>
              <a:t>Element</a:t>
            </a:r>
            <a:endParaRPr lang="en-US" dirty="0" smtClean="0">
              <a:solidFill>
                <a:srgbClr val="F2F2F2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446676" y="2314317"/>
            <a:ext cx="294053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黑体简体"/>
              </a:rPr>
              <a:t>&lt;</a:t>
            </a:r>
            <a:r>
              <a:rPr lang="en-US" altLang="zh-CN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黑体简体"/>
              </a:rPr>
              <a:t>my-slider&gt;</a:t>
            </a:r>
          </a:p>
          <a:p>
            <a:endParaRPr lang="en-US" altLang="zh-CN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方正黑体简体"/>
            </a:endParaRPr>
          </a:p>
          <a:p>
            <a:r>
              <a:rPr lang="zh-CN" altLang="zh-CN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黑体简体"/>
              </a:rPr>
              <a:t>&lt;</a:t>
            </a:r>
            <a:r>
              <a:rPr lang="en-US" altLang="zh-CN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黑体简体"/>
              </a:rPr>
              <a:t>/my-slider&gt;</a:t>
            </a:r>
            <a:endParaRPr lang="en-US" altLang="zh-CN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方正黑体简体"/>
            </a:endParaRPr>
          </a:p>
        </p:txBody>
      </p:sp>
    </p:spTree>
    <p:extLst>
      <p:ext uri="{BB962C8B-B14F-4D97-AF65-F5344CB8AC3E}">
        <p14:creationId xmlns:p14="http://schemas.microsoft.com/office/powerpoint/2010/main" val="419683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3094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5597C5"/>
              </a:solidFill>
              <a:effectLst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77519" y="0"/>
            <a:ext cx="2638395" cy="416560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2F2F2"/>
                </a:solidFill>
              </a:rPr>
              <a:t>Custom</a:t>
            </a:r>
            <a:r>
              <a:rPr lang="zh-CN" altLang="en-US" dirty="0" smtClean="0">
                <a:solidFill>
                  <a:srgbClr val="F2F2F2"/>
                </a:solidFill>
              </a:rPr>
              <a:t> </a:t>
            </a:r>
            <a:r>
              <a:rPr lang="en-US" altLang="zh-CN" dirty="0" smtClean="0">
                <a:solidFill>
                  <a:srgbClr val="F2F2F2"/>
                </a:solidFill>
              </a:rPr>
              <a:t>Element</a:t>
            </a:r>
            <a:endParaRPr lang="en-US" dirty="0" smtClean="0">
              <a:solidFill>
                <a:srgbClr val="F2F2F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8120" y="648401"/>
            <a:ext cx="11233170" cy="5424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黑体简体"/>
              </a:rPr>
              <a:t>&lt;template&gt;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黑体简体"/>
              </a:rPr>
              <a:t>  &lt;!– 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黑体简体"/>
              </a:rPr>
              <a:t>关于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黑体简体"/>
              </a:rPr>
              <a:t>my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黑体简体"/>
              </a:rPr>
              <a:t> 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黑体简体"/>
              </a:rPr>
              <a:t>slider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黑体简体"/>
              </a:rPr>
              <a:t>的所有代码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黑体简体"/>
              </a:rPr>
              <a:t>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黑体简体"/>
              </a:rPr>
              <a:t>--&gt;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黑体简体"/>
              </a:rPr>
              <a:t>&lt;/template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黑体简体"/>
              </a:rPr>
              <a:t>&gt;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方正黑体简体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黑体简体"/>
              </a:rPr>
              <a:t>&lt;script&gt;</a:t>
            </a:r>
          </a:p>
          <a:p>
            <a:pPr>
              <a:lnSpc>
                <a:spcPct val="150000"/>
              </a:lnSpc>
            </a:pPr>
            <a:r>
              <a:rPr lang="en-US" altLang="zh-CN" sz="2000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黑体简体"/>
              </a:rPr>
              <a:t>var</a:t>
            </a:r>
            <a:r>
              <a:rPr lang="en-US" altLang="zh-CN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黑体简体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黑体简体"/>
              </a:rPr>
              <a:t>tmpl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黑体简体"/>
              </a:rPr>
              <a:t> = </a:t>
            </a:r>
            <a:r>
              <a:rPr lang="en-US" altLang="zh-CN" sz="2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黑体简体"/>
              </a:rPr>
              <a:t>document.querySelector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黑体简体"/>
              </a:rPr>
              <a:t>('template');</a:t>
            </a:r>
          </a:p>
          <a:p>
            <a:pPr>
              <a:lnSpc>
                <a:spcPct val="150000"/>
              </a:lnSpc>
            </a:pPr>
            <a:r>
              <a:rPr lang="en-US" altLang="zh-CN" sz="2000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黑体简体"/>
              </a:rPr>
              <a:t>var</a:t>
            </a:r>
            <a:r>
              <a:rPr lang="en-US" altLang="zh-CN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黑体简体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黑体简体"/>
              </a:rPr>
              <a:t>ImgSliderProto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黑体简体"/>
              </a:rPr>
              <a:t> = </a:t>
            </a:r>
            <a:r>
              <a:rPr lang="en-US" altLang="zh-CN" sz="2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黑体简体"/>
              </a:rPr>
              <a:t>Object.create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黑体简体"/>
              </a:rPr>
              <a:t>(</a:t>
            </a:r>
            <a:r>
              <a:rPr lang="en-US" altLang="zh-CN" sz="2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黑体简体"/>
              </a:rPr>
              <a:t>HTMLElement.prototype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黑体简体"/>
              </a:rPr>
              <a:t>)</a:t>
            </a:r>
            <a:r>
              <a:rPr lang="en-US" altLang="zh-CN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黑体简体"/>
              </a:rPr>
              <a:t>;</a:t>
            </a:r>
            <a:endParaRPr lang="en-US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方正黑体简体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黑体简体"/>
              </a:rPr>
              <a:t>ImgSliderProto.createdCallback</a:t>
            </a:r>
            <a:r>
              <a:rPr lang="en-US" altLang="zh-CN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黑体简体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黑体简体"/>
              </a:rPr>
              <a:t>= function() {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黑体简体"/>
              </a:rPr>
              <a:t>    </a:t>
            </a:r>
            <a:r>
              <a:rPr lang="en-US" altLang="zh-CN" sz="2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黑体简体"/>
              </a:rPr>
              <a:t>var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黑体简体"/>
              </a:rPr>
              <a:t> root = </a:t>
            </a:r>
            <a:r>
              <a:rPr lang="en-US" altLang="zh-CN" sz="2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黑体简体"/>
              </a:rPr>
              <a:t>this.createShadowRoot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黑体简体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黑体简体"/>
              </a:rPr>
              <a:t>    </a:t>
            </a:r>
            <a:r>
              <a:rPr lang="en-US" altLang="zh-CN" sz="2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黑体简体"/>
              </a:rPr>
              <a:t>root.appendChild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黑体简体"/>
              </a:rPr>
              <a:t>(</a:t>
            </a:r>
            <a:r>
              <a:rPr lang="en-US" altLang="zh-CN" sz="2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黑体简体"/>
              </a:rPr>
              <a:t>document.importNode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黑体简体"/>
              </a:rPr>
              <a:t>(</a:t>
            </a:r>
            <a:r>
              <a:rPr lang="en-US" altLang="zh-CN" sz="2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黑体简体"/>
              </a:rPr>
              <a:t>tmpl.content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黑体简体"/>
              </a:rPr>
              <a:t>, true));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黑体简体"/>
              </a:rPr>
              <a:t>  }</a:t>
            </a:r>
            <a:r>
              <a:rPr lang="en-US" altLang="zh-CN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黑体简体"/>
              </a:rPr>
              <a:t>;</a:t>
            </a:r>
            <a:endParaRPr lang="en-US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方正黑体简体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黑体简体"/>
              </a:rPr>
              <a:t> </a:t>
            </a:r>
            <a:r>
              <a:rPr lang="en-US" altLang="zh-CN" sz="2000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黑体简体"/>
              </a:rPr>
              <a:t>var</a:t>
            </a:r>
            <a:r>
              <a:rPr lang="en-US" altLang="zh-CN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黑体简体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黑体简体"/>
              </a:rPr>
              <a:t>ImgSlider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黑体简体"/>
              </a:rPr>
              <a:t> = 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黑体简体"/>
              </a:rPr>
              <a:t>document.registerElement</a:t>
            </a:r>
            <a:r>
              <a:rPr lang="en-US" altLang="zh-CN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黑体简体"/>
              </a:rPr>
              <a:t>(’my-slider‘, {</a:t>
            </a: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黑体简体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黑体简体"/>
              </a:rPr>
              <a:t>prototype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黑体简体"/>
              </a:rPr>
              <a:t>: </a:t>
            </a:r>
            <a:r>
              <a:rPr lang="en-US" altLang="zh-CN" sz="2000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黑体简体"/>
              </a:rPr>
              <a:t>ImgSliderProto</a:t>
            </a:r>
            <a:r>
              <a:rPr lang="en-US" altLang="zh-CN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黑体简体"/>
              </a:rPr>
              <a:t>}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黑体简体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黑体简体"/>
              </a:rPr>
              <a:t>&lt;/script&gt;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765253" y="0"/>
            <a:ext cx="85467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黑体简体"/>
              </a:rPr>
              <a:t>利用</a:t>
            </a:r>
            <a:r>
              <a:rPr lang="en-US" altLang="zh-CN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黑体简体"/>
              </a:rPr>
              <a:t>Custom</a:t>
            </a:r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黑体简体"/>
              </a:rPr>
              <a:t> </a:t>
            </a:r>
            <a:r>
              <a:rPr lang="en-US" altLang="zh-CN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黑体简体"/>
              </a:rPr>
              <a:t>Element</a:t>
            </a:r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黑体简体"/>
              </a:rPr>
              <a:t>创建</a:t>
            </a:r>
            <a:r>
              <a:rPr lang="en-US" altLang="zh-CN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黑体简体"/>
              </a:rPr>
              <a:t>&lt;my-slider&gt;</a:t>
            </a:r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黑体简体"/>
              </a:rPr>
              <a:t>元素</a:t>
            </a:r>
            <a:endParaRPr lang="en-US" altLang="zh-CN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方正黑体简体"/>
            </a:endParaRPr>
          </a:p>
        </p:txBody>
      </p:sp>
    </p:spTree>
    <p:extLst>
      <p:ext uri="{BB962C8B-B14F-4D97-AF65-F5344CB8AC3E}">
        <p14:creationId xmlns:p14="http://schemas.microsoft.com/office/powerpoint/2010/main" val="585424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3094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5597C5"/>
              </a:solidFill>
              <a:effectLst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77519" y="0"/>
            <a:ext cx="2638395" cy="416560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2F2F2"/>
                </a:solidFill>
              </a:rPr>
              <a:t>Shadow</a:t>
            </a:r>
            <a:r>
              <a:rPr lang="zh-CN" altLang="en-US" dirty="0" smtClean="0">
                <a:solidFill>
                  <a:srgbClr val="F2F2F2"/>
                </a:solidFill>
              </a:rPr>
              <a:t> </a:t>
            </a:r>
            <a:r>
              <a:rPr lang="en-US" altLang="zh-CN" dirty="0" smtClean="0">
                <a:solidFill>
                  <a:srgbClr val="F2F2F2"/>
                </a:solidFill>
              </a:rPr>
              <a:t>DOM</a:t>
            </a:r>
            <a:endParaRPr lang="en-US" dirty="0" smtClean="0">
              <a:solidFill>
                <a:srgbClr val="F2F2F2"/>
              </a:solidFill>
            </a:endParaRPr>
          </a:p>
        </p:txBody>
      </p:sp>
      <p:pic>
        <p:nvPicPr>
          <p:cNvPr id="3" name="Picture 2" descr="0.watermark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934" y="521704"/>
            <a:ext cx="10428802" cy="6258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418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5597C5"/>
              </a:solidFill>
              <a:effectLst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77519" y="0"/>
            <a:ext cx="2638395" cy="416560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2F2F2"/>
                </a:solidFill>
                <a:effectLst/>
              </a:rPr>
              <a:t>Shadow DOM</a:t>
            </a:r>
            <a:endParaRPr lang="en-US" dirty="0">
              <a:solidFill>
                <a:srgbClr val="F2F2F2"/>
              </a:solidFill>
              <a:effectLst/>
            </a:endParaRPr>
          </a:p>
        </p:txBody>
      </p:sp>
      <p:pic>
        <p:nvPicPr>
          <p:cNvPr id="2" name="Picture 1" descr="Screen Shot 2014-06-21 at 17.18.2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5152" y="697239"/>
            <a:ext cx="7527725" cy="58726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26805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5597C5"/>
              </a:solidFill>
              <a:effectLst/>
            </a:endParaRPr>
          </a:p>
        </p:txBody>
      </p:sp>
      <p:pic>
        <p:nvPicPr>
          <p:cNvPr id="7" name="Picture 6" descr="Screen Shot 2014-06-21 at 17.13.2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738" y="1231713"/>
            <a:ext cx="9237520" cy="4948671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477519" y="0"/>
            <a:ext cx="2638395" cy="416560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2F2F2"/>
                </a:solidFill>
                <a:effectLst/>
              </a:rPr>
              <a:t>Shadow DOM</a:t>
            </a:r>
            <a:endParaRPr lang="en-US" dirty="0">
              <a:solidFill>
                <a:srgbClr val="F2F2F2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18466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3094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5597C5"/>
              </a:solidFill>
              <a:effectLst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77519" y="0"/>
            <a:ext cx="2638395" cy="416560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2F2F2"/>
                </a:solidFill>
              </a:rPr>
              <a:t>Shadow</a:t>
            </a:r>
            <a:r>
              <a:rPr lang="zh-CN" altLang="en-US" dirty="0" smtClean="0">
                <a:solidFill>
                  <a:srgbClr val="F2F2F2"/>
                </a:solidFill>
              </a:rPr>
              <a:t> </a:t>
            </a:r>
            <a:r>
              <a:rPr lang="en-US" altLang="zh-CN" dirty="0" smtClean="0">
                <a:solidFill>
                  <a:srgbClr val="F2F2F2"/>
                </a:solidFill>
              </a:rPr>
              <a:t>DOM</a:t>
            </a:r>
            <a:endParaRPr lang="en-US" dirty="0" smtClean="0">
              <a:solidFill>
                <a:srgbClr val="F2F2F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6883" y="1748159"/>
            <a:ext cx="8879550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黑体简体"/>
              </a:rPr>
              <a:t>挂载在某一个元素下面，但是不在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黑体简体"/>
              </a:rPr>
              <a:t>DOM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黑体简体"/>
              </a:rPr>
              <a:t>里面显示</a:t>
            </a:r>
            <a:endParaRPr lang="en-US" altLang="zh-CN" sz="24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方正黑体简体"/>
            </a:endParaRP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黑体简体"/>
              </a:rPr>
              <a:t>完全独立当前文档，不受当前文档样式的影响</a:t>
            </a:r>
            <a:endParaRPr lang="en-US" altLang="zh-CN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方正黑体简体"/>
            </a:endParaRP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方正黑体简体"/>
            </a:endParaRP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endParaRPr lang="en-US" altLang="zh-CN" sz="24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方正黑体简体"/>
            </a:endParaRP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endParaRPr lang="en-US" altLang="zh-CN" sz="24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方正黑体简体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307294" y="811830"/>
            <a:ext cx="49226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黑体简体"/>
              </a:rPr>
              <a:t>Shadow DOM </a:t>
            </a:r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黑体简体"/>
              </a:rPr>
              <a:t>特点</a:t>
            </a:r>
            <a:endParaRPr lang="en-US" altLang="zh-CN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方正黑体简体"/>
            </a:endParaRPr>
          </a:p>
        </p:txBody>
      </p:sp>
    </p:spTree>
    <p:extLst>
      <p:ext uri="{BB962C8B-B14F-4D97-AF65-F5344CB8AC3E}">
        <p14:creationId xmlns:p14="http://schemas.microsoft.com/office/powerpoint/2010/main" val="3864151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527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b="1" dirty="0">
              <a:solidFill>
                <a:schemeClr val="tx1"/>
              </a:solidFill>
              <a:latin typeface="方正中等线简体"/>
              <a:ea typeface="方正中等线简体"/>
              <a:cs typeface="方正中等线简体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77519" y="0"/>
            <a:ext cx="2976041" cy="416560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dirty="0" smtClean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Imports</a:t>
            </a:r>
            <a:endParaRPr lang="en-US" dirty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702590" y="1478525"/>
            <a:ext cx="7394973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Arial"/>
                <a:cs typeface="Arial"/>
              </a:rPr>
              <a:t>&lt;link </a:t>
            </a:r>
            <a:r>
              <a:rPr lang="en-US" sz="3200" dirty="0" err="1">
                <a:latin typeface="Arial"/>
                <a:cs typeface="Arial"/>
              </a:rPr>
              <a:t>rel</a:t>
            </a:r>
            <a:r>
              <a:rPr lang="en-US" sz="3200" dirty="0">
                <a:latin typeface="Arial"/>
                <a:cs typeface="Arial"/>
              </a:rPr>
              <a:t>="import" </a:t>
            </a:r>
            <a:r>
              <a:rPr lang="en-US" sz="3200" dirty="0" err="1">
                <a:latin typeface="Arial"/>
                <a:cs typeface="Arial"/>
              </a:rPr>
              <a:t>href</a:t>
            </a:r>
            <a:r>
              <a:rPr lang="en-US" sz="3200" dirty="0" smtClean="0">
                <a:latin typeface="Arial"/>
                <a:cs typeface="Arial"/>
              </a:rPr>
              <a:t>=”my</a:t>
            </a:r>
            <a:r>
              <a:rPr lang="en-US" altLang="zh-CN" sz="3200" dirty="0" smtClean="0">
                <a:latin typeface="Arial"/>
                <a:cs typeface="Arial"/>
              </a:rPr>
              <a:t>-</a:t>
            </a:r>
            <a:r>
              <a:rPr lang="en-US" altLang="zh-CN" sz="3200" dirty="0" err="1" smtClean="0">
                <a:latin typeface="Arial"/>
                <a:cs typeface="Arial"/>
              </a:rPr>
              <a:t>slider</a:t>
            </a:r>
            <a:r>
              <a:rPr lang="en-US" sz="3200" dirty="0" err="1" smtClean="0">
                <a:latin typeface="Arial"/>
                <a:cs typeface="Arial"/>
              </a:rPr>
              <a:t>.html</a:t>
            </a:r>
            <a:r>
              <a:rPr lang="en-US" sz="3200" dirty="0">
                <a:latin typeface="Arial"/>
                <a:cs typeface="Arial"/>
              </a:rPr>
              <a:t>"&gt;</a:t>
            </a:r>
          </a:p>
        </p:txBody>
      </p:sp>
    </p:spTree>
    <p:extLst>
      <p:ext uri="{BB962C8B-B14F-4D97-AF65-F5344CB8AC3E}">
        <p14:creationId xmlns:p14="http://schemas.microsoft.com/office/powerpoint/2010/main" val="2729143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b="1" dirty="0">
              <a:solidFill>
                <a:schemeClr val="tx1"/>
              </a:solidFill>
              <a:latin typeface="方正中等线简体"/>
              <a:ea typeface="方正中等线简体"/>
              <a:cs typeface="方正中等线简体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77519" y="0"/>
            <a:ext cx="2945067" cy="416560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完整代码示例</a:t>
            </a:r>
            <a:endParaRPr lang="en-US" dirty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Picture 9" descr="Screen Shot 2014-06-21 at 18.37.36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788"/>
          <a:stretch/>
        </p:blipFill>
        <p:spPr>
          <a:xfrm>
            <a:off x="531412" y="685068"/>
            <a:ext cx="9948447" cy="5696628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9307579" y="340769"/>
            <a:ext cx="2508865" cy="54213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myslider.html</a:t>
            </a:r>
            <a:r>
              <a:rPr lang="zh-CN" altLang="en-US" dirty="0" smtClean="0"/>
              <a:t> 代码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280478" y="5109058"/>
            <a:ext cx="2508865" cy="54213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index.html</a:t>
            </a:r>
            <a:r>
              <a:rPr lang="zh-CN" altLang="en-US" dirty="0" smtClean="0"/>
              <a:t> 代码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511065" y="5390367"/>
            <a:ext cx="8455805" cy="46468"/>
          </a:xfrm>
          <a:prstGeom prst="line">
            <a:avLst/>
          </a:prstGeom>
          <a:ln w="28575" cmpd="sng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123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527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b="1" dirty="0">
              <a:solidFill>
                <a:schemeClr val="tx1"/>
              </a:solidFill>
              <a:latin typeface="方正中等线简体"/>
              <a:ea typeface="方正中等线简体"/>
              <a:cs typeface="方正中等线简体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77519" y="0"/>
            <a:ext cx="2976041" cy="416560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浏览器支持</a:t>
            </a:r>
            <a:endParaRPr lang="en-US" dirty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62" b="14847"/>
          <a:stretch/>
        </p:blipFill>
        <p:spPr>
          <a:xfrm>
            <a:off x="1376050" y="1579418"/>
            <a:ext cx="8055189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071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16934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5597C5"/>
              </a:solidFill>
              <a:effectLst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77520" y="0"/>
            <a:ext cx="1605280" cy="416560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5597C5"/>
              </a:solidFill>
              <a:effectLst/>
            </a:endParaRPr>
          </a:p>
        </p:txBody>
      </p:sp>
      <p:sp>
        <p:nvSpPr>
          <p:cNvPr id="12" name="副标题 2"/>
          <p:cNvSpPr txBox="1">
            <a:spLocks/>
          </p:cNvSpPr>
          <p:nvPr/>
        </p:nvSpPr>
        <p:spPr>
          <a:xfrm>
            <a:off x="866423" y="52869"/>
            <a:ext cx="1135098" cy="3128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关于我</a:t>
            </a:r>
            <a:endParaRPr lang="zh-CN" altLang="en-US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5462" y="956733"/>
            <a:ext cx="1179975" cy="1179975"/>
          </a:xfrm>
          <a:prstGeom prst="rect">
            <a:avLst/>
          </a:prstGeom>
        </p:spPr>
      </p:pic>
      <p:pic>
        <p:nvPicPr>
          <p:cNvPr id="21" name="Picture 20" descr="HTML5_Logo_51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7945" y="2415703"/>
            <a:ext cx="1302658" cy="1302658"/>
          </a:xfrm>
          <a:prstGeom prst="rect">
            <a:avLst/>
          </a:prstGeom>
        </p:spPr>
      </p:pic>
      <p:grpSp>
        <p:nvGrpSpPr>
          <p:cNvPr id="6" name="组 5"/>
          <p:cNvGrpSpPr/>
          <p:nvPr/>
        </p:nvGrpSpPr>
        <p:grpSpPr>
          <a:xfrm>
            <a:off x="664525" y="956733"/>
            <a:ext cx="7986888" cy="5041651"/>
            <a:chOff x="664525" y="956733"/>
            <a:chExt cx="7986888" cy="5041651"/>
          </a:xfrm>
        </p:grpSpPr>
        <p:grpSp>
          <p:nvGrpSpPr>
            <p:cNvPr id="4" name="Group 3"/>
            <p:cNvGrpSpPr/>
            <p:nvPr/>
          </p:nvGrpSpPr>
          <p:grpSpPr>
            <a:xfrm>
              <a:off x="664525" y="956733"/>
              <a:ext cx="7986888" cy="5041651"/>
              <a:chOff x="1836484" y="1099274"/>
              <a:chExt cx="7896574" cy="4944232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1836484" y="1099274"/>
                <a:ext cx="7896574" cy="4944232"/>
                <a:chOff x="5122779" y="2393806"/>
                <a:chExt cx="5682214" cy="3340023"/>
              </a:xfrm>
            </p:grpSpPr>
            <p:pic>
              <p:nvPicPr>
                <p:cNvPr id="16" name="Picture 15"/>
                <p:cNvPicPr>
                  <a:picLocks noChangeAspect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4102"/>
                <a:stretch/>
              </p:blipFill>
              <p:spPr>
                <a:xfrm>
                  <a:off x="5122779" y="2393806"/>
                  <a:ext cx="5682214" cy="3340023"/>
                </a:xfrm>
                <a:prstGeom prst="rect">
                  <a:avLst/>
                </a:prstGeom>
                <a:ln>
                  <a:noFill/>
                </a:ln>
                <a:effectLst>
                  <a:outerShdw blurRad="292100" dist="139700" dir="2700000" algn="tl" rotWithShape="0">
                    <a:srgbClr val="333333">
                      <a:alpha val="65000"/>
                    </a:srgbClr>
                  </a:outerShdw>
                </a:effectLst>
              </p:spPr>
            </p:pic>
            <p:sp>
              <p:nvSpPr>
                <p:cNvPr id="17" name="TextBox 16"/>
                <p:cNvSpPr txBox="1"/>
                <p:nvPr/>
              </p:nvSpPr>
              <p:spPr>
                <a:xfrm>
                  <a:off x="9208168" y="3458388"/>
                  <a:ext cx="1532021" cy="7694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4400" b="1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404</a:t>
                  </a:r>
                  <a:r>
                    <a:rPr lang="en-US" sz="4400" b="1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 </a:t>
                  </a:r>
                  <a:endParaRPr lang="en-US" sz="4400" b="1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3" name="Rectangle 2"/>
              <p:cNvSpPr/>
              <p:nvPr/>
            </p:nvSpPr>
            <p:spPr>
              <a:xfrm>
                <a:off x="3694626" y="1849004"/>
                <a:ext cx="1380067" cy="14393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" name="矩形 4"/>
            <p:cNvSpPr/>
            <p:nvPr/>
          </p:nvSpPr>
          <p:spPr>
            <a:xfrm>
              <a:off x="1396268" y="1730709"/>
              <a:ext cx="1462463" cy="1372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pic>
        <p:nvPicPr>
          <p:cNvPr id="19" name="Picture 25" descr="Shape 149 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6671" y="128075"/>
            <a:ext cx="1356575" cy="433713"/>
          </a:xfrm>
          <a:prstGeom prst="rect">
            <a:avLst/>
          </a:prstGeom>
        </p:spPr>
      </p:pic>
      <p:pic>
        <p:nvPicPr>
          <p:cNvPr id="22" name="Picture 21" descr="W3C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4068" y="3990623"/>
            <a:ext cx="1166535" cy="79324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31" t="2157" r="27035" b="32583"/>
          <a:stretch/>
        </p:blipFill>
        <p:spPr>
          <a:xfrm>
            <a:off x="9594068" y="5202268"/>
            <a:ext cx="1166535" cy="1166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114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527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b="1" dirty="0">
              <a:solidFill>
                <a:schemeClr val="tx1"/>
              </a:solidFill>
              <a:latin typeface="方正中等线简体"/>
              <a:ea typeface="方正中等线简体"/>
              <a:cs typeface="方正中等线简体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77519" y="0"/>
            <a:ext cx="3440647" cy="416560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Web Components </a:t>
            </a:r>
            <a:r>
              <a:rPr lang="zh-CN" altLang="en-US" dirty="0" smtClean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其他实现</a:t>
            </a:r>
            <a:endParaRPr lang="en-US" dirty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28244" y="1827768"/>
            <a:ext cx="61637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http://</a:t>
            </a:r>
            <a:r>
              <a:rPr lang="en-US" sz="2400" dirty="0" err="1"/>
              <a:t>www.polymer-project.org</a:t>
            </a:r>
            <a:r>
              <a:rPr lang="en-US" sz="2400" dirty="0" smtClean="0"/>
              <a:t>/</a:t>
            </a:r>
            <a:endParaRPr lang="en-US" sz="2400" dirty="0"/>
          </a:p>
        </p:txBody>
      </p:sp>
      <p:pic>
        <p:nvPicPr>
          <p:cNvPr id="8" name="Picture 7" descr="x-tag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476" y="3708026"/>
            <a:ext cx="3955689" cy="2472306"/>
          </a:xfrm>
          <a:prstGeom prst="rect">
            <a:avLst/>
          </a:prstGeom>
        </p:spPr>
      </p:pic>
      <p:pic>
        <p:nvPicPr>
          <p:cNvPr id="9" name="Picture 8" descr="th (5)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772" y="831818"/>
            <a:ext cx="4027207" cy="261768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055349" y="4569417"/>
            <a:ext cx="41194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/>
                <a:cs typeface="Arial"/>
              </a:rPr>
              <a:t>http://x-</a:t>
            </a:r>
            <a:r>
              <a:rPr lang="en-US" sz="2400" dirty="0" err="1">
                <a:latin typeface="Arial"/>
                <a:cs typeface="Arial"/>
              </a:rPr>
              <a:t>tags.org</a:t>
            </a:r>
            <a:r>
              <a:rPr lang="en-US" sz="2400" dirty="0" smtClean="0">
                <a:latin typeface="Arial"/>
                <a:cs typeface="Arial"/>
              </a:rPr>
              <a:t>/</a:t>
            </a:r>
            <a:endParaRPr lang="en-US"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83829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527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b="1" dirty="0">
              <a:solidFill>
                <a:schemeClr val="tx1"/>
              </a:solidFill>
              <a:latin typeface="方正中等线简体"/>
              <a:ea typeface="方正中等线简体"/>
              <a:cs typeface="方正中等线简体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77519" y="0"/>
            <a:ext cx="3440647" cy="416560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Web Components </a:t>
            </a:r>
            <a:r>
              <a:rPr lang="zh-CN" altLang="en-US" dirty="0" smtClean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其他实现</a:t>
            </a:r>
            <a:endParaRPr lang="en-US" dirty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009" y="1033836"/>
            <a:ext cx="3240219" cy="119376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67009" y="3132421"/>
            <a:ext cx="394208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黑体简体"/>
              </a:rPr>
              <a:t>一切皆组件！</a:t>
            </a:r>
            <a:endParaRPr lang="en-US" altLang="zh-CN" sz="24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方正黑体简体"/>
            </a:endParaRP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黑体简体"/>
              </a:rPr>
              <a:t>高性能的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黑体简体"/>
              </a:rPr>
              <a:t>Virtual DOM</a:t>
            </a:r>
            <a:endParaRPr lang="en-US" altLang="zh-CN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方正黑体简体"/>
            </a:endParaRP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方正黑体简体"/>
            </a:endParaRP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endParaRPr lang="en-US" altLang="zh-CN" sz="24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方正黑体简体"/>
            </a:endParaRP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endParaRPr lang="en-US" altLang="zh-CN" sz="24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方正黑体简体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5710" y="1033836"/>
            <a:ext cx="6780840" cy="5278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876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891" y="1409748"/>
            <a:ext cx="6247871" cy="47549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6684" y="1415053"/>
            <a:ext cx="2689557" cy="47955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副标题 2"/>
          <p:cNvSpPr txBox="1">
            <a:spLocks/>
          </p:cNvSpPr>
          <p:nvPr/>
        </p:nvSpPr>
        <p:spPr>
          <a:xfrm>
            <a:off x="644758" y="750627"/>
            <a:ext cx="11547241" cy="5969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28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Amaze</a:t>
            </a:r>
            <a:r>
              <a:rPr lang="zh-CN" altLang="en-US" sz="28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8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UI</a:t>
            </a:r>
            <a:r>
              <a:rPr lang="zh-CN" altLang="en-US" sz="28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8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–</a:t>
            </a:r>
            <a:r>
              <a:rPr lang="zh-CN" altLang="en-US" sz="28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最懂中国程序猿的开源</a:t>
            </a:r>
            <a:r>
              <a:rPr lang="en-US" altLang="zh-CN" sz="2800" b="1" dirty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HTML5</a:t>
            </a:r>
            <a:r>
              <a:rPr lang="zh-CN" altLang="en-US" sz="2800" b="1" dirty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前端框架</a:t>
            </a:r>
          </a:p>
        </p:txBody>
      </p:sp>
    </p:spTree>
    <p:extLst>
      <p:ext uri="{BB962C8B-B14F-4D97-AF65-F5344CB8AC3E}">
        <p14:creationId xmlns:p14="http://schemas.microsoft.com/office/powerpoint/2010/main" val="167026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5597C5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77519" y="0"/>
            <a:ext cx="1737647" cy="563880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5597C5"/>
              </a:solidFill>
            </a:endParaRPr>
          </a:p>
        </p:txBody>
      </p:sp>
      <p:sp>
        <p:nvSpPr>
          <p:cNvPr id="12" name="副标题 2"/>
          <p:cNvSpPr txBox="1">
            <a:spLocks/>
          </p:cNvSpPr>
          <p:nvPr/>
        </p:nvSpPr>
        <p:spPr>
          <a:xfrm>
            <a:off x="605307" y="38955"/>
            <a:ext cx="1558343" cy="5120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2800" dirty="0" smtClean="0">
                <a:solidFill>
                  <a:prstClr val="white"/>
                </a:solidFill>
                <a:ea typeface="微软雅黑" pitchFamily="34" charset="-122"/>
              </a:rPr>
              <a:t>Amaze</a:t>
            </a:r>
            <a:r>
              <a:rPr lang="en-US" altLang="zh-CN" dirty="0" smtClean="0">
                <a:solidFill>
                  <a:prstClr val="white"/>
                </a:solidFill>
                <a:ea typeface="微软雅黑" pitchFamily="34" charset="-122"/>
              </a:rPr>
              <a:t> UI</a:t>
            </a:r>
            <a:endParaRPr lang="zh-CN" altLang="en-US" dirty="0">
              <a:solidFill>
                <a:prstClr val="white"/>
              </a:solidFill>
              <a:ea typeface="微软雅黑" pitchFamily="34" charset="-12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2779" y="563880"/>
            <a:ext cx="8946621" cy="6141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99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EC3FC-6B61-400B-8580-13C9DE0ECDC1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24</a:t>
            </a:fld>
            <a:endParaRPr lang="en-US" altLang="zh-CN" sz="1800">
              <a:solidFill>
                <a:prstClr val="black"/>
              </a:solidFill>
            </a:endParaRPr>
          </a:p>
        </p:txBody>
      </p:sp>
      <p:pic>
        <p:nvPicPr>
          <p:cNvPr id="1541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423" y="4546672"/>
            <a:ext cx="3197225" cy="1306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417" name="TextBox 7"/>
          <p:cNvSpPr>
            <a:spLocks noChangeArrowheads="1"/>
          </p:cNvSpPr>
          <p:nvPr/>
        </p:nvSpPr>
        <p:spPr bwMode="auto">
          <a:xfrm>
            <a:off x="736981" y="1528548"/>
            <a:ext cx="596407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“妹子</a:t>
            </a:r>
            <a:r>
              <a:rPr lang="en-US" altLang="zh-CN" sz="2400" b="1" dirty="0" smtClean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UI</a:t>
            </a:r>
            <a:r>
              <a:rPr lang="zh-CN" altLang="en-US" sz="2400" b="1" dirty="0" smtClean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”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最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懂中国程序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猿的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开源</a:t>
            </a:r>
            <a:r>
              <a:rPr lang="en-US" altLang="zh-CN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HTML5</a:t>
            </a:r>
            <a:r>
              <a:rPr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前端框架</a:t>
            </a:r>
            <a:endParaRPr lang="en-US" altLang="zh-CN" sz="240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6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个月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 </a:t>
            </a:r>
            <a:r>
              <a:rPr lang="en-US" altLang="zh-CN" sz="2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2600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stars</a:t>
            </a:r>
            <a:endParaRPr lang="zh-CN" altLang="en-US" sz="24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超过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20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万下载</a:t>
            </a:r>
            <a:endParaRPr lang="en-US" altLang="zh-CN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/>
          </p:nvPr>
        </p:nvGraphicFramePr>
        <p:xfrm>
          <a:off x="7031866" y="1528548"/>
          <a:ext cx="4675224" cy="43875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06472"/>
                <a:gridCol w="1188789"/>
                <a:gridCol w="726754"/>
                <a:gridCol w="44450"/>
                <a:gridCol w="1708759"/>
              </a:tblGrid>
              <a:tr h="39030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公司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项目名称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</a:t>
                      </a:r>
                      <a:r>
                        <a:rPr lang="en-US" sz="1800" b="1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tars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rgbClr val="0070C0"/>
                    </a:solidFill>
                  </a:tcPr>
                </a:tc>
                <a:tc rowSpan="11">
                  <a:txBody>
                    <a:bodyPr/>
                    <a:lstStyle/>
                    <a:p>
                      <a:pPr algn="ctr" fontAlgn="ctr"/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发布时间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rgbClr val="0070C0"/>
                    </a:solidFill>
                  </a:tcPr>
                </a:tc>
              </a:tr>
              <a:tr h="3839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百度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echarts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6246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2013.5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8889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网易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pomelo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4449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2012.11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8249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阿里巴巴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seajs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3733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2010.12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1028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阿里巴巴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tengine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2643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2011.11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9134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云适配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Amaze UI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2613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rgbClr val="FF660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2014.8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rgbClr val="FF6600"/>
                    </a:solidFill>
                  </a:tcPr>
                </a:tc>
              </a:tr>
              <a:tr h="39595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阿里巴巴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fastjson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2045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2011.7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2474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阿里巴巴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kissy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1636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2012.7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8755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豆瓣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dpark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1267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2011.10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2174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腾讯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Mars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1318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2013.7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1035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腾讯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AlloyImage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935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2013.9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3013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30" r="16667" b="5859"/>
          <a:stretch/>
        </p:blipFill>
        <p:spPr>
          <a:xfrm>
            <a:off x="1870261" y="201047"/>
            <a:ext cx="8279455" cy="6822413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562896" y="2567734"/>
            <a:ext cx="7268574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4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</a:t>
            </a:r>
            <a:r>
              <a:rPr lang="en-US" altLang="zh-CN" sz="44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5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</a:t>
            </a:r>
            <a:r>
              <a:rPr lang="en-US" altLang="zh-CN" sz="44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altLang="zh-CN" sz="44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44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Any </a:t>
            </a:r>
            <a:r>
              <a:rPr lang="en-US" altLang="zh-CN" sz="54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Device</a:t>
            </a:r>
            <a:r>
              <a:rPr lang="zh-CN" altLang="en-US" sz="4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！</a:t>
            </a:r>
            <a:endParaRPr lang="en-US" altLang="zh-CN" sz="4400" dirty="0">
              <a:solidFill>
                <a:prstClr val="black">
                  <a:lumMod val="75000"/>
                  <a:lumOff val="2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zh-CN" altLang="en-US" sz="2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万物互联  无缝体验</a:t>
            </a:r>
            <a:endParaRPr lang="zh-CN" altLang="en-US" sz="28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5381" y="212501"/>
            <a:ext cx="1126849" cy="43085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276" y="1501520"/>
            <a:ext cx="1845423" cy="705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35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TextBox 10"/>
          <p:cNvSpPr>
            <a:spLocks noChangeArrowheads="1"/>
          </p:cNvSpPr>
          <p:nvPr/>
        </p:nvSpPr>
        <p:spPr bwMode="auto">
          <a:xfrm>
            <a:off x="1938215" y="2121965"/>
            <a:ext cx="8742469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ja-JP" sz="16800" dirty="0">
                <a:solidFill>
                  <a:prstClr val="white"/>
                </a:solidFill>
                <a:latin typeface="Arial" panose="020B0604020202020204" pitchFamily="34" charset="0"/>
                <a:ea typeface="微软雅黑" charset="0"/>
                <a:cs typeface="Arial" panose="020B0604020202020204" pitchFamily="34" charset="0"/>
                <a:sym typeface="微软雅黑" charset="0"/>
              </a:rPr>
              <a:t>Thanks</a:t>
            </a:r>
            <a:r>
              <a:rPr lang="en-US" altLang="ja-JP" sz="168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charset="0"/>
                <a:cs typeface="Arial" panose="020B0604020202020204" pitchFamily="34" charset="0"/>
                <a:sym typeface="微软雅黑" charset="0"/>
              </a:rPr>
              <a:t>!</a:t>
            </a:r>
            <a:r>
              <a:rPr lang="en-US" altLang="ja-JP" sz="168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charset="0"/>
                <a:cs typeface="Arial" panose="020B0604020202020204" pitchFamily="34" charset="0"/>
                <a:sym typeface="Franklin Gothic Medium" charset="0"/>
              </a:rPr>
              <a:t> </a:t>
            </a:r>
            <a:endParaRPr lang="en-US" sz="16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4209" y="2500922"/>
            <a:ext cx="2306779" cy="42369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075709" y="4614955"/>
            <a:ext cx="655320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8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诚邀</a:t>
            </a:r>
            <a:r>
              <a:rPr lang="en-US" altLang="zh-CN" sz="28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HTML5</a:t>
            </a:r>
            <a:r>
              <a:rPr lang="zh-CN" altLang="en-US" sz="28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爱好者加入云适配！</a:t>
            </a:r>
            <a:endParaRPr lang="en-US" altLang="zh-CN" sz="2800" dirty="0" smtClean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solidFill>
                <a:prstClr val="white">
                  <a:lumMod val="7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solidFill>
                  <a:prstClr val="white">
                    <a:lumMod val="7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陈</a:t>
            </a:r>
            <a:r>
              <a:rPr lang="zh-CN" altLang="en-US" dirty="0" smtClean="0">
                <a:solidFill>
                  <a:prstClr val="white">
                    <a:lumMod val="7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本峰 </a:t>
            </a:r>
            <a:r>
              <a:rPr lang="en-US" altLang="zh-CN" dirty="0" smtClean="0">
                <a:solidFill>
                  <a:prstClr val="white">
                    <a:lumMod val="7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13552800186  bfchen@yunshipei.com </a:t>
            </a:r>
            <a:r>
              <a:rPr lang="en-US" altLang="zh-CN" dirty="0" smtClean="0">
                <a:solidFill>
                  <a:prstClr val="white">
                    <a:lumMod val="7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QQ: 85436</a:t>
            </a:r>
            <a:endParaRPr lang="en-US" dirty="0">
              <a:solidFill>
                <a:prstClr val="white">
                  <a:lumMod val="7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39949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5597C5"/>
              </a:solidFill>
              <a:effectLst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77520" y="0"/>
            <a:ext cx="1605280" cy="416560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5597C5"/>
              </a:solidFill>
              <a:effectLst/>
            </a:endParaRPr>
          </a:p>
        </p:txBody>
      </p:sp>
      <p:sp>
        <p:nvSpPr>
          <p:cNvPr id="12" name="副标题 2"/>
          <p:cNvSpPr txBox="1">
            <a:spLocks/>
          </p:cNvSpPr>
          <p:nvPr/>
        </p:nvSpPr>
        <p:spPr>
          <a:xfrm>
            <a:off x="866423" y="52869"/>
            <a:ext cx="1135098" cy="3128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关于我</a:t>
            </a:r>
            <a:endParaRPr lang="zh-CN" altLang="en-US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Picture 8" descr="a9649f34gw1ehiasd9utrj21kw11x0zm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50" y="885521"/>
            <a:ext cx="5222269" cy="347755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0044" y="3428999"/>
            <a:ext cx="4128655" cy="309649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05" r="9718"/>
          <a:stretch/>
        </p:blipFill>
        <p:spPr>
          <a:xfrm>
            <a:off x="6744765" y="1241537"/>
            <a:ext cx="4806628" cy="3709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342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5597C5"/>
              </a:solidFill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7519" y="0"/>
            <a:ext cx="2572935" cy="416560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effectLst/>
              </a:rPr>
              <a:t>前端框架</a:t>
            </a:r>
            <a:endParaRPr lang="en-US" dirty="0">
              <a:solidFill>
                <a:schemeClr val="bg1"/>
              </a:solidFill>
              <a:effectLst/>
            </a:endParaRPr>
          </a:p>
        </p:txBody>
      </p:sp>
      <p:pic>
        <p:nvPicPr>
          <p:cNvPr id="3" name="Picture 2" descr="th (4)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222" y="1309555"/>
            <a:ext cx="2857500" cy="1800225"/>
          </a:xfrm>
          <a:prstGeom prst="rect">
            <a:avLst/>
          </a:prstGeom>
        </p:spPr>
      </p:pic>
      <p:pic>
        <p:nvPicPr>
          <p:cNvPr id="6" name="Picture 5" descr="th (1).jpe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11" b="26756"/>
          <a:stretch/>
        </p:blipFill>
        <p:spPr>
          <a:xfrm>
            <a:off x="1256959" y="4281750"/>
            <a:ext cx="3443098" cy="1361780"/>
          </a:xfrm>
          <a:prstGeom prst="rect">
            <a:avLst/>
          </a:prstGeom>
        </p:spPr>
      </p:pic>
      <p:pic>
        <p:nvPicPr>
          <p:cNvPr id="7" name="Picture 6" descr="semantic_ui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9834" y="1053494"/>
            <a:ext cx="3812250" cy="1882298"/>
          </a:xfrm>
          <a:prstGeom prst="rect">
            <a:avLst/>
          </a:prstGeom>
        </p:spPr>
      </p:pic>
      <p:pic>
        <p:nvPicPr>
          <p:cNvPr id="10" name="Picture 9" descr="th (3).jpe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2802" y="4366861"/>
            <a:ext cx="2857500" cy="1362075"/>
          </a:xfrm>
          <a:prstGeom prst="rect">
            <a:avLst/>
          </a:prstGeom>
        </p:spPr>
      </p:pic>
      <p:pic>
        <p:nvPicPr>
          <p:cNvPr id="11" name="Picture 10" descr="th (2).jpe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9782" y="2377750"/>
            <a:ext cx="2812852" cy="1406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665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5597C5"/>
              </a:solidFill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7519" y="0"/>
            <a:ext cx="2572935" cy="416560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effectLst/>
              </a:rPr>
              <a:t>共同问题</a:t>
            </a:r>
            <a:endParaRPr lang="en-US" dirty="0">
              <a:solidFill>
                <a:schemeClr val="bg1"/>
              </a:solidFill>
              <a:effectLst/>
            </a:endParaRPr>
          </a:p>
        </p:txBody>
      </p:sp>
      <p:pic>
        <p:nvPicPr>
          <p:cNvPr id="4" name="Picture 3" descr="Screen Shot 2014-06-21 at 15.58.11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9"/>
          <a:stretch/>
        </p:blipFill>
        <p:spPr>
          <a:xfrm>
            <a:off x="449750" y="1008240"/>
            <a:ext cx="9002732" cy="53577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9910703" y="1728413"/>
            <a:ext cx="2029273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660066"/>
                </a:solidFill>
              </a:rPr>
              <a:t>Bootstrap</a:t>
            </a:r>
            <a:r>
              <a:rPr lang="zh-CN" altLang="en-US" sz="2400" b="1" dirty="0" smtClean="0">
                <a:solidFill>
                  <a:srgbClr val="660066"/>
                </a:solidFill>
              </a:rPr>
              <a:t> </a:t>
            </a:r>
            <a:endParaRPr lang="en-US" altLang="zh-CN" sz="2400" b="1" dirty="0" smtClean="0">
              <a:solidFill>
                <a:srgbClr val="660066"/>
              </a:solidFill>
            </a:endParaRPr>
          </a:p>
          <a:p>
            <a:r>
              <a:rPr lang="zh-CN" altLang="en-US" sz="2400" b="1" dirty="0" smtClean="0">
                <a:solidFill>
                  <a:srgbClr val="660066"/>
                </a:solidFill>
              </a:rPr>
              <a:t>轮播图组件的引用方式</a:t>
            </a:r>
            <a:endParaRPr lang="en-US" sz="2400" b="1" dirty="0">
              <a:solidFill>
                <a:srgbClr val="66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6113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5597C5"/>
              </a:solidFill>
              <a:effectLst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77520" y="0"/>
            <a:ext cx="2455106" cy="416560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5597C5"/>
              </a:solidFill>
              <a:effectLst/>
            </a:endParaRPr>
          </a:p>
        </p:txBody>
      </p:sp>
      <p:sp>
        <p:nvSpPr>
          <p:cNvPr id="12" name="副标题 2"/>
          <p:cNvSpPr txBox="1">
            <a:spLocks/>
          </p:cNvSpPr>
          <p:nvPr/>
        </p:nvSpPr>
        <p:spPr>
          <a:xfrm>
            <a:off x="795303" y="52870"/>
            <a:ext cx="1888574" cy="2875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如果可以这样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18331" y="1185116"/>
            <a:ext cx="8879550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黑体简体"/>
              </a:rPr>
              <a:t>&lt;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黑体简体"/>
              </a:rPr>
              <a:t>my-slider&gt;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黑体简体"/>
              </a:rPr>
              <a:t>	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黑体简体"/>
              </a:rPr>
              <a:t>&lt;</a:t>
            </a:r>
            <a:r>
              <a:rPr lang="en-US" altLang="zh-CN" sz="2400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黑体简体"/>
              </a:rPr>
              <a:t>img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黑体简体"/>
              </a:rPr>
              <a:t> </a:t>
            </a:r>
            <a:r>
              <a:rPr lang="en-US" altLang="zh-CN" sz="2400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黑体简体"/>
              </a:rPr>
              <a:t>src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黑体简体"/>
              </a:rPr>
              <a:t>=“1.jpg”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黑体简体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黑体简体"/>
              </a:rPr>
              <a:t>/&gt;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黑体简体"/>
              </a:rPr>
              <a:t>	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黑体简体"/>
              </a:rPr>
              <a:t>&lt;</a:t>
            </a:r>
            <a:r>
              <a:rPr lang="en-US" altLang="zh-CN" sz="2400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黑体简体"/>
              </a:rPr>
              <a:t>img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黑体简体"/>
              </a:rPr>
              <a:t> </a:t>
            </a:r>
            <a:r>
              <a:rPr lang="en-US" altLang="zh-CN" sz="2400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黑体简体"/>
              </a:rPr>
              <a:t>src</a:t>
            </a:r>
            <a:r>
              <a:rPr lang="zh-CN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黑体简体"/>
              </a:rPr>
              <a:t>=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黑体简体"/>
              </a:rPr>
              <a:t>“2.jpg”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黑体简体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黑体简体"/>
              </a:rPr>
              <a:t>/&gt;</a:t>
            </a:r>
          </a:p>
          <a:p>
            <a:pPr>
              <a:lnSpc>
                <a:spcPct val="150000"/>
              </a:lnSpc>
            </a:pPr>
            <a:r>
              <a:rPr lang="zh-CN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黑体简体"/>
              </a:rPr>
              <a:t>&lt;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黑体简体"/>
              </a:rPr>
              <a:t>/my-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黑体简体"/>
              </a:rPr>
              <a:t>slider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黑体简体"/>
              </a:rPr>
              <a:t>&gt;</a:t>
            </a:r>
            <a:endParaRPr 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dobe 黑体 Std R"/>
            </a:endParaRPr>
          </a:p>
        </p:txBody>
      </p:sp>
      <p:pic>
        <p:nvPicPr>
          <p:cNvPr id="13" name="Picture 12" descr="Screen Shot 2014-06-21 at 15.58.11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9"/>
          <a:stretch/>
        </p:blipFill>
        <p:spPr>
          <a:xfrm>
            <a:off x="6301910" y="3438166"/>
            <a:ext cx="4721622" cy="28099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3" name="Straight Connector 2"/>
          <p:cNvCxnSpPr/>
          <p:nvPr/>
        </p:nvCxnSpPr>
        <p:spPr>
          <a:xfrm>
            <a:off x="6100910" y="3273508"/>
            <a:ext cx="5249924" cy="3129474"/>
          </a:xfrm>
          <a:prstGeom prst="line">
            <a:avLst/>
          </a:prstGeom>
          <a:ln w="28575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1354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/>
              <a:buChar char="•"/>
            </a:pPr>
            <a:endParaRPr lang="en-US">
              <a:solidFill>
                <a:srgbClr val="5597C5"/>
              </a:solidFill>
              <a:effectLst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77519" y="0"/>
            <a:ext cx="2638395" cy="416560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5597C5"/>
              </a:solidFill>
              <a:effectLst/>
            </a:endParaRPr>
          </a:p>
        </p:txBody>
      </p:sp>
      <p:sp>
        <p:nvSpPr>
          <p:cNvPr id="12" name="副标题 2"/>
          <p:cNvSpPr txBox="1">
            <a:spLocks/>
          </p:cNvSpPr>
          <p:nvPr/>
        </p:nvSpPr>
        <p:spPr>
          <a:xfrm>
            <a:off x="658367" y="52869"/>
            <a:ext cx="2444455" cy="3268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Web Components</a:t>
            </a:r>
          </a:p>
        </p:txBody>
      </p:sp>
      <p:pic>
        <p:nvPicPr>
          <p:cNvPr id="3" name="Picture 2" descr="Screen Shot 2014-06-21 at 17.09.0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271" y="849414"/>
            <a:ext cx="7138015" cy="292209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058545" y="4019868"/>
            <a:ext cx="3744335" cy="2439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sz="3200" dirty="0" smtClean="0">
                <a:latin typeface="Arial"/>
                <a:cs typeface="Arial"/>
              </a:rPr>
              <a:t>Template</a:t>
            </a: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sz="3200" dirty="0">
                <a:latin typeface="Arial"/>
                <a:cs typeface="Arial"/>
              </a:rPr>
              <a:t>Custom </a:t>
            </a:r>
            <a:r>
              <a:rPr lang="en-US" sz="3200" dirty="0" smtClean="0">
                <a:latin typeface="Arial"/>
                <a:cs typeface="Arial"/>
              </a:rPr>
              <a:t>Element</a:t>
            </a: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sz="3200" dirty="0" smtClean="0">
                <a:latin typeface="Arial"/>
                <a:cs typeface="Arial"/>
              </a:rPr>
              <a:t>Shadow DOM</a:t>
            </a: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sz="3200" dirty="0" smtClean="0">
                <a:latin typeface="Arial"/>
                <a:cs typeface="Arial"/>
              </a:rPr>
              <a:t>HTML Imports</a:t>
            </a:r>
          </a:p>
        </p:txBody>
      </p:sp>
    </p:spTree>
    <p:extLst>
      <p:ext uri="{BB962C8B-B14F-4D97-AF65-F5344CB8AC3E}">
        <p14:creationId xmlns:p14="http://schemas.microsoft.com/office/powerpoint/2010/main" val="762851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5597C5"/>
              </a:solidFill>
              <a:effectLst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77519" y="0"/>
            <a:ext cx="2638395" cy="416560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2F2F2"/>
                </a:solidFill>
              </a:rPr>
              <a:t>Template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8331" y="1185116"/>
            <a:ext cx="8879550" cy="3939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黑体简体"/>
              </a:rPr>
              <a:t>目前的做法</a:t>
            </a:r>
            <a:endParaRPr lang="en-US" altLang="zh-CN" sz="24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方正黑体简体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方正黑体简体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黑体简体"/>
              </a:rPr>
              <a:t>&lt;script id="</a:t>
            </a:r>
            <a:r>
              <a:rPr lang="en-US" altLang="zh-CN" sz="24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黑体简体"/>
              </a:rPr>
              <a:t>indexTemplate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黑体简体"/>
              </a:rPr>
              <a:t>" type="text/template"&gt;</a:t>
            </a:r>
          </a:p>
          <a:p>
            <a:pPr>
              <a:lnSpc>
                <a:spcPct val="150000"/>
              </a:lnSpc>
            </a:pPr>
            <a:r>
              <a:rPr lang="hu-HU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黑体简体"/>
              </a:rPr>
              <a:t> 	</a:t>
            </a:r>
            <a:r>
              <a:rPr lang="zh-CN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黑体简体"/>
              </a:rPr>
              <a:t>&lt;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黑体简体"/>
              </a:rPr>
              <a:t>h1&gt;Inside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黑体简体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黑体简体"/>
              </a:rPr>
              <a:t>a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黑体简体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黑体简体"/>
              </a:rPr>
              <a:t>template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黑体简体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黑体简体"/>
              </a:rPr>
              <a:t>&lt;/h1&gt;</a:t>
            </a:r>
            <a:endParaRPr lang="hu-HU" altLang="zh-CN" sz="24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方正黑体简体"/>
            </a:endParaRPr>
          </a:p>
          <a:p>
            <a:pPr>
              <a:lnSpc>
                <a:spcPct val="150000"/>
              </a:lnSpc>
            </a:pPr>
            <a:r>
              <a:rPr lang="hu-HU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黑体简体"/>
              </a:rPr>
              <a:t>	</a:t>
            </a:r>
            <a:r>
              <a:rPr lang="hu-HU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黑体简体"/>
              </a:rPr>
              <a:t>&lt;</a:t>
            </a:r>
            <a:r>
              <a:rPr lang="hu-HU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黑体简体"/>
              </a:rPr>
              <a:t>img src="/image</a:t>
            </a:r>
            <a:r>
              <a:rPr lang="hu-HU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黑体简体"/>
              </a:rPr>
              <a:t>/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黑体简体"/>
              </a:rPr>
              <a:t>xyz</a:t>
            </a:r>
            <a:r>
              <a:rPr lang="hu-HU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黑体简体"/>
              </a:rPr>
              <a:t>.png</a:t>
            </a:r>
            <a:r>
              <a:rPr lang="hu-HU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黑体简体"/>
              </a:rPr>
              <a:t>"/</a:t>
            </a:r>
            <a:r>
              <a:rPr lang="hu-HU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黑体简体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黑体简体"/>
              </a:rPr>
              <a:t>&lt;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黑体简体"/>
              </a:rPr>
              <a:t>/script&gt;</a:t>
            </a:r>
          </a:p>
          <a:p>
            <a:pPr>
              <a:lnSpc>
                <a:spcPct val="150000"/>
              </a:lnSpc>
            </a:pPr>
            <a:endParaRPr lang="en-US" altLang="zh-CN" sz="24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方正黑体简体"/>
            </a:endParaRPr>
          </a:p>
        </p:txBody>
      </p:sp>
    </p:spTree>
    <p:extLst>
      <p:ext uri="{BB962C8B-B14F-4D97-AF65-F5344CB8AC3E}">
        <p14:creationId xmlns:p14="http://schemas.microsoft.com/office/powerpoint/2010/main" val="3430203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3094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5597C5"/>
              </a:solidFill>
              <a:effectLst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77519" y="0"/>
            <a:ext cx="2638395" cy="416560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2F2F2"/>
                </a:solidFill>
              </a:rPr>
              <a:t>Template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6883" y="1604125"/>
            <a:ext cx="8879550" cy="3939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黑体简体"/>
              </a:rPr>
              <a:t>&lt;template 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黑体简体"/>
              </a:rPr>
              <a:t>id="</a:t>
            </a:r>
            <a:r>
              <a:rPr lang="en-US" altLang="zh-CN" sz="2400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黑体简体"/>
              </a:rPr>
              <a:t>indexTemplate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黑体简体"/>
              </a:rPr>
              <a:t>”&gt;</a:t>
            </a:r>
            <a:endParaRPr lang="en-US" altLang="zh-CN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方正黑体简体"/>
            </a:endParaRPr>
          </a:p>
          <a:p>
            <a:pPr>
              <a:lnSpc>
                <a:spcPct val="150000"/>
              </a:lnSpc>
            </a:pPr>
            <a:r>
              <a:rPr lang="hu-HU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黑体简体"/>
              </a:rPr>
              <a:t> 	</a:t>
            </a:r>
            <a:r>
              <a:rPr lang="zh-CN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黑体简体"/>
              </a:rPr>
              <a:t>&lt;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黑体简体"/>
              </a:rPr>
              <a:t>h1&gt;Inside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黑体简体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黑体简体"/>
              </a:rPr>
              <a:t>a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黑体简体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黑体简体"/>
              </a:rPr>
              <a:t>template&lt;/h1&gt;</a:t>
            </a:r>
            <a:endParaRPr lang="hu-HU" altLang="zh-CN" sz="24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方正黑体简体"/>
            </a:endParaRPr>
          </a:p>
          <a:p>
            <a:pPr>
              <a:lnSpc>
                <a:spcPct val="150000"/>
              </a:lnSpc>
            </a:pPr>
            <a:r>
              <a:rPr lang="hu-HU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黑体简体"/>
              </a:rPr>
              <a:t>	</a:t>
            </a:r>
            <a:r>
              <a:rPr lang="hu-HU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黑体简体"/>
              </a:rPr>
              <a:t>&lt;</a:t>
            </a:r>
            <a:r>
              <a:rPr lang="hu-HU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黑体简体"/>
              </a:rPr>
              <a:t>img src="/image</a:t>
            </a:r>
            <a:r>
              <a:rPr lang="hu-HU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黑体简体"/>
              </a:rPr>
              <a:t>/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黑体简体"/>
              </a:rPr>
              <a:t>xyz</a:t>
            </a:r>
            <a:r>
              <a:rPr lang="hu-HU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黑体简体"/>
              </a:rPr>
              <a:t>.png</a:t>
            </a:r>
            <a:r>
              <a:rPr lang="hu-HU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黑体简体"/>
              </a:rPr>
              <a:t>"/</a:t>
            </a:r>
            <a:r>
              <a:rPr lang="hu-HU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黑体简体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zh-CN" sz="24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黑体简体"/>
              </a:rPr>
              <a:t>&lt;/template&gt;</a:t>
            </a:r>
            <a:endParaRPr lang="en-US" altLang="zh-CN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方正黑体简体"/>
            </a:endParaRPr>
          </a:p>
          <a:p>
            <a:pPr>
              <a:lnSpc>
                <a:spcPct val="150000"/>
              </a:lnSpc>
            </a:pPr>
            <a:endParaRPr lang="en-US" altLang="zh-CN" sz="24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方正黑体简体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黑体简体"/>
              </a:rPr>
              <a:t>var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黑体简体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黑体简体"/>
              </a:rPr>
              <a:t>template = </a:t>
            </a:r>
            <a:r>
              <a:rPr lang="en-US" altLang="zh-CN" sz="24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黑体简体"/>
              </a:rPr>
              <a:t>document.getElementById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黑体简体"/>
              </a:rPr>
              <a:t>('</a:t>
            </a:r>
            <a:r>
              <a:rPr lang="en-US" altLang="zh-CN" sz="24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黑体简体"/>
              </a:rPr>
              <a:t>indexTemplate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黑体简体"/>
              </a:rPr>
              <a:t>');</a:t>
            </a:r>
          </a:p>
          <a:p>
            <a:pPr>
              <a:lnSpc>
                <a:spcPct val="150000"/>
              </a:lnSpc>
            </a:pPr>
            <a:r>
              <a:rPr lang="en-US" altLang="zh-CN" sz="2400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黑体简体"/>
              </a:rPr>
              <a:t>holder.appendChild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黑体简体"/>
              </a:rPr>
              <a:t>(</a:t>
            </a:r>
            <a:r>
              <a:rPr lang="en-US" altLang="zh-CN" sz="24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黑体简体"/>
              </a:rPr>
              <a:t>template.content.cloneNode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黑体简体"/>
              </a:rPr>
              <a:t>(true)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黑体简体"/>
              </a:rPr>
              <a:t>);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307294" y="811830"/>
            <a:ext cx="49226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黑体简体"/>
              </a:rPr>
              <a:t>使用</a:t>
            </a:r>
            <a:r>
              <a:rPr lang="en-US" altLang="zh-CN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黑体简体"/>
              </a:rPr>
              <a:t>&lt;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黑体简体"/>
              </a:rPr>
              <a:t>template&gt;</a:t>
            </a:r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黑体简体"/>
              </a:rPr>
              <a:t>元素</a:t>
            </a:r>
            <a:endParaRPr lang="en-US" altLang="zh-CN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方正黑体简体"/>
            </a:endParaRPr>
          </a:p>
        </p:txBody>
      </p:sp>
    </p:spTree>
    <p:extLst>
      <p:ext uri="{BB962C8B-B14F-4D97-AF65-F5344CB8AC3E}">
        <p14:creationId xmlns:p14="http://schemas.microsoft.com/office/powerpoint/2010/main" val="1300908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4499</TotalTime>
  <Words>417</Words>
  <Application>Microsoft Office PowerPoint</Application>
  <PresentationFormat>Widescreen</PresentationFormat>
  <Paragraphs>148</Paragraphs>
  <Slides>26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8" baseType="lpstr">
      <vt:lpstr>Adobe 黑体 Std R</vt:lpstr>
      <vt:lpstr>宋体</vt:lpstr>
      <vt:lpstr>微软雅黑</vt:lpstr>
      <vt:lpstr>方正中等线简体</vt:lpstr>
      <vt:lpstr>方正黑体简体</vt:lpstr>
      <vt:lpstr>Arial</vt:lpstr>
      <vt:lpstr>Calibri</vt:lpstr>
      <vt:lpstr>Calibri Light</vt:lpstr>
      <vt:lpstr>Franklin Gothic Medium</vt:lpstr>
      <vt:lpstr>Wingdings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</dc:creator>
  <cp:lastModifiedBy>Benfeng Chen</cp:lastModifiedBy>
  <cp:revision>245</cp:revision>
  <cp:lastPrinted>2013-08-09T13:01:20Z</cp:lastPrinted>
  <dcterms:created xsi:type="dcterms:W3CDTF">2013-08-07T13:14:35Z</dcterms:created>
  <dcterms:modified xsi:type="dcterms:W3CDTF">2015-03-19T15:57:16Z</dcterms:modified>
</cp:coreProperties>
</file>