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0" r:id="rId2"/>
    <p:sldId id="257" r:id="rId3"/>
    <p:sldId id="258" r:id="rId4"/>
    <p:sldId id="261" r:id="rId5"/>
    <p:sldId id="267" r:id="rId6"/>
    <p:sldId id="270" r:id="rId7"/>
    <p:sldId id="276" r:id="rId8"/>
    <p:sldId id="263" r:id="rId9"/>
    <p:sldId id="278" r:id="rId10"/>
    <p:sldId id="262" r:id="rId11"/>
    <p:sldId id="264" r:id="rId12"/>
    <p:sldId id="266" r:id="rId13"/>
    <p:sldId id="265" r:id="rId14"/>
    <p:sldId id="272" r:id="rId15"/>
    <p:sldId id="279" r:id="rId16"/>
    <p:sldId id="273" r:id="rId17"/>
    <p:sldId id="274" r:id="rId18"/>
    <p:sldId id="275" r:id="rId19"/>
    <p:sldId id="281" r:id="rId20"/>
    <p:sldId id="282" r:id="rId21"/>
    <p:sldId id="271" r:id="rId22"/>
    <p:sldId id="277" r:id="rId23"/>
    <p:sldId id="280"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109" d="100"/>
          <a:sy n="109" d="100"/>
        </p:scale>
        <p:origin x="6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B8734-943C-4B17-99E8-3F54D8067FF7}" type="doc">
      <dgm:prSet loTypeId="urn:microsoft.com/office/officeart/2005/8/layout/process2" loCatId="process" qsTypeId="urn:microsoft.com/office/officeart/2005/8/quickstyle/simple2" qsCatId="simple" csTypeId="urn:microsoft.com/office/officeart/2005/8/colors/colorful1" csCatId="colorful" phldr="1"/>
      <dgm:spPr/>
      <dgm:t>
        <a:bodyPr/>
        <a:lstStyle/>
        <a:p>
          <a:endParaRPr lang="en-US"/>
        </a:p>
      </dgm:t>
    </dgm:pt>
    <dgm:pt modelId="{02E7398E-D79D-4B25-AA22-133A1A104328}">
      <dgm:prSet phldrT="[Text]" custT="1"/>
      <dgm:spPr/>
      <dgm:t>
        <a:bodyPr/>
        <a:lstStyle/>
        <a:p>
          <a:r>
            <a:rPr lang="en-US" sz="2800" b="1" dirty="0">
              <a:latin typeface="Times New Roman" panose="02020603050405020304" pitchFamily="18" charset="0"/>
              <a:cs typeface="Times New Roman" panose="02020603050405020304" pitchFamily="18" charset="0"/>
            </a:rPr>
            <a:t>User Input</a:t>
          </a:r>
        </a:p>
      </dgm:t>
    </dgm:pt>
    <dgm:pt modelId="{28854FCB-2B1D-4F34-8D74-FE4720E28107}" type="parTrans" cxnId="{72F68123-6E6B-455B-B1D7-87F3E2DDC610}">
      <dgm:prSet/>
      <dgm:spPr/>
      <dgm:t>
        <a:bodyPr/>
        <a:lstStyle/>
        <a:p>
          <a:endParaRPr lang="en-US"/>
        </a:p>
      </dgm:t>
    </dgm:pt>
    <dgm:pt modelId="{F1EF7E7B-617B-4A8B-AC75-17E73B4B300B}" type="sibTrans" cxnId="{72F68123-6E6B-455B-B1D7-87F3E2DDC610}">
      <dgm:prSet/>
      <dgm:spPr/>
      <dgm:t>
        <a:bodyPr/>
        <a:lstStyle/>
        <a:p>
          <a:endParaRPr lang="en-US"/>
        </a:p>
      </dgm:t>
    </dgm:pt>
    <dgm:pt modelId="{74B7F02E-096F-479D-A6C4-26792FD6775E}">
      <dgm:prSet phldrT="[Text]" custT="1"/>
      <dgm:spPr/>
      <dgm:t>
        <a:bodyPr/>
        <a:lstStyle/>
        <a:p>
          <a:r>
            <a:rPr lang="en-US" sz="2800" b="1" dirty="0">
              <a:latin typeface="Times New Roman" panose="02020603050405020304" pitchFamily="18" charset="0"/>
              <a:cs typeface="Times New Roman" panose="02020603050405020304" pitchFamily="18" charset="0"/>
            </a:rPr>
            <a:t>Data Validation</a:t>
          </a:r>
        </a:p>
      </dgm:t>
    </dgm:pt>
    <dgm:pt modelId="{A4F8A6D1-F158-49C2-A390-A4DE6A55B823}" type="parTrans" cxnId="{77D9FC59-E030-47A9-9C9B-8689D0D52E90}">
      <dgm:prSet/>
      <dgm:spPr/>
      <dgm:t>
        <a:bodyPr/>
        <a:lstStyle/>
        <a:p>
          <a:endParaRPr lang="en-US"/>
        </a:p>
      </dgm:t>
    </dgm:pt>
    <dgm:pt modelId="{3E91E5F2-C104-479D-9924-C117DFE76619}" type="sibTrans" cxnId="{77D9FC59-E030-47A9-9C9B-8689D0D52E90}">
      <dgm:prSet/>
      <dgm:spPr/>
      <dgm:t>
        <a:bodyPr/>
        <a:lstStyle/>
        <a:p>
          <a:endParaRPr lang="en-US"/>
        </a:p>
      </dgm:t>
    </dgm:pt>
    <dgm:pt modelId="{88ACDBE8-5D94-4F1C-9311-408E116DEFB6}">
      <dgm:prSet phldrT="[Text]" custT="1"/>
      <dgm:spPr/>
      <dgm:t>
        <a:bodyPr/>
        <a:lstStyle/>
        <a:p>
          <a:r>
            <a:rPr lang="en-US" sz="2800" b="1" dirty="0">
              <a:latin typeface="Times New Roman" panose="02020603050405020304" pitchFamily="18" charset="0"/>
              <a:cs typeface="Times New Roman" panose="02020603050405020304" pitchFamily="18" charset="0"/>
            </a:rPr>
            <a:t>Optimization Setup</a:t>
          </a:r>
        </a:p>
      </dgm:t>
    </dgm:pt>
    <dgm:pt modelId="{54B46931-42B1-401E-819B-C42F0F4063BF}" type="parTrans" cxnId="{BE929ADE-A047-434A-A9D2-757D0ED87E36}">
      <dgm:prSet/>
      <dgm:spPr/>
      <dgm:t>
        <a:bodyPr/>
        <a:lstStyle/>
        <a:p>
          <a:endParaRPr lang="en-US"/>
        </a:p>
      </dgm:t>
    </dgm:pt>
    <dgm:pt modelId="{90FF3CD3-F42F-403F-9AB5-76EA90E246BE}" type="sibTrans" cxnId="{BE929ADE-A047-434A-A9D2-757D0ED87E36}">
      <dgm:prSet/>
      <dgm:spPr/>
      <dgm:t>
        <a:bodyPr/>
        <a:lstStyle/>
        <a:p>
          <a:endParaRPr lang="en-US"/>
        </a:p>
      </dgm:t>
    </dgm:pt>
    <dgm:pt modelId="{0DC4D4FD-1B1E-4CF1-81D4-9BF6C7C9B12E}">
      <dgm:prSet phldrT="[Text]" custT="1"/>
      <dgm:spPr/>
      <dgm:t>
        <a:bodyPr/>
        <a:lstStyle/>
        <a:p>
          <a:r>
            <a:rPr lang="en-US" sz="2800" dirty="0">
              <a:latin typeface="Times New Roman" panose="02020603050405020304" pitchFamily="18" charset="0"/>
              <a:cs typeface="Times New Roman" panose="02020603050405020304" pitchFamily="18" charset="0"/>
            </a:rPr>
            <a:t>Solve LP Model</a:t>
          </a:r>
          <a:endParaRPr lang="en-US" sz="2800" b="1" dirty="0">
            <a:latin typeface="Times New Roman" panose="02020603050405020304" pitchFamily="18" charset="0"/>
            <a:cs typeface="Times New Roman" panose="02020603050405020304" pitchFamily="18" charset="0"/>
          </a:endParaRPr>
        </a:p>
      </dgm:t>
    </dgm:pt>
    <dgm:pt modelId="{BA36938E-A10E-4519-9623-462D3397DAF5}" type="parTrans" cxnId="{DB481755-F3BD-4737-9A31-2BA4A202BFB2}">
      <dgm:prSet/>
      <dgm:spPr/>
      <dgm:t>
        <a:bodyPr/>
        <a:lstStyle/>
        <a:p>
          <a:endParaRPr lang="en-US"/>
        </a:p>
      </dgm:t>
    </dgm:pt>
    <dgm:pt modelId="{7AF4B5C7-B505-40EE-8557-A967C11F9120}" type="sibTrans" cxnId="{DB481755-F3BD-4737-9A31-2BA4A202BFB2}">
      <dgm:prSet/>
      <dgm:spPr/>
      <dgm:t>
        <a:bodyPr/>
        <a:lstStyle/>
        <a:p>
          <a:endParaRPr lang="en-US"/>
        </a:p>
      </dgm:t>
    </dgm:pt>
    <dgm:pt modelId="{3231468B-BCCE-473E-9C1A-C7586CD45ADB}">
      <dgm:prSet phldrT="[Text]" custT="1"/>
      <dgm:spPr/>
      <dgm:t>
        <a:bodyPr/>
        <a:lstStyle/>
        <a:p>
          <a:r>
            <a:rPr lang="en-US" sz="2800" b="1" dirty="0">
              <a:latin typeface="Times New Roman" panose="02020603050405020304" pitchFamily="18" charset="0"/>
              <a:cs typeface="Times New Roman" panose="02020603050405020304" pitchFamily="18" charset="0"/>
            </a:rPr>
            <a:t>Display Results</a:t>
          </a:r>
        </a:p>
      </dgm:t>
    </dgm:pt>
    <dgm:pt modelId="{84079638-90B4-4E95-B2B4-3347568E1AF6}" type="parTrans" cxnId="{42BF3B3C-48EE-4EDD-B357-94FB76D0E6CB}">
      <dgm:prSet/>
      <dgm:spPr/>
      <dgm:t>
        <a:bodyPr/>
        <a:lstStyle/>
        <a:p>
          <a:endParaRPr lang="en-US"/>
        </a:p>
      </dgm:t>
    </dgm:pt>
    <dgm:pt modelId="{7C224EA8-F78B-4CF7-A091-4676C5F387E4}" type="sibTrans" cxnId="{42BF3B3C-48EE-4EDD-B357-94FB76D0E6CB}">
      <dgm:prSet/>
      <dgm:spPr/>
      <dgm:t>
        <a:bodyPr/>
        <a:lstStyle/>
        <a:p>
          <a:endParaRPr lang="en-US"/>
        </a:p>
      </dgm:t>
    </dgm:pt>
    <dgm:pt modelId="{6872E7CB-4A0D-49E5-B224-EA1DFAA228E6}">
      <dgm:prSet phldrT="[Text]" custT="1"/>
      <dgm:spPr/>
      <dgm:t>
        <a:bodyPr/>
        <a:lstStyle/>
        <a:p>
          <a:r>
            <a:rPr lang="en-US" sz="2800" b="1" dirty="0">
              <a:latin typeface="Times New Roman" panose="02020603050405020304" pitchFamily="18" charset="0"/>
              <a:cs typeface="Times New Roman" panose="02020603050405020304" pitchFamily="18" charset="0"/>
            </a:rPr>
            <a:t>User </a:t>
          </a:r>
          <a:r>
            <a:rPr lang="en-US" sz="2600" b="1" dirty="0">
              <a:latin typeface="Times New Roman" panose="02020603050405020304" pitchFamily="18" charset="0"/>
              <a:cs typeface="Times New Roman" panose="02020603050405020304" pitchFamily="18" charset="0"/>
            </a:rPr>
            <a:t>Adjustments</a:t>
          </a:r>
          <a:r>
            <a:rPr lang="en-US" sz="2800" b="1" dirty="0">
              <a:latin typeface="Times New Roman" panose="02020603050405020304" pitchFamily="18" charset="0"/>
              <a:cs typeface="Times New Roman" panose="02020603050405020304" pitchFamily="18" charset="0"/>
            </a:rPr>
            <a:t>(if needed)</a:t>
          </a:r>
        </a:p>
      </dgm:t>
    </dgm:pt>
    <dgm:pt modelId="{3464D1CF-8C1A-43B0-8667-0E367AA27392}" type="parTrans" cxnId="{1806DEF5-639C-487F-B685-E9EBA896F699}">
      <dgm:prSet/>
      <dgm:spPr/>
      <dgm:t>
        <a:bodyPr/>
        <a:lstStyle/>
        <a:p>
          <a:endParaRPr lang="en-US"/>
        </a:p>
      </dgm:t>
    </dgm:pt>
    <dgm:pt modelId="{FC4DB778-8D65-437D-87BD-204A4DCA7D4A}" type="sibTrans" cxnId="{1806DEF5-639C-487F-B685-E9EBA896F699}">
      <dgm:prSet/>
      <dgm:spPr/>
      <dgm:t>
        <a:bodyPr/>
        <a:lstStyle/>
        <a:p>
          <a:endParaRPr lang="en-US"/>
        </a:p>
      </dgm:t>
    </dgm:pt>
    <dgm:pt modelId="{E23DA19F-CE98-45F6-BABF-9DD0A804FA2A}" type="pres">
      <dgm:prSet presAssocID="{606B8734-943C-4B17-99E8-3F54D8067FF7}" presName="linearFlow" presStyleCnt="0">
        <dgm:presLayoutVars>
          <dgm:resizeHandles val="exact"/>
        </dgm:presLayoutVars>
      </dgm:prSet>
      <dgm:spPr/>
    </dgm:pt>
    <dgm:pt modelId="{12A5E930-AD5C-47FD-9880-B148505F8F78}" type="pres">
      <dgm:prSet presAssocID="{02E7398E-D79D-4B25-AA22-133A1A104328}" presName="node" presStyleLbl="node1" presStyleIdx="0" presStyleCnt="6" custScaleX="125809" custScaleY="128824" custLinFactX="-100000" custLinFactNeighborX="-141761" custLinFactNeighborY="80414">
        <dgm:presLayoutVars>
          <dgm:bulletEnabled val="1"/>
        </dgm:presLayoutVars>
      </dgm:prSet>
      <dgm:spPr/>
    </dgm:pt>
    <dgm:pt modelId="{3D75C605-C961-4D01-8656-8A20C63A4D4B}" type="pres">
      <dgm:prSet presAssocID="{F1EF7E7B-617B-4A8B-AC75-17E73B4B300B}" presName="sibTrans" presStyleLbl="sibTrans2D1" presStyleIdx="0" presStyleCnt="5"/>
      <dgm:spPr/>
    </dgm:pt>
    <dgm:pt modelId="{9E255798-40A6-4C19-B2B0-E39FB43DC40C}" type="pres">
      <dgm:prSet presAssocID="{F1EF7E7B-617B-4A8B-AC75-17E73B4B300B}" presName="connectorText" presStyleLbl="sibTrans2D1" presStyleIdx="0" presStyleCnt="5"/>
      <dgm:spPr/>
    </dgm:pt>
    <dgm:pt modelId="{527EBF99-FD95-498F-ABC7-EE51A11FF6F7}" type="pres">
      <dgm:prSet presAssocID="{74B7F02E-096F-479D-A6C4-26792FD6775E}" presName="node" presStyleLbl="node1" presStyleIdx="1" presStyleCnt="6" custScaleX="125809" custScaleY="128824" custLinFactY="-91360" custLinFactNeighborX="65599" custLinFactNeighborY="-100000">
        <dgm:presLayoutVars>
          <dgm:bulletEnabled val="1"/>
        </dgm:presLayoutVars>
      </dgm:prSet>
      <dgm:spPr/>
    </dgm:pt>
    <dgm:pt modelId="{FAE0A5F8-69D0-40A9-B688-280C0BA12312}" type="pres">
      <dgm:prSet presAssocID="{3E91E5F2-C104-479D-9924-C117DFE76619}" presName="sibTrans" presStyleLbl="sibTrans2D1" presStyleIdx="1" presStyleCnt="5" custAng="141695" custLinFactNeighborX="3034" custLinFactNeighborY="-14953"/>
      <dgm:spPr/>
    </dgm:pt>
    <dgm:pt modelId="{781BC225-F75E-4567-8238-E84D538E4096}" type="pres">
      <dgm:prSet presAssocID="{3E91E5F2-C104-479D-9924-C117DFE76619}" presName="connectorText" presStyleLbl="sibTrans2D1" presStyleIdx="1" presStyleCnt="5"/>
      <dgm:spPr/>
    </dgm:pt>
    <dgm:pt modelId="{03E39FAA-010B-42A3-904F-B8C8D41EBA2E}" type="pres">
      <dgm:prSet presAssocID="{88ACDBE8-5D94-4F1C-9311-408E116DEFB6}" presName="node" presStyleLbl="node1" presStyleIdx="2" presStyleCnt="6" custScaleX="125809" custScaleY="128824" custLinFactNeighborX="69043" custLinFactNeighborY="27709">
        <dgm:presLayoutVars>
          <dgm:bulletEnabled val="1"/>
        </dgm:presLayoutVars>
      </dgm:prSet>
      <dgm:spPr/>
    </dgm:pt>
    <dgm:pt modelId="{B54D4B0F-702A-413D-B2F4-787C8772E06D}" type="pres">
      <dgm:prSet presAssocID="{90FF3CD3-F42F-403F-9AB5-76EA90E246BE}" presName="sibTrans" presStyleLbl="sibTrans2D1" presStyleIdx="2" presStyleCnt="5"/>
      <dgm:spPr/>
    </dgm:pt>
    <dgm:pt modelId="{8969FE44-E417-4D92-B6F3-130CE7333098}" type="pres">
      <dgm:prSet presAssocID="{90FF3CD3-F42F-403F-9AB5-76EA90E246BE}" presName="connectorText" presStyleLbl="sibTrans2D1" presStyleIdx="2" presStyleCnt="5"/>
      <dgm:spPr/>
    </dgm:pt>
    <dgm:pt modelId="{E30A8A22-C245-4848-A23B-8799BB5A754D}" type="pres">
      <dgm:prSet presAssocID="{0DC4D4FD-1B1E-4CF1-81D4-9BF6C7C9B12E}" presName="node" presStyleLbl="node1" presStyleIdx="3" presStyleCnt="6" custScaleX="125809" custScaleY="128824" custLinFactX="-53233" custLinFactY="-100000" custLinFactNeighborX="-100000" custLinFactNeighborY="-129939">
        <dgm:presLayoutVars>
          <dgm:bulletEnabled val="1"/>
        </dgm:presLayoutVars>
      </dgm:prSet>
      <dgm:spPr/>
    </dgm:pt>
    <dgm:pt modelId="{7AAEC3DB-EC23-4761-A912-5E3174C5E1B4}" type="pres">
      <dgm:prSet presAssocID="{7AF4B5C7-B505-40EE-8557-A967C11F9120}" presName="sibTrans" presStyleLbl="sibTrans2D1" presStyleIdx="3" presStyleCnt="5"/>
      <dgm:spPr/>
    </dgm:pt>
    <dgm:pt modelId="{BA1C5CC0-D742-45A1-9B57-B2D0CE96354B}" type="pres">
      <dgm:prSet presAssocID="{7AF4B5C7-B505-40EE-8557-A967C11F9120}" presName="connectorText" presStyleLbl="sibTrans2D1" presStyleIdx="3" presStyleCnt="5"/>
      <dgm:spPr/>
    </dgm:pt>
    <dgm:pt modelId="{ECA9E614-F679-4B39-9F4F-E4FE789403F9}" type="pres">
      <dgm:prSet presAssocID="{3231468B-BCCE-473E-9C1A-C7586CD45ADB}" presName="node" presStyleLbl="node1" presStyleIdx="4" presStyleCnt="6" custScaleX="125809" custScaleY="128824" custLinFactX="-53045" custLinFactNeighborX="-100000" custLinFactNeighborY="-3395">
        <dgm:presLayoutVars>
          <dgm:bulletEnabled val="1"/>
        </dgm:presLayoutVars>
      </dgm:prSet>
      <dgm:spPr/>
    </dgm:pt>
    <dgm:pt modelId="{018A0552-A779-419D-A340-318B0ABBA2A9}" type="pres">
      <dgm:prSet presAssocID="{7C224EA8-F78B-4CF7-A091-4676C5F387E4}" presName="sibTrans" presStyleLbl="sibTrans2D1" presStyleIdx="4" presStyleCnt="5"/>
      <dgm:spPr/>
    </dgm:pt>
    <dgm:pt modelId="{BB123A8F-F6D4-4FB9-920D-79018E62AB11}" type="pres">
      <dgm:prSet presAssocID="{7C224EA8-F78B-4CF7-A091-4676C5F387E4}" presName="connectorText" presStyleLbl="sibTrans2D1" presStyleIdx="4" presStyleCnt="5"/>
      <dgm:spPr/>
    </dgm:pt>
    <dgm:pt modelId="{D3B4407E-87ED-4C35-A4A5-43D232E6C2E3}" type="pres">
      <dgm:prSet presAssocID="{6872E7CB-4A0D-49E5-B224-EA1DFAA228E6}" presName="node" presStyleLbl="node1" presStyleIdx="5" presStyleCnt="6" custScaleX="125809" custScaleY="231381" custLinFactY="-126033" custLinFactNeighborX="67804" custLinFactNeighborY="-200000">
        <dgm:presLayoutVars>
          <dgm:bulletEnabled val="1"/>
        </dgm:presLayoutVars>
      </dgm:prSet>
      <dgm:spPr/>
    </dgm:pt>
  </dgm:ptLst>
  <dgm:cxnLst>
    <dgm:cxn modelId="{4AA43403-DED7-4C9B-9463-FAF5472C2230}" type="presOf" srcId="{3E91E5F2-C104-479D-9924-C117DFE76619}" destId="{FAE0A5F8-69D0-40A9-B688-280C0BA12312}" srcOrd="0" destOrd="0" presId="urn:microsoft.com/office/officeart/2005/8/layout/process2"/>
    <dgm:cxn modelId="{40ED9D0F-B3D0-42CD-9A0F-EF998088510B}" type="presOf" srcId="{88ACDBE8-5D94-4F1C-9311-408E116DEFB6}" destId="{03E39FAA-010B-42A3-904F-B8C8D41EBA2E}" srcOrd="0" destOrd="0" presId="urn:microsoft.com/office/officeart/2005/8/layout/process2"/>
    <dgm:cxn modelId="{C712B420-06C9-4EF8-BA48-928B3325C28A}" type="presOf" srcId="{90FF3CD3-F42F-403F-9AB5-76EA90E246BE}" destId="{B54D4B0F-702A-413D-B2F4-787C8772E06D}" srcOrd="0" destOrd="0" presId="urn:microsoft.com/office/officeart/2005/8/layout/process2"/>
    <dgm:cxn modelId="{72F68123-6E6B-455B-B1D7-87F3E2DDC610}" srcId="{606B8734-943C-4B17-99E8-3F54D8067FF7}" destId="{02E7398E-D79D-4B25-AA22-133A1A104328}" srcOrd="0" destOrd="0" parTransId="{28854FCB-2B1D-4F34-8D74-FE4720E28107}" sibTransId="{F1EF7E7B-617B-4A8B-AC75-17E73B4B300B}"/>
    <dgm:cxn modelId="{C470D232-0DBB-4F31-A556-712766AB49E7}" type="presOf" srcId="{02E7398E-D79D-4B25-AA22-133A1A104328}" destId="{12A5E930-AD5C-47FD-9880-B148505F8F78}" srcOrd="0" destOrd="0" presId="urn:microsoft.com/office/officeart/2005/8/layout/process2"/>
    <dgm:cxn modelId="{42BF3B3C-48EE-4EDD-B357-94FB76D0E6CB}" srcId="{606B8734-943C-4B17-99E8-3F54D8067FF7}" destId="{3231468B-BCCE-473E-9C1A-C7586CD45ADB}" srcOrd="4" destOrd="0" parTransId="{84079638-90B4-4E95-B2B4-3347568E1AF6}" sibTransId="{7C224EA8-F78B-4CF7-A091-4676C5F387E4}"/>
    <dgm:cxn modelId="{CB02DA42-4096-47F1-9BBA-3B895CE9E90A}" type="presOf" srcId="{3E91E5F2-C104-479D-9924-C117DFE76619}" destId="{781BC225-F75E-4567-8238-E84D538E4096}" srcOrd="1" destOrd="0" presId="urn:microsoft.com/office/officeart/2005/8/layout/process2"/>
    <dgm:cxn modelId="{C61D754B-F24D-447F-B32A-57A393215A00}" type="presOf" srcId="{F1EF7E7B-617B-4A8B-AC75-17E73B4B300B}" destId="{3D75C605-C961-4D01-8656-8A20C63A4D4B}" srcOrd="0" destOrd="0" presId="urn:microsoft.com/office/officeart/2005/8/layout/process2"/>
    <dgm:cxn modelId="{7C562A70-C07C-49C5-BBC5-9528EE58211E}" type="presOf" srcId="{7C224EA8-F78B-4CF7-A091-4676C5F387E4}" destId="{BB123A8F-F6D4-4FB9-920D-79018E62AB11}" srcOrd="1" destOrd="0" presId="urn:microsoft.com/office/officeart/2005/8/layout/process2"/>
    <dgm:cxn modelId="{393E5C70-2CE8-462B-A4E5-CC10269549F1}" type="presOf" srcId="{74B7F02E-096F-479D-A6C4-26792FD6775E}" destId="{527EBF99-FD95-498F-ABC7-EE51A11FF6F7}" srcOrd="0" destOrd="0" presId="urn:microsoft.com/office/officeart/2005/8/layout/process2"/>
    <dgm:cxn modelId="{DB481755-F3BD-4737-9A31-2BA4A202BFB2}" srcId="{606B8734-943C-4B17-99E8-3F54D8067FF7}" destId="{0DC4D4FD-1B1E-4CF1-81D4-9BF6C7C9B12E}" srcOrd="3" destOrd="0" parTransId="{BA36938E-A10E-4519-9623-462D3397DAF5}" sibTransId="{7AF4B5C7-B505-40EE-8557-A967C11F9120}"/>
    <dgm:cxn modelId="{77D9FC59-E030-47A9-9C9B-8689D0D52E90}" srcId="{606B8734-943C-4B17-99E8-3F54D8067FF7}" destId="{74B7F02E-096F-479D-A6C4-26792FD6775E}" srcOrd="1" destOrd="0" parTransId="{A4F8A6D1-F158-49C2-A390-A4DE6A55B823}" sibTransId="{3E91E5F2-C104-479D-9924-C117DFE76619}"/>
    <dgm:cxn modelId="{60F7E782-10AB-4013-886F-0ECF65254BCA}" type="presOf" srcId="{0DC4D4FD-1B1E-4CF1-81D4-9BF6C7C9B12E}" destId="{E30A8A22-C245-4848-A23B-8799BB5A754D}" srcOrd="0" destOrd="0" presId="urn:microsoft.com/office/officeart/2005/8/layout/process2"/>
    <dgm:cxn modelId="{DAC8238C-9C9B-4392-BE78-FD34FC150F1D}" type="presOf" srcId="{7AF4B5C7-B505-40EE-8557-A967C11F9120}" destId="{7AAEC3DB-EC23-4761-A912-5E3174C5E1B4}" srcOrd="0" destOrd="0" presId="urn:microsoft.com/office/officeart/2005/8/layout/process2"/>
    <dgm:cxn modelId="{9EB7DAA6-1F08-4406-A213-5A93C3CDEFC7}" type="presOf" srcId="{F1EF7E7B-617B-4A8B-AC75-17E73B4B300B}" destId="{9E255798-40A6-4C19-B2B0-E39FB43DC40C}" srcOrd="1" destOrd="0" presId="urn:microsoft.com/office/officeart/2005/8/layout/process2"/>
    <dgm:cxn modelId="{DDA211B2-44AA-4B16-AE19-A7AE1D083636}" type="presOf" srcId="{6872E7CB-4A0D-49E5-B224-EA1DFAA228E6}" destId="{D3B4407E-87ED-4C35-A4A5-43D232E6C2E3}" srcOrd="0" destOrd="0" presId="urn:microsoft.com/office/officeart/2005/8/layout/process2"/>
    <dgm:cxn modelId="{725CF8CE-A14D-4059-8228-1BA9CC288EAA}" type="presOf" srcId="{3231468B-BCCE-473E-9C1A-C7586CD45ADB}" destId="{ECA9E614-F679-4B39-9F4F-E4FE789403F9}" srcOrd="0" destOrd="0" presId="urn:microsoft.com/office/officeart/2005/8/layout/process2"/>
    <dgm:cxn modelId="{0392F5D5-B7EE-4BE6-9F7D-9A5AAC8C5739}" type="presOf" srcId="{90FF3CD3-F42F-403F-9AB5-76EA90E246BE}" destId="{8969FE44-E417-4D92-B6F3-130CE7333098}" srcOrd="1" destOrd="0" presId="urn:microsoft.com/office/officeart/2005/8/layout/process2"/>
    <dgm:cxn modelId="{BE929ADE-A047-434A-A9D2-757D0ED87E36}" srcId="{606B8734-943C-4B17-99E8-3F54D8067FF7}" destId="{88ACDBE8-5D94-4F1C-9311-408E116DEFB6}" srcOrd="2" destOrd="0" parTransId="{54B46931-42B1-401E-819B-C42F0F4063BF}" sibTransId="{90FF3CD3-F42F-403F-9AB5-76EA90E246BE}"/>
    <dgm:cxn modelId="{681BE9E5-F127-48CE-9292-700040E30FA8}" type="presOf" srcId="{7AF4B5C7-B505-40EE-8557-A967C11F9120}" destId="{BA1C5CC0-D742-45A1-9B57-B2D0CE96354B}" srcOrd="1" destOrd="0" presId="urn:microsoft.com/office/officeart/2005/8/layout/process2"/>
    <dgm:cxn modelId="{1F25D6EB-8EB2-4E3F-A945-18CDEE2679F5}" type="presOf" srcId="{7C224EA8-F78B-4CF7-A091-4676C5F387E4}" destId="{018A0552-A779-419D-A340-318B0ABBA2A9}" srcOrd="0" destOrd="0" presId="urn:microsoft.com/office/officeart/2005/8/layout/process2"/>
    <dgm:cxn modelId="{1806DEF5-639C-487F-B685-E9EBA896F699}" srcId="{606B8734-943C-4B17-99E8-3F54D8067FF7}" destId="{6872E7CB-4A0D-49E5-B224-EA1DFAA228E6}" srcOrd="5" destOrd="0" parTransId="{3464D1CF-8C1A-43B0-8667-0E367AA27392}" sibTransId="{FC4DB778-8D65-437D-87BD-204A4DCA7D4A}"/>
    <dgm:cxn modelId="{222FFDFC-08DB-48BF-8FBA-2BF47AEBE28B}" type="presOf" srcId="{606B8734-943C-4B17-99E8-3F54D8067FF7}" destId="{E23DA19F-CE98-45F6-BABF-9DD0A804FA2A}" srcOrd="0" destOrd="0" presId="urn:microsoft.com/office/officeart/2005/8/layout/process2"/>
    <dgm:cxn modelId="{A32675B6-D2CE-4CED-805E-31863315DEE0}" type="presParOf" srcId="{E23DA19F-CE98-45F6-BABF-9DD0A804FA2A}" destId="{12A5E930-AD5C-47FD-9880-B148505F8F78}" srcOrd="0" destOrd="0" presId="urn:microsoft.com/office/officeart/2005/8/layout/process2"/>
    <dgm:cxn modelId="{9DC1DF7F-DF02-4AE3-972D-3A3E0DC63F0E}" type="presParOf" srcId="{E23DA19F-CE98-45F6-BABF-9DD0A804FA2A}" destId="{3D75C605-C961-4D01-8656-8A20C63A4D4B}" srcOrd="1" destOrd="0" presId="urn:microsoft.com/office/officeart/2005/8/layout/process2"/>
    <dgm:cxn modelId="{B4A08D86-E0C0-4568-BFE9-94B3F0A83AD1}" type="presParOf" srcId="{3D75C605-C961-4D01-8656-8A20C63A4D4B}" destId="{9E255798-40A6-4C19-B2B0-E39FB43DC40C}" srcOrd="0" destOrd="0" presId="urn:microsoft.com/office/officeart/2005/8/layout/process2"/>
    <dgm:cxn modelId="{2F448850-9242-4C47-A3E1-192069B9F3CC}" type="presParOf" srcId="{E23DA19F-CE98-45F6-BABF-9DD0A804FA2A}" destId="{527EBF99-FD95-498F-ABC7-EE51A11FF6F7}" srcOrd="2" destOrd="0" presId="urn:microsoft.com/office/officeart/2005/8/layout/process2"/>
    <dgm:cxn modelId="{94C82EFD-CC85-4612-83B3-2CB165A9B6BB}" type="presParOf" srcId="{E23DA19F-CE98-45F6-BABF-9DD0A804FA2A}" destId="{FAE0A5F8-69D0-40A9-B688-280C0BA12312}" srcOrd="3" destOrd="0" presId="urn:microsoft.com/office/officeart/2005/8/layout/process2"/>
    <dgm:cxn modelId="{54EB73E5-6ECB-4121-A4C6-48AF453CBCDF}" type="presParOf" srcId="{FAE0A5F8-69D0-40A9-B688-280C0BA12312}" destId="{781BC225-F75E-4567-8238-E84D538E4096}" srcOrd="0" destOrd="0" presId="urn:microsoft.com/office/officeart/2005/8/layout/process2"/>
    <dgm:cxn modelId="{63D5C9DF-6B77-4D1F-9729-B4CC5EC9D4FA}" type="presParOf" srcId="{E23DA19F-CE98-45F6-BABF-9DD0A804FA2A}" destId="{03E39FAA-010B-42A3-904F-B8C8D41EBA2E}" srcOrd="4" destOrd="0" presId="urn:microsoft.com/office/officeart/2005/8/layout/process2"/>
    <dgm:cxn modelId="{71472576-98BD-43BA-8B66-BDB70813760B}" type="presParOf" srcId="{E23DA19F-CE98-45F6-BABF-9DD0A804FA2A}" destId="{B54D4B0F-702A-413D-B2F4-787C8772E06D}" srcOrd="5" destOrd="0" presId="urn:microsoft.com/office/officeart/2005/8/layout/process2"/>
    <dgm:cxn modelId="{E4F7B41A-F7C4-432F-8687-5C7CEC46A660}" type="presParOf" srcId="{B54D4B0F-702A-413D-B2F4-787C8772E06D}" destId="{8969FE44-E417-4D92-B6F3-130CE7333098}" srcOrd="0" destOrd="0" presId="urn:microsoft.com/office/officeart/2005/8/layout/process2"/>
    <dgm:cxn modelId="{604AF22C-C585-4717-B03B-5AE963A2AC21}" type="presParOf" srcId="{E23DA19F-CE98-45F6-BABF-9DD0A804FA2A}" destId="{E30A8A22-C245-4848-A23B-8799BB5A754D}" srcOrd="6" destOrd="0" presId="urn:microsoft.com/office/officeart/2005/8/layout/process2"/>
    <dgm:cxn modelId="{DB73DFA4-42FE-439F-AEEA-9ED02AA12E3E}" type="presParOf" srcId="{E23DA19F-CE98-45F6-BABF-9DD0A804FA2A}" destId="{7AAEC3DB-EC23-4761-A912-5E3174C5E1B4}" srcOrd="7" destOrd="0" presId="urn:microsoft.com/office/officeart/2005/8/layout/process2"/>
    <dgm:cxn modelId="{B8831049-5E4E-47A9-8BA6-F693F1B8A36D}" type="presParOf" srcId="{7AAEC3DB-EC23-4761-A912-5E3174C5E1B4}" destId="{BA1C5CC0-D742-45A1-9B57-B2D0CE96354B}" srcOrd="0" destOrd="0" presId="urn:microsoft.com/office/officeart/2005/8/layout/process2"/>
    <dgm:cxn modelId="{0ACFE784-FF39-43CA-8CBF-7FD1D95A67D7}" type="presParOf" srcId="{E23DA19F-CE98-45F6-BABF-9DD0A804FA2A}" destId="{ECA9E614-F679-4B39-9F4F-E4FE789403F9}" srcOrd="8" destOrd="0" presId="urn:microsoft.com/office/officeart/2005/8/layout/process2"/>
    <dgm:cxn modelId="{D0591DE9-7D19-4654-B8B1-43B2C3E5B194}" type="presParOf" srcId="{E23DA19F-CE98-45F6-BABF-9DD0A804FA2A}" destId="{018A0552-A779-419D-A340-318B0ABBA2A9}" srcOrd="9" destOrd="0" presId="urn:microsoft.com/office/officeart/2005/8/layout/process2"/>
    <dgm:cxn modelId="{F6ACE3E4-1655-463A-9720-2AE6BE808377}" type="presParOf" srcId="{018A0552-A779-419D-A340-318B0ABBA2A9}" destId="{BB123A8F-F6D4-4FB9-920D-79018E62AB11}" srcOrd="0" destOrd="0" presId="urn:microsoft.com/office/officeart/2005/8/layout/process2"/>
    <dgm:cxn modelId="{A61F3AC1-BE31-45CB-A0EF-6A888A3C7700}" type="presParOf" srcId="{E23DA19F-CE98-45F6-BABF-9DD0A804FA2A}" destId="{D3B4407E-87ED-4C35-A4A5-43D232E6C2E3}" srcOrd="1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A5E930-AD5C-47FD-9880-B148505F8F78}">
      <dsp:nvSpPr>
        <dsp:cNvPr id="0" name=""/>
        <dsp:cNvSpPr/>
      </dsp:nvSpPr>
      <dsp:spPr>
        <a:xfrm>
          <a:off x="0" y="233752"/>
          <a:ext cx="2840097" cy="72704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Times New Roman" panose="02020603050405020304" pitchFamily="18" charset="0"/>
              <a:cs typeface="Times New Roman" panose="02020603050405020304" pitchFamily="18" charset="0"/>
            </a:rPr>
            <a:t>User Input</a:t>
          </a:r>
        </a:p>
      </dsp:txBody>
      <dsp:txXfrm>
        <a:off x="21294" y="255046"/>
        <a:ext cx="2797509" cy="684452"/>
      </dsp:txXfrm>
    </dsp:sp>
    <dsp:sp modelId="{3D75C605-C961-4D01-8656-8A20C63A4D4B}">
      <dsp:nvSpPr>
        <dsp:cNvPr id="0" name=""/>
        <dsp:cNvSpPr/>
      </dsp:nvSpPr>
      <dsp:spPr>
        <a:xfrm rot="21589227">
          <a:off x="3102590" y="462549"/>
          <a:ext cx="1574986" cy="25396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102590" y="513461"/>
        <a:ext cx="1498797" cy="152379"/>
      </dsp:txXfrm>
    </dsp:sp>
    <dsp:sp modelId="{527EBF99-FD95-498F-ABC7-EE51A11FF6F7}">
      <dsp:nvSpPr>
        <dsp:cNvPr id="0" name=""/>
        <dsp:cNvSpPr/>
      </dsp:nvSpPr>
      <dsp:spPr>
        <a:xfrm>
          <a:off x="4940069" y="218271"/>
          <a:ext cx="2840097" cy="727040"/>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Times New Roman" panose="02020603050405020304" pitchFamily="18" charset="0"/>
              <a:cs typeface="Times New Roman" panose="02020603050405020304" pitchFamily="18" charset="0"/>
            </a:rPr>
            <a:t>Data Validation</a:t>
          </a:r>
        </a:p>
      </dsp:txBody>
      <dsp:txXfrm>
        <a:off x="4961363" y="239565"/>
        <a:ext cx="2797509" cy="684452"/>
      </dsp:txXfrm>
    </dsp:sp>
    <dsp:sp modelId="{FAE0A5F8-69D0-40A9-B688-280C0BA12312}">
      <dsp:nvSpPr>
        <dsp:cNvPr id="0" name=""/>
        <dsp:cNvSpPr/>
      </dsp:nvSpPr>
      <dsp:spPr>
        <a:xfrm rot="5400000">
          <a:off x="5990688" y="1359435"/>
          <a:ext cx="869360" cy="25396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US" sz="5500" kern="1200"/>
        </a:p>
      </dsp:txBody>
      <dsp:txXfrm rot="-5400000">
        <a:off x="6349179" y="1051738"/>
        <a:ext cx="152379" cy="793171"/>
      </dsp:txXfrm>
    </dsp:sp>
    <dsp:sp modelId="{03E39FAA-010B-42A3-904F-B8C8D41EBA2E}">
      <dsp:nvSpPr>
        <dsp:cNvPr id="0" name=""/>
        <dsp:cNvSpPr/>
      </dsp:nvSpPr>
      <dsp:spPr>
        <a:xfrm>
          <a:off x="5017817" y="2103474"/>
          <a:ext cx="2840097" cy="727040"/>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Times New Roman" panose="02020603050405020304" pitchFamily="18" charset="0"/>
              <a:cs typeface="Times New Roman" panose="02020603050405020304" pitchFamily="18" charset="0"/>
            </a:rPr>
            <a:t>Optimization Setup</a:t>
          </a:r>
        </a:p>
      </dsp:txBody>
      <dsp:txXfrm>
        <a:off x="5039111" y="2124768"/>
        <a:ext cx="2797509" cy="684452"/>
      </dsp:txXfrm>
    </dsp:sp>
    <dsp:sp modelId="{B54D4B0F-702A-413D-B2F4-787C8772E06D}">
      <dsp:nvSpPr>
        <dsp:cNvPr id="0" name=""/>
        <dsp:cNvSpPr/>
      </dsp:nvSpPr>
      <dsp:spPr>
        <a:xfrm rot="10800000">
          <a:off x="3112319" y="2340012"/>
          <a:ext cx="1633283" cy="253965"/>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3188508" y="2390805"/>
        <a:ext cx="1557094" cy="152379"/>
      </dsp:txXfrm>
    </dsp:sp>
    <dsp:sp modelId="{E30A8A22-C245-4848-A23B-8799BB5A754D}">
      <dsp:nvSpPr>
        <dsp:cNvPr id="0" name=""/>
        <dsp:cNvSpPr/>
      </dsp:nvSpPr>
      <dsp:spPr>
        <a:xfrm>
          <a:off x="7" y="2103474"/>
          <a:ext cx="2840097" cy="727040"/>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Solve LP Model</a:t>
          </a:r>
          <a:endParaRPr lang="en-US" sz="2800" b="1" kern="1200" dirty="0">
            <a:latin typeface="Times New Roman" panose="02020603050405020304" pitchFamily="18" charset="0"/>
            <a:cs typeface="Times New Roman" panose="02020603050405020304" pitchFamily="18" charset="0"/>
          </a:endParaRPr>
        </a:p>
      </dsp:txBody>
      <dsp:txXfrm>
        <a:off x="21301" y="2124768"/>
        <a:ext cx="2797509" cy="684452"/>
      </dsp:txXfrm>
    </dsp:sp>
    <dsp:sp modelId="{7AAEC3DB-EC23-4761-A912-5E3174C5E1B4}">
      <dsp:nvSpPr>
        <dsp:cNvPr id="0" name=""/>
        <dsp:cNvSpPr/>
      </dsp:nvSpPr>
      <dsp:spPr>
        <a:xfrm rot="5392443">
          <a:off x="970813" y="3305350"/>
          <a:ext cx="902729" cy="253965"/>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US" sz="5500" kern="1200"/>
        </a:p>
      </dsp:txBody>
      <dsp:txXfrm rot="-5400000">
        <a:off x="1345904" y="2980969"/>
        <a:ext cx="152379" cy="826540"/>
      </dsp:txXfrm>
    </dsp:sp>
    <dsp:sp modelId="{ECA9E614-F679-4B39-9F4F-E4FE789403F9}">
      <dsp:nvSpPr>
        <dsp:cNvPr id="0" name=""/>
        <dsp:cNvSpPr/>
      </dsp:nvSpPr>
      <dsp:spPr>
        <a:xfrm>
          <a:off x="4251" y="4034151"/>
          <a:ext cx="2840097" cy="727040"/>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Times New Roman" panose="02020603050405020304" pitchFamily="18" charset="0"/>
              <a:cs typeface="Times New Roman" panose="02020603050405020304" pitchFamily="18" charset="0"/>
            </a:rPr>
            <a:t>Display Results</a:t>
          </a:r>
        </a:p>
      </dsp:txBody>
      <dsp:txXfrm>
        <a:off x="25545" y="4055445"/>
        <a:ext cx="2797509" cy="684452"/>
      </dsp:txXfrm>
    </dsp:sp>
    <dsp:sp modelId="{018A0552-A779-419D-A340-318B0ABBA2A9}">
      <dsp:nvSpPr>
        <dsp:cNvPr id="0" name=""/>
        <dsp:cNvSpPr/>
      </dsp:nvSpPr>
      <dsp:spPr>
        <a:xfrm rot="22442">
          <a:off x="3112519" y="4286962"/>
          <a:ext cx="1609157" cy="253965"/>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112520" y="4337506"/>
        <a:ext cx="1532968" cy="152379"/>
      </dsp:txXfrm>
    </dsp:sp>
    <dsp:sp modelId="{D3B4407E-87ED-4C35-A4A5-43D232E6C2E3}">
      <dsp:nvSpPr>
        <dsp:cNvPr id="0" name=""/>
        <dsp:cNvSpPr/>
      </dsp:nvSpPr>
      <dsp:spPr>
        <a:xfrm>
          <a:off x="4989847" y="3777299"/>
          <a:ext cx="2840097" cy="1305837"/>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Times New Roman" panose="02020603050405020304" pitchFamily="18" charset="0"/>
              <a:cs typeface="Times New Roman" panose="02020603050405020304" pitchFamily="18" charset="0"/>
            </a:rPr>
            <a:t>User </a:t>
          </a:r>
          <a:r>
            <a:rPr lang="en-US" sz="2600" b="1" kern="1200" dirty="0">
              <a:latin typeface="Times New Roman" panose="02020603050405020304" pitchFamily="18" charset="0"/>
              <a:cs typeface="Times New Roman" panose="02020603050405020304" pitchFamily="18" charset="0"/>
            </a:rPr>
            <a:t>Adjustments</a:t>
          </a:r>
          <a:r>
            <a:rPr lang="en-US" sz="2800" b="1" kern="1200" dirty="0">
              <a:latin typeface="Times New Roman" panose="02020603050405020304" pitchFamily="18" charset="0"/>
              <a:cs typeface="Times New Roman" panose="02020603050405020304" pitchFamily="18" charset="0"/>
            </a:rPr>
            <a:t>(if needed)</a:t>
          </a:r>
        </a:p>
      </dsp:txBody>
      <dsp:txXfrm>
        <a:off x="5028094" y="3815546"/>
        <a:ext cx="2763603" cy="122934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ECB0F-71BE-4FDF-BAF7-D38116EB8BB6}" type="datetimeFigureOut">
              <a:rPr lang="en-US" smtClean="0"/>
              <a:t>2/24/2025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58A3E0-9CD1-4819-8B07-44A7FBE0DB91}" type="slidenum">
              <a:rPr lang="en-US" smtClean="0"/>
              <a:t>‹#›</a:t>
            </a:fld>
            <a:endParaRPr lang="en-US"/>
          </a:p>
        </p:txBody>
      </p:sp>
    </p:spTree>
    <p:extLst>
      <p:ext uri="{BB962C8B-B14F-4D97-AF65-F5344CB8AC3E}">
        <p14:creationId xmlns:p14="http://schemas.microsoft.com/office/powerpoint/2010/main" val="3971878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8BD69-062D-35B6-155B-CBC2886639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94490A-3435-091B-1987-D31C5C7A64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0A11EA-B63F-A6D5-14A0-5664D91C6F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272CF1D-1855-5FA0-BF64-A5177FA9EFBA}"/>
              </a:ext>
            </a:extLst>
          </p:cNvPr>
          <p:cNvSpPr>
            <a:spLocks noGrp="1"/>
          </p:cNvSpPr>
          <p:nvPr>
            <p:ph type="sldNum" sz="quarter" idx="5"/>
          </p:nvPr>
        </p:nvSpPr>
        <p:spPr/>
        <p:txBody>
          <a:bodyPr/>
          <a:lstStyle/>
          <a:p>
            <a:fld id="{E258A3E0-9CD1-4819-8B07-44A7FBE0DB91}" type="slidenum">
              <a:rPr lang="en-US" smtClean="0"/>
              <a:t>5</a:t>
            </a:fld>
            <a:endParaRPr lang="en-US"/>
          </a:p>
        </p:txBody>
      </p:sp>
    </p:spTree>
    <p:extLst>
      <p:ext uri="{BB962C8B-B14F-4D97-AF65-F5344CB8AC3E}">
        <p14:creationId xmlns:p14="http://schemas.microsoft.com/office/powerpoint/2010/main" val="890955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AF684-F916-9F40-35A1-70A5AB1181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6693E5-7659-4C3A-454E-7F2E4392B9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889EA0-689D-0452-E98A-0228E5FA15E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24F029-E872-DD76-90FA-A33678E24B01}"/>
              </a:ext>
            </a:extLst>
          </p:cNvPr>
          <p:cNvSpPr>
            <a:spLocks noGrp="1"/>
          </p:cNvSpPr>
          <p:nvPr>
            <p:ph type="sldNum" sz="quarter" idx="5"/>
          </p:nvPr>
        </p:nvSpPr>
        <p:spPr/>
        <p:txBody>
          <a:bodyPr/>
          <a:lstStyle/>
          <a:p>
            <a:fld id="{E258A3E0-9CD1-4819-8B07-44A7FBE0DB91}" type="slidenum">
              <a:rPr lang="en-US" smtClean="0"/>
              <a:t>6</a:t>
            </a:fld>
            <a:endParaRPr lang="en-US"/>
          </a:p>
        </p:txBody>
      </p:sp>
    </p:spTree>
    <p:extLst>
      <p:ext uri="{BB962C8B-B14F-4D97-AF65-F5344CB8AC3E}">
        <p14:creationId xmlns:p14="http://schemas.microsoft.com/office/powerpoint/2010/main" val="1303807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AC5C8-60C2-99C5-DE75-66DB0CD787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DCF3A0-1991-5985-AFAB-3E0334483A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E759DA-BD16-9B4D-F84C-16B2162990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A13655-D2A7-0659-5E2C-143C6988DB88}"/>
              </a:ext>
            </a:extLst>
          </p:cNvPr>
          <p:cNvSpPr>
            <a:spLocks noGrp="1"/>
          </p:cNvSpPr>
          <p:nvPr>
            <p:ph type="sldNum" sz="quarter" idx="5"/>
          </p:nvPr>
        </p:nvSpPr>
        <p:spPr/>
        <p:txBody>
          <a:bodyPr/>
          <a:lstStyle/>
          <a:p>
            <a:fld id="{E258A3E0-9CD1-4819-8B07-44A7FBE0DB91}" type="slidenum">
              <a:rPr lang="en-US" smtClean="0"/>
              <a:t>7</a:t>
            </a:fld>
            <a:endParaRPr lang="en-US"/>
          </a:p>
        </p:txBody>
      </p:sp>
    </p:spTree>
    <p:extLst>
      <p:ext uri="{BB962C8B-B14F-4D97-AF65-F5344CB8AC3E}">
        <p14:creationId xmlns:p14="http://schemas.microsoft.com/office/powerpoint/2010/main" val="1809729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58A3E0-9CD1-4819-8B07-44A7FBE0DB91}" type="slidenum">
              <a:rPr lang="en-US" smtClean="0"/>
              <a:t>11</a:t>
            </a:fld>
            <a:endParaRPr lang="en-US"/>
          </a:p>
        </p:txBody>
      </p:sp>
    </p:spTree>
    <p:extLst>
      <p:ext uri="{BB962C8B-B14F-4D97-AF65-F5344CB8AC3E}">
        <p14:creationId xmlns:p14="http://schemas.microsoft.com/office/powerpoint/2010/main" val="2994727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4933-8AEA-47CD-E382-84F855BDE1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0FD34B-5A67-0074-317B-FE25F7449C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C49815-C252-4F9C-306C-23547DC628E9}"/>
              </a:ext>
            </a:extLst>
          </p:cNvPr>
          <p:cNvSpPr>
            <a:spLocks noGrp="1"/>
          </p:cNvSpPr>
          <p:nvPr>
            <p:ph type="dt" sz="half" idx="10"/>
          </p:nvPr>
        </p:nvSpPr>
        <p:spPr/>
        <p:txBody>
          <a:bodyPr/>
          <a:lstStyle/>
          <a:p>
            <a:fld id="{2FC2295D-CE7A-401B-AF48-988E8DC2E67F}" type="datetimeFigureOut">
              <a:rPr lang="en-US" smtClean="0"/>
              <a:t>2/24/2025</a:t>
            </a:fld>
            <a:endParaRPr lang="en-US"/>
          </a:p>
        </p:txBody>
      </p:sp>
      <p:sp>
        <p:nvSpPr>
          <p:cNvPr id="5" name="Footer Placeholder 4">
            <a:extLst>
              <a:ext uri="{FF2B5EF4-FFF2-40B4-BE49-F238E27FC236}">
                <a16:creationId xmlns:a16="http://schemas.microsoft.com/office/drawing/2014/main" id="{6D6B0258-AB0F-5AE5-E514-48E36D3439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A1548E-9D27-742B-E07F-B01EB5C1B3C0}"/>
              </a:ext>
            </a:extLst>
          </p:cNvPr>
          <p:cNvSpPr>
            <a:spLocks noGrp="1"/>
          </p:cNvSpPr>
          <p:nvPr>
            <p:ph type="sldNum" sz="quarter" idx="12"/>
          </p:nvPr>
        </p:nvSpPr>
        <p:spPr/>
        <p:txBody>
          <a:bodyPr/>
          <a:lstStyle/>
          <a:p>
            <a:fld id="{8CAD3248-75FD-4BC8-869C-0B3B7F89B76A}" type="slidenum">
              <a:rPr lang="en-US" smtClean="0"/>
              <a:t>‹#›</a:t>
            </a:fld>
            <a:endParaRPr lang="en-US"/>
          </a:p>
        </p:txBody>
      </p:sp>
    </p:spTree>
    <p:extLst>
      <p:ext uri="{BB962C8B-B14F-4D97-AF65-F5344CB8AC3E}">
        <p14:creationId xmlns:p14="http://schemas.microsoft.com/office/powerpoint/2010/main" val="3426051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42D0-D748-AE4C-B6F0-41BB9B1E3F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247978-173A-8D41-07A6-5D1698959F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D82912-4C6D-B0B3-8098-99BE173E3289}"/>
              </a:ext>
            </a:extLst>
          </p:cNvPr>
          <p:cNvSpPr>
            <a:spLocks noGrp="1"/>
          </p:cNvSpPr>
          <p:nvPr>
            <p:ph type="dt" sz="half" idx="10"/>
          </p:nvPr>
        </p:nvSpPr>
        <p:spPr/>
        <p:txBody>
          <a:bodyPr/>
          <a:lstStyle/>
          <a:p>
            <a:fld id="{2FC2295D-CE7A-401B-AF48-988E8DC2E67F}" type="datetimeFigureOut">
              <a:rPr lang="en-US" smtClean="0"/>
              <a:t>2/24/2025</a:t>
            </a:fld>
            <a:endParaRPr lang="en-US"/>
          </a:p>
        </p:txBody>
      </p:sp>
      <p:sp>
        <p:nvSpPr>
          <p:cNvPr id="5" name="Footer Placeholder 4">
            <a:extLst>
              <a:ext uri="{FF2B5EF4-FFF2-40B4-BE49-F238E27FC236}">
                <a16:creationId xmlns:a16="http://schemas.microsoft.com/office/drawing/2014/main" id="{5A60B584-71E2-55A6-7C97-9D2A87C550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EE4E7B-5A29-0799-296D-9FB34D0CFEC2}"/>
              </a:ext>
            </a:extLst>
          </p:cNvPr>
          <p:cNvSpPr>
            <a:spLocks noGrp="1"/>
          </p:cNvSpPr>
          <p:nvPr>
            <p:ph type="sldNum" sz="quarter" idx="12"/>
          </p:nvPr>
        </p:nvSpPr>
        <p:spPr/>
        <p:txBody>
          <a:bodyPr/>
          <a:lstStyle/>
          <a:p>
            <a:fld id="{8CAD3248-75FD-4BC8-869C-0B3B7F89B76A}" type="slidenum">
              <a:rPr lang="en-US" smtClean="0"/>
              <a:t>‹#›</a:t>
            </a:fld>
            <a:endParaRPr lang="en-US"/>
          </a:p>
        </p:txBody>
      </p:sp>
    </p:spTree>
    <p:extLst>
      <p:ext uri="{BB962C8B-B14F-4D97-AF65-F5344CB8AC3E}">
        <p14:creationId xmlns:p14="http://schemas.microsoft.com/office/powerpoint/2010/main" val="4110386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BDCADB-5FF4-0E22-F1DC-8C3A532C0C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CD8E9A-FC2F-2BF1-E65B-A8321C2463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49FB8E-71F4-7275-6952-ECD4D7227D5D}"/>
              </a:ext>
            </a:extLst>
          </p:cNvPr>
          <p:cNvSpPr>
            <a:spLocks noGrp="1"/>
          </p:cNvSpPr>
          <p:nvPr>
            <p:ph type="dt" sz="half" idx="10"/>
          </p:nvPr>
        </p:nvSpPr>
        <p:spPr/>
        <p:txBody>
          <a:bodyPr/>
          <a:lstStyle/>
          <a:p>
            <a:fld id="{2FC2295D-CE7A-401B-AF48-988E8DC2E67F}" type="datetimeFigureOut">
              <a:rPr lang="en-US" smtClean="0"/>
              <a:t>2/24/2025</a:t>
            </a:fld>
            <a:endParaRPr lang="en-US"/>
          </a:p>
        </p:txBody>
      </p:sp>
      <p:sp>
        <p:nvSpPr>
          <p:cNvPr id="5" name="Footer Placeholder 4">
            <a:extLst>
              <a:ext uri="{FF2B5EF4-FFF2-40B4-BE49-F238E27FC236}">
                <a16:creationId xmlns:a16="http://schemas.microsoft.com/office/drawing/2014/main" id="{08EA0CA5-3039-EA3D-E2D8-14C4359CA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F28D5-E8CD-B64F-5797-79A297DDC9FF}"/>
              </a:ext>
            </a:extLst>
          </p:cNvPr>
          <p:cNvSpPr>
            <a:spLocks noGrp="1"/>
          </p:cNvSpPr>
          <p:nvPr>
            <p:ph type="sldNum" sz="quarter" idx="12"/>
          </p:nvPr>
        </p:nvSpPr>
        <p:spPr/>
        <p:txBody>
          <a:bodyPr/>
          <a:lstStyle/>
          <a:p>
            <a:fld id="{8CAD3248-75FD-4BC8-869C-0B3B7F89B76A}" type="slidenum">
              <a:rPr lang="en-US" smtClean="0"/>
              <a:t>‹#›</a:t>
            </a:fld>
            <a:endParaRPr lang="en-US"/>
          </a:p>
        </p:txBody>
      </p:sp>
    </p:spTree>
    <p:extLst>
      <p:ext uri="{BB962C8B-B14F-4D97-AF65-F5344CB8AC3E}">
        <p14:creationId xmlns:p14="http://schemas.microsoft.com/office/powerpoint/2010/main" val="105875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C9BE9-5ADB-B0C1-C029-4A27CA3FEF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C617A9-2C15-1265-DAC4-46C24E4974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22487A-44DA-C542-6B74-3F6A101B1A25}"/>
              </a:ext>
            </a:extLst>
          </p:cNvPr>
          <p:cNvSpPr>
            <a:spLocks noGrp="1"/>
          </p:cNvSpPr>
          <p:nvPr>
            <p:ph type="dt" sz="half" idx="10"/>
          </p:nvPr>
        </p:nvSpPr>
        <p:spPr/>
        <p:txBody>
          <a:bodyPr/>
          <a:lstStyle/>
          <a:p>
            <a:fld id="{2FC2295D-CE7A-401B-AF48-988E8DC2E67F}" type="datetimeFigureOut">
              <a:rPr lang="en-US" smtClean="0"/>
              <a:t>2/24/2025</a:t>
            </a:fld>
            <a:endParaRPr lang="en-US"/>
          </a:p>
        </p:txBody>
      </p:sp>
      <p:sp>
        <p:nvSpPr>
          <p:cNvPr id="5" name="Footer Placeholder 4">
            <a:extLst>
              <a:ext uri="{FF2B5EF4-FFF2-40B4-BE49-F238E27FC236}">
                <a16:creationId xmlns:a16="http://schemas.microsoft.com/office/drawing/2014/main" id="{268E48D0-6134-D2A5-A937-26E6568F0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E9544-8CCB-5AB6-9ECE-242BB0FF8787}"/>
              </a:ext>
            </a:extLst>
          </p:cNvPr>
          <p:cNvSpPr>
            <a:spLocks noGrp="1"/>
          </p:cNvSpPr>
          <p:nvPr>
            <p:ph type="sldNum" sz="quarter" idx="12"/>
          </p:nvPr>
        </p:nvSpPr>
        <p:spPr/>
        <p:txBody>
          <a:bodyPr/>
          <a:lstStyle/>
          <a:p>
            <a:fld id="{8CAD3248-75FD-4BC8-869C-0B3B7F89B76A}" type="slidenum">
              <a:rPr lang="en-US" smtClean="0"/>
              <a:t>‹#›</a:t>
            </a:fld>
            <a:endParaRPr lang="en-US"/>
          </a:p>
        </p:txBody>
      </p:sp>
    </p:spTree>
    <p:extLst>
      <p:ext uri="{BB962C8B-B14F-4D97-AF65-F5344CB8AC3E}">
        <p14:creationId xmlns:p14="http://schemas.microsoft.com/office/powerpoint/2010/main" val="398434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A6B62-AE0B-6B9A-6EC7-E801E72A5E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1B268B-C5B3-3C1F-4D6A-6EB3D6A4AE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1A576D-5288-171A-DB70-870D377E9CE3}"/>
              </a:ext>
            </a:extLst>
          </p:cNvPr>
          <p:cNvSpPr>
            <a:spLocks noGrp="1"/>
          </p:cNvSpPr>
          <p:nvPr>
            <p:ph type="dt" sz="half" idx="10"/>
          </p:nvPr>
        </p:nvSpPr>
        <p:spPr/>
        <p:txBody>
          <a:bodyPr/>
          <a:lstStyle/>
          <a:p>
            <a:fld id="{2FC2295D-CE7A-401B-AF48-988E8DC2E67F}" type="datetimeFigureOut">
              <a:rPr lang="en-US" smtClean="0"/>
              <a:t>2/24/2025</a:t>
            </a:fld>
            <a:endParaRPr lang="en-US"/>
          </a:p>
        </p:txBody>
      </p:sp>
      <p:sp>
        <p:nvSpPr>
          <p:cNvPr id="5" name="Footer Placeholder 4">
            <a:extLst>
              <a:ext uri="{FF2B5EF4-FFF2-40B4-BE49-F238E27FC236}">
                <a16:creationId xmlns:a16="http://schemas.microsoft.com/office/drawing/2014/main" id="{C5BE7397-9AFC-15D5-4D93-E1FEFAEE0B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5F207-17CC-043A-8FCE-A35457E37467}"/>
              </a:ext>
            </a:extLst>
          </p:cNvPr>
          <p:cNvSpPr>
            <a:spLocks noGrp="1"/>
          </p:cNvSpPr>
          <p:nvPr>
            <p:ph type="sldNum" sz="quarter" idx="12"/>
          </p:nvPr>
        </p:nvSpPr>
        <p:spPr/>
        <p:txBody>
          <a:bodyPr/>
          <a:lstStyle/>
          <a:p>
            <a:fld id="{8CAD3248-75FD-4BC8-869C-0B3B7F89B76A}" type="slidenum">
              <a:rPr lang="en-US" smtClean="0"/>
              <a:t>‹#›</a:t>
            </a:fld>
            <a:endParaRPr lang="en-US"/>
          </a:p>
        </p:txBody>
      </p:sp>
    </p:spTree>
    <p:extLst>
      <p:ext uri="{BB962C8B-B14F-4D97-AF65-F5344CB8AC3E}">
        <p14:creationId xmlns:p14="http://schemas.microsoft.com/office/powerpoint/2010/main" val="1833882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6706C-AE5A-D741-4639-88A0B308E6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BA06C6-1B04-81AB-8FD6-D51F93B835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61EFAE-A740-0BE2-FCE5-3007AD697D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4BCF59-460C-86B4-9A2A-F91C46690045}"/>
              </a:ext>
            </a:extLst>
          </p:cNvPr>
          <p:cNvSpPr>
            <a:spLocks noGrp="1"/>
          </p:cNvSpPr>
          <p:nvPr>
            <p:ph type="dt" sz="half" idx="10"/>
          </p:nvPr>
        </p:nvSpPr>
        <p:spPr/>
        <p:txBody>
          <a:bodyPr/>
          <a:lstStyle/>
          <a:p>
            <a:fld id="{2FC2295D-CE7A-401B-AF48-988E8DC2E67F}" type="datetimeFigureOut">
              <a:rPr lang="en-US" smtClean="0"/>
              <a:t>2/24/2025</a:t>
            </a:fld>
            <a:endParaRPr lang="en-US"/>
          </a:p>
        </p:txBody>
      </p:sp>
      <p:sp>
        <p:nvSpPr>
          <p:cNvPr id="6" name="Footer Placeholder 5">
            <a:extLst>
              <a:ext uri="{FF2B5EF4-FFF2-40B4-BE49-F238E27FC236}">
                <a16:creationId xmlns:a16="http://schemas.microsoft.com/office/drawing/2014/main" id="{F7A7EA78-9A8E-D552-6BEF-68CF68D48B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ADAE2B-6EC2-64F3-1778-5D38DE1EC16D}"/>
              </a:ext>
            </a:extLst>
          </p:cNvPr>
          <p:cNvSpPr>
            <a:spLocks noGrp="1"/>
          </p:cNvSpPr>
          <p:nvPr>
            <p:ph type="sldNum" sz="quarter" idx="12"/>
          </p:nvPr>
        </p:nvSpPr>
        <p:spPr/>
        <p:txBody>
          <a:bodyPr/>
          <a:lstStyle/>
          <a:p>
            <a:fld id="{8CAD3248-75FD-4BC8-869C-0B3B7F89B76A}" type="slidenum">
              <a:rPr lang="en-US" smtClean="0"/>
              <a:t>‹#›</a:t>
            </a:fld>
            <a:endParaRPr lang="en-US"/>
          </a:p>
        </p:txBody>
      </p:sp>
    </p:spTree>
    <p:extLst>
      <p:ext uri="{BB962C8B-B14F-4D97-AF65-F5344CB8AC3E}">
        <p14:creationId xmlns:p14="http://schemas.microsoft.com/office/powerpoint/2010/main" val="392075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C5FC6-F068-AFDC-4D2C-9F5AB24CD7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EA10B9-B671-9D4C-3729-F9D6D1F268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870A51-BAA5-DC0A-FB55-AB636EF05D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442A35-BFAA-F72C-2593-85F025205A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73E2CB-1A86-45BF-C35E-398574C01B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D9199B-B776-D9CB-F34A-A80A53A25B2F}"/>
              </a:ext>
            </a:extLst>
          </p:cNvPr>
          <p:cNvSpPr>
            <a:spLocks noGrp="1"/>
          </p:cNvSpPr>
          <p:nvPr>
            <p:ph type="dt" sz="half" idx="10"/>
          </p:nvPr>
        </p:nvSpPr>
        <p:spPr/>
        <p:txBody>
          <a:bodyPr/>
          <a:lstStyle/>
          <a:p>
            <a:fld id="{2FC2295D-CE7A-401B-AF48-988E8DC2E67F}" type="datetimeFigureOut">
              <a:rPr lang="en-US" smtClean="0"/>
              <a:t>2/24/2025</a:t>
            </a:fld>
            <a:endParaRPr lang="en-US"/>
          </a:p>
        </p:txBody>
      </p:sp>
      <p:sp>
        <p:nvSpPr>
          <p:cNvPr id="8" name="Footer Placeholder 7">
            <a:extLst>
              <a:ext uri="{FF2B5EF4-FFF2-40B4-BE49-F238E27FC236}">
                <a16:creationId xmlns:a16="http://schemas.microsoft.com/office/drawing/2014/main" id="{1937C49D-75A2-1D2D-E9C2-6403742843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1ED048-DA67-9E7B-4FDE-7A6038BD2851}"/>
              </a:ext>
            </a:extLst>
          </p:cNvPr>
          <p:cNvSpPr>
            <a:spLocks noGrp="1"/>
          </p:cNvSpPr>
          <p:nvPr>
            <p:ph type="sldNum" sz="quarter" idx="12"/>
          </p:nvPr>
        </p:nvSpPr>
        <p:spPr/>
        <p:txBody>
          <a:bodyPr/>
          <a:lstStyle/>
          <a:p>
            <a:fld id="{8CAD3248-75FD-4BC8-869C-0B3B7F89B76A}" type="slidenum">
              <a:rPr lang="en-US" smtClean="0"/>
              <a:t>‹#›</a:t>
            </a:fld>
            <a:endParaRPr lang="en-US"/>
          </a:p>
        </p:txBody>
      </p:sp>
    </p:spTree>
    <p:extLst>
      <p:ext uri="{BB962C8B-B14F-4D97-AF65-F5344CB8AC3E}">
        <p14:creationId xmlns:p14="http://schemas.microsoft.com/office/powerpoint/2010/main" val="2194344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E8ABB-2228-BFD7-590C-2E367F0F98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DD6A9A-DE48-F111-E155-5FB9B7FB6B6D}"/>
              </a:ext>
            </a:extLst>
          </p:cNvPr>
          <p:cNvSpPr>
            <a:spLocks noGrp="1"/>
          </p:cNvSpPr>
          <p:nvPr>
            <p:ph type="dt" sz="half" idx="10"/>
          </p:nvPr>
        </p:nvSpPr>
        <p:spPr/>
        <p:txBody>
          <a:bodyPr/>
          <a:lstStyle/>
          <a:p>
            <a:fld id="{2FC2295D-CE7A-401B-AF48-988E8DC2E67F}" type="datetimeFigureOut">
              <a:rPr lang="en-US" smtClean="0"/>
              <a:t>2/24/2025</a:t>
            </a:fld>
            <a:endParaRPr lang="en-US"/>
          </a:p>
        </p:txBody>
      </p:sp>
      <p:sp>
        <p:nvSpPr>
          <p:cNvPr id="4" name="Footer Placeholder 3">
            <a:extLst>
              <a:ext uri="{FF2B5EF4-FFF2-40B4-BE49-F238E27FC236}">
                <a16:creationId xmlns:a16="http://schemas.microsoft.com/office/drawing/2014/main" id="{C4E673EE-9652-AA18-D4BF-E858CCCF28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AFF710-842D-7B37-677F-34E842A9BCBE}"/>
              </a:ext>
            </a:extLst>
          </p:cNvPr>
          <p:cNvSpPr>
            <a:spLocks noGrp="1"/>
          </p:cNvSpPr>
          <p:nvPr>
            <p:ph type="sldNum" sz="quarter" idx="12"/>
          </p:nvPr>
        </p:nvSpPr>
        <p:spPr/>
        <p:txBody>
          <a:bodyPr/>
          <a:lstStyle/>
          <a:p>
            <a:fld id="{8CAD3248-75FD-4BC8-869C-0B3B7F89B76A}" type="slidenum">
              <a:rPr lang="en-US" smtClean="0"/>
              <a:t>‹#›</a:t>
            </a:fld>
            <a:endParaRPr lang="en-US"/>
          </a:p>
        </p:txBody>
      </p:sp>
    </p:spTree>
    <p:extLst>
      <p:ext uri="{BB962C8B-B14F-4D97-AF65-F5344CB8AC3E}">
        <p14:creationId xmlns:p14="http://schemas.microsoft.com/office/powerpoint/2010/main" val="120688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515083-C41F-953D-EA43-CD562966706E}"/>
              </a:ext>
            </a:extLst>
          </p:cNvPr>
          <p:cNvSpPr>
            <a:spLocks noGrp="1"/>
          </p:cNvSpPr>
          <p:nvPr>
            <p:ph type="dt" sz="half" idx="10"/>
          </p:nvPr>
        </p:nvSpPr>
        <p:spPr/>
        <p:txBody>
          <a:bodyPr/>
          <a:lstStyle/>
          <a:p>
            <a:fld id="{2FC2295D-CE7A-401B-AF48-988E8DC2E67F}" type="datetimeFigureOut">
              <a:rPr lang="en-US" smtClean="0"/>
              <a:t>2/24/2025</a:t>
            </a:fld>
            <a:endParaRPr lang="en-US"/>
          </a:p>
        </p:txBody>
      </p:sp>
      <p:sp>
        <p:nvSpPr>
          <p:cNvPr id="3" name="Footer Placeholder 2">
            <a:extLst>
              <a:ext uri="{FF2B5EF4-FFF2-40B4-BE49-F238E27FC236}">
                <a16:creationId xmlns:a16="http://schemas.microsoft.com/office/drawing/2014/main" id="{26D67AFB-6DA4-6A94-B1CB-6CAD417568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903E6F-9434-9D0F-8900-CEE5C70FD130}"/>
              </a:ext>
            </a:extLst>
          </p:cNvPr>
          <p:cNvSpPr>
            <a:spLocks noGrp="1"/>
          </p:cNvSpPr>
          <p:nvPr>
            <p:ph type="sldNum" sz="quarter" idx="12"/>
          </p:nvPr>
        </p:nvSpPr>
        <p:spPr/>
        <p:txBody>
          <a:bodyPr/>
          <a:lstStyle/>
          <a:p>
            <a:fld id="{8CAD3248-75FD-4BC8-869C-0B3B7F89B76A}" type="slidenum">
              <a:rPr lang="en-US" smtClean="0"/>
              <a:t>‹#›</a:t>
            </a:fld>
            <a:endParaRPr lang="en-US"/>
          </a:p>
        </p:txBody>
      </p:sp>
    </p:spTree>
    <p:extLst>
      <p:ext uri="{BB962C8B-B14F-4D97-AF65-F5344CB8AC3E}">
        <p14:creationId xmlns:p14="http://schemas.microsoft.com/office/powerpoint/2010/main" val="2491985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08C43-6FB9-3640-4371-B03CF4B9B6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78F4EB-CC9A-4B58-ABEC-599E349DDB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2899A8-E1B7-2579-31A6-D48204DCCF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BD71AE-877C-9FA2-A58E-0CEEE1186778}"/>
              </a:ext>
            </a:extLst>
          </p:cNvPr>
          <p:cNvSpPr>
            <a:spLocks noGrp="1"/>
          </p:cNvSpPr>
          <p:nvPr>
            <p:ph type="dt" sz="half" idx="10"/>
          </p:nvPr>
        </p:nvSpPr>
        <p:spPr/>
        <p:txBody>
          <a:bodyPr/>
          <a:lstStyle/>
          <a:p>
            <a:fld id="{2FC2295D-CE7A-401B-AF48-988E8DC2E67F}" type="datetimeFigureOut">
              <a:rPr lang="en-US" smtClean="0"/>
              <a:t>2/24/2025</a:t>
            </a:fld>
            <a:endParaRPr lang="en-US"/>
          </a:p>
        </p:txBody>
      </p:sp>
      <p:sp>
        <p:nvSpPr>
          <p:cNvPr id="6" name="Footer Placeholder 5">
            <a:extLst>
              <a:ext uri="{FF2B5EF4-FFF2-40B4-BE49-F238E27FC236}">
                <a16:creationId xmlns:a16="http://schemas.microsoft.com/office/drawing/2014/main" id="{2F3F8E35-E2C7-E56C-E746-3DA8DC8B67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5E27EB-A419-5424-5903-D2D702827907}"/>
              </a:ext>
            </a:extLst>
          </p:cNvPr>
          <p:cNvSpPr>
            <a:spLocks noGrp="1"/>
          </p:cNvSpPr>
          <p:nvPr>
            <p:ph type="sldNum" sz="quarter" idx="12"/>
          </p:nvPr>
        </p:nvSpPr>
        <p:spPr/>
        <p:txBody>
          <a:bodyPr/>
          <a:lstStyle/>
          <a:p>
            <a:fld id="{8CAD3248-75FD-4BC8-869C-0B3B7F89B76A}" type="slidenum">
              <a:rPr lang="en-US" smtClean="0"/>
              <a:t>‹#›</a:t>
            </a:fld>
            <a:endParaRPr lang="en-US"/>
          </a:p>
        </p:txBody>
      </p:sp>
    </p:spTree>
    <p:extLst>
      <p:ext uri="{BB962C8B-B14F-4D97-AF65-F5344CB8AC3E}">
        <p14:creationId xmlns:p14="http://schemas.microsoft.com/office/powerpoint/2010/main" val="154357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1373-D418-5D56-6BA9-9826EEFD6E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AFDE21-C7BE-CEBB-2615-974DC3E1AF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5168CA-EA07-D183-A2F2-1F3E16B1A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F7E472-59F7-B934-2F1A-E1131933A330}"/>
              </a:ext>
            </a:extLst>
          </p:cNvPr>
          <p:cNvSpPr>
            <a:spLocks noGrp="1"/>
          </p:cNvSpPr>
          <p:nvPr>
            <p:ph type="dt" sz="half" idx="10"/>
          </p:nvPr>
        </p:nvSpPr>
        <p:spPr/>
        <p:txBody>
          <a:bodyPr/>
          <a:lstStyle/>
          <a:p>
            <a:fld id="{2FC2295D-CE7A-401B-AF48-988E8DC2E67F}" type="datetimeFigureOut">
              <a:rPr lang="en-US" smtClean="0"/>
              <a:t>2/24/2025</a:t>
            </a:fld>
            <a:endParaRPr lang="en-US"/>
          </a:p>
        </p:txBody>
      </p:sp>
      <p:sp>
        <p:nvSpPr>
          <p:cNvPr id="6" name="Footer Placeholder 5">
            <a:extLst>
              <a:ext uri="{FF2B5EF4-FFF2-40B4-BE49-F238E27FC236}">
                <a16:creationId xmlns:a16="http://schemas.microsoft.com/office/drawing/2014/main" id="{A4D0CF0D-BC16-B16E-FA72-36500F89D4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BF76A-5E0E-BD08-73A7-8F27D891F674}"/>
              </a:ext>
            </a:extLst>
          </p:cNvPr>
          <p:cNvSpPr>
            <a:spLocks noGrp="1"/>
          </p:cNvSpPr>
          <p:nvPr>
            <p:ph type="sldNum" sz="quarter" idx="12"/>
          </p:nvPr>
        </p:nvSpPr>
        <p:spPr/>
        <p:txBody>
          <a:bodyPr/>
          <a:lstStyle/>
          <a:p>
            <a:fld id="{8CAD3248-75FD-4BC8-869C-0B3B7F89B76A}" type="slidenum">
              <a:rPr lang="en-US" smtClean="0"/>
              <a:t>‹#›</a:t>
            </a:fld>
            <a:endParaRPr lang="en-US"/>
          </a:p>
        </p:txBody>
      </p:sp>
    </p:spTree>
    <p:extLst>
      <p:ext uri="{BB962C8B-B14F-4D97-AF65-F5344CB8AC3E}">
        <p14:creationId xmlns:p14="http://schemas.microsoft.com/office/powerpoint/2010/main" val="1287440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21FB74-D67D-91AC-5847-78F22589F0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7EA20A-C6C1-8372-E1CE-066F482FCC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D2E00-46CE-B8A8-5225-C45651FD83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C2295D-CE7A-401B-AF48-988E8DC2E67F}" type="datetimeFigureOut">
              <a:rPr lang="en-US" smtClean="0"/>
              <a:t>2/24/2025</a:t>
            </a:fld>
            <a:endParaRPr lang="en-US"/>
          </a:p>
        </p:txBody>
      </p:sp>
      <p:sp>
        <p:nvSpPr>
          <p:cNvPr id="5" name="Footer Placeholder 4">
            <a:extLst>
              <a:ext uri="{FF2B5EF4-FFF2-40B4-BE49-F238E27FC236}">
                <a16:creationId xmlns:a16="http://schemas.microsoft.com/office/drawing/2014/main" id="{F7D4A0A0-EAE9-4F08-C8EB-A283527027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8A98BC-58E3-6C64-C5EB-B606D350E0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D3248-75FD-4BC8-869C-0B3B7F89B76A}" type="slidenum">
              <a:rPr lang="en-US" smtClean="0"/>
              <a:t>‹#›</a:t>
            </a:fld>
            <a:endParaRPr lang="en-US"/>
          </a:p>
        </p:txBody>
      </p:sp>
    </p:spTree>
    <p:extLst>
      <p:ext uri="{BB962C8B-B14F-4D97-AF65-F5344CB8AC3E}">
        <p14:creationId xmlns:p14="http://schemas.microsoft.com/office/powerpoint/2010/main" val="1354649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www.semanticscholar.org/paper/Application-of-linear-programming-in-energy-Dragi%C4%87evi%C4%87-Bojic/acb086fdcaf78ddd201b39e6f381576244cc51b1" TargetMode="External"/><Relationship Id="rId2" Type="http://schemas.openxmlformats.org/officeDocument/2006/relationships/hyperlink" Target="https://infonomics-society.org/wp-content/uploads/LP-Model-A-Panacea-to-Electricity-Generation-Cost.pdf" TargetMode="External"/><Relationship Id="rId1" Type="http://schemas.openxmlformats.org/officeDocument/2006/relationships/slideLayout" Target="../slideLayouts/slideLayout1.xml"/><Relationship Id="rId4" Type="http://schemas.openxmlformats.org/officeDocument/2006/relationships/hyperlink" Target="https://www.mdpi.com/1996-1073/15/5/187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60063-AD47-A3EE-1514-02BFC5373B5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99639A26-D164-2C98-9FFB-01275CB57B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07" y="12456"/>
            <a:ext cx="1990725" cy="2190750"/>
          </a:xfrm>
          <a:prstGeom prst="rect">
            <a:avLst/>
          </a:prstGeom>
        </p:spPr>
      </p:pic>
      <p:pic>
        <p:nvPicPr>
          <p:cNvPr id="10" name="Picture 9">
            <a:extLst>
              <a:ext uri="{FF2B5EF4-FFF2-40B4-BE49-F238E27FC236}">
                <a16:creationId xmlns:a16="http://schemas.microsoft.com/office/drawing/2014/main" id="{835048BF-F7F2-F8CA-8653-6DCCDD7DE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1835" y="12456"/>
            <a:ext cx="2250165" cy="2250165"/>
          </a:xfrm>
          <a:prstGeom prst="rect">
            <a:avLst/>
          </a:prstGeom>
        </p:spPr>
      </p:pic>
      <p:sp>
        <p:nvSpPr>
          <p:cNvPr id="5" name="TextBox 4">
            <a:extLst>
              <a:ext uri="{FF2B5EF4-FFF2-40B4-BE49-F238E27FC236}">
                <a16:creationId xmlns:a16="http://schemas.microsoft.com/office/drawing/2014/main" id="{682732D0-6025-CB01-6EC0-CCD80963CC8E}"/>
              </a:ext>
            </a:extLst>
          </p:cNvPr>
          <p:cNvSpPr txBox="1"/>
          <p:nvPr/>
        </p:nvSpPr>
        <p:spPr>
          <a:xfrm>
            <a:off x="0" y="1397977"/>
            <a:ext cx="12192000" cy="1687963"/>
          </a:xfrm>
          <a:prstGeom prst="rect">
            <a:avLst/>
          </a:prstGeom>
          <a:noFill/>
        </p:spPr>
        <p:txBody>
          <a:bodyPr wrap="square" rtlCol="0">
            <a:spAutoFit/>
          </a:bodyPr>
          <a:lstStyle/>
          <a:p>
            <a:pPr algn="ctr">
              <a:lnSpc>
                <a:spcPct val="150000"/>
              </a:lnSpc>
            </a:pPr>
            <a:r>
              <a:rPr lang="en-US" sz="2400" b="1" dirty="0">
                <a:latin typeface="Times New Roman" panose="02020603050405020304" pitchFamily="18" charset="0"/>
                <a:ea typeface="Verdana" panose="020B0604030504040204" pitchFamily="34" charset="0"/>
                <a:cs typeface="Times New Roman" panose="02020603050405020304" pitchFamily="18" charset="0"/>
              </a:rPr>
              <a:t>GUJARAT UNIVERSITY</a:t>
            </a:r>
          </a:p>
          <a:p>
            <a:pPr algn="ctr">
              <a:lnSpc>
                <a:spcPct val="150000"/>
              </a:lnSpc>
            </a:pPr>
            <a:r>
              <a:rPr lang="en-US" sz="2400" b="1" dirty="0">
                <a:latin typeface="Times New Roman" panose="02020603050405020304" pitchFamily="18" charset="0"/>
                <a:ea typeface="Verdana" panose="020B0604030504040204" pitchFamily="34" charset="0"/>
                <a:cs typeface="Times New Roman" panose="02020603050405020304" pitchFamily="18" charset="0"/>
              </a:rPr>
              <a:t>SCHOOL OF EMERGING SCIENCE AND TECHNOLOGY</a:t>
            </a:r>
          </a:p>
          <a:p>
            <a:pPr algn="ctr">
              <a:lnSpc>
                <a:spcPct val="150000"/>
              </a:lnSpc>
            </a:pPr>
            <a:r>
              <a:rPr lang="en-US" sz="2400" b="1" dirty="0">
                <a:solidFill>
                  <a:schemeClr val="accent1"/>
                </a:solidFill>
                <a:latin typeface="Times New Roman" panose="02020603050405020304" pitchFamily="18" charset="0"/>
                <a:ea typeface="Verdana" panose="020B0604030504040204" pitchFamily="34" charset="0"/>
                <a:cs typeface="Times New Roman" panose="02020603050405020304" pitchFamily="18" charset="0"/>
              </a:rPr>
              <a:t>Title : Minimizing Energy Generation Cost(EGC Model)</a:t>
            </a:r>
          </a:p>
        </p:txBody>
      </p:sp>
      <p:sp>
        <p:nvSpPr>
          <p:cNvPr id="7" name="TextBox 6">
            <a:extLst>
              <a:ext uri="{FF2B5EF4-FFF2-40B4-BE49-F238E27FC236}">
                <a16:creationId xmlns:a16="http://schemas.microsoft.com/office/drawing/2014/main" id="{B87A9874-C7CD-2BBB-ECF6-0400DE42F13A}"/>
              </a:ext>
            </a:extLst>
          </p:cNvPr>
          <p:cNvSpPr txBox="1"/>
          <p:nvPr/>
        </p:nvSpPr>
        <p:spPr>
          <a:xfrm>
            <a:off x="-574973" y="4616040"/>
            <a:ext cx="5305235" cy="2241960"/>
          </a:xfrm>
          <a:prstGeom prst="rect">
            <a:avLst/>
          </a:prstGeom>
          <a:noFill/>
        </p:spPr>
        <p:txBody>
          <a:bodyPr wrap="square" rtlCol="0">
            <a:spAutoFit/>
          </a:bodyPr>
          <a:lstStyle/>
          <a:p>
            <a:pPr algn="ctr">
              <a:lnSpc>
                <a:spcPct val="150000"/>
              </a:lnSpc>
            </a:pPr>
            <a:r>
              <a:rPr lang="en-US" sz="2400" b="1" dirty="0">
                <a:solidFill>
                  <a:schemeClr val="accent2">
                    <a:lumMod val="75000"/>
                  </a:schemeClr>
                </a:solidFill>
                <a:latin typeface="Times New Roman" panose="02020603050405020304" pitchFamily="18" charset="0"/>
                <a:ea typeface="Verdana" panose="020B0604030504040204" pitchFamily="34" charset="0"/>
                <a:cs typeface="Times New Roman" panose="02020603050405020304" pitchFamily="18" charset="0"/>
              </a:rPr>
              <a:t>Moksh Gujar</a:t>
            </a:r>
          </a:p>
          <a:p>
            <a:pPr algn="ctr">
              <a:lnSpc>
                <a:spcPct val="150000"/>
              </a:lnSpc>
            </a:pPr>
            <a:r>
              <a:rPr lang="en-US" sz="2400" b="1" dirty="0">
                <a:solidFill>
                  <a:schemeClr val="accent2">
                    <a:lumMod val="75000"/>
                  </a:schemeClr>
                </a:solidFill>
                <a:latin typeface="Times New Roman" panose="02020603050405020304" pitchFamily="18" charset="0"/>
                <a:ea typeface="Verdana" panose="020B0604030504040204" pitchFamily="34" charset="0"/>
                <a:cs typeface="Times New Roman" panose="02020603050405020304" pitchFamily="18" charset="0"/>
              </a:rPr>
              <a:t>Sem-6 Data Science</a:t>
            </a:r>
          </a:p>
          <a:p>
            <a:pPr algn="ctr">
              <a:lnSpc>
                <a:spcPct val="150000"/>
              </a:lnSpc>
            </a:pPr>
            <a:r>
              <a:rPr lang="en-US" sz="2400" b="1" dirty="0">
                <a:solidFill>
                  <a:schemeClr val="accent2">
                    <a:lumMod val="75000"/>
                  </a:schemeClr>
                </a:solidFill>
                <a:latin typeface="Times New Roman" panose="02020603050405020304" pitchFamily="18" charset="0"/>
                <a:ea typeface="Verdana" panose="020B0604030504040204" pitchFamily="34" charset="0"/>
                <a:cs typeface="Times New Roman" panose="02020603050405020304" pitchFamily="18" charset="0"/>
              </a:rPr>
              <a:t>Roll no : DS-09</a:t>
            </a:r>
          </a:p>
          <a:p>
            <a:pPr algn="ctr">
              <a:lnSpc>
                <a:spcPct val="150000"/>
              </a:lnSpc>
            </a:pPr>
            <a:r>
              <a:rPr lang="en-US" sz="2400" b="1" dirty="0">
                <a:solidFill>
                  <a:schemeClr val="accent2">
                    <a:lumMod val="75000"/>
                  </a:schemeClr>
                </a:solidFill>
                <a:latin typeface="Times New Roman" panose="02020603050405020304" pitchFamily="18" charset="0"/>
                <a:ea typeface="Verdana" panose="020B0604030504040204" pitchFamily="34" charset="0"/>
                <a:cs typeface="Times New Roman" panose="02020603050405020304" pitchFamily="18" charset="0"/>
              </a:rPr>
              <a:t>Enrollment No:202222600022</a:t>
            </a:r>
          </a:p>
        </p:txBody>
      </p:sp>
      <p:sp>
        <p:nvSpPr>
          <p:cNvPr id="8" name="TextBox 7">
            <a:extLst>
              <a:ext uri="{FF2B5EF4-FFF2-40B4-BE49-F238E27FC236}">
                <a16:creationId xmlns:a16="http://schemas.microsoft.com/office/drawing/2014/main" id="{C0E2FF06-24EC-B74C-E8CF-B34A0F5A9FE5}"/>
              </a:ext>
            </a:extLst>
          </p:cNvPr>
          <p:cNvSpPr txBox="1"/>
          <p:nvPr/>
        </p:nvSpPr>
        <p:spPr>
          <a:xfrm>
            <a:off x="6923268" y="4577874"/>
            <a:ext cx="6037134" cy="2241960"/>
          </a:xfrm>
          <a:prstGeom prst="rect">
            <a:avLst/>
          </a:prstGeom>
          <a:noFill/>
        </p:spPr>
        <p:txBody>
          <a:bodyPr wrap="square" rtlCol="0">
            <a:spAutoFit/>
          </a:bodyPr>
          <a:lstStyle/>
          <a:p>
            <a:pPr algn="ctr">
              <a:lnSpc>
                <a:spcPct val="150000"/>
              </a:lnSpc>
            </a:pPr>
            <a:r>
              <a:rPr lang="en-US" sz="2400" b="1" dirty="0">
                <a:solidFill>
                  <a:schemeClr val="accent2">
                    <a:lumMod val="75000"/>
                  </a:schemeClr>
                </a:solidFill>
                <a:latin typeface="Times New Roman" panose="02020603050405020304" pitchFamily="18" charset="0"/>
                <a:ea typeface="Verdana" panose="020B0604030504040204" pitchFamily="34" charset="0"/>
                <a:cs typeface="Times New Roman" panose="02020603050405020304" pitchFamily="18" charset="0"/>
              </a:rPr>
              <a:t>Shaktisinh Padheriya</a:t>
            </a:r>
          </a:p>
          <a:p>
            <a:pPr algn="ctr">
              <a:lnSpc>
                <a:spcPct val="150000"/>
              </a:lnSpc>
            </a:pPr>
            <a:r>
              <a:rPr lang="en-US" sz="2400" b="1" dirty="0">
                <a:solidFill>
                  <a:schemeClr val="accent2">
                    <a:lumMod val="75000"/>
                  </a:schemeClr>
                </a:solidFill>
                <a:latin typeface="Times New Roman" panose="02020603050405020304" pitchFamily="18" charset="0"/>
                <a:ea typeface="Verdana" panose="020B0604030504040204" pitchFamily="34" charset="0"/>
                <a:cs typeface="Times New Roman" panose="02020603050405020304" pitchFamily="18" charset="0"/>
              </a:rPr>
              <a:t>Sem-6 Artificial Intelligence</a:t>
            </a:r>
          </a:p>
          <a:p>
            <a:pPr algn="ctr">
              <a:lnSpc>
                <a:spcPct val="150000"/>
              </a:lnSpc>
            </a:pPr>
            <a:r>
              <a:rPr lang="en-US" sz="2400" b="1" dirty="0">
                <a:solidFill>
                  <a:schemeClr val="accent2">
                    <a:lumMod val="75000"/>
                  </a:schemeClr>
                </a:solidFill>
                <a:latin typeface="Times New Roman" panose="02020603050405020304" pitchFamily="18" charset="0"/>
                <a:ea typeface="Verdana" panose="020B0604030504040204" pitchFamily="34" charset="0"/>
                <a:cs typeface="Times New Roman" panose="02020603050405020304" pitchFamily="18" charset="0"/>
              </a:rPr>
              <a:t>Roll no : AI&amp;ML-15</a:t>
            </a:r>
          </a:p>
          <a:p>
            <a:pPr algn="ctr">
              <a:lnSpc>
                <a:spcPct val="150000"/>
              </a:lnSpc>
            </a:pPr>
            <a:r>
              <a:rPr lang="en-US" sz="2400" b="1" dirty="0">
                <a:solidFill>
                  <a:schemeClr val="accent2">
                    <a:lumMod val="75000"/>
                  </a:schemeClr>
                </a:solidFill>
                <a:latin typeface="Times New Roman" panose="02020603050405020304" pitchFamily="18" charset="0"/>
                <a:ea typeface="Verdana" panose="020B0604030504040204" pitchFamily="34" charset="0"/>
                <a:cs typeface="Times New Roman" panose="02020603050405020304" pitchFamily="18" charset="0"/>
              </a:rPr>
              <a:t>Enrollment No:202222700013</a:t>
            </a:r>
          </a:p>
        </p:txBody>
      </p:sp>
      <p:sp>
        <p:nvSpPr>
          <p:cNvPr id="2" name="TextBox 1">
            <a:extLst>
              <a:ext uri="{FF2B5EF4-FFF2-40B4-BE49-F238E27FC236}">
                <a16:creationId xmlns:a16="http://schemas.microsoft.com/office/drawing/2014/main" id="{09AC9075-C7EF-AE51-81D6-7B7FD9DB5957}"/>
              </a:ext>
            </a:extLst>
          </p:cNvPr>
          <p:cNvSpPr txBox="1"/>
          <p:nvPr/>
        </p:nvSpPr>
        <p:spPr>
          <a:xfrm>
            <a:off x="0" y="3461415"/>
            <a:ext cx="12192000" cy="1133965"/>
          </a:xfrm>
          <a:prstGeom prst="rect">
            <a:avLst/>
          </a:prstGeom>
          <a:noFill/>
        </p:spPr>
        <p:txBody>
          <a:bodyPr wrap="square" rtlCol="0">
            <a:spAutoFit/>
          </a:bodyPr>
          <a:lstStyle/>
          <a:p>
            <a:pPr algn="ctr">
              <a:lnSpc>
                <a:spcPct val="150000"/>
              </a:lnSpc>
            </a:pPr>
            <a:r>
              <a:rPr lang="en-US" sz="2400" b="1" dirty="0">
                <a:latin typeface="Times New Roman" panose="02020603050405020304" pitchFamily="18" charset="0"/>
                <a:ea typeface="Verdana" panose="020B0604030504040204" pitchFamily="34" charset="0"/>
                <a:cs typeface="Times New Roman" panose="02020603050405020304" pitchFamily="18" charset="0"/>
              </a:rPr>
              <a:t>STATEMENT: </a:t>
            </a:r>
            <a:r>
              <a:rPr lang="en-US" sz="2400" dirty="0">
                <a:latin typeface="Times New Roman" panose="02020603050405020304" pitchFamily="18" charset="0"/>
                <a:cs typeface="Times New Roman" panose="02020603050405020304" pitchFamily="18" charset="0"/>
              </a:rPr>
              <a:t>Create an LP model to minimize energy generation costs while meeting real-time electricity demand, incorporating renewable energy sources and grid constraints.</a:t>
            </a:r>
            <a:endParaRPr lang="en-US" sz="2400" b="1"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B1A65CE3-CF73-4971-884B-3675F60D4721}"/>
              </a:ext>
            </a:extLst>
          </p:cNvPr>
          <p:cNvSpPr txBox="1"/>
          <p:nvPr/>
        </p:nvSpPr>
        <p:spPr>
          <a:xfrm>
            <a:off x="4176347" y="4806302"/>
            <a:ext cx="3543300" cy="1292662"/>
          </a:xfrm>
          <a:prstGeom prst="rect">
            <a:avLst/>
          </a:prstGeom>
          <a:noFill/>
        </p:spPr>
        <p:txBody>
          <a:bodyPr wrap="square" rtlCol="0">
            <a:spAutoFit/>
          </a:bodyPr>
          <a:lstStyle/>
          <a:p>
            <a:pPr algn="ctr"/>
            <a:r>
              <a:rPr lang="en-US" sz="2600" b="1" dirty="0">
                <a:solidFill>
                  <a:schemeClr val="accent2">
                    <a:lumMod val="75000"/>
                  </a:schemeClr>
                </a:solidFill>
                <a:latin typeface="Times New Roman" panose="02020603050405020304" pitchFamily="18" charset="0"/>
                <a:cs typeface="Times New Roman" panose="02020603050405020304" pitchFamily="18" charset="0"/>
              </a:rPr>
              <a:t>GUIDED BY:-</a:t>
            </a:r>
          </a:p>
          <a:p>
            <a:pPr algn="ctr"/>
            <a:r>
              <a:rPr lang="en-US" sz="2600" b="1" dirty="0">
                <a:solidFill>
                  <a:schemeClr val="accent2">
                    <a:lumMod val="75000"/>
                  </a:schemeClr>
                </a:solidFill>
                <a:latin typeface="Times New Roman" panose="02020603050405020304" pitchFamily="18" charset="0"/>
                <a:cs typeface="Times New Roman" panose="02020603050405020304" pitchFamily="18" charset="0"/>
              </a:rPr>
              <a:t>Dr. Ankush Suthar</a:t>
            </a:r>
            <a:br>
              <a:rPr lang="en-US" sz="2600" b="1" dirty="0">
                <a:solidFill>
                  <a:schemeClr val="accent2">
                    <a:lumMod val="75000"/>
                  </a:schemeClr>
                </a:solidFill>
                <a:latin typeface="Times New Roman" panose="02020603050405020304" pitchFamily="18" charset="0"/>
                <a:cs typeface="Times New Roman" panose="02020603050405020304" pitchFamily="18" charset="0"/>
              </a:rPr>
            </a:br>
            <a:r>
              <a:rPr lang="en-US" sz="2600" b="1" dirty="0">
                <a:solidFill>
                  <a:schemeClr val="accent2">
                    <a:lumMod val="75000"/>
                  </a:schemeClr>
                </a:solidFill>
                <a:latin typeface="Times New Roman" panose="02020603050405020304" pitchFamily="18" charset="0"/>
                <a:cs typeface="Times New Roman" panose="02020603050405020304" pitchFamily="18" charset="0"/>
              </a:rPr>
              <a:t>Prof. Gautam Chauhan</a:t>
            </a:r>
          </a:p>
        </p:txBody>
      </p:sp>
    </p:spTree>
    <p:extLst>
      <p:ext uri="{BB962C8B-B14F-4D97-AF65-F5344CB8AC3E}">
        <p14:creationId xmlns:p14="http://schemas.microsoft.com/office/powerpoint/2010/main" val="3860466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36089-2B56-919D-D365-E052B7DE4DD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3592001-C10B-CBB6-9D3A-AB56B58DB2DB}"/>
              </a:ext>
            </a:extLst>
          </p:cNvPr>
          <p:cNvSpPr txBox="1"/>
          <p:nvPr/>
        </p:nvSpPr>
        <p:spPr>
          <a:xfrm>
            <a:off x="-347297" y="553998"/>
            <a:ext cx="5882054" cy="659348"/>
          </a:xfrm>
          <a:prstGeom prst="rect">
            <a:avLst/>
          </a:prstGeom>
          <a:noFill/>
        </p:spPr>
        <p:txBody>
          <a:bodyPr wrap="square" rtlCol="0">
            <a:spAutoFit/>
          </a:bodyPr>
          <a:lstStyle/>
          <a:p>
            <a:pPr algn="ctr">
              <a:lnSpc>
                <a:spcPct val="150000"/>
              </a:lnSpc>
            </a:pPr>
            <a:r>
              <a:rPr lang="en-US" sz="2800" b="1" dirty="0">
                <a:latin typeface="Times New Roman" panose="02020603050405020304" pitchFamily="18" charset="0"/>
                <a:ea typeface="Verdana" panose="020B0604030504040204" pitchFamily="34" charset="0"/>
                <a:cs typeface="Times New Roman" panose="02020603050405020304" pitchFamily="18" charset="0"/>
              </a:rPr>
              <a:t>DECISION VARIABLES</a:t>
            </a:r>
          </a:p>
        </p:txBody>
      </p:sp>
      <p:sp>
        <p:nvSpPr>
          <p:cNvPr id="2" name="TextBox 1">
            <a:extLst>
              <a:ext uri="{FF2B5EF4-FFF2-40B4-BE49-F238E27FC236}">
                <a16:creationId xmlns:a16="http://schemas.microsoft.com/office/drawing/2014/main" id="{8A84B591-3DA6-D11B-209B-ECAF3EE9CD35}"/>
              </a:ext>
            </a:extLst>
          </p:cNvPr>
          <p:cNvSpPr txBox="1"/>
          <p:nvPr/>
        </p:nvSpPr>
        <p:spPr>
          <a:xfrm>
            <a:off x="320186" y="1282496"/>
            <a:ext cx="11551628" cy="523220"/>
          </a:xfrm>
          <a:prstGeom prst="rect">
            <a:avLst/>
          </a:prstGeom>
          <a:noFill/>
        </p:spPr>
        <p:txBody>
          <a:bodyPr wrap="square" rtlCol="0">
            <a:spAutoFit/>
          </a:bodyPr>
          <a:lstStyle/>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B14543E-FB21-DDE3-5451-E392059D23EE}"/>
                  </a:ext>
                </a:extLst>
              </p:cNvPr>
              <p:cNvSpPr txBox="1"/>
              <p:nvPr/>
            </p:nvSpPr>
            <p:spPr>
              <a:xfrm>
                <a:off x="571500" y="1099038"/>
                <a:ext cx="11620500" cy="795121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Gen_i = power generated by </a:t>
                </a:r>
                <a14:m>
                  <m:oMath xmlns:m="http://schemas.openxmlformats.org/officeDocument/2006/math">
                    <m:sSup>
                      <m:sSupPr>
                        <m:ctrlPr>
                          <a:rPr lang="en-US" sz="2800" b="1" i="1" smtClean="0">
                            <a:latin typeface="Cambria Math" panose="02040503050406030204" pitchFamily="18" charset="0"/>
                            <a:cs typeface="Times New Roman" panose="02020603050405020304" pitchFamily="18" charset="0"/>
                          </a:rPr>
                        </m:ctrlPr>
                      </m:sSupPr>
                      <m:e>
                        <m:r>
                          <a:rPr lang="en-US" sz="2800" b="1" i="1" smtClean="0">
                            <a:latin typeface="Cambria Math" panose="02040503050406030204" pitchFamily="18" charset="0"/>
                            <a:cs typeface="Times New Roman" panose="02020603050405020304" pitchFamily="18" charset="0"/>
                          </a:rPr>
                          <m:t>𝒊</m:t>
                        </m:r>
                      </m:e>
                      <m:sup>
                        <m:r>
                          <a:rPr lang="en-US" sz="2800" b="1" i="1" smtClean="0">
                            <a:latin typeface="Cambria Math" panose="02040503050406030204" pitchFamily="18" charset="0"/>
                            <a:cs typeface="Times New Roman" panose="02020603050405020304" pitchFamily="18" charset="0"/>
                          </a:rPr>
                          <m:t>𝒕𝒉</m:t>
                        </m:r>
                      </m:sup>
                    </m:sSup>
                  </m:oMath>
                </a14:m>
                <a:r>
                  <a:rPr lang="en-US" sz="2800" b="1" dirty="0">
                    <a:latin typeface="Times New Roman" panose="02020603050405020304" pitchFamily="18" charset="0"/>
                    <a:cs typeface="Times New Roman" panose="02020603050405020304" pitchFamily="18" charset="0"/>
                  </a:rPr>
                  <a:t> Non-Renewable generator.</a:t>
                </a:r>
              </a:p>
              <a:p>
                <a:pPr marL="457200" indent="-45720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Re_Gen_ j = power generated by </a:t>
                </a:r>
                <a14:m>
                  <m:oMath xmlns:m="http://schemas.openxmlformats.org/officeDocument/2006/math">
                    <m:sSup>
                      <m:sSupPr>
                        <m:ctrlPr>
                          <a:rPr lang="en-US" sz="2800" b="1" i="1" smtClean="0">
                            <a:latin typeface="Cambria Math" panose="02040503050406030204" pitchFamily="18" charset="0"/>
                            <a:cs typeface="Times New Roman" panose="02020603050405020304" pitchFamily="18" charset="0"/>
                          </a:rPr>
                        </m:ctrlPr>
                      </m:sSupPr>
                      <m:e>
                        <m:r>
                          <a:rPr lang="en-US" sz="2800" b="1" i="1" smtClean="0">
                            <a:latin typeface="Cambria Math" panose="02040503050406030204" pitchFamily="18" charset="0"/>
                            <a:cs typeface="Times New Roman" panose="02020603050405020304" pitchFamily="18" charset="0"/>
                          </a:rPr>
                          <m:t>𝒋</m:t>
                        </m:r>
                      </m:e>
                      <m:sup>
                        <m:r>
                          <a:rPr lang="en-US" sz="2800" b="1" i="1" smtClean="0">
                            <a:latin typeface="Cambria Math" panose="02040503050406030204" pitchFamily="18" charset="0"/>
                            <a:cs typeface="Times New Roman" panose="02020603050405020304" pitchFamily="18" charset="0"/>
                          </a:rPr>
                          <m:t>𝒕𝒉</m:t>
                        </m:r>
                      </m:sup>
                    </m:sSup>
                  </m:oMath>
                </a14:m>
                <a:r>
                  <a:rPr lang="en-US" sz="2800" b="1" dirty="0">
                    <a:latin typeface="Times New Roman" panose="02020603050405020304" pitchFamily="18" charset="0"/>
                    <a:cs typeface="Times New Roman" panose="02020603050405020304" pitchFamily="18" charset="0"/>
                  </a:rPr>
                  <a:t> Renewable generator.</a:t>
                </a:r>
              </a:p>
              <a:p>
                <a:pPr>
                  <a:lnSpc>
                    <a:spcPct val="150000"/>
                  </a:lnSpc>
                </a:pPr>
                <a:r>
                  <a:rPr lang="en-US" sz="2800" dirty="0">
                    <a:latin typeface="Times New Roman" panose="02020603050405020304" pitchFamily="18" charset="0"/>
                    <a:cs typeface="Times New Roman" panose="02020603050405020304" pitchFamily="18" charset="0"/>
                  </a:rPr>
                  <a:t>There are two decision variable in this model.</a:t>
                </a: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Cost_nr, Cost_r are </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 decision variables in this model. They are constants (parameters) because they represent fixed costs per MW for each generator. </a:t>
                </a:r>
                <a:r>
                  <a:rPr lang="en-US" sz="2800" dirty="0">
                    <a:latin typeface="Times New Roman" panose="02020603050405020304" pitchFamily="18" charset="0"/>
                    <a:cs typeface="Times New Roman" panose="02020603050405020304" pitchFamily="18" charset="0"/>
                  </a:rPr>
                  <a:t>They represent the fixed rate of</a:t>
                </a:r>
              </a:p>
              <a:p>
                <a:pPr>
                  <a:lnSpc>
                    <a:spcPct val="150000"/>
                  </a:lnSpc>
                </a:pPr>
                <a:r>
                  <a:rPr lang="en-US" sz="2800" dirty="0">
                    <a:latin typeface="Times New Roman" panose="02020603050405020304" pitchFamily="18" charset="0"/>
                    <a:cs typeface="Times New Roman" panose="02020603050405020304" pitchFamily="18" charset="0"/>
                  </a:rPr>
                  <a:t>generating electricity for each generator. The goal of the model is to minimize the total cost, which depends on the power generated and these fixed rates, not the rates themselves</a:t>
                </a:r>
                <a:r>
                  <a:rPr lang="en-US" sz="2800" dirty="0"/>
                  <a:t>.</a:t>
                </a:r>
                <a:endParaRPr lang="en-US" sz="2800" dirty="0">
                  <a:latin typeface="Times New Roman" panose="02020603050405020304" pitchFamily="18" charset="0"/>
                  <a:cs typeface="Times New Roman" panose="02020603050405020304" pitchFamily="18" charset="0"/>
                </a:endParaRPr>
              </a:p>
              <a:p>
                <a:pPr>
                  <a:lnSpc>
                    <a:spcPct val="150000"/>
                  </a:lnSpc>
                </a:pP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50000"/>
                  </a:lnSpc>
                </a:pPr>
                <a:endParaRPr lang="en-US" sz="2800" b="1"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endParaRPr lang="en-US" sz="2800" b="1"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endParaRPr lang="en-US" sz="2800" b="1"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AB14543E-FB21-DDE3-5451-E392059D23EE}"/>
                  </a:ext>
                </a:extLst>
              </p:cNvPr>
              <p:cNvSpPr txBox="1">
                <a:spLocks noRot="1" noChangeAspect="1" noMove="1" noResize="1" noEditPoints="1" noAdjustHandles="1" noChangeArrowheads="1" noChangeShapeType="1" noTextEdit="1"/>
              </p:cNvSpPr>
              <p:nvPr/>
            </p:nvSpPr>
            <p:spPr>
              <a:xfrm>
                <a:off x="571500" y="1099038"/>
                <a:ext cx="11620500" cy="7951216"/>
              </a:xfrm>
              <a:prstGeom prst="rect">
                <a:avLst/>
              </a:prstGeom>
              <a:blipFill>
                <a:blip r:embed="rId2"/>
                <a:stretch>
                  <a:fillRect l="-1102" r="-15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EFD4E1FA-5C55-4EF3-CAE3-0F1F87402B5D}"/>
              </a:ext>
            </a:extLst>
          </p:cNvPr>
          <p:cNvSpPr txBox="1"/>
          <p:nvPr/>
        </p:nvSpPr>
        <p:spPr>
          <a:xfrm>
            <a:off x="193430" y="0"/>
            <a:ext cx="4976446" cy="584775"/>
          </a:xfrm>
          <a:prstGeom prst="rect">
            <a:avLst/>
          </a:prstGeom>
          <a:noFill/>
        </p:spPr>
        <p:txBody>
          <a:bodyPr wrap="square" rtlCol="0">
            <a:spAutoFit/>
          </a:bodyPr>
          <a:lstStyle/>
          <a:p>
            <a:r>
              <a:rPr lang="en-US" sz="3200" b="1" dirty="0">
                <a:latin typeface="Verdana" panose="020B0604030504040204" pitchFamily="34" charset="0"/>
                <a:ea typeface="Verdana" panose="020B0604030504040204" pitchFamily="34" charset="0"/>
              </a:rPr>
              <a:t>METHODOLOGY</a:t>
            </a:r>
          </a:p>
        </p:txBody>
      </p:sp>
    </p:spTree>
    <p:extLst>
      <p:ext uri="{BB962C8B-B14F-4D97-AF65-F5344CB8AC3E}">
        <p14:creationId xmlns:p14="http://schemas.microsoft.com/office/powerpoint/2010/main" val="225333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C34AC-6D81-3694-DAC3-60D84DE5100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7EC6CD6-A3D0-5C5F-E122-07A2FA5CAA8F}"/>
              </a:ext>
            </a:extLst>
          </p:cNvPr>
          <p:cNvSpPr txBox="1"/>
          <p:nvPr/>
        </p:nvSpPr>
        <p:spPr>
          <a:xfrm>
            <a:off x="-334108" y="385077"/>
            <a:ext cx="5882054" cy="661207"/>
          </a:xfrm>
          <a:prstGeom prst="rect">
            <a:avLst/>
          </a:prstGeom>
          <a:noFill/>
        </p:spPr>
        <p:txBody>
          <a:bodyPr wrap="square" rtlCol="0">
            <a:spAutoFit/>
          </a:bodyPr>
          <a:lstStyle/>
          <a:p>
            <a:pPr algn="ctr">
              <a:lnSpc>
                <a:spcPct val="150000"/>
              </a:lnSpc>
            </a:pPr>
            <a:r>
              <a:rPr lang="en-US" sz="2800" b="1" dirty="0">
                <a:latin typeface="Times New Roman" panose="02020603050405020304" pitchFamily="18" charset="0"/>
                <a:ea typeface="Verdana" panose="020B0604030504040204" pitchFamily="34" charset="0"/>
                <a:cs typeface="Times New Roman" panose="02020603050405020304" pitchFamily="18" charset="0"/>
              </a:rPr>
              <a:t>OBJECTIVE FUNCTION</a:t>
            </a:r>
          </a:p>
        </p:txBody>
      </p:sp>
      <p:sp>
        <p:nvSpPr>
          <p:cNvPr id="2" name="TextBox 1">
            <a:extLst>
              <a:ext uri="{FF2B5EF4-FFF2-40B4-BE49-F238E27FC236}">
                <a16:creationId xmlns:a16="http://schemas.microsoft.com/office/drawing/2014/main" id="{A9224570-C3E2-4E9A-890C-C82F19188BFC}"/>
              </a:ext>
            </a:extLst>
          </p:cNvPr>
          <p:cNvSpPr txBox="1"/>
          <p:nvPr/>
        </p:nvSpPr>
        <p:spPr>
          <a:xfrm>
            <a:off x="320186" y="1282496"/>
            <a:ext cx="11551628" cy="523220"/>
          </a:xfrm>
          <a:prstGeom prst="rect">
            <a:avLst/>
          </a:prstGeom>
          <a:noFill/>
        </p:spPr>
        <p:txBody>
          <a:bodyPr wrap="square" rtlCol="0">
            <a:spAutoFit/>
          </a:bodyPr>
          <a:lstStyle/>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7CA1946-60C9-D857-0C77-15D09857465A}"/>
                  </a:ext>
                </a:extLst>
              </p:cNvPr>
              <p:cNvSpPr txBox="1"/>
              <p:nvPr/>
            </p:nvSpPr>
            <p:spPr>
              <a:xfrm>
                <a:off x="571500" y="1046284"/>
                <a:ext cx="11620500" cy="712451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Minimize Z= (</a:t>
                </a:r>
                <a14:m>
                  <m:oMath xmlns:m="http://schemas.openxmlformats.org/officeDocument/2006/math">
                    <m:r>
                      <a:rPr lang="en-US" altLang="en-US" sz="2800"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800" b="1" dirty="0">
                    <a:latin typeface="Times New Roman" panose="02020603050405020304" pitchFamily="18" charset="0"/>
                    <a:cs typeface="Times New Roman" panose="02020603050405020304" pitchFamily="18" charset="0"/>
                  </a:rPr>
                  <a:t>Gen_[i]*cost_nr[i] + </a:t>
                </a:r>
                <a14:m>
                  <m:oMath xmlns:m="http://schemas.openxmlformats.org/officeDocument/2006/math">
                    <m:r>
                      <a:rPr lang="en-US" altLang="en-US" sz="2800"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800" b="1" dirty="0">
                    <a:latin typeface="Times New Roman" panose="02020603050405020304" pitchFamily="18" charset="0"/>
                    <a:cs typeface="Times New Roman" panose="02020603050405020304" pitchFamily="18" charset="0"/>
                  </a:rPr>
                  <a:t>Re_Gen_j*cost_r[j])</a:t>
                </a:r>
              </a:p>
              <a:p>
                <a:pPr>
                  <a:lnSpc>
                    <a:spcPct val="150000"/>
                  </a:lnSpc>
                </a:pPr>
                <a:r>
                  <a:rPr lang="en-US" altLang="en-US" sz="2800" dirty="0">
                    <a:latin typeface="Times New Roman" panose="02020603050405020304" pitchFamily="18" charset="0"/>
                    <a:cs typeface="Times New Roman" panose="02020603050405020304" pitchFamily="18" charset="0"/>
                  </a:rPr>
                  <a:t>where,</a:t>
                </a:r>
              </a:p>
              <a:p>
                <a:pPr>
                  <a:lnSpc>
                    <a:spcPct val="150000"/>
                  </a:lnSpc>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  i=1,2,3,….n</a:t>
                </a:r>
              </a:p>
              <a:p>
                <a:pPr>
                  <a:lnSpc>
                    <a:spcPct val="150000"/>
                  </a:lnSpc>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  j=1,2,3,….m</a:t>
                </a:r>
              </a:p>
              <a:p>
                <a:pPr>
                  <a:lnSpc>
                    <a:spcPct val="150000"/>
                  </a:lnSpc>
                </a:pPr>
                <a:r>
                  <a:rPr lang="en-US" altLang="en-US" sz="2800" dirty="0">
                    <a:latin typeface="Times New Roman" panose="02020603050405020304" pitchFamily="18" charset="0"/>
                    <a:cs typeface="Times New Roman" panose="02020603050405020304" pitchFamily="18" charset="0"/>
                  </a:rPr>
                  <a:t>For example:</a:t>
                </a:r>
              </a:p>
              <a:p>
                <a:pPr>
                  <a:lnSpc>
                    <a:spcPct val="150000"/>
                  </a:lnSpc>
                </a:pPr>
                <a:r>
                  <a:rPr lang="en-US" altLang="en-US" sz="2800" dirty="0">
                    <a:latin typeface="Times New Roman" panose="02020603050405020304" pitchFamily="18" charset="0"/>
                    <a:cs typeface="Times New Roman" panose="02020603050405020304" pitchFamily="18" charset="0"/>
                  </a:rPr>
                  <a:t>if i=2 and j=1, Objective function will be,</a:t>
                </a:r>
              </a:p>
              <a:p>
                <a:pPr>
                  <a:lnSpc>
                    <a:spcPct val="150000"/>
                  </a:lnSpc>
                </a:pPr>
                <a:r>
                  <a:rPr lang="en-US" altLang="en-US" sz="2800" dirty="0">
                    <a:latin typeface="Times New Roman" panose="02020603050405020304" pitchFamily="18" charset="0"/>
                    <a:cs typeface="Times New Roman" panose="02020603050405020304" pitchFamily="18" charset="0"/>
                  </a:rPr>
                  <a:t>Z=(Gen_[1]*cost_nr[1] + Gen_[2]*cost_nr[2] + </a:t>
                </a:r>
                <a:r>
                  <a:rPr lang="en-US" altLang="en-US" sz="2800" dirty="0" err="1">
                    <a:latin typeface="Times New Roman" panose="02020603050405020304" pitchFamily="18" charset="0"/>
                    <a:cs typeface="Times New Roman" panose="02020603050405020304" pitchFamily="18" charset="0"/>
                  </a:rPr>
                  <a:t>Re_Gen</a:t>
                </a:r>
                <a:r>
                  <a:rPr lang="en-US" altLang="en-US" sz="2800" dirty="0">
                    <a:latin typeface="Times New Roman" panose="02020603050405020304" pitchFamily="18" charset="0"/>
                    <a:cs typeface="Times New Roman" panose="02020603050405020304" pitchFamily="18" charset="0"/>
                  </a:rPr>
                  <a:t>_[1]*cost_r[1])</a:t>
                </a:r>
              </a:p>
              <a:p>
                <a:pPr>
                  <a:lnSpc>
                    <a:spcPct val="150000"/>
                  </a:lnSpc>
                </a:pPr>
                <a:endPar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50000"/>
                  </a:lnSpc>
                </a:pPr>
                <a:endParaRPr lang="en-US" sz="2800" b="1"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endParaRPr lang="en-US" sz="2800" b="1"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endParaRPr lang="en-US" sz="2800" b="1"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F7CA1946-60C9-D857-0C77-15D09857465A}"/>
                  </a:ext>
                </a:extLst>
              </p:cNvPr>
              <p:cNvSpPr txBox="1">
                <a:spLocks noRot="1" noChangeAspect="1" noMove="1" noResize="1" noEditPoints="1" noAdjustHandles="1" noChangeArrowheads="1" noChangeShapeType="1" noTextEdit="1"/>
              </p:cNvSpPr>
              <p:nvPr/>
            </p:nvSpPr>
            <p:spPr>
              <a:xfrm>
                <a:off x="571500" y="1046284"/>
                <a:ext cx="11620500" cy="7124514"/>
              </a:xfrm>
              <a:prstGeom prst="rect">
                <a:avLst/>
              </a:prstGeom>
              <a:blipFill>
                <a:blip r:embed="rId3"/>
                <a:stretch>
                  <a:fillRect l="-1102"/>
                </a:stretch>
              </a:blipFill>
            </p:spPr>
            <p:txBody>
              <a:bodyPr/>
              <a:lstStyle/>
              <a:p>
                <a:r>
                  <a:rPr lang="en-US">
                    <a:noFill/>
                  </a:rPr>
                  <a:t> </a:t>
                </a:r>
              </a:p>
            </p:txBody>
          </p:sp>
        </mc:Fallback>
      </mc:AlternateContent>
    </p:spTree>
    <p:extLst>
      <p:ext uri="{BB962C8B-B14F-4D97-AF65-F5344CB8AC3E}">
        <p14:creationId xmlns:p14="http://schemas.microsoft.com/office/powerpoint/2010/main" val="264440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CA5D0-228D-DEE0-F276-A8EA9FEEB60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A45897B-A13D-C2E4-E7ED-BFBBA8136AE6}"/>
              </a:ext>
            </a:extLst>
          </p:cNvPr>
          <p:cNvSpPr txBox="1"/>
          <p:nvPr/>
        </p:nvSpPr>
        <p:spPr>
          <a:xfrm>
            <a:off x="-281354" y="341115"/>
            <a:ext cx="4018085" cy="661207"/>
          </a:xfrm>
          <a:prstGeom prst="rect">
            <a:avLst/>
          </a:prstGeom>
          <a:noFill/>
        </p:spPr>
        <p:txBody>
          <a:bodyPr wrap="square" rtlCol="0">
            <a:spAutoFit/>
          </a:bodyPr>
          <a:lstStyle/>
          <a:p>
            <a:pPr algn="ctr">
              <a:lnSpc>
                <a:spcPct val="150000"/>
              </a:lnSpc>
            </a:pPr>
            <a:r>
              <a:rPr lang="en-US" sz="2800" b="1" dirty="0">
                <a:latin typeface="Times New Roman" panose="02020603050405020304" pitchFamily="18" charset="0"/>
                <a:ea typeface="Verdana" panose="020B0604030504040204" pitchFamily="34" charset="0"/>
                <a:cs typeface="Times New Roman" panose="02020603050405020304" pitchFamily="18" charset="0"/>
              </a:rPr>
              <a:t>CONSTRAINTS</a:t>
            </a:r>
          </a:p>
        </p:txBody>
      </p:sp>
      <p:sp>
        <p:nvSpPr>
          <p:cNvPr id="2" name="TextBox 1">
            <a:extLst>
              <a:ext uri="{FF2B5EF4-FFF2-40B4-BE49-F238E27FC236}">
                <a16:creationId xmlns:a16="http://schemas.microsoft.com/office/drawing/2014/main" id="{19468C1E-2F9A-92C7-7B93-526866AB6E90}"/>
              </a:ext>
            </a:extLst>
          </p:cNvPr>
          <p:cNvSpPr txBox="1"/>
          <p:nvPr/>
        </p:nvSpPr>
        <p:spPr>
          <a:xfrm>
            <a:off x="320186" y="1282496"/>
            <a:ext cx="11551628" cy="523220"/>
          </a:xfrm>
          <a:prstGeom prst="rect">
            <a:avLst/>
          </a:prstGeom>
          <a:noFill/>
        </p:spPr>
        <p:txBody>
          <a:bodyPr wrap="square" rtlCol="0">
            <a:spAutoFit/>
          </a:bodyPr>
          <a:lstStyle/>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CF481C1-7BDE-F25E-9F2B-F5A223DBDAD7}"/>
                  </a:ext>
                </a:extLst>
              </p:cNvPr>
              <p:cNvSpPr txBox="1"/>
              <p:nvPr/>
            </p:nvSpPr>
            <p:spPr>
              <a:xfrm>
                <a:off x="320186" y="1002322"/>
                <a:ext cx="11620500" cy="6478184"/>
              </a:xfrm>
              <a:prstGeom prst="rect">
                <a:avLst/>
              </a:prstGeom>
              <a:noFill/>
            </p:spPr>
            <p:txBody>
              <a:bodyPr wrap="square" rtlCol="0">
                <a:spAutoFit/>
              </a:bodyPr>
              <a:lstStyle/>
              <a:p>
                <a:pPr marL="514350" indent="-514350">
                  <a:lnSpc>
                    <a:spcPct val="150000"/>
                  </a:lnSpc>
                  <a:buAutoNum type="arabicParenR"/>
                </a:pPr>
                <a:r>
                  <a:rPr lang="en-US" altLang="en-US" sz="2800" b="1" dirty="0">
                    <a:latin typeface="Times New Roman" panose="02020603050405020304" pitchFamily="18" charset="0"/>
                    <a:cs typeface="Times New Roman" panose="02020603050405020304" pitchFamily="18" charset="0"/>
                  </a:rPr>
                  <a:t>R</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eal-time </a:t>
                </a:r>
                <a:r>
                  <a:rPr lang="en-US" altLang="en-US" sz="2800" b="1" dirty="0">
                    <a:latin typeface="Times New Roman" panose="02020603050405020304" pitchFamily="18" charset="0"/>
                    <a:cs typeface="Times New Roman" panose="02020603050405020304" pitchFamily="18" charset="0"/>
                  </a:rPr>
                  <a:t>D</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emand:</a:t>
                </a:r>
              </a:p>
              <a:p>
                <a:pPr>
                  <a:lnSpc>
                    <a:spcPct val="150000"/>
                  </a:lnSpc>
                </a:pPr>
                <a:r>
                  <a:rPr lang="en-US" altLang="en-US" sz="2800" b="1" dirty="0">
                    <a:latin typeface="Times New Roman" panose="02020603050405020304" pitchFamily="18" charset="0"/>
                    <a:cs typeface="Times New Roman" panose="02020603050405020304" pitchFamily="18" charset="0"/>
                  </a:rPr>
                  <a:t>	(</a:t>
                </a:r>
                <a14:m>
                  <m:oMath xmlns:m="http://schemas.openxmlformats.org/officeDocument/2006/math">
                    <m:r>
                      <a:rPr lang="en-US" altLang="en-US" sz="2800" b="1"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800" b="1" dirty="0">
                    <a:latin typeface="Times New Roman" panose="02020603050405020304" pitchFamily="18" charset="0"/>
                    <a:cs typeface="Times New Roman" panose="02020603050405020304" pitchFamily="18" charset="0"/>
                  </a:rPr>
                  <a:t>Gen_[i]+ </a:t>
                </a:r>
                <a14:m>
                  <m:oMath xmlns:m="http://schemas.openxmlformats.org/officeDocument/2006/math">
                    <m:r>
                      <a:rPr lang="en-US" altLang="en-US" sz="2800" b="1"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800" b="1" dirty="0">
                    <a:latin typeface="Times New Roman" panose="02020603050405020304" pitchFamily="18" charset="0"/>
                    <a:cs typeface="Times New Roman" panose="02020603050405020304" pitchFamily="18" charset="0"/>
                  </a:rPr>
                  <a:t>Gen_[j]&gt;= RT_Demand</a:t>
                </a:r>
              </a:p>
              <a:p>
                <a:pPr>
                  <a:lnSpc>
                    <a:spcPct val="150000"/>
                  </a:lnSpc>
                </a:pPr>
                <a:r>
                  <a:rPr lang="en-US" altLang="en-US" sz="2800" dirty="0">
                    <a:latin typeface="Times New Roman" panose="02020603050405020304" pitchFamily="18" charset="0"/>
                    <a:cs typeface="Times New Roman" panose="02020603050405020304" pitchFamily="18" charset="0"/>
                  </a:rPr>
                  <a:t>Purpose:- Meet the Real-time Demand that occurs.</a:t>
                </a:r>
              </a:p>
              <a:p>
                <a:pPr>
                  <a:lnSpc>
                    <a:spcPct val="150000"/>
                  </a:lnSpc>
                </a:pPr>
                <a:endParaRPr lang="en-US" altLang="en-US" sz="2800" b="1" dirty="0">
                  <a:latin typeface="Times New Roman" panose="02020603050405020304" pitchFamily="18" charset="0"/>
                  <a:cs typeface="Times New Roman" panose="02020603050405020304" pitchFamily="18" charset="0"/>
                </a:endParaRPr>
              </a:p>
              <a:p>
                <a:pPr marL="514350" indent="-514350">
                  <a:lnSpc>
                    <a:spcPct val="150000"/>
                  </a:lnSpc>
                  <a:buAutoNum type="arabicParenR" startAt="2"/>
                </a:pPr>
                <a:r>
                  <a:rPr lang="en-US" altLang="en-US" sz="2800" b="1" dirty="0">
                    <a:latin typeface="Times New Roman" panose="02020603050405020304" pitchFamily="18" charset="0"/>
                    <a:cs typeface="Times New Roman" panose="02020603050405020304" pitchFamily="18" charset="0"/>
                  </a:rPr>
                  <a:t>Grid Capacity:</a:t>
                </a:r>
              </a:p>
              <a:p>
                <a:pPr lvl="1">
                  <a:lnSpc>
                    <a:spcPct val="150000"/>
                  </a:lnSpc>
                </a:pPr>
                <a:r>
                  <a:rPr lang="en-US" altLang="en-US" sz="2800" b="1" dirty="0">
                    <a:latin typeface="Times New Roman" panose="02020603050405020304" pitchFamily="18" charset="0"/>
                    <a:cs typeface="Times New Roman" panose="02020603050405020304" pitchFamily="18" charset="0"/>
                  </a:rPr>
                  <a:t>    (</a:t>
                </a:r>
                <a14:m>
                  <m:oMath xmlns:m="http://schemas.openxmlformats.org/officeDocument/2006/math">
                    <m:r>
                      <a:rPr lang="en-US" altLang="en-US" sz="2800" b="1"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800" b="1" dirty="0">
                    <a:latin typeface="Times New Roman" panose="02020603050405020304" pitchFamily="18" charset="0"/>
                    <a:cs typeface="Times New Roman" panose="02020603050405020304" pitchFamily="18" charset="0"/>
                  </a:rPr>
                  <a:t>Gen_[i]+ </a:t>
                </a:r>
                <a14:m>
                  <m:oMath xmlns:m="http://schemas.openxmlformats.org/officeDocument/2006/math">
                    <m:r>
                      <a:rPr lang="en-US" altLang="en-US" sz="2800" b="1"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800" b="1" dirty="0">
                    <a:latin typeface="Times New Roman" panose="02020603050405020304" pitchFamily="18" charset="0"/>
                    <a:cs typeface="Times New Roman" panose="02020603050405020304" pitchFamily="18" charset="0"/>
                  </a:rPr>
                  <a:t>Gen_[j]&lt;= Grid_capacity</a:t>
                </a:r>
              </a:p>
              <a:p>
                <a:pPr>
                  <a:lnSpc>
                    <a:spcPct val="150000"/>
                  </a:lnSpc>
                </a:pPr>
                <a:r>
                  <a:rPr lang="en-US" altLang="en-US" sz="2800" dirty="0">
                    <a:latin typeface="Times New Roman" panose="02020603050405020304" pitchFamily="18" charset="0"/>
                    <a:cs typeface="Times New Roman" panose="02020603050405020304" pitchFamily="18" charset="0"/>
                  </a:rPr>
                  <a:t>Purpose:</a:t>
                </a:r>
                <a:r>
                  <a:rPr lang="en-US" alt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Avoid exceeding grid capacity.</a:t>
                </a:r>
                <a:endParaRPr lang="en-US" altLang="en-US" sz="2800" b="1" dirty="0">
                  <a:latin typeface="Times New Roman" panose="02020603050405020304" pitchFamily="18" charset="0"/>
                  <a:cs typeface="Times New Roman" panose="02020603050405020304" pitchFamily="18" charset="0"/>
                </a:endParaRPr>
              </a:p>
              <a:p>
                <a:pPr>
                  <a:lnSpc>
                    <a:spcPct val="150000"/>
                  </a:lnSpc>
                </a:pPr>
                <a:endParaRPr lang="en-US" sz="2800" b="1"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endParaRPr lang="en-US" sz="2800" b="1"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endParaRPr lang="en-US" sz="2800" b="1"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2CF481C1-7BDE-F25E-9F2B-F5A223DBDAD7}"/>
                  </a:ext>
                </a:extLst>
              </p:cNvPr>
              <p:cNvSpPr txBox="1">
                <a:spLocks noRot="1" noChangeAspect="1" noMove="1" noResize="1" noEditPoints="1" noAdjustHandles="1" noChangeArrowheads="1" noChangeShapeType="1" noTextEdit="1"/>
              </p:cNvSpPr>
              <p:nvPr/>
            </p:nvSpPr>
            <p:spPr>
              <a:xfrm>
                <a:off x="320186" y="1002322"/>
                <a:ext cx="11620500" cy="6478184"/>
              </a:xfrm>
              <a:prstGeom prst="rect">
                <a:avLst/>
              </a:prstGeom>
              <a:blipFill>
                <a:blip r:embed="rId2"/>
                <a:stretch>
                  <a:fillRect l="-1102"/>
                </a:stretch>
              </a:blipFill>
            </p:spPr>
            <p:txBody>
              <a:bodyPr/>
              <a:lstStyle/>
              <a:p>
                <a:r>
                  <a:rPr lang="en-US">
                    <a:noFill/>
                  </a:rPr>
                  <a:t> </a:t>
                </a:r>
              </a:p>
            </p:txBody>
          </p:sp>
        </mc:Fallback>
      </mc:AlternateContent>
    </p:spTree>
    <p:extLst>
      <p:ext uri="{BB962C8B-B14F-4D97-AF65-F5344CB8AC3E}">
        <p14:creationId xmlns:p14="http://schemas.microsoft.com/office/powerpoint/2010/main" val="246918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A1370-78D3-FBCA-D2CA-91708D203AA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163EEA6-8303-4B8C-5D31-561562FE4166}"/>
              </a:ext>
            </a:extLst>
          </p:cNvPr>
          <p:cNvSpPr txBox="1"/>
          <p:nvPr/>
        </p:nvSpPr>
        <p:spPr>
          <a:xfrm>
            <a:off x="320186" y="1282496"/>
            <a:ext cx="11551628" cy="523220"/>
          </a:xfrm>
          <a:prstGeom prst="rect">
            <a:avLst/>
          </a:prstGeom>
          <a:noFill/>
        </p:spPr>
        <p:txBody>
          <a:bodyPr wrap="square" rtlCol="0">
            <a:spAutoFit/>
          </a:bodyPr>
          <a:lstStyle/>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134B121-F3F2-4CC0-61B3-7D6FCE7E88F5}"/>
              </a:ext>
            </a:extLst>
          </p:cNvPr>
          <p:cNvSpPr txBox="1"/>
          <p:nvPr/>
        </p:nvSpPr>
        <p:spPr>
          <a:xfrm>
            <a:off x="320186" y="1002322"/>
            <a:ext cx="11620500" cy="8417176"/>
          </a:xfrm>
          <a:prstGeom prst="rect">
            <a:avLst/>
          </a:prstGeom>
          <a:noFill/>
        </p:spPr>
        <p:txBody>
          <a:bodyPr wrap="square" rtlCol="0">
            <a:spAutoFit/>
          </a:bodyPr>
          <a:lstStyle/>
          <a:p>
            <a:pPr marL="514350" indent="-514350">
              <a:lnSpc>
                <a:spcPct val="150000"/>
              </a:lnSpc>
              <a:buAutoNum type="arabicParenR" startAt="3"/>
            </a:pPr>
            <a:r>
              <a:rPr lang="en-US" altLang="en-US" sz="2800" b="1" dirty="0">
                <a:latin typeface="Times New Roman" panose="02020603050405020304" pitchFamily="18" charset="0"/>
                <a:cs typeface="Times New Roman" panose="02020603050405020304" pitchFamily="18" charset="0"/>
              </a:rPr>
              <a:t>Individual power constraint of Non-Renewable Generator:</a:t>
            </a:r>
            <a:endPar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50000"/>
              </a:lnSpc>
            </a:pPr>
            <a:r>
              <a:rPr lang="en-US" altLang="en-US" sz="2800" b="1" dirty="0">
                <a:latin typeface="Times New Roman" panose="02020603050405020304" pitchFamily="18" charset="0"/>
                <a:cs typeface="Times New Roman" panose="02020603050405020304" pitchFamily="18" charset="0"/>
              </a:rPr>
              <a:t>	min_p&lt;=Gen[i]&lt;=max_p</a:t>
            </a:r>
          </a:p>
          <a:p>
            <a:pPr>
              <a:lnSpc>
                <a:spcPct val="150000"/>
              </a:lnSpc>
            </a:pPr>
            <a:r>
              <a:rPr lang="en-US" altLang="en-US" sz="2800" dirty="0">
                <a:latin typeface="Times New Roman" panose="02020603050405020304" pitchFamily="18" charset="0"/>
                <a:cs typeface="Times New Roman" panose="02020603050405020304" pitchFamily="18" charset="0"/>
              </a:rPr>
              <a:t>Purpose:-</a:t>
            </a:r>
            <a:r>
              <a:rPr lang="en-US" sz="2800" dirty="0">
                <a:latin typeface="Times New Roman" panose="02020603050405020304" pitchFamily="18" charset="0"/>
                <a:cs typeface="Times New Roman" panose="02020603050405020304" pitchFamily="18" charset="0"/>
              </a:rPr>
              <a:t>Limit non-renewable generators to their operational range</a:t>
            </a:r>
            <a:r>
              <a:rPr lang="en-US" sz="2800" dirty="0"/>
              <a:t>.</a:t>
            </a:r>
            <a:endParaRPr lang="en-US" altLang="en-US" sz="2800" dirty="0">
              <a:latin typeface="Times New Roman" panose="02020603050405020304" pitchFamily="18" charset="0"/>
              <a:cs typeface="Times New Roman" panose="02020603050405020304" pitchFamily="18" charset="0"/>
            </a:endParaRPr>
          </a:p>
          <a:p>
            <a:pPr>
              <a:lnSpc>
                <a:spcPct val="150000"/>
              </a:lnSpc>
            </a:pPr>
            <a:endParaRPr lang="en-US" altLang="en-US" sz="2800" b="1" dirty="0">
              <a:latin typeface="Times New Roman" panose="02020603050405020304" pitchFamily="18" charset="0"/>
              <a:cs typeface="Times New Roman" panose="02020603050405020304" pitchFamily="18" charset="0"/>
            </a:endParaRPr>
          </a:p>
          <a:p>
            <a:pPr>
              <a:lnSpc>
                <a:spcPct val="150000"/>
              </a:lnSpc>
            </a:pPr>
            <a:r>
              <a:rPr lang="en-US" altLang="en-US" sz="2800" b="1" dirty="0">
                <a:latin typeface="Times New Roman" panose="02020603050405020304" pitchFamily="18" charset="0"/>
                <a:cs typeface="Times New Roman" panose="02020603050405020304" pitchFamily="18" charset="0"/>
              </a:rPr>
              <a:t>4)   Individual power constraint of Renewable Generator:</a:t>
            </a:r>
          </a:p>
          <a:p>
            <a:pPr>
              <a:lnSpc>
                <a:spcPct val="150000"/>
              </a:lnSpc>
            </a:pPr>
            <a:r>
              <a:rPr lang="en-US" altLang="en-US" sz="2800" b="1" dirty="0">
                <a:latin typeface="Times New Roman" panose="02020603050405020304" pitchFamily="18" charset="0"/>
                <a:cs typeface="Times New Roman" panose="02020603050405020304" pitchFamily="18" charset="0"/>
              </a:rPr>
              <a:t>    	min_p&lt;=Gen[j]&lt;=max_p</a:t>
            </a:r>
          </a:p>
          <a:p>
            <a:pPr>
              <a:lnSpc>
                <a:spcPct val="150000"/>
              </a:lnSpc>
            </a:pPr>
            <a:r>
              <a:rPr lang="en-US" altLang="en-US" sz="2800" dirty="0">
                <a:latin typeface="Times New Roman" panose="02020603050405020304" pitchFamily="18" charset="0"/>
                <a:cs typeface="Times New Roman" panose="02020603050405020304" pitchFamily="18" charset="0"/>
              </a:rPr>
              <a:t>Purpose:</a:t>
            </a:r>
            <a:r>
              <a:rPr lang="en-US" alt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Limit renewable generators to their operational range</a:t>
            </a:r>
            <a:r>
              <a:rPr lang="en-US" sz="2800" dirty="0"/>
              <a:t>.</a:t>
            </a:r>
            <a:endParaRPr lang="en-US" altLang="en-US" sz="2800" dirty="0">
              <a:latin typeface="Times New Roman" panose="02020603050405020304" pitchFamily="18" charset="0"/>
              <a:cs typeface="Times New Roman" panose="02020603050405020304" pitchFamily="18" charset="0"/>
            </a:endParaRPr>
          </a:p>
          <a:p>
            <a:pPr marL="971550" lvl="1" indent="-514350">
              <a:lnSpc>
                <a:spcPct val="150000"/>
              </a:lnSpc>
              <a:buAutoNum type="arabicParenR" startAt="2"/>
            </a:pPr>
            <a:endParaRPr lang="en-US" altLang="en-US" sz="2800" b="1" dirty="0">
              <a:latin typeface="Times New Roman" panose="02020603050405020304" pitchFamily="18" charset="0"/>
              <a:cs typeface="Times New Roman" panose="02020603050405020304" pitchFamily="18" charset="0"/>
            </a:endParaRPr>
          </a:p>
          <a:p>
            <a:pPr lvl="1">
              <a:lnSpc>
                <a:spcPct val="150000"/>
              </a:lnSpc>
            </a:pPr>
            <a:endPar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14350" indent="-514350">
              <a:lnSpc>
                <a:spcPct val="150000"/>
              </a:lnSpc>
              <a:buAutoNum type="arabicParenR"/>
            </a:pPr>
            <a:endPar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50000"/>
              </a:lnSpc>
            </a:pPr>
            <a:endParaRPr lang="en-US" sz="2800" b="1"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endParaRPr lang="en-US" sz="2800" b="1"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218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6EFD15-65FE-409F-36A6-B604B2B71F5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EBB1EBB-795E-1182-BE27-2E6A76C6D729}"/>
              </a:ext>
            </a:extLst>
          </p:cNvPr>
          <p:cNvSpPr txBox="1"/>
          <p:nvPr/>
        </p:nvSpPr>
        <p:spPr>
          <a:xfrm>
            <a:off x="105507" y="341115"/>
            <a:ext cx="4018085" cy="661207"/>
          </a:xfrm>
          <a:prstGeom prst="rect">
            <a:avLst/>
          </a:prstGeom>
          <a:noFill/>
        </p:spPr>
        <p:txBody>
          <a:bodyPr wrap="square" rtlCol="0">
            <a:spAutoFit/>
          </a:bodyPr>
          <a:lstStyle/>
          <a:p>
            <a:pPr algn="ctr">
              <a:lnSpc>
                <a:spcPct val="150000"/>
              </a:lnSpc>
            </a:pPr>
            <a:r>
              <a:rPr lang="en-US" sz="2800" b="1" dirty="0">
                <a:latin typeface="Times New Roman" panose="02020603050405020304" pitchFamily="18" charset="0"/>
                <a:ea typeface="Verdana" panose="020B0604030504040204" pitchFamily="34" charset="0"/>
                <a:cs typeface="Times New Roman" panose="02020603050405020304" pitchFamily="18" charset="0"/>
              </a:rPr>
              <a:t>DATA COLLECTION</a:t>
            </a:r>
          </a:p>
        </p:txBody>
      </p:sp>
      <p:sp>
        <p:nvSpPr>
          <p:cNvPr id="2" name="TextBox 1">
            <a:extLst>
              <a:ext uri="{FF2B5EF4-FFF2-40B4-BE49-F238E27FC236}">
                <a16:creationId xmlns:a16="http://schemas.microsoft.com/office/drawing/2014/main" id="{79F3868C-5976-B522-098F-6B4CB92EC040}"/>
              </a:ext>
            </a:extLst>
          </p:cNvPr>
          <p:cNvSpPr txBox="1"/>
          <p:nvPr/>
        </p:nvSpPr>
        <p:spPr>
          <a:xfrm>
            <a:off x="320186" y="1282496"/>
            <a:ext cx="11551628" cy="523220"/>
          </a:xfrm>
          <a:prstGeom prst="rect">
            <a:avLst/>
          </a:prstGeom>
          <a:noFill/>
        </p:spPr>
        <p:txBody>
          <a:bodyPr wrap="square" rtlCol="0">
            <a:spAutoFit/>
          </a:bodyPr>
          <a:lstStyle/>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F615DF1-3011-D7A9-1824-B2908E35C7EA}"/>
              </a:ext>
            </a:extLst>
          </p:cNvPr>
          <p:cNvSpPr txBox="1"/>
          <p:nvPr/>
        </p:nvSpPr>
        <p:spPr>
          <a:xfrm>
            <a:off x="320186" y="1107830"/>
            <a:ext cx="11620500" cy="5185522"/>
          </a:xfrm>
          <a:prstGeom prst="rect">
            <a:avLst/>
          </a:prstGeom>
          <a:noFill/>
        </p:spPr>
        <p:txBody>
          <a:bodyPr wrap="square" rtlCol="0">
            <a:spAutoFit/>
          </a:bodyPr>
          <a:lstStyle/>
          <a:p>
            <a:pPr>
              <a:lnSpc>
                <a:spcPct val="150000"/>
              </a:lnSpc>
            </a:pPr>
            <a:r>
              <a:rPr lang="en-US" sz="2800" b="1" dirty="0">
                <a:latin typeface="Times New Roman" panose="02020603050405020304" pitchFamily="18" charset="0"/>
                <a:cs typeface="Times New Roman" panose="02020603050405020304" pitchFamily="18" charset="0"/>
              </a:rPr>
              <a:t>1.  User-Provided Data (Manual Input via GUI)</a:t>
            </a:r>
          </a:p>
          <a:p>
            <a:pPr>
              <a:lnSpc>
                <a:spcPct val="150000"/>
              </a:lnSpc>
            </a:pPr>
            <a:r>
              <a:rPr lang="en-US" sz="2800" dirty="0">
                <a:latin typeface="Times New Roman" panose="02020603050405020304" pitchFamily="18" charset="0"/>
                <a:cs typeface="Times New Roman" panose="02020603050405020304" pitchFamily="18" charset="0"/>
              </a:rPr>
              <a:t>Users enter key parameters related to power generation and grid demand.</a:t>
            </a:r>
          </a:p>
          <a:p>
            <a:pPr>
              <a:lnSpc>
                <a:spcPct val="150000"/>
              </a:lnSpc>
            </a:pPr>
            <a:r>
              <a:rPr lang="en-US" sz="2800" b="1" dirty="0">
                <a:latin typeface="Times New Roman" panose="02020603050405020304" pitchFamily="18" charset="0"/>
                <a:cs typeface="Times New Roman" panose="02020603050405020304" pitchFamily="18" charset="0"/>
              </a:rPr>
              <a:t>A. Generator Specifications:-</a:t>
            </a:r>
          </a:p>
          <a:p>
            <a:pPr>
              <a:lnSpc>
                <a:spcPct val="150000"/>
              </a:lnSpc>
            </a:pPr>
            <a:r>
              <a:rPr lang="en-US" sz="2800" b="1" dirty="0">
                <a:latin typeface="Times New Roman" panose="02020603050405020304" pitchFamily="18" charset="0"/>
                <a:cs typeface="Times New Roman" panose="02020603050405020304" pitchFamily="18" charset="0"/>
              </a:rPr>
              <a:t>     1)  Non-Renewable Generators</a:t>
            </a:r>
            <a:endParaRPr lang="en-US" sz="2800" dirty="0">
              <a:latin typeface="Times New Roman" panose="02020603050405020304" pitchFamily="18" charset="0"/>
              <a:cs typeface="Times New Roman" panose="02020603050405020304" pitchFamily="18" charset="0"/>
            </a:endParaRPr>
          </a:p>
          <a:p>
            <a:pPr marL="914400" lvl="1"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Number of non-renewable generators (</a:t>
            </a:r>
            <a:r>
              <a:rPr lang="en-US" sz="2800" b="1" dirty="0">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a:t>
            </a:r>
          </a:p>
          <a:p>
            <a:pPr marL="914400" lvl="1"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Minimum power output per generator (</a:t>
            </a:r>
            <a:r>
              <a:rPr lang="en-US" sz="2800" b="1" dirty="0">
                <a:latin typeface="Times New Roman" panose="02020603050405020304" pitchFamily="18" charset="0"/>
                <a:cs typeface="Times New Roman" panose="02020603050405020304" pitchFamily="18" charset="0"/>
              </a:rPr>
              <a:t>MW</a:t>
            </a:r>
            <a:r>
              <a:rPr lang="en-US" sz="2800" dirty="0">
                <a:latin typeface="Times New Roman" panose="02020603050405020304" pitchFamily="18" charset="0"/>
                <a:cs typeface="Times New Roman" panose="02020603050405020304" pitchFamily="18" charset="0"/>
              </a:rPr>
              <a:t>)</a:t>
            </a:r>
          </a:p>
          <a:p>
            <a:pPr marL="914400" lvl="1"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Maximum power output per generator (</a:t>
            </a:r>
            <a:r>
              <a:rPr lang="en-US" sz="2800" b="1" dirty="0">
                <a:latin typeface="Times New Roman" panose="02020603050405020304" pitchFamily="18" charset="0"/>
                <a:cs typeface="Times New Roman" panose="02020603050405020304" pitchFamily="18" charset="0"/>
              </a:rPr>
              <a:t>MW</a:t>
            </a:r>
            <a:r>
              <a:rPr lang="en-US" sz="2800" dirty="0">
                <a:latin typeface="Times New Roman" panose="02020603050405020304" pitchFamily="18" charset="0"/>
                <a:cs typeface="Times New Roman" panose="02020603050405020304" pitchFamily="18" charset="0"/>
              </a:rPr>
              <a:t>)</a:t>
            </a:r>
          </a:p>
          <a:p>
            <a:pPr marL="914400" lvl="1"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Cost per MW generated (</a:t>
            </a:r>
            <a:r>
              <a:rPr lang="en-US" sz="2800" b="1" dirty="0">
                <a:latin typeface="Times New Roman" panose="02020603050405020304" pitchFamily="18" charset="0"/>
                <a:cs typeface="Times New Roman" panose="02020603050405020304" pitchFamily="18" charset="0"/>
              </a:rPr>
              <a:t>$/</a:t>
            </a:r>
            <a:r>
              <a:rPr lang="en-US" sz="2800" b="1">
                <a:latin typeface="Times New Roman" panose="02020603050405020304" pitchFamily="18" charset="0"/>
                <a:cs typeface="Times New Roman" panose="02020603050405020304" pitchFamily="18" charset="0"/>
              </a:rPr>
              <a:t>MW</a:t>
            </a:r>
            <a:r>
              <a:rPr lang="en-US" sz="280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341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7C7DF5-FB6F-DFCD-D3F8-CC0594C7DE0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0A13595-15F7-FCC8-A17B-C0410F916B4D}"/>
              </a:ext>
            </a:extLst>
          </p:cNvPr>
          <p:cNvSpPr txBox="1"/>
          <p:nvPr/>
        </p:nvSpPr>
        <p:spPr>
          <a:xfrm>
            <a:off x="320186" y="1282496"/>
            <a:ext cx="11551628" cy="523220"/>
          </a:xfrm>
          <a:prstGeom prst="rect">
            <a:avLst/>
          </a:prstGeom>
          <a:noFill/>
        </p:spPr>
        <p:txBody>
          <a:bodyPr wrap="square" rtlCol="0">
            <a:spAutoFit/>
          </a:bodyPr>
          <a:lstStyle/>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F396D21-092B-DADD-2624-E24AB6CD0F69}"/>
              </a:ext>
            </a:extLst>
          </p:cNvPr>
          <p:cNvSpPr txBox="1"/>
          <p:nvPr/>
        </p:nvSpPr>
        <p:spPr>
          <a:xfrm>
            <a:off x="320186" y="738553"/>
            <a:ext cx="11620500" cy="6478184"/>
          </a:xfrm>
          <a:prstGeom prst="rect">
            <a:avLst/>
          </a:prstGeom>
          <a:noFill/>
        </p:spPr>
        <p:txBody>
          <a:bodyPr wrap="square" rtlCol="0">
            <a:spAutoFit/>
          </a:bodyPr>
          <a:lstStyle/>
          <a:p>
            <a:pPr>
              <a:lnSpc>
                <a:spcPct val="150000"/>
              </a:lnSpc>
            </a:pPr>
            <a:r>
              <a:rPr lang="en-US" sz="2800" b="1" dirty="0">
                <a:latin typeface="Times New Roman" panose="02020603050405020304" pitchFamily="18" charset="0"/>
                <a:cs typeface="Times New Roman" panose="02020603050405020304" pitchFamily="18" charset="0"/>
              </a:rPr>
              <a:t>     2)  Renewable Generators</a:t>
            </a:r>
            <a:endParaRPr lang="en-US" sz="2800" dirty="0">
              <a:latin typeface="Times New Roman" panose="02020603050405020304" pitchFamily="18" charset="0"/>
              <a:cs typeface="Times New Roman" panose="02020603050405020304" pitchFamily="18" charset="0"/>
            </a:endParaRPr>
          </a:p>
          <a:p>
            <a:pPr marL="914400" lvl="1"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Number of renewable generators (</a:t>
            </a:r>
            <a:r>
              <a:rPr lang="en-US" sz="2800" b="1" dirty="0">
                <a:latin typeface="Times New Roman" panose="02020603050405020304" pitchFamily="18" charset="0"/>
                <a:cs typeface="Times New Roman" panose="02020603050405020304" pitchFamily="18" charset="0"/>
              </a:rPr>
              <a:t>M</a:t>
            </a:r>
            <a:r>
              <a:rPr lang="en-US" sz="2800" dirty="0">
                <a:latin typeface="Times New Roman" panose="02020603050405020304" pitchFamily="18" charset="0"/>
                <a:cs typeface="Times New Roman" panose="02020603050405020304" pitchFamily="18" charset="0"/>
              </a:rPr>
              <a:t>)</a:t>
            </a:r>
          </a:p>
          <a:p>
            <a:pPr marL="914400" lvl="1"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Maximum power output per generator (</a:t>
            </a:r>
            <a:r>
              <a:rPr lang="en-US" sz="2800" b="1" dirty="0">
                <a:latin typeface="Times New Roman" panose="02020603050405020304" pitchFamily="18" charset="0"/>
                <a:cs typeface="Times New Roman" panose="02020603050405020304" pitchFamily="18" charset="0"/>
              </a:rPr>
              <a:t>MW</a:t>
            </a:r>
            <a:r>
              <a:rPr lang="en-US" sz="2800" dirty="0">
                <a:latin typeface="Times New Roman" panose="02020603050405020304" pitchFamily="18" charset="0"/>
                <a:cs typeface="Times New Roman" panose="02020603050405020304" pitchFamily="18" charset="0"/>
              </a:rPr>
              <a:t>)</a:t>
            </a:r>
          </a:p>
          <a:p>
            <a:pPr marL="914400" lvl="1"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Cost per MW generated (</a:t>
            </a:r>
            <a:r>
              <a:rPr lang="en-US" sz="2800" b="1" dirty="0">
                <a:latin typeface="Times New Roman" panose="02020603050405020304" pitchFamily="18" charset="0"/>
                <a:cs typeface="Times New Roman" panose="02020603050405020304" pitchFamily="18" charset="0"/>
              </a:rPr>
              <a:t>$/MW</a:t>
            </a:r>
            <a:r>
              <a:rPr lang="en-US" sz="2800" dirty="0">
                <a:latin typeface="Times New Roman" panose="02020603050405020304" pitchFamily="18" charset="0"/>
                <a:cs typeface="Times New Roman" panose="02020603050405020304" pitchFamily="18" charset="0"/>
              </a:rPr>
              <a:t>)</a:t>
            </a:r>
          </a:p>
          <a:p>
            <a:pPr>
              <a:lnSpc>
                <a:spcPct val="150000"/>
              </a:lnSpc>
            </a:pPr>
            <a:r>
              <a:rPr lang="en-US" sz="2800" b="1" dirty="0">
                <a:latin typeface="Times New Roman" panose="02020603050405020304" pitchFamily="18" charset="0"/>
                <a:cs typeface="Times New Roman" panose="02020603050405020304" pitchFamily="18" charset="0"/>
              </a:rPr>
              <a:t>B. Grid &amp; Demand Constraints</a:t>
            </a:r>
          </a:p>
          <a:p>
            <a:pPr marL="457200" indent="-45720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Real-Time Demand (MW)</a:t>
            </a:r>
            <a:r>
              <a:rPr lang="en-US" sz="2800" dirty="0">
                <a:latin typeface="Times New Roman" panose="02020603050405020304" pitchFamily="18" charset="0"/>
                <a:cs typeface="Times New Roman" panose="02020603050405020304" pitchFamily="18" charset="0"/>
              </a:rPr>
              <a:t> -The total power needed at a given time.</a:t>
            </a:r>
          </a:p>
          <a:p>
            <a:pPr marL="457200" indent="-45720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Grid Capacity (MW)</a:t>
            </a:r>
            <a:r>
              <a:rPr lang="en-US" sz="2800" dirty="0">
                <a:latin typeface="Times New Roman" panose="02020603050405020304" pitchFamily="18" charset="0"/>
                <a:cs typeface="Times New Roman" panose="02020603050405020304" pitchFamily="18" charset="0"/>
              </a:rPr>
              <a:t> -The maximum power that can be supplied to the grid.</a:t>
            </a:r>
          </a:p>
          <a:p>
            <a:pPr lvl="1">
              <a:lnSpc>
                <a:spcPct val="150000"/>
              </a:lnSpc>
            </a:pPr>
            <a:endParaRPr lang="en-US" sz="2800" dirty="0">
              <a:latin typeface="Times New Roman" panose="02020603050405020304" pitchFamily="18" charset="0"/>
              <a:cs typeface="Times New Roman" panose="02020603050405020304" pitchFamily="18" charset="0"/>
            </a:endParaRPr>
          </a:p>
          <a:p>
            <a:pPr marL="914400" lvl="1" indent="-457200">
              <a:lnSpc>
                <a:spcPct val="150000"/>
              </a:lnSpc>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462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159BF-380D-E85E-0590-68E94082F4D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C7ED3FB-4434-C7DC-1444-C2A58621717F}"/>
              </a:ext>
            </a:extLst>
          </p:cNvPr>
          <p:cNvSpPr txBox="1"/>
          <p:nvPr/>
        </p:nvSpPr>
        <p:spPr>
          <a:xfrm>
            <a:off x="320186" y="1282496"/>
            <a:ext cx="11551628" cy="523220"/>
          </a:xfrm>
          <a:prstGeom prst="rect">
            <a:avLst/>
          </a:prstGeom>
          <a:noFill/>
        </p:spPr>
        <p:txBody>
          <a:bodyPr wrap="square" rtlCol="0">
            <a:spAutoFit/>
          </a:bodyPr>
          <a:lstStyle/>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A9876B8-4A10-9ECB-0D2F-9FE51F64C595}"/>
              </a:ext>
            </a:extLst>
          </p:cNvPr>
          <p:cNvSpPr txBox="1"/>
          <p:nvPr/>
        </p:nvSpPr>
        <p:spPr>
          <a:xfrm>
            <a:off x="320186" y="448407"/>
            <a:ext cx="11620500" cy="5831853"/>
          </a:xfrm>
          <a:prstGeom prst="rect">
            <a:avLst/>
          </a:prstGeom>
          <a:noFill/>
        </p:spPr>
        <p:txBody>
          <a:bodyPr wrap="square" rtlCol="0">
            <a:spAutoFit/>
          </a:bodyPr>
          <a:lstStyle/>
          <a:p>
            <a:pPr>
              <a:lnSpc>
                <a:spcPct val="150000"/>
              </a:lnSpc>
            </a:pPr>
            <a:r>
              <a:rPr lang="en-US" sz="2800" b="1" dirty="0">
                <a:latin typeface="Times New Roman" panose="02020603050405020304" pitchFamily="18" charset="0"/>
                <a:cs typeface="Times New Roman" panose="02020603050405020304" pitchFamily="18" charset="0"/>
              </a:rPr>
              <a:t>2.  System Constraints (Derived Data)</a:t>
            </a:r>
          </a:p>
          <a:p>
            <a:pPr>
              <a:lnSpc>
                <a:spcPct val="150000"/>
              </a:lnSpc>
            </a:pPr>
            <a:r>
              <a:rPr lang="en-US" sz="2800" dirty="0">
                <a:latin typeface="Times New Roman" panose="02020603050405020304" pitchFamily="18" charset="0"/>
                <a:cs typeface="Times New Roman" panose="02020603050405020304" pitchFamily="18" charset="0"/>
              </a:rPr>
              <a:t>Some constraints are derived from user inputs to ensure model feasibility.</a:t>
            </a:r>
          </a:p>
          <a:p>
            <a:pPr marL="457200" indent="-45720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Minimum and maximum power limits</a:t>
            </a:r>
            <a:r>
              <a:rPr lang="en-US" sz="2800" dirty="0">
                <a:latin typeface="Times New Roman" panose="02020603050405020304" pitchFamily="18" charset="0"/>
                <a:cs typeface="Times New Roman" panose="02020603050405020304" pitchFamily="18" charset="0"/>
              </a:rPr>
              <a:t> ensure that the solution is within the operational range.</a:t>
            </a:r>
          </a:p>
          <a:p>
            <a:pPr marL="457200" indent="-45720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Total generation capacity</a:t>
            </a:r>
            <a:r>
              <a:rPr lang="en-US" sz="2800" dirty="0">
                <a:latin typeface="Times New Roman" panose="02020603050405020304" pitchFamily="18" charset="0"/>
                <a:cs typeface="Times New Roman" panose="02020603050405020304" pitchFamily="18" charset="0"/>
              </a:rPr>
              <a:t> is compared with real-time demand to check feasibility.</a:t>
            </a:r>
          </a:p>
          <a:p>
            <a:pPr marL="457200" indent="-45720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Cost constraints</a:t>
            </a:r>
            <a:r>
              <a:rPr lang="en-US" sz="2800" dirty="0">
                <a:latin typeface="Times New Roman" panose="02020603050405020304" pitchFamily="18" charset="0"/>
                <a:cs typeface="Times New Roman" panose="02020603050405020304" pitchFamily="18" charset="0"/>
              </a:rPr>
              <a:t> ensure that the optimization minimizes cost while meeting demand.</a:t>
            </a:r>
          </a:p>
          <a:p>
            <a:pPr>
              <a:lnSpc>
                <a:spcPct val="150000"/>
              </a:lnSpc>
            </a:pP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54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957C7-B0EA-D144-931A-97232E289E1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D417B52-875C-2BE5-E904-D28361FE404D}"/>
              </a:ext>
            </a:extLst>
          </p:cNvPr>
          <p:cNvSpPr txBox="1"/>
          <p:nvPr/>
        </p:nvSpPr>
        <p:spPr>
          <a:xfrm>
            <a:off x="320186" y="1282496"/>
            <a:ext cx="11551628" cy="523220"/>
          </a:xfrm>
          <a:prstGeom prst="rect">
            <a:avLst/>
          </a:prstGeom>
          <a:noFill/>
        </p:spPr>
        <p:txBody>
          <a:bodyPr wrap="square" rtlCol="0">
            <a:spAutoFit/>
          </a:bodyPr>
          <a:lstStyle/>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33460E1-DAB1-97A8-623E-674A7BAE631F}"/>
              </a:ext>
            </a:extLst>
          </p:cNvPr>
          <p:cNvSpPr txBox="1"/>
          <p:nvPr/>
        </p:nvSpPr>
        <p:spPr>
          <a:xfrm>
            <a:off x="320186" y="448407"/>
            <a:ext cx="11620500" cy="3246530"/>
          </a:xfrm>
          <a:prstGeom prst="rect">
            <a:avLst/>
          </a:prstGeom>
          <a:noFill/>
        </p:spPr>
        <p:txBody>
          <a:bodyPr wrap="square" rtlCol="0">
            <a:spAutoFit/>
          </a:bodyPr>
          <a:lstStyle/>
          <a:p>
            <a:pPr>
              <a:lnSpc>
                <a:spcPct val="150000"/>
              </a:lnSpc>
            </a:pPr>
            <a:r>
              <a:rPr lang="en-US" sz="2800" b="1" dirty="0">
                <a:latin typeface="Times New Roman" panose="02020603050405020304" pitchFamily="18" charset="0"/>
                <a:cs typeface="Times New Roman" panose="02020603050405020304" pitchFamily="18" charset="0"/>
              </a:rPr>
              <a:t>3.  Data Processing &amp; Validation</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Before running the optimization model, all input data is checked for missing values (e.g., all generator details must be entered).</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Validated for correctness (e.g., min power ≤ max power).</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Checked against constraints (e.g., demand ≤ grid capacity).</a:t>
            </a:r>
          </a:p>
        </p:txBody>
      </p:sp>
    </p:spTree>
    <p:extLst>
      <p:ext uri="{BB962C8B-B14F-4D97-AF65-F5344CB8AC3E}">
        <p14:creationId xmlns:p14="http://schemas.microsoft.com/office/powerpoint/2010/main" val="144338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CBA39-A42C-2D80-3680-9ABB6C710F3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17923C3-6D25-D3CB-CE12-3E09AC227DE7}"/>
              </a:ext>
            </a:extLst>
          </p:cNvPr>
          <p:cNvSpPr txBox="1"/>
          <p:nvPr/>
        </p:nvSpPr>
        <p:spPr>
          <a:xfrm>
            <a:off x="-879232" y="359290"/>
            <a:ext cx="4018085" cy="661207"/>
          </a:xfrm>
          <a:prstGeom prst="rect">
            <a:avLst/>
          </a:prstGeom>
          <a:noFill/>
        </p:spPr>
        <p:txBody>
          <a:bodyPr wrap="square" rtlCol="0">
            <a:spAutoFit/>
          </a:bodyPr>
          <a:lstStyle/>
          <a:p>
            <a:pPr algn="ctr">
              <a:lnSpc>
                <a:spcPct val="150000"/>
              </a:lnSpc>
            </a:pPr>
            <a:r>
              <a:rPr lang="en-US" sz="2800" b="1" dirty="0">
                <a:latin typeface="Times New Roman" panose="02020603050405020304" pitchFamily="18" charset="0"/>
                <a:ea typeface="Verdana" panose="020B0604030504040204" pitchFamily="34" charset="0"/>
                <a:cs typeface="Times New Roman" panose="02020603050405020304" pitchFamily="18" charset="0"/>
              </a:rPr>
              <a:t>OUTPUT</a:t>
            </a:r>
          </a:p>
        </p:txBody>
      </p:sp>
      <p:sp>
        <p:nvSpPr>
          <p:cNvPr id="2" name="TextBox 1">
            <a:extLst>
              <a:ext uri="{FF2B5EF4-FFF2-40B4-BE49-F238E27FC236}">
                <a16:creationId xmlns:a16="http://schemas.microsoft.com/office/drawing/2014/main" id="{5226F0E3-A1D5-5078-F698-50935E5D7BAF}"/>
              </a:ext>
            </a:extLst>
          </p:cNvPr>
          <p:cNvSpPr txBox="1"/>
          <p:nvPr/>
        </p:nvSpPr>
        <p:spPr>
          <a:xfrm>
            <a:off x="320186" y="1282496"/>
            <a:ext cx="11551628" cy="523220"/>
          </a:xfrm>
          <a:prstGeom prst="rect">
            <a:avLst/>
          </a:prstGeom>
          <a:noFill/>
        </p:spPr>
        <p:txBody>
          <a:bodyPr wrap="square" rtlCol="0">
            <a:spAutoFit/>
          </a:bodyPr>
          <a:lstStyle/>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E1A5124-1927-D7A1-B7D3-4B9A710B7DFC}"/>
              </a:ext>
            </a:extLst>
          </p:cNvPr>
          <p:cNvSpPr txBox="1"/>
          <p:nvPr/>
        </p:nvSpPr>
        <p:spPr>
          <a:xfrm>
            <a:off x="320186" y="1107830"/>
            <a:ext cx="11620500" cy="3246530"/>
          </a:xfrm>
          <a:prstGeom prst="rect">
            <a:avLst/>
          </a:prstGeom>
          <a:noFill/>
        </p:spPr>
        <p:txBody>
          <a:bodyPr wrap="square" rtlCol="0">
            <a:spAutoFit/>
          </a:bodyPr>
          <a:lstStyle/>
          <a:p>
            <a:pPr>
              <a:lnSpc>
                <a:spcPct val="150000"/>
              </a:lnSpc>
            </a:pPr>
            <a:r>
              <a:rPr lang="en-US" sz="2800" dirty="0">
                <a:latin typeface="Times New Roman" panose="02020603050405020304" pitchFamily="18" charset="0"/>
                <a:cs typeface="Times New Roman" panose="02020603050405020304" pitchFamily="18" charset="0"/>
              </a:rPr>
              <a:t>The results are displayed in a </a:t>
            </a:r>
            <a:r>
              <a:rPr lang="en-US" sz="2800" b="1" dirty="0">
                <a:latin typeface="Times New Roman" panose="02020603050405020304" pitchFamily="18" charset="0"/>
                <a:cs typeface="Times New Roman" panose="02020603050405020304" pitchFamily="18" charset="0"/>
              </a:rPr>
              <a:t>message box</a:t>
            </a:r>
            <a:r>
              <a:rPr lang="en-US" sz="2800" dirty="0">
                <a:latin typeface="Times New Roman" panose="02020603050405020304" pitchFamily="18" charset="0"/>
                <a:cs typeface="Times New Roman" panose="02020603050405020304" pitchFamily="18" charset="0"/>
              </a:rPr>
              <a:t> and optionally logged in a </a:t>
            </a:r>
            <a:r>
              <a:rPr lang="en-US" sz="2800" b="1" dirty="0">
                <a:latin typeface="Times New Roman" panose="02020603050405020304" pitchFamily="18" charset="0"/>
                <a:cs typeface="Times New Roman" panose="02020603050405020304" pitchFamily="18" charset="0"/>
              </a:rPr>
              <a:t>text output area</a:t>
            </a:r>
            <a:r>
              <a:rPr lang="en-US" sz="2800" dirty="0">
                <a:latin typeface="Times New Roman" panose="02020603050405020304" pitchFamily="18" charset="0"/>
                <a:cs typeface="Times New Roman" panose="02020603050405020304" pitchFamily="18" charset="0"/>
              </a:rPr>
              <a:t> in the GUI.</a:t>
            </a:r>
          </a:p>
          <a:p>
            <a:pPr>
              <a:lnSpc>
                <a:spcPct val="150000"/>
              </a:lnSpc>
            </a:pPr>
            <a:r>
              <a:rPr lang="en-US" sz="2800" dirty="0">
                <a:latin typeface="Times New Roman" panose="02020603050405020304" pitchFamily="18" charset="0"/>
                <a:cs typeface="Times New Roman" panose="02020603050405020304" pitchFamily="18" charset="0"/>
              </a:rPr>
              <a:t>Example:</a:t>
            </a:r>
          </a:p>
          <a:p>
            <a:pPr>
              <a:lnSpc>
                <a:spcPct val="150000"/>
              </a:lnSpc>
            </a:pPr>
            <a:endParaRPr lang="en-US" sz="2800" dirty="0">
              <a:latin typeface="Times New Roman" panose="02020603050405020304" pitchFamily="18" charset="0"/>
              <a:cs typeface="Times New Roman" panose="02020603050405020304" pitchFamily="18" charset="0"/>
            </a:endParaRPr>
          </a:p>
          <a:p>
            <a:pPr>
              <a:lnSpc>
                <a:spcPct val="150000"/>
              </a:lnSpc>
            </a:pPr>
            <a:endParaRPr lang="en-US"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12341D0-0D26-DDA4-C204-2ED0D6D6C84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40000" contrast="-40000"/>
                    </a14:imgEffect>
                  </a14:imgLayer>
                </a14:imgProps>
              </a:ext>
            </a:extLst>
          </a:blip>
          <a:stretch>
            <a:fillRect/>
          </a:stretch>
        </p:blipFill>
        <p:spPr>
          <a:xfrm>
            <a:off x="2267637" y="3790339"/>
            <a:ext cx="7340201" cy="2420704"/>
          </a:xfrm>
          <a:prstGeom prst="rect">
            <a:avLst/>
          </a:prstGeom>
        </p:spPr>
      </p:pic>
    </p:spTree>
    <p:extLst>
      <p:ext uri="{BB962C8B-B14F-4D97-AF65-F5344CB8AC3E}">
        <p14:creationId xmlns:p14="http://schemas.microsoft.com/office/powerpoint/2010/main" val="16100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AC095-E72E-E4E3-9E72-656A5124473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44C842E-F789-F9EE-5ED5-B03101E9C8D1}"/>
              </a:ext>
            </a:extLst>
          </p:cNvPr>
          <p:cNvSpPr txBox="1"/>
          <p:nvPr/>
        </p:nvSpPr>
        <p:spPr>
          <a:xfrm>
            <a:off x="320186" y="1282496"/>
            <a:ext cx="11551628" cy="523220"/>
          </a:xfrm>
          <a:prstGeom prst="rect">
            <a:avLst/>
          </a:prstGeom>
          <a:noFill/>
        </p:spPr>
        <p:txBody>
          <a:bodyPr wrap="square" rtlCol="0">
            <a:spAutoFit/>
          </a:bodyPr>
          <a:lstStyle/>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4479A25-02D3-DC12-1C88-709DF5B64D34}"/>
              </a:ext>
            </a:extLst>
          </p:cNvPr>
          <p:cNvSpPr txBox="1"/>
          <p:nvPr/>
        </p:nvSpPr>
        <p:spPr>
          <a:xfrm>
            <a:off x="320186" y="712176"/>
            <a:ext cx="11620500" cy="5185522"/>
          </a:xfrm>
          <a:prstGeom prst="rect">
            <a:avLst/>
          </a:prstGeom>
          <a:noFill/>
        </p:spPr>
        <p:txBody>
          <a:bodyPr wrap="square" rtlCol="0">
            <a:spAutoFit/>
          </a:bodyPr>
          <a:lstStyle/>
          <a:p>
            <a:pPr>
              <a:lnSpc>
                <a:spcPct val="150000"/>
              </a:lnSpc>
            </a:pPr>
            <a:r>
              <a:rPr lang="en-US" sz="2800" b="1" dirty="0">
                <a:latin typeface="Times New Roman" panose="02020603050405020304" pitchFamily="18" charset="0"/>
                <a:cs typeface="Times New Roman" panose="02020603050405020304" pitchFamily="18" charset="0"/>
              </a:rPr>
              <a:t>1.  Output Components</a:t>
            </a:r>
          </a:p>
          <a:p>
            <a:pPr>
              <a:lnSpc>
                <a:spcPct val="150000"/>
              </a:lnSpc>
            </a:pPr>
            <a:r>
              <a:rPr lang="en-US" sz="2800" b="1" dirty="0">
                <a:latin typeface="Times New Roman" panose="02020603050405020304" pitchFamily="18" charset="0"/>
                <a:cs typeface="Times New Roman" panose="02020603050405020304" pitchFamily="18" charset="0"/>
              </a:rPr>
              <a:t>     A) Solution Status:</a:t>
            </a:r>
          </a:p>
          <a:p>
            <a:pPr lvl="1">
              <a:lnSpc>
                <a:spcPct val="150000"/>
              </a:lnSpc>
            </a:pPr>
            <a:r>
              <a:rPr lang="en-US" sz="2800" dirty="0">
                <a:latin typeface="Times New Roman" panose="02020603050405020304" pitchFamily="18" charset="0"/>
                <a:cs typeface="Times New Roman" panose="02020603050405020304" pitchFamily="18" charset="0"/>
              </a:rPr>
              <a:t>	1) Optimal :-Solution meets demand at the lowest cost.</a:t>
            </a:r>
          </a:p>
          <a:p>
            <a:pPr lvl="1">
              <a:lnSpc>
                <a:spcPct val="150000"/>
              </a:lnSpc>
            </a:pPr>
            <a:r>
              <a:rPr lang="en-US" sz="2800" dirty="0">
                <a:latin typeface="Times New Roman" panose="02020603050405020304" pitchFamily="18" charset="0"/>
                <a:cs typeface="Times New Roman" panose="02020603050405020304" pitchFamily="18" charset="0"/>
              </a:rPr>
              <a:t>	2) Infeasible :-Solution cannot meet demand at the lowest cost.</a:t>
            </a:r>
          </a:p>
          <a:p>
            <a:pPr lvl="1">
              <a:lnSpc>
                <a:spcPct val="150000"/>
              </a:lnSpc>
            </a:pPr>
            <a:r>
              <a:rPr lang="en-US" sz="2800" b="1" dirty="0">
                <a:latin typeface="Times New Roman" panose="02020603050405020304" pitchFamily="18" charset="0"/>
                <a:cs typeface="Times New Roman" panose="02020603050405020304" pitchFamily="18" charset="0"/>
              </a:rPr>
              <a:t>B) Energy Allocation:</a:t>
            </a:r>
          </a:p>
          <a:p>
            <a:pPr lvl="1">
              <a:lnSpc>
                <a:spcPct val="150000"/>
              </a:lnSpc>
            </a:pP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Amount of power each generator contributes to meet demand.</a:t>
            </a:r>
          </a:p>
          <a:p>
            <a:pPr lvl="1">
              <a:lnSpc>
                <a:spcPct val="150000"/>
              </a:lnSpc>
            </a:pPr>
            <a:r>
              <a:rPr lang="en-US" sz="2800" b="1" dirty="0">
                <a:latin typeface="Times New Roman" panose="02020603050405020304" pitchFamily="18" charset="0"/>
                <a:cs typeface="Times New Roman" panose="02020603050405020304" pitchFamily="18" charset="0"/>
              </a:rPr>
              <a:t>C) Total Generation Cost:</a:t>
            </a:r>
          </a:p>
          <a:p>
            <a:pPr lvl="1">
              <a:lnSpc>
                <a:spcPct val="150000"/>
              </a:lnSpc>
            </a:pP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Summation of (Power Generated × Cost per MW) across all generators.</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10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7A5A0-3D9E-9CCB-A9A5-276DB7D425E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B3D80EE-C536-F97A-B716-DEA0B7381176}"/>
              </a:ext>
            </a:extLst>
          </p:cNvPr>
          <p:cNvSpPr txBox="1"/>
          <p:nvPr/>
        </p:nvSpPr>
        <p:spPr>
          <a:xfrm>
            <a:off x="0" y="0"/>
            <a:ext cx="3393831" cy="731419"/>
          </a:xfrm>
          <a:prstGeom prst="rect">
            <a:avLst/>
          </a:prstGeom>
          <a:noFill/>
        </p:spPr>
        <p:txBody>
          <a:bodyPr wrap="square" rtlCol="0">
            <a:spAutoFit/>
          </a:bodyPr>
          <a:lstStyle/>
          <a:p>
            <a:pPr algn="ctr">
              <a:lnSpc>
                <a:spcPct val="150000"/>
              </a:lnSpc>
            </a:pPr>
            <a:r>
              <a:rPr lang="en-US" sz="3200" b="1" dirty="0">
                <a:latin typeface="Verdana" panose="020B0604030504040204" pitchFamily="34" charset="0"/>
                <a:ea typeface="Verdana" panose="020B0604030504040204" pitchFamily="34" charset="0"/>
              </a:rPr>
              <a:t>OBJECTIVES</a:t>
            </a:r>
          </a:p>
        </p:txBody>
      </p:sp>
      <p:sp>
        <p:nvSpPr>
          <p:cNvPr id="2" name="TextBox 1">
            <a:extLst>
              <a:ext uri="{FF2B5EF4-FFF2-40B4-BE49-F238E27FC236}">
                <a16:creationId xmlns:a16="http://schemas.microsoft.com/office/drawing/2014/main" id="{BDD49EC4-13F3-6D41-C39D-FC4B5630C86C}"/>
              </a:ext>
            </a:extLst>
          </p:cNvPr>
          <p:cNvSpPr txBox="1"/>
          <p:nvPr/>
        </p:nvSpPr>
        <p:spPr>
          <a:xfrm>
            <a:off x="320186" y="1282496"/>
            <a:ext cx="11551628" cy="390395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primary objective of this study is to develop a Linear Programming (LP) model that minimizes electricity generation costs while ensuring the balance of energy supply and demand. </a:t>
            </a:r>
          </a:p>
          <a:p>
            <a:pPr marL="457200" indent="-4572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model incorporates both renewable and non-renewable energy sources while considering grid capacity constraints. </a:t>
            </a:r>
          </a:p>
          <a:p>
            <a:pPr marL="457200" indent="-4572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goal is to optimize the energy mix, reduce costs, and efficiently meet the real-time electricity demand.</a:t>
            </a:r>
          </a:p>
        </p:txBody>
      </p:sp>
    </p:spTree>
    <p:extLst>
      <p:ext uri="{BB962C8B-B14F-4D97-AF65-F5344CB8AC3E}">
        <p14:creationId xmlns:p14="http://schemas.microsoft.com/office/powerpoint/2010/main" val="124906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8F8E2-9608-CC2F-35C6-73034E6AE83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4641C10-6BA7-EA6C-66C5-6C92C604ACD3}"/>
              </a:ext>
            </a:extLst>
          </p:cNvPr>
          <p:cNvSpPr txBox="1"/>
          <p:nvPr/>
        </p:nvSpPr>
        <p:spPr>
          <a:xfrm>
            <a:off x="320186" y="1282496"/>
            <a:ext cx="11551628" cy="523220"/>
          </a:xfrm>
          <a:prstGeom prst="rect">
            <a:avLst/>
          </a:prstGeom>
          <a:noFill/>
        </p:spPr>
        <p:txBody>
          <a:bodyPr wrap="square" rtlCol="0">
            <a:spAutoFit/>
          </a:bodyPr>
          <a:lstStyle/>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C6B9E1A-67F5-C46D-721F-A6930175C562}"/>
              </a:ext>
            </a:extLst>
          </p:cNvPr>
          <p:cNvSpPr txBox="1"/>
          <p:nvPr/>
        </p:nvSpPr>
        <p:spPr>
          <a:xfrm>
            <a:off x="320186" y="712176"/>
            <a:ext cx="11620500" cy="1953868"/>
          </a:xfrm>
          <a:prstGeom prst="rect">
            <a:avLst/>
          </a:prstGeom>
          <a:noFill/>
        </p:spPr>
        <p:txBody>
          <a:bodyPr wrap="square" rtlCol="0">
            <a:spAutoFit/>
          </a:bodyPr>
          <a:lstStyle/>
          <a:p>
            <a:pPr>
              <a:lnSpc>
                <a:spcPct val="150000"/>
              </a:lnSpc>
            </a:pPr>
            <a:r>
              <a:rPr lang="en-US" sz="2800" b="1" dirty="0">
                <a:latin typeface="Times New Roman" panose="02020603050405020304" pitchFamily="18" charset="0"/>
                <a:cs typeface="Times New Roman" panose="02020603050405020304" pitchFamily="18" charset="0"/>
              </a:rPr>
              <a:t>2. Error Handling</a:t>
            </a:r>
          </a:p>
          <a:p>
            <a:pPr>
              <a:lnSpc>
                <a:spcPct val="150000"/>
              </a:lnSpc>
            </a:pPr>
            <a:r>
              <a:rPr lang="en-US" sz="2800" dirty="0">
                <a:latin typeface="Times New Roman" panose="02020603050405020304" pitchFamily="18" charset="0"/>
                <a:cs typeface="Times New Roman" panose="02020603050405020304" pitchFamily="18" charset="0"/>
              </a:rPr>
              <a:t>if an error arises (invalid inputs, infeasible solutions), error messages are displayed as :</a:t>
            </a:r>
            <a:endParaRPr lang="en-US" sz="28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E677D93-7827-AE9F-A91C-C557005D975D}"/>
              </a:ext>
            </a:extLst>
          </p:cNvPr>
          <p:cNvPicPr>
            <a:picLocks noChangeAspect="1"/>
          </p:cNvPicPr>
          <p:nvPr/>
        </p:nvPicPr>
        <p:blipFill>
          <a:blip r:embed="rId2"/>
          <a:stretch>
            <a:fillRect/>
          </a:stretch>
        </p:blipFill>
        <p:spPr>
          <a:xfrm>
            <a:off x="1483347" y="2666044"/>
            <a:ext cx="9225305" cy="2117653"/>
          </a:xfrm>
          <a:prstGeom prst="rect">
            <a:avLst/>
          </a:prstGeom>
        </p:spPr>
      </p:pic>
      <p:pic>
        <p:nvPicPr>
          <p:cNvPr id="7" name="Picture 6">
            <a:extLst>
              <a:ext uri="{FF2B5EF4-FFF2-40B4-BE49-F238E27FC236}">
                <a16:creationId xmlns:a16="http://schemas.microsoft.com/office/drawing/2014/main" id="{880D1821-7917-35E3-3CFA-CF1579AFB3E6}"/>
              </a:ext>
            </a:extLst>
          </p:cNvPr>
          <p:cNvPicPr>
            <a:picLocks noChangeAspect="1"/>
          </p:cNvPicPr>
          <p:nvPr/>
        </p:nvPicPr>
        <p:blipFill>
          <a:blip r:embed="rId3"/>
          <a:stretch>
            <a:fillRect/>
          </a:stretch>
        </p:blipFill>
        <p:spPr>
          <a:xfrm>
            <a:off x="1483347" y="5076522"/>
            <a:ext cx="8663109" cy="1135006"/>
          </a:xfrm>
          <a:prstGeom prst="rect">
            <a:avLst/>
          </a:prstGeom>
        </p:spPr>
      </p:pic>
    </p:spTree>
    <p:extLst>
      <p:ext uri="{BB962C8B-B14F-4D97-AF65-F5344CB8AC3E}">
        <p14:creationId xmlns:p14="http://schemas.microsoft.com/office/powerpoint/2010/main" val="4234474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CF9E1-1B90-A6F2-7612-EC533003590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A11B3C6-E99C-72DC-0788-AC90A7A97929}"/>
              </a:ext>
            </a:extLst>
          </p:cNvPr>
          <p:cNvSpPr txBox="1"/>
          <p:nvPr/>
        </p:nvSpPr>
        <p:spPr>
          <a:xfrm>
            <a:off x="-325315" y="119826"/>
            <a:ext cx="5213838" cy="661207"/>
          </a:xfrm>
          <a:prstGeom prst="rect">
            <a:avLst/>
          </a:prstGeom>
          <a:noFill/>
        </p:spPr>
        <p:txBody>
          <a:bodyPr wrap="square" rtlCol="0">
            <a:spAutoFit/>
          </a:bodyPr>
          <a:lstStyle/>
          <a:p>
            <a:pPr algn="ctr">
              <a:lnSpc>
                <a:spcPct val="150000"/>
              </a:lnSpc>
            </a:pPr>
            <a:r>
              <a:rPr lang="en-US" sz="2800" b="1" dirty="0">
                <a:latin typeface="Times New Roman" panose="02020603050405020304" pitchFamily="18" charset="0"/>
                <a:ea typeface="Verdana" panose="020B0604030504040204" pitchFamily="34" charset="0"/>
                <a:cs typeface="Times New Roman" panose="02020603050405020304" pitchFamily="18" charset="0"/>
              </a:rPr>
              <a:t>MODEL WORKFLOW</a:t>
            </a:r>
          </a:p>
        </p:txBody>
      </p:sp>
      <p:graphicFrame>
        <p:nvGraphicFramePr>
          <p:cNvPr id="5" name="Diagram 4">
            <a:extLst>
              <a:ext uri="{FF2B5EF4-FFF2-40B4-BE49-F238E27FC236}">
                <a16:creationId xmlns:a16="http://schemas.microsoft.com/office/drawing/2014/main" id="{2C04947F-0F8A-75CC-16FA-AFB7B80799E5}"/>
              </a:ext>
            </a:extLst>
          </p:cNvPr>
          <p:cNvGraphicFramePr/>
          <p:nvPr>
            <p:extLst>
              <p:ext uri="{D42A27DB-BD31-4B8C-83A1-F6EECF244321}">
                <p14:modId xmlns:p14="http://schemas.microsoft.com/office/powerpoint/2010/main" val="1390244807"/>
              </p:ext>
            </p:extLst>
          </p:nvPr>
        </p:nvGraphicFramePr>
        <p:xfrm>
          <a:off x="1856153" y="940777"/>
          <a:ext cx="9758485" cy="63656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914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5"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E5332-7821-96A6-CD75-A132B0325EA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446ED14-48A3-5AF7-ACE2-591465AF9031}"/>
              </a:ext>
            </a:extLst>
          </p:cNvPr>
          <p:cNvSpPr txBox="1"/>
          <p:nvPr/>
        </p:nvSpPr>
        <p:spPr>
          <a:xfrm>
            <a:off x="320186" y="1282496"/>
            <a:ext cx="11551628" cy="523220"/>
          </a:xfrm>
          <a:prstGeom prst="rect">
            <a:avLst/>
          </a:prstGeom>
          <a:noFill/>
        </p:spPr>
        <p:txBody>
          <a:bodyPr wrap="square" rtlCol="0">
            <a:spAutoFit/>
          </a:bodyPr>
          <a:lstStyle/>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3258B51-1296-EF08-7723-A1E144A2EA64}"/>
              </a:ext>
            </a:extLst>
          </p:cNvPr>
          <p:cNvSpPr txBox="1"/>
          <p:nvPr/>
        </p:nvSpPr>
        <p:spPr>
          <a:xfrm>
            <a:off x="571500" y="553998"/>
            <a:ext cx="11620500" cy="906350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developed Energy Generation Cost</a:t>
            </a:r>
            <a:r>
              <a:rPr lang="en-US" sz="2800">
                <a:latin typeface="Times New Roman" panose="02020603050405020304" pitchFamily="18" charset="0"/>
                <a:cs typeface="Times New Roman" panose="02020603050405020304" pitchFamily="18" charset="0"/>
              </a:rPr>
              <a:t>(EGC) </a:t>
            </a:r>
            <a:r>
              <a:rPr lang="en-US" sz="2800" dirty="0">
                <a:latin typeface="Times New Roman" panose="02020603050405020304" pitchFamily="18" charset="0"/>
                <a:cs typeface="Times New Roman" panose="02020603050405020304" pitchFamily="18" charset="0"/>
              </a:rPr>
              <a:t>Model optimizes energy generation cost while meeting real-time and grid capacity constraints. By using LP techniques, the model effectively balances between renewable and non-renewable energy generation, ensuring both economic efficiency and grid reliability.</a:t>
            </a: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results shows that cost-effective energy allocation can be achieved through systematic allocation of available energy sources which reduces overall expenses while maintaining stability in electric supply.</a:t>
            </a:r>
          </a:p>
          <a:p>
            <a:pPr marL="457200" indent="-457200">
              <a:lnSpc>
                <a:spcPct val="150000"/>
              </a:lnSpc>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FF5949E-71F6-A25E-2913-BD059D1B150D}"/>
              </a:ext>
            </a:extLst>
          </p:cNvPr>
          <p:cNvSpPr txBox="1"/>
          <p:nvPr/>
        </p:nvSpPr>
        <p:spPr>
          <a:xfrm>
            <a:off x="193430" y="0"/>
            <a:ext cx="4976446" cy="553998"/>
          </a:xfrm>
          <a:prstGeom prst="rect">
            <a:avLst/>
          </a:prstGeom>
          <a:noFill/>
        </p:spPr>
        <p:txBody>
          <a:bodyPr wrap="square" rtlCol="0">
            <a:spAutoFit/>
          </a:bodyPr>
          <a:lstStyle/>
          <a:p>
            <a:r>
              <a:rPr lang="en-US" sz="3000" b="1" dirty="0">
                <a:latin typeface="Verdana" panose="020B0604030504040204" pitchFamily="34" charset="0"/>
                <a:ea typeface="Verdana" panose="020B0604030504040204" pitchFamily="34" charset="0"/>
              </a:rPr>
              <a:t>CONCLUSION</a:t>
            </a:r>
          </a:p>
        </p:txBody>
      </p:sp>
    </p:spTree>
    <p:extLst>
      <p:ext uri="{BB962C8B-B14F-4D97-AF65-F5344CB8AC3E}">
        <p14:creationId xmlns:p14="http://schemas.microsoft.com/office/powerpoint/2010/main" val="327305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30DFA0-271D-7524-288E-BBF1134265F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FA39B53-2330-055C-FC15-F41D743F6086}"/>
              </a:ext>
            </a:extLst>
          </p:cNvPr>
          <p:cNvSpPr txBox="1"/>
          <p:nvPr/>
        </p:nvSpPr>
        <p:spPr>
          <a:xfrm>
            <a:off x="320186" y="1282496"/>
            <a:ext cx="11551628" cy="523220"/>
          </a:xfrm>
          <a:prstGeom prst="rect">
            <a:avLst/>
          </a:prstGeom>
          <a:noFill/>
        </p:spPr>
        <p:txBody>
          <a:bodyPr wrap="square" rtlCol="0">
            <a:spAutoFit/>
          </a:bodyPr>
          <a:lstStyle/>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76C784B-5731-6F23-C9BC-2808D08D7B26}"/>
              </a:ext>
            </a:extLst>
          </p:cNvPr>
          <p:cNvSpPr txBox="1"/>
          <p:nvPr/>
        </p:nvSpPr>
        <p:spPr>
          <a:xfrm>
            <a:off x="571500" y="553998"/>
            <a:ext cx="11620500" cy="777084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Additionally, The EGC Model provides a way for user to select different energy generation modes(Renewable, Non-Renewable &amp;Both) and if there is an initial demand, it can also be fulfilled with EGC Model.</a:t>
            </a:r>
          </a:p>
          <a:p>
            <a:pPr marL="457200" indent="-457200">
              <a:lnSpc>
                <a:spcPct val="150000"/>
              </a:lnSpc>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Future improvements could focus on real-time demand forecasting, energy storage integration, and adaptive optimization techniques to enhance system performance and further reduce energy costs.</a:t>
            </a:r>
          </a:p>
          <a:p>
            <a:pPr marL="457200" indent="-457200">
              <a:lnSpc>
                <a:spcPct val="150000"/>
              </a:lnSpc>
              <a:buFont typeface="Arial" panose="020B0604020202020204" pitchFamily="34" charset="0"/>
              <a:buChar char="•"/>
            </a:pP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1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0D7E2-AA5B-FFD0-1A0E-043563D25D4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7262B93-6BE0-9D46-F404-37676BF1B7B8}"/>
              </a:ext>
            </a:extLst>
          </p:cNvPr>
          <p:cNvSpPr txBox="1"/>
          <p:nvPr/>
        </p:nvSpPr>
        <p:spPr>
          <a:xfrm>
            <a:off x="320186" y="1282496"/>
            <a:ext cx="11551628" cy="523220"/>
          </a:xfrm>
          <a:prstGeom prst="rect">
            <a:avLst/>
          </a:prstGeom>
          <a:noFill/>
        </p:spPr>
        <p:txBody>
          <a:bodyPr wrap="square" rtlCol="0">
            <a:spAutoFit/>
          </a:bodyPr>
          <a:lstStyle/>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5AF490C-31B3-5FD6-9E54-B2924B622BA1}"/>
              </a:ext>
            </a:extLst>
          </p:cNvPr>
          <p:cNvSpPr txBox="1"/>
          <p:nvPr/>
        </p:nvSpPr>
        <p:spPr>
          <a:xfrm>
            <a:off x="571500" y="553998"/>
            <a:ext cx="11620500" cy="8417176"/>
          </a:xfrm>
          <a:prstGeom prst="rect">
            <a:avLst/>
          </a:prstGeom>
          <a:noFill/>
        </p:spPr>
        <p:txBody>
          <a:bodyPr wrap="square" rtlCol="0">
            <a:spAutoFit/>
          </a:bodyPr>
          <a:lstStyle/>
          <a:p>
            <a:pPr>
              <a:lnSpc>
                <a:spcPct val="150000"/>
              </a:lnSpc>
            </a:pPr>
            <a:r>
              <a:rPr lang="en-US" sz="2800" b="1" dirty="0">
                <a:latin typeface="Times New Roman" panose="02020603050405020304" pitchFamily="18" charset="0"/>
                <a:cs typeface="Times New Roman" panose="02020603050405020304" pitchFamily="18" charset="0"/>
              </a:rPr>
              <a:t>[1] - </a:t>
            </a:r>
            <a:r>
              <a:rPr lang="en-US" sz="2800" b="1" dirty="0">
                <a:latin typeface="Times New Roman" panose="02020603050405020304" pitchFamily="18" charset="0"/>
                <a:cs typeface="Times New Roman" panose="02020603050405020304" pitchFamily="18" charset="0"/>
                <a:hlinkClick r:id="rId2"/>
              </a:rPr>
              <a:t>https://infonomics-society.org/wp-content/uploads/LP-Model-A-Panacea-to-Electricity-Generation-Cost.pdf</a:t>
            </a:r>
            <a:endParaRPr lang="en-US" sz="2800" b="1" dirty="0">
              <a:latin typeface="Times New Roman" panose="02020603050405020304" pitchFamily="18" charset="0"/>
              <a:cs typeface="Times New Roman" panose="02020603050405020304" pitchFamily="18" charset="0"/>
            </a:endParaRPr>
          </a:p>
          <a:p>
            <a:pPr>
              <a:lnSpc>
                <a:spcPct val="150000"/>
              </a:lnSpc>
            </a:pPr>
            <a:endParaRPr lang="en-US" sz="2800" b="1" dirty="0">
              <a:latin typeface="Times New Roman" panose="02020603050405020304" pitchFamily="18" charset="0"/>
              <a:cs typeface="Times New Roman" panose="02020603050405020304" pitchFamily="18" charset="0"/>
            </a:endParaRPr>
          </a:p>
          <a:p>
            <a:pPr>
              <a:lnSpc>
                <a:spcPct val="150000"/>
              </a:lnSpc>
            </a:pPr>
            <a:r>
              <a:rPr lang="en-US" sz="2800" b="1" dirty="0">
                <a:latin typeface="Times New Roman" panose="02020603050405020304" pitchFamily="18" charset="0"/>
                <a:cs typeface="Times New Roman" panose="02020603050405020304" pitchFamily="18" charset="0"/>
              </a:rPr>
              <a:t>[2] - </a:t>
            </a:r>
            <a:r>
              <a:rPr lang="en-US" sz="2800" b="1" dirty="0">
                <a:latin typeface="Times New Roman" panose="02020603050405020304" pitchFamily="18" charset="0"/>
                <a:cs typeface="Times New Roman" panose="02020603050405020304" pitchFamily="18" charset="0"/>
                <a:hlinkClick r:id="rId3"/>
              </a:rPr>
              <a:t>https://www.semanticscholar.org/paper/Application-of-linear-programming-in-energy-Dragi%C4%87evi%C4%87-Bojic/acb086fdcaf78ddd201b39e6f381576244cc51b1</a:t>
            </a:r>
            <a:endParaRPr lang="en-US" sz="2800" b="1" dirty="0">
              <a:latin typeface="Times New Roman" panose="02020603050405020304" pitchFamily="18" charset="0"/>
              <a:cs typeface="Times New Roman" panose="02020603050405020304" pitchFamily="18" charset="0"/>
            </a:endParaRPr>
          </a:p>
          <a:p>
            <a:pPr>
              <a:lnSpc>
                <a:spcPct val="150000"/>
              </a:lnSpc>
            </a:pPr>
            <a:endParaRPr lang="en-US" sz="2800" b="1" dirty="0">
              <a:latin typeface="Times New Roman" panose="02020603050405020304" pitchFamily="18" charset="0"/>
              <a:cs typeface="Times New Roman" panose="02020603050405020304" pitchFamily="18" charset="0"/>
            </a:endParaRPr>
          </a:p>
          <a:p>
            <a:pPr>
              <a:lnSpc>
                <a:spcPct val="150000"/>
              </a:lnSpc>
            </a:pPr>
            <a:r>
              <a:rPr lang="en-US" sz="2800" b="1" dirty="0">
                <a:latin typeface="Times New Roman" panose="02020603050405020304" pitchFamily="18" charset="0"/>
                <a:cs typeface="Times New Roman" panose="02020603050405020304" pitchFamily="18" charset="0"/>
              </a:rPr>
              <a:t>[3] - </a:t>
            </a:r>
            <a:r>
              <a:rPr lang="en-US" sz="2800" b="1" dirty="0">
                <a:latin typeface="Times New Roman" panose="02020603050405020304" pitchFamily="18" charset="0"/>
                <a:cs typeface="Times New Roman" panose="02020603050405020304" pitchFamily="18" charset="0"/>
                <a:hlinkClick r:id="rId4"/>
              </a:rPr>
              <a:t>https://www.mdpi.com/1996-1073/15/5/1872</a:t>
            </a:r>
            <a:endParaRPr lang="en-US" sz="2800" b="1" dirty="0">
              <a:latin typeface="Times New Roman" panose="02020603050405020304" pitchFamily="18" charset="0"/>
              <a:cs typeface="Times New Roman" panose="02020603050405020304" pitchFamily="18" charset="0"/>
            </a:endParaRPr>
          </a:p>
          <a:p>
            <a:pPr>
              <a:lnSpc>
                <a:spcPct val="150000"/>
              </a:lnSpc>
            </a:pP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50000"/>
              </a:lnSpc>
            </a:pP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50000"/>
              </a:lnSpc>
            </a:pPr>
            <a:endParaRPr lang="en-US" sz="2800" dirty="0">
              <a:latin typeface="Times New Roman" panose="02020603050405020304" pitchFamily="18" charset="0"/>
              <a:cs typeface="Times New Roman" panose="02020603050405020304" pitchFamily="18" charset="0"/>
            </a:endParaRPr>
          </a:p>
          <a:p>
            <a:pPr>
              <a:lnSpc>
                <a:spcPct val="150000"/>
              </a:lnSpc>
            </a:pPr>
            <a:endParaRPr lang="en-US" sz="2800" dirty="0">
              <a:latin typeface="Times New Roman" panose="02020603050405020304" pitchFamily="18" charset="0"/>
              <a:cs typeface="Times New Roman" panose="02020603050405020304" pitchFamily="18" charset="0"/>
            </a:endParaRPr>
          </a:p>
          <a:p>
            <a:pPr>
              <a:lnSpc>
                <a:spcPct val="150000"/>
              </a:lnSpc>
            </a:pPr>
            <a:endParaRPr lang="en-US"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B34CFAC-313F-4231-6509-6BF09B43620A}"/>
              </a:ext>
            </a:extLst>
          </p:cNvPr>
          <p:cNvSpPr txBox="1"/>
          <p:nvPr/>
        </p:nvSpPr>
        <p:spPr>
          <a:xfrm>
            <a:off x="193430" y="0"/>
            <a:ext cx="4976446" cy="553998"/>
          </a:xfrm>
          <a:prstGeom prst="rect">
            <a:avLst/>
          </a:prstGeom>
          <a:noFill/>
        </p:spPr>
        <p:txBody>
          <a:bodyPr wrap="square" rtlCol="0">
            <a:spAutoFit/>
          </a:bodyPr>
          <a:lstStyle/>
          <a:p>
            <a:r>
              <a:rPr lang="en-US" sz="3000" b="1" dirty="0">
                <a:latin typeface="Verdana" panose="020B0604030504040204" pitchFamily="34" charset="0"/>
                <a:ea typeface="Verdana" panose="020B0604030504040204" pitchFamily="34" charset="0"/>
              </a:rPr>
              <a:t>REFERENCES</a:t>
            </a:r>
          </a:p>
        </p:txBody>
      </p:sp>
    </p:spTree>
    <p:extLst>
      <p:ext uri="{BB962C8B-B14F-4D97-AF65-F5344CB8AC3E}">
        <p14:creationId xmlns:p14="http://schemas.microsoft.com/office/powerpoint/2010/main" val="1016598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E0F56-9491-8FB6-6D02-73A782A2E7A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1AAFFE2-7D81-651E-17E4-318BE277C071}"/>
              </a:ext>
            </a:extLst>
          </p:cNvPr>
          <p:cNvSpPr txBox="1"/>
          <p:nvPr/>
        </p:nvSpPr>
        <p:spPr>
          <a:xfrm>
            <a:off x="0" y="0"/>
            <a:ext cx="3991708" cy="731419"/>
          </a:xfrm>
          <a:prstGeom prst="rect">
            <a:avLst/>
          </a:prstGeom>
          <a:noFill/>
        </p:spPr>
        <p:txBody>
          <a:bodyPr wrap="square" rtlCol="0">
            <a:spAutoFit/>
          </a:bodyPr>
          <a:lstStyle/>
          <a:p>
            <a:pPr algn="ctr">
              <a:lnSpc>
                <a:spcPct val="150000"/>
              </a:lnSpc>
            </a:pPr>
            <a:r>
              <a:rPr lang="en-US" sz="3200" b="1" dirty="0">
                <a:latin typeface="Verdana" panose="020B0604030504040204" pitchFamily="34" charset="0"/>
                <a:ea typeface="Verdana" panose="020B0604030504040204" pitchFamily="34" charset="0"/>
              </a:rPr>
              <a:t>INTRODUCTION</a:t>
            </a:r>
          </a:p>
        </p:txBody>
      </p:sp>
      <p:sp>
        <p:nvSpPr>
          <p:cNvPr id="2" name="TextBox 1">
            <a:extLst>
              <a:ext uri="{FF2B5EF4-FFF2-40B4-BE49-F238E27FC236}">
                <a16:creationId xmlns:a16="http://schemas.microsoft.com/office/drawing/2014/main" id="{FFBC30C8-4B58-1A14-587F-55FF43F53E94}"/>
              </a:ext>
            </a:extLst>
          </p:cNvPr>
          <p:cNvSpPr txBox="1"/>
          <p:nvPr/>
        </p:nvSpPr>
        <p:spPr>
          <a:xfrm>
            <a:off x="320186" y="1097858"/>
            <a:ext cx="11971460" cy="44579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Electricity is essential for daily life, but generating it efficiently while keeping costs low is a major challenge. In many places, both renewable energy sources (like solar and wind) and non-renewable sources (like coal and gas) are used to meet the demand for power.</a:t>
            </a:r>
          </a:p>
          <a:p>
            <a:pPr marL="342900"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Non-Renewable Energy is limited in terms of resources , it has high cost and high polluting whereas Renewable Energy is unlimited terms of resources , it has low-cost generation compare to Non- Renewable Energy and it has nearly no polluting.</a:t>
            </a:r>
          </a:p>
          <a:p>
            <a:pPr marL="342900"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975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B3A30-8F69-99B8-5F88-215BF6471CC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A979628-75D2-6C05-C40B-624BBA5CA9D6}"/>
              </a:ext>
            </a:extLst>
          </p:cNvPr>
          <p:cNvSpPr txBox="1"/>
          <p:nvPr/>
        </p:nvSpPr>
        <p:spPr>
          <a:xfrm>
            <a:off x="320186" y="1097858"/>
            <a:ext cx="11971460" cy="44579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Renewable energy is environmentally friendly but can be unpredictable, while non-renewable energy is reliable but more expensive and polluting. The goal is to use both types of energy in the best way to keep costs down and still meet the demand for electricity at any given time.</a:t>
            </a:r>
          </a:p>
          <a:p>
            <a:pPr marL="342900"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this presentation, we will show how a Linear Programming (LP) model can help achieve this balance. The model helps minimize the overall cost of energy by determining how much power to generate from each source while meeting the real-time demand and respecting the limits of the power grid.</a:t>
            </a:r>
          </a:p>
        </p:txBody>
      </p:sp>
    </p:spTree>
    <p:extLst>
      <p:ext uri="{BB962C8B-B14F-4D97-AF65-F5344CB8AC3E}">
        <p14:creationId xmlns:p14="http://schemas.microsoft.com/office/powerpoint/2010/main" val="88591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4F41A-F635-0ECA-6BE1-F7171380ECF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98E2812-AA53-20CE-8611-9C7E28CE4DB3}"/>
              </a:ext>
            </a:extLst>
          </p:cNvPr>
          <p:cNvSpPr txBox="1"/>
          <p:nvPr/>
        </p:nvSpPr>
        <p:spPr>
          <a:xfrm>
            <a:off x="320186" y="1282496"/>
            <a:ext cx="11551628" cy="523220"/>
          </a:xfrm>
          <a:prstGeom prst="rect">
            <a:avLst/>
          </a:prstGeom>
          <a:noFill/>
        </p:spPr>
        <p:txBody>
          <a:bodyPr wrap="square" rtlCol="0">
            <a:spAutoFit/>
          </a:bodyPr>
          <a:lstStyle/>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4C80EE4-8C47-FF07-6C59-0ECDD2CDE097}"/>
              </a:ext>
            </a:extLst>
          </p:cNvPr>
          <p:cNvSpPr txBox="1"/>
          <p:nvPr/>
        </p:nvSpPr>
        <p:spPr>
          <a:xfrm>
            <a:off x="571500" y="949569"/>
            <a:ext cx="11620500" cy="542193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Owolafe and Akindana (2020) developed an LP model specifically for minimizing total generation costs in thermal power stations, using the Egbin thermal power station in Nigeria as a case study. The study highlighted the effectiveness of piecewise linear approximation to convert non-linear cost functions into a linear format suitable for LP analysis. Results indicated significant reductions in fuel costs while satisfying both generation limits and equality constraints, demonstrating the potential of LP in optimizing traditional energy generation systems.[1]</a:t>
            </a:r>
            <a:endParaRPr lang="en-US" sz="2600" b="1"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endParaRPr lang="en-US" sz="2600" b="1"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endParaRPr lang="en-US" sz="2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D10B5C2-2554-2CE2-7EAF-31347227AFB0}"/>
              </a:ext>
            </a:extLst>
          </p:cNvPr>
          <p:cNvSpPr txBox="1"/>
          <p:nvPr/>
        </p:nvSpPr>
        <p:spPr>
          <a:xfrm>
            <a:off x="465992" y="211015"/>
            <a:ext cx="5301762" cy="584775"/>
          </a:xfrm>
          <a:prstGeom prst="rect">
            <a:avLst/>
          </a:prstGeom>
          <a:noFill/>
        </p:spPr>
        <p:txBody>
          <a:bodyPr wrap="square" rtlCol="0">
            <a:spAutoFit/>
          </a:bodyPr>
          <a:lstStyle/>
          <a:p>
            <a:r>
              <a:rPr lang="en-US" sz="3200" b="1" dirty="0">
                <a:latin typeface="Verdana" panose="020B0604030504040204" pitchFamily="34" charset="0"/>
                <a:ea typeface="Verdana" panose="020B0604030504040204" pitchFamily="34" charset="0"/>
              </a:rPr>
              <a:t>LITERATURE REVIEW</a:t>
            </a:r>
          </a:p>
        </p:txBody>
      </p:sp>
    </p:spTree>
    <p:extLst>
      <p:ext uri="{BB962C8B-B14F-4D97-AF65-F5344CB8AC3E}">
        <p14:creationId xmlns:p14="http://schemas.microsoft.com/office/powerpoint/2010/main" val="145264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966E6-CDB4-FB17-2E77-3AD45DC6751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C575E60-9AAA-612B-D6CC-E2A47A442420}"/>
              </a:ext>
            </a:extLst>
          </p:cNvPr>
          <p:cNvSpPr txBox="1"/>
          <p:nvPr/>
        </p:nvSpPr>
        <p:spPr>
          <a:xfrm>
            <a:off x="320186" y="1282496"/>
            <a:ext cx="11551628" cy="523220"/>
          </a:xfrm>
          <a:prstGeom prst="rect">
            <a:avLst/>
          </a:prstGeom>
          <a:noFill/>
        </p:spPr>
        <p:txBody>
          <a:bodyPr wrap="square" rtlCol="0">
            <a:spAutoFit/>
          </a:bodyPr>
          <a:lstStyle/>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84CCB1D-7BB9-59FC-AA77-9955783B5704}"/>
              </a:ext>
            </a:extLst>
          </p:cNvPr>
          <p:cNvSpPr txBox="1"/>
          <p:nvPr/>
        </p:nvSpPr>
        <p:spPr>
          <a:xfrm>
            <a:off x="571500" y="545122"/>
            <a:ext cx="11620500" cy="38928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Dragićević and Bojić (2009) applied LP techniques to minimize total costs associated with steam condensing systems, emphasizing the need for effective economic dispatch models that can accommodate both renewable and non-renewable generation sources. Their findings underscored the necessity of balancing generation costs with operational constraints to ensure efficient energy management across diverse systems.[2]</a:t>
            </a:r>
            <a:endParaRPr lang="en-US"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767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BB01D-F2C5-8D92-1CF9-9731D3172AB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097D4D7-5C53-04A8-9FDF-83E6E6F3C150}"/>
              </a:ext>
            </a:extLst>
          </p:cNvPr>
          <p:cNvSpPr txBox="1"/>
          <p:nvPr/>
        </p:nvSpPr>
        <p:spPr>
          <a:xfrm>
            <a:off x="320186" y="1282496"/>
            <a:ext cx="11551628" cy="523220"/>
          </a:xfrm>
          <a:prstGeom prst="rect">
            <a:avLst/>
          </a:prstGeom>
          <a:noFill/>
        </p:spPr>
        <p:txBody>
          <a:bodyPr wrap="square" rtlCol="0">
            <a:spAutoFit/>
          </a:bodyPr>
          <a:lstStyle/>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E9D592D-B805-0D5E-A65E-78D6742934A0}"/>
              </a:ext>
            </a:extLst>
          </p:cNvPr>
          <p:cNvSpPr txBox="1"/>
          <p:nvPr/>
        </p:nvSpPr>
        <p:spPr>
          <a:xfrm>
            <a:off x="571500" y="545122"/>
            <a:ext cx="11620500" cy="453919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A study published by Multidisciplinary Digital Publishing Institute (MDPI) discusses the application of LP in constructing mathematical models for optimizing distributed energy systems. This research emphasizes the need for efficient resource allocation among various generation sources, including renewable energy, to enhance overall system performance. The findings suggest that LP can facilitate better decision-making regarding energy distribution and consumption patterns.[3]</a:t>
            </a:r>
            <a:endParaRPr lang="en-US"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979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1E8A9-24FE-AA74-B197-8C19C48C318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3F061DD-6D29-E21D-EBBC-2D883B6361A5}"/>
              </a:ext>
            </a:extLst>
          </p:cNvPr>
          <p:cNvSpPr txBox="1"/>
          <p:nvPr/>
        </p:nvSpPr>
        <p:spPr>
          <a:xfrm>
            <a:off x="320186" y="1282496"/>
            <a:ext cx="11551628" cy="523220"/>
          </a:xfrm>
          <a:prstGeom prst="rect">
            <a:avLst/>
          </a:prstGeom>
          <a:noFill/>
        </p:spPr>
        <p:txBody>
          <a:bodyPr wrap="square" rtlCol="0">
            <a:spAutoFit/>
          </a:bodyPr>
          <a:lstStyle/>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5622993-E50D-E38D-13AA-D770AA1C7D4E}"/>
              </a:ext>
            </a:extLst>
          </p:cNvPr>
          <p:cNvSpPr txBox="1"/>
          <p:nvPr/>
        </p:nvSpPr>
        <p:spPr>
          <a:xfrm>
            <a:off x="571500" y="597876"/>
            <a:ext cx="11620500" cy="5185522"/>
          </a:xfrm>
          <a:prstGeom prst="rect">
            <a:avLst/>
          </a:prstGeom>
          <a:noFill/>
        </p:spPr>
        <p:txBody>
          <a:bodyPr wrap="square" rtlCol="0">
            <a:spAutoFit/>
          </a:bodyPr>
          <a:lstStyle/>
          <a:p>
            <a:pPr>
              <a:lnSpc>
                <a:spcPct val="150000"/>
              </a:lnSpc>
            </a:pPr>
            <a:r>
              <a:rPr lang="en-US" sz="2800" dirty="0">
                <a:latin typeface="Times New Roman" panose="02020603050405020304" pitchFamily="18" charset="0"/>
                <a:cs typeface="Times New Roman" panose="02020603050405020304" pitchFamily="18" charset="0"/>
              </a:rPr>
              <a:t>The reviewed literature highlights the effectiveness of optimization models such as Linear Programming (LP)in minimizing electricity generation costs while ensuring grid reliability. Research done by Dragićević and Bojić (2009) shows the importance of economic dispatch models in balancing renewable and non-renewable energy sources to achieve cost efficiency. Similarly, study from MDPI emphasize the role of LP in optimizing distributed energy systems, improving resource allocation, and enhancing decision-making in energy management.</a:t>
            </a:r>
          </a:p>
        </p:txBody>
      </p:sp>
    </p:spTree>
    <p:extLst>
      <p:ext uri="{BB962C8B-B14F-4D97-AF65-F5344CB8AC3E}">
        <p14:creationId xmlns:p14="http://schemas.microsoft.com/office/powerpoint/2010/main" val="327421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A6D421-3CD8-154B-9102-D1889C9A7C0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EA8EE4D-E186-25EA-9C8B-30EA6B98FA7A}"/>
              </a:ext>
            </a:extLst>
          </p:cNvPr>
          <p:cNvSpPr txBox="1"/>
          <p:nvPr/>
        </p:nvSpPr>
        <p:spPr>
          <a:xfrm>
            <a:off x="320186" y="1282496"/>
            <a:ext cx="11551628" cy="523220"/>
          </a:xfrm>
          <a:prstGeom prst="rect">
            <a:avLst/>
          </a:prstGeom>
          <a:noFill/>
        </p:spPr>
        <p:txBody>
          <a:bodyPr wrap="square" rtlCol="0">
            <a:spAutoFit/>
          </a:bodyPr>
          <a:lstStyle/>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3BA0B38-6565-71C3-873A-9B2ADC71F051}"/>
              </a:ext>
            </a:extLst>
          </p:cNvPr>
          <p:cNvSpPr txBox="1"/>
          <p:nvPr/>
        </p:nvSpPr>
        <p:spPr>
          <a:xfrm>
            <a:off x="571500" y="597876"/>
            <a:ext cx="11620500" cy="3892861"/>
          </a:xfrm>
          <a:prstGeom prst="rect">
            <a:avLst/>
          </a:prstGeom>
          <a:noFill/>
        </p:spPr>
        <p:txBody>
          <a:bodyPr wrap="square" rtlCol="0">
            <a:spAutoFit/>
          </a:bodyPr>
          <a:lstStyle/>
          <a:p>
            <a:pPr>
              <a:lnSpc>
                <a:spcPct val="150000"/>
              </a:lnSpc>
            </a:pPr>
            <a:r>
              <a:rPr lang="en-US" sz="2800" dirty="0">
                <a:latin typeface="Times New Roman" panose="02020603050405020304" pitchFamily="18" charset="0"/>
                <a:cs typeface="Times New Roman" panose="02020603050405020304" pitchFamily="18" charset="0"/>
              </a:rPr>
              <a:t>Overall, these findings support the integration of optimization techniques such as Linear Programming(LP) to enhance the efficiency, sustainability, and economic feasibility of modern power systems. The insights gained from past research form a strong foundation for developing improved models that incorporate real-time demand, grid constraints, and renewable energy integration.</a:t>
            </a:r>
          </a:p>
        </p:txBody>
      </p:sp>
    </p:spTree>
    <p:extLst>
      <p:ext uri="{BB962C8B-B14F-4D97-AF65-F5344CB8AC3E}">
        <p14:creationId xmlns:p14="http://schemas.microsoft.com/office/powerpoint/2010/main" val="150016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1112</TotalTime>
  <Words>1608</Words>
  <Application>Microsoft Office PowerPoint</Application>
  <PresentationFormat>Widescreen</PresentationFormat>
  <Paragraphs>140</Paragraphs>
  <Slides>24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Cambria Math</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moksh gujar</dc:creator>
  <cp:lastModifiedBy>moksh gujar</cp:lastModifiedBy>
  <cp:revision>25</cp:revision>
  <dcterms:created xsi:type="dcterms:W3CDTF">2024-12-28T10:27:02Z</dcterms:created>
  <dcterms:modified xsi:type="dcterms:W3CDTF">2025-02-24T06:34:40Z</dcterms:modified>
</cp:coreProperties>
</file>