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5" r:id="rId6"/>
    <p:sldId id="266" r:id="rId7"/>
    <p:sldId id="260" r:id="rId8"/>
    <p:sldId id="264"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96" d="100"/>
          <a:sy n="96" d="100"/>
        </p:scale>
        <p:origin x="-178" y="-58"/>
      </p:cViewPr>
      <p:guideLst>
        <p:guide orient="horz" pos="2160"/>
        <p:guide pos="3840"/>
      </p:guideLst>
    </p:cSldViewPr>
  </p:slideViewPr>
  <p:outlineViewPr>
    <p:cViewPr>
      <p:scale>
        <a:sx n="33" d="100"/>
        <a:sy n="33" d="100"/>
      </p:scale>
      <p:origin x="0" y="10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07-07-2020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7/7/2020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7/7/2020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7/7/2020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7/7/2020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7/7/2020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7/7/2020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7/7/2020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A6D91-9561-4EC7-88DB-A4FD819C3DB2}"/>
              </a:ext>
            </a:extLst>
          </p:cNvPr>
          <p:cNvSpPr>
            <a:spLocks noGrp="1"/>
          </p:cNvSpPr>
          <p:nvPr>
            <p:ph type="ctrTitle"/>
          </p:nvPr>
        </p:nvSpPr>
        <p:spPr>
          <a:xfrm>
            <a:off x="2692398" y="1640543"/>
            <a:ext cx="6815669" cy="1515533"/>
          </a:xfrm>
        </p:spPr>
        <p:txBody>
          <a:bodyPr/>
          <a:lstStyle/>
          <a:p>
            <a:r>
              <a:rPr lang="en-US" sz="4000" b="1" dirty="0">
                <a:solidFill>
                  <a:srgbClr val="0070C0"/>
                </a:solidFill>
                <a:latin typeface="Arial" pitchFamily="34" charset="0"/>
                <a:cs typeface="Arial" pitchFamily="34" charset="0"/>
              </a:rPr>
              <a:t>A light-weight CNN for Bird species classification</a:t>
            </a:r>
            <a:endParaRPr lang="en-IN" sz="4000" b="1" dirty="0">
              <a:solidFill>
                <a:srgbClr val="0070C0"/>
              </a:solidFill>
              <a:latin typeface="Arial" pitchFamily="34" charset="0"/>
              <a:cs typeface="Arial" pitchFamily="34" charset="0"/>
            </a:endParaRPr>
          </a:p>
        </p:txBody>
      </p:sp>
      <p:sp>
        <p:nvSpPr>
          <p:cNvPr id="3" name="Subtitle 2">
            <a:extLst>
              <a:ext uri="{FF2B5EF4-FFF2-40B4-BE49-F238E27FC236}">
                <a16:creationId xmlns:a16="http://schemas.microsoft.com/office/drawing/2014/main" xmlns="" id="{1782669E-479B-478D-A0C6-DB8DB901A990}"/>
              </a:ext>
            </a:extLst>
          </p:cNvPr>
          <p:cNvSpPr>
            <a:spLocks noGrp="1"/>
          </p:cNvSpPr>
          <p:nvPr>
            <p:ph type="subTitle" idx="1"/>
          </p:nvPr>
        </p:nvSpPr>
        <p:spPr>
          <a:xfrm>
            <a:off x="2388884" y="3538331"/>
            <a:ext cx="7467600" cy="1662705"/>
          </a:xfrm>
        </p:spPr>
        <p:txBody>
          <a:bodyPr>
            <a:normAutofit fontScale="92500" lnSpcReduction="20000"/>
          </a:bodyPr>
          <a:lstStyle/>
          <a:p>
            <a:pPr algn="l"/>
            <a:r>
              <a:rPr lang="en-IN" dirty="0" smtClean="0"/>
              <a:t>     </a:t>
            </a:r>
            <a:r>
              <a:rPr lang="en-IN" sz="1500" dirty="0" err="1" smtClean="0">
                <a:solidFill>
                  <a:srgbClr val="FF0000"/>
                </a:solidFill>
                <a:latin typeface="Arial" pitchFamily="34" charset="0"/>
                <a:cs typeface="Arial" pitchFamily="34" charset="0"/>
              </a:rPr>
              <a:t>Sarvjeet</a:t>
            </a:r>
            <a:endParaRPr lang="en-IN" sz="1500" dirty="0" smtClean="0">
              <a:solidFill>
                <a:srgbClr val="FF0000"/>
              </a:solidFill>
              <a:latin typeface="Arial" pitchFamily="34" charset="0"/>
              <a:cs typeface="Arial" pitchFamily="34" charset="0"/>
            </a:endParaRPr>
          </a:p>
          <a:p>
            <a:pPr algn="l"/>
            <a:r>
              <a:rPr lang="en-IN" sz="1500" dirty="0" smtClean="0">
                <a:solidFill>
                  <a:srgbClr val="FF0000"/>
                </a:solidFill>
                <a:latin typeface="Arial" pitchFamily="34" charset="0"/>
                <a:cs typeface="Arial" pitchFamily="34" charset="0"/>
              </a:rPr>
              <a:t>      </a:t>
            </a:r>
            <a:r>
              <a:rPr lang="en-US" sz="1500" dirty="0" err="1" smtClean="0">
                <a:solidFill>
                  <a:srgbClr val="FF0000"/>
                </a:solidFill>
                <a:latin typeface="Arial" pitchFamily="34" charset="0"/>
                <a:cs typeface="Arial" pitchFamily="34" charset="0"/>
              </a:rPr>
              <a:t>Shubham</a:t>
            </a:r>
            <a:r>
              <a:rPr lang="en-US" sz="1500" dirty="0" smtClean="0">
                <a:solidFill>
                  <a:srgbClr val="FF0000"/>
                </a:solidFill>
                <a:latin typeface="Arial" pitchFamily="34" charset="0"/>
                <a:cs typeface="Arial" pitchFamily="34" charset="0"/>
              </a:rPr>
              <a:t> </a:t>
            </a:r>
            <a:r>
              <a:rPr lang="en-US" sz="1500" dirty="0" err="1">
                <a:solidFill>
                  <a:srgbClr val="FF0000"/>
                </a:solidFill>
                <a:latin typeface="Arial" pitchFamily="34" charset="0"/>
                <a:cs typeface="Arial" pitchFamily="34" charset="0"/>
              </a:rPr>
              <a:t>Arun</a:t>
            </a:r>
            <a:r>
              <a:rPr lang="en-US" sz="1500" dirty="0">
                <a:solidFill>
                  <a:srgbClr val="FF0000"/>
                </a:solidFill>
                <a:latin typeface="Arial" pitchFamily="34" charset="0"/>
                <a:cs typeface="Arial" pitchFamily="34" charset="0"/>
              </a:rPr>
              <a:t> </a:t>
            </a:r>
            <a:r>
              <a:rPr lang="en-US" sz="1500" dirty="0" err="1" smtClean="0">
                <a:solidFill>
                  <a:srgbClr val="FF0000"/>
                </a:solidFill>
                <a:latin typeface="Arial" pitchFamily="34" charset="0"/>
                <a:cs typeface="Arial" pitchFamily="34" charset="0"/>
              </a:rPr>
              <a:t>Gujar</a:t>
            </a:r>
            <a:r>
              <a:rPr lang="en-US" sz="1500" dirty="0" smtClean="0">
                <a:solidFill>
                  <a:srgbClr val="FF0000"/>
                </a:solidFill>
                <a:latin typeface="Arial" pitchFamily="34" charset="0"/>
                <a:cs typeface="Arial" pitchFamily="34" charset="0"/>
              </a:rPr>
              <a:t>                                                                      </a:t>
            </a:r>
            <a:r>
              <a:rPr lang="en-US" sz="1500" b="1" dirty="0" smtClean="0">
                <a:solidFill>
                  <a:schemeClr val="accent4">
                    <a:lumMod val="50000"/>
                  </a:schemeClr>
                </a:solidFill>
                <a:latin typeface="Arial" pitchFamily="34" charset="0"/>
                <a:cs typeface="Arial" pitchFamily="34" charset="0"/>
              </a:rPr>
              <a:t>Mentor</a:t>
            </a:r>
          </a:p>
          <a:p>
            <a:pPr algn="l"/>
            <a:r>
              <a:rPr lang="en-US" sz="1500" dirty="0" smtClean="0">
                <a:solidFill>
                  <a:srgbClr val="FF0000"/>
                </a:solidFill>
                <a:latin typeface="Arial" pitchFamily="34" charset="0"/>
                <a:cs typeface="Arial" pitchFamily="34" charset="0"/>
              </a:rPr>
              <a:t>      </a:t>
            </a:r>
            <a:r>
              <a:rPr lang="en-US" sz="1500" dirty="0" err="1" smtClean="0">
                <a:solidFill>
                  <a:srgbClr val="FF0000"/>
                </a:solidFill>
                <a:latin typeface="Arial" pitchFamily="34" charset="0"/>
                <a:cs typeface="Arial" pitchFamily="34" charset="0"/>
              </a:rPr>
              <a:t>Panchal</a:t>
            </a:r>
            <a:r>
              <a:rPr lang="en-US" sz="1500" dirty="0" smtClean="0">
                <a:solidFill>
                  <a:srgbClr val="FF0000"/>
                </a:solidFill>
                <a:latin typeface="Arial" pitchFamily="34" charset="0"/>
                <a:cs typeface="Arial" pitchFamily="34" charset="0"/>
              </a:rPr>
              <a:t> </a:t>
            </a:r>
            <a:r>
              <a:rPr lang="en-US" sz="1500" dirty="0" err="1">
                <a:solidFill>
                  <a:srgbClr val="FF0000"/>
                </a:solidFill>
                <a:latin typeface="Arial" pitchFamily="34" charset="0"/>
                <a:cs typeface="Arial" pitchFamily="34" charset="0"/>
              </a:rPr>
              <a:t>Kruti</a:t>
            </a:r>
            <a:r>
              <a:rPr lang="en-US" sz="1500" dirty="0">
                <a:solidFill>
                  <a:srgbClr val="FF0000"/>
                </a:solidFill>
                <a:latin typeface="Arial" pitchFamily="34" charset="0"/>
                <a:cs typeface="Arial" pitchFamily="34" charset="0"/>
              </a:rPr>
              <a:t> </a:t>
            </a:r>
            <a:r>
              <a:rPr lang="en-US" sz="1500" dirty="0" err="1" smtClean="0">
                <a:solidFill>
                  <a:srgbClr val="FF0000"/>
                </a:solidFill>
                <a:latin typeface="Arial" pitchFamily="34" charset="0"/>
                <a:cs typeface="Arial" pitchFamily="34" charset="0"/>
              </a:rPr>
              <a:t>Babubhai</a:t>
            </a:r>
            <a:r>
              <a:rPr lang="en-US" sz="1500" dirty="0" smtClean="0">
                <a:solidFill>
                  <a:srgbClr val="FF0000"/>
                </a:solidFill>
                <a:latin typeface="Arial" pitchFamily="34" charset="0"/>
                <a:cs typeface="Arial" pitchFamily="34" charset="0"/>
              </a:rPr>
              <a:t>                                                         </a:t>
            </a:r>
            <a:r>
              <a:rPr lang="en-US" sz="1700" dirty="0" err="1" smtClean="0">
                <a:solidFill>
                  <a:schemeClr val="accent4"/>
                </a:solidFill>
                <a:latin typeface="Arial" pitchFamily="34" charset="0"/>
                <a:cs typeface="Arial" pitchFamily="34" charset="0"/>
              </a:rPr>
              <a:t>Tejalal</a:t>
            </a:r>
            <a:r>
              <a:rPr lang="en-US" sz="1700" dirty="0">
                <a:solidFill>
                  <a:schemeClr val="accent4"/>
                </a:solidFill>
                <a:latin typeface="Arial" pitchFamily="34" charset="0"/>
                <a:cs typeface="Arial" pitchFamily="34" charset="0"/>
              </a:rPr>
              <a:t> </a:t>
            </a:r>
            <a:r>
              <a:rPr lang="en-US" sz="1700" dirty="0" err="1">
                <a:solidFill>
                  <a:schemeClr val="accent4"/>
                </a:solidFill>
                <a:latin typeface="Arial" pitchFamily="34" charset="0"/>
                <a:cs typeface="Arial" pitchFamily="34" charset="0"/>
              </a:rPr>
              <a:t>Choudhary</a:t>
            </a:r>
            <a:endParaRPr lang="en-US" sz="1700" dirty="0" smtClean="0">
              <a:solidFill>
                <a:schemeClr val="accent4"/>
              </a:solidFill>
              <a:latin typeface="Arial" pitchFamily="34" charset="0"/>
              <a:cs typeface="Arial" pitchFamily="34" charset="0"/>
            </a:endParaRPr>
          </a:p>
          <a:p>
            <a:pPr algn="l"/>
            <a:r>
              <a:rPr lang="en-US" sz="1500" dirty="0">
                <a:solidFill>
                  <a:srgbClr val="FF0000"/>
                </a:solidFill>
                <a:latin typeface="Arial" pitchFamily="34" charset="0"/>
                <a:cs typeface="Arial" pitchFamily="34" charset="0"/>
              </a:rPr>
              <a:t> </a:t>
            </a:r>
            <a:r>
              <a:rPr lang="en-US" sz="1500" dirty="0" smtClean="0">
                <a:solidFill>
                  <a:srgbClr val="FF0000"/>
                </a:solidFill>
                <a:latin typeface="Arial" pitchFamily="34" charset="0"/>
                <a:cs typeface="Arial" pitchFamily="34" charset="0"/>
              </a:rPr>
              <a:t>     </a:t>
            </a:r>
            <a:r>
              <a:rPr lang="en-US" sz="1500" dirty="0" err="1">
                <a:solidFill>
                  <a:srgbClr val="FF0000"/>
                </a:solidFill>
                <a:latin typeface="Arial" pitchFamily="34" charset="0"/>
                <a:cs typeface="Arial" pitchFamily="34" charset="0"/>
              </a:rPr>
              <a:t>Kommana</a:t>
            </a:r>
            <a:r>
              <a:rPr lang="en-US" sz="1500" dirty="0">
                <a:solidFill>
                  <a:srgbClr val="FF0000"/>
                </a:solidFill>
                <a:latin typeface="Arial" pitchFamily="34" charset="0"/>
                <a:cs typeface="Arial" pitchFamily="34" charset="0"/>
              </a:rPr>
              <a:t> </a:t>
            </a:r>
            <a:r>
              <a:rPr lang="en-US" sz="1500" dirty="0" err="1">
                <a:solidFill>
                  <a:srgbClr val="FF0000"/>
                </a:solidFill>
                <a:latin typeface="Arial" pitchFamily="34" charset="0"/>
                <a:cs typeface="Arial" pitchFamily="34" charset="0"/>
              </a:rPr>
              <a:t>Madhusri</a:t>
            </a:r>
            <a:endParaRPr lang="en-US" sz="1500" dirty="0" smtClean="0">
              <a:solidFill>
                <a:srgbClr val="FF0000"/>
              </a:solidFill>
              <a:latin typeface="Arial" pitchFamily="34" charset="0"/>
              <a:cs typeface="Arial" pitchFamily="34" charset="0"/>
            </a:endParaRPr>
          </a:p>
          <a:p>
            <a:pPr algn="l"/>
            <a:r>
              <a:rPr lang="en-IN" dirty="0" smtClean="0"/>
              <a:t>                          </a:t>
            </a:r>
            <a:endParaRPr lang="en-IN" dirty="0"/>
          </a:p>
        </p:txBody>
      </p:sp>
      <p:pic>
        <p:nvPicPr>
          <p:cNvPr id="9" name="Picture 8" descr="A drawing of a face&#10;&#10;Description generated with high confidence">
            <a:extLst>
              <a:ext uri="{FF2B5EF4-FFF2-40B4-BE49-F238E27FC236}">
                <a16:creationId xmlns:a16="http://schemas.microsoft.com/office/drawing/2014/main" xmlns="" id="{EB9C5A8D-1233-47CF-A90A-A48F476F4D20}"/>
              </a:ext>
            </a:extLst>
          </p:cNvPr>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a:extLst>
              <a:ext uri="{FF2B5EF4-FFF2-40B4-BE49-F238E27FC236}">
                <a16:creationId xmlns:a16="http://schemas.microsoft.com/office/drawing/2014/main" xmlns="" id="{74857351-E8A1-4EED-96F8-A04D3FEF69D2}"/>
              </a:ext>
            </a:extLst>
          </p:cNvPr>
          <p:cNvPicPr>
            <a:picLocks noChangeAspect="1"/>
          </p:cNvPicPr>
          <p:nvPr/>
        </p:nvPicPr>
        <p:blipFill>
          <a:blip r:embed="rId3"/>
          <a:stretch>
            <a:fillRect/>
          </a:stretch>
        </p:blipFill>
        <p:spPr>
          <a:xfrm>
            <a:off x="8297542" y="4876801"/>
            <a:ext cx="1356936" cy="395594"/>
          </a:xfrm>
          <a:prstGeom prst="rect">
            <a:avLst/>
          </a:prstGeom>
        </p:spPr>
      </p:pic>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rgbClr val="FF0000"/>
                </a:solidFill>
              </a:rPr>
              <a:t>Conclusion</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rmAutofit lnSpcReduction="10000"/>
          </a:bodyPr>
          <a:lstStyle/>
          <a:p>
            <a:pPr>
              <a:buClr>
                <a:srgbClr val="0070C0"/>
              </a:buClr>
              <a:buFont typeface="Arial" pitchFamily="34" charset="0"/>
              <a:buChar char="•"/>
            </a:pPr>
            <a:r>
              <a:rPr lang="en-US" sz="2200" dirty="0">
                <a:solidFill>
                  <a:srgbClr val="0070C0"/>
                </a:solidFill>
                <a:latin typeface="Arial" pitchFamily="34" charset="0"/>
                <a:cs typeface="Arial" pitchFamily="34" charset="0"/>
              </a:rPr>
              <a:t>Our model works on the principle based on the detection of parts and extracting CNN features from multiple convolutional layers</a:t>
            </a:r>
            <a:r>
              <a:rPr lang="en-US" sz="2200" dirty="0" smtClean="0">
                <a:solidFill>
                  <a:srgbClr val="0070C0"/>
                </a:solidFill>
                <a:latin typeface="Arial" pitchFamily="34" charset="0"/>
                <a:cs typeface="Arial" pitchFamily="34" charset="0"/>
              </a:rPr>
              <a:t>.</a:t>
            </a:r>
          </a:p>
          <a:p>
            <a:pPr>
              <a:buClr>
                <a:srgbClr val="0070C0"/>
              </a:buClr>
              <a:buFont typeface="Arial" pitchFamily="34" charset="0"/>
              <a:buChar char="•"/>
            </a:pPr>
            <a:r>
              <a:rPr lang="en-US" sz="2200" dirty="0">
                <a:solidFill>
                  <a:srgbClr val="0070C0"/>
                </a:solidFill>
                <a:latin typeface="Arial" pitchFamily="34" charset="0"/>
                <a:cs typeface="Arial" pitchFamily="34" charset="0"/>
              </a:rPr>
              <a:t>These features are given to the classifier for the classification purpose</a:t>
            </a:r>
            <a:r>
              <a:rPr lang="en-US" sz="2200" dirty="0" smtClean="0">
                <a:solidFill>
                  <a:srgbClr val="0070C0"/>
                </a:solidFill>
                <a:latin typeface="Arial" pitchFamily="34" charset="0"/>
                <a:cs typeface="Arial" pitchFamily="34" charset="0"/>
              </a:rPr>
              <a:t>.</a:t>
            </a:r>
          </a:p>
          <a:p>
            <a:pPr>
              <a:buClr>
                <a:srgbClr val="0070C0"/>
              </a:buClr>
              <a:buFont typeface="Arial" pitchFamily="34" charset="0"/>
              <a:buChar char="•"/>
            </a:pPr>
            <a:r>
              <a:rPr lang="en-US" sz="2200" dirty="0">
                <a:solidFill>
                  <a:srgbClr val="0070C0"/>
                </a:solidFill>
                <a:latin typeface="Arial" pitchFamily="34" charset="0"/>
                <a:cs typeface="Arial" pitchFamily="34" charset="0"/>
              </a:rPr>
              <a:t>On the basis of the results obtained, our model has provided 99% accuracy in prediction of finding bird species</a:t>
            </a:r>
            <a:r>
              <a:rPr lang="en-US" sz="2200" dirty="0" smtClean="0">
                <a:solidFill>
                  <a:srgbClr val="0070C0"/>
                </a:solidFill>
                <a:latin typeface="Arial" pitchFamily="34" charset="0"/>
                <a:cs typeface="Arial" pitchFamily="34" charset="0"/>
              </a:rPr>
              <a:t>.</a:t>
            </a:r>
            <a:endParaRPr lang="en-US" b="1" dirty="0">
              <a:solidFill>
                <a:srgbClr val="FF0000"/>
              </a:solidFill>
              <a:latin typeface="+mj-lt"/>
              <a:cs typeface="Arial" pitchFamily="34" charset="0"/>
            </a:endParaRPr>
          </a:p>
          <a:p>
            <a:pPr marL="0" indent="0">
              <a:buNone/>
            </a:pPr>
            <a:r>
              <a:rPr lang="en-US" b="1" dirty="0" smtClean="0">
                <a:solidFill>
                  <a:srgbClr val="FF0000"/>
                </a:solidFill>
                <a:latin typeface="+mj-lt"/>
                <a:cs typeface="Arial" pitchFamily="34" charset="0"/>
              </a:rPr>
              <a:t>Future Scope:</a:t>
            </a:r>
          </a:p>
          <a:p>
            <a:pPr marL="0" indent="0">
              <a:buNone/>
            </a:pPr>
            <a:r>
              <a:rPr lang="en-US" sz="2000" dirty="0" smtClean="0">
                <a:solidFill>
                  <a:srgbClr val="0070C0"/>
                </a:solidFill>
                <a:latin typeface="Arial" pitchFamily="34" charset="0"/>
                <a:cs typeface="Arial" pitchFamily="34" charset="0"/>
              </a:rPr>
              <a:t>Model </a:t>
            </a:r>
            <a:r>
              <a:rPr lang="en-US" sz="2000" dirty="0">
                <a:solidFill>
                  <a:srgbClr val="0070C0"/>
                </a:solidFill>
                <a:latin typeface="Arial" pitchFamily="34" charset="0"/>
                <a:cs typeface="Arial" pitchFamily="34" charset="0"/>
              </a:rPr>
              <a:t>can be implemented using </a:t>
            </a:r>
            <a:r>
              <a:rPr lang="en-US" sz="2000" dirty="0" smtClean="0">
                <a:solidFill>
                  <a:srgbClr val="0070C0"/>
                </a:solidFill>
                <a:latin typeface="Arial" pitchFamily="34" charset="0"/>
                <a:cs typeface="Arial" pitchFamily="34" charset="0"/>
              </a:rPr>
              <a:t>the cloud that </a:t>
            </a:r>
            <a:r>
              <a:rPr lang="en-US" sz="2000" dirty="0">
                <a:solidFill>
                  <a:srgbClr val="0070C0"/>
                </a:solidFill>
                <a:latin typeface="Arial" pitchFamily="34" charset="0"/>
                <a:cs typeface="Arial" pitchFamily="34" charset="0"/>
              </a:rPr>
              <a:t>can store </a:t>
            </a:r>
            <a:r>
              <a:rPr lang="en-US" sz="2000" dirty="0" smtClean="0">
                <a:solidFill>
                  <a:srgbClr val="0070C0"/>
                </a:solidFill>
                <a:latin typeface="Arial" pitchFamily="34" charset="0"/>
                <a:cs typeface="Arial" pitchFamily="34" charset="0"/>
              </a:rPr>
              <a:t>huge </a:t>
            </a:r>
            <a:r>
              <a:rPr lang="en-US" sz="2000" dirty="0">
                <a:solidFill>
                  <a:srgbClr val="0070C0"/>
                </a:solidFill>
                <a:latin typeface="Arial" pitchFamily="34" charset="0"/>
                <a:cs typeface="Arial" pitchFamily="34" charset="0"/>
              </a:rPr>
              <a:t>amount of data for comparison and provide high computing power for processing </a:t>
            </a:r>
            <a:r>
              <a:rPr lang="en-US" sz="2000" dirty="0" smtClean="0">
                <a:solidFill>
                  <a:srgbClr val="0070C0"/>
                </a:solidFill>
                <a:latin typeface="Arial" pitchFamily="34" charset="0"/>
                <a:cs typeface="Arial" pitchFamily="34" charset="0"/>
              </a:rPr>
              <a:t>the images.</a:t>
            </a:r>
            <a:endParaRPr lang="en-IN" sz="2000" dirty="0">
              <a:solidFill>
                <a:srgbClr val="0070C0"/>
              </a:solidFill>
              <a:latin typeface="Arial" pitchFamily="34" charset="0"/>
              <a:cs typeface="Arial" pitchFamily="34" charset="0"/>
            </a:endParaRPr>
          </a:p>
          <a:p>
            <a:pPr marL="0" indent="0">
              <a:buNone/>
            </a:pPr>
            <a:endParaRPr lang="en-IN" dirty="0"/>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lstStyle/>
          <a:p>
            <a:r>
              <a:rPr lang="en-IN" b="1" dirty="0">
                <a:solidFill>
                  <a:srgbClr val="FF0000"/>
                </a:solidFill>
              </a:rPr>
              <a:t>References</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rmAutofit/>
          </a:bodyPr>
          <a:lstStyle/>
          <a:p>
            <a:pPr>
              <a:buClr>
                <a:srgbClr val="0070C0"/>
              </a:buClr>
              <a:buSzPct val="95000"/>
              <a:buFont typeface="Wingdings" pitchFamily="2" charset="2"/>
              <a:buChar char="v"/>
            </a:pPr>
            <a:r>
              <a:rPr lang="en-US" sz="1800" dirty="0">
                <a:solidFill>
                  <a:srgbClr val="0070C0"/>
                </a:solidFill>
              </a:rPr>
              <a:t>https://www.analyticsvidhya.com/blog/2020/04/how-to-deploy-machine-learning-model-flask</a:t>
            </a:r>
            <a:r>
              <a:rPr lang="en-US" sz="1800" dirty="0" smtClean="0">
                <a:solidFill>
                  <a:srgbClr val="0070C0"/>
                </a:solidFill>
              </a:rPr>
              <a:t>/</a:t>
            </a:r>
          </a:p>
          <a:p>
            <a:pPr>
              <a:buClr>
                <a:srgbClr val="0070C0"/>
              </a:buClr>
              <a:buSzPct val="95000"/>
              <a:buFont typeface="Wingdings" pitchFamily="2" charset="2"/>
              <a:buChar char="v"/>
            </a:pPr>
            <a:r>
              <a:rPr lang="en-US" sz="1800" dirty="0">
                <a:solidFill>
                  <a:srgbClr val="0070C0"/>
                </a:solidFill>
              </a:rPr>
              <a:t>https://</a:t>
            </a:r>
            <a:r>
              <a:rPr lang="en-US" sz="1800" dirty="0" smtClean="0">
                <a:solidFill>
                  <a:srgbClr val="0070C0"/>
                </a:solidFill>
              </a:rPr>
              <a:t>towardsdatascience.com/step-by-step-vgg16-implementation-in-keras-for-beginners-a833c686ae6c</a:t>
            </a:r>
          </a:p>
          <a:p>
            <a:pPr>
              <a:buClr>
                <a:srgbClr val="0070C0"/>
              </a:buClr>
              <a:buSzPct val="95000"/>
              <a:buFont typeface="Wingdings" pitchFamily="2" charset="2"/>
              <a:buChar char="v"/>
            </a:pPr>
            <a:r>
              <a:rPr lang="en-US" sz="1800" dirty="0">
                <a:solidFill>
                  <a:srgbClr val="0070C0"/>
                </a:solidFill>
              </a:rPr>
              <a:t>http://</a:t>
            </a:r>
            <a:r>
              <a:rPr lang="en-US" sz="1800" dirty="0" smtClean="0">
                <a:solidFill>
                  <a:srgbClr val="0070C0"/>
                </a:solidFill>
              </a:rPr>
              <a:t>alibabacloud.com/blog/part-1-image-classification-using-features-extracted-by-transfer-learning-in-keras</a:t>
            </a:r>
          </a:p>
          <a:p>
            <a:pPr>
              <a:buClr>
                <a:srgbClr val="0070C0"/>
              </a:buClr>
              <a:buSzPct val="95000"/>
              <a:buFont typeface="Wingdings" pitchFamily="2" charset="2"/>
              <a:buChar char="v"/>
            </a:pPr>
            <a:r>
              <a:rPr lang="en-US" sz="1800" dirty="0">
                <a:solidFill>
                  <a:srgbClr val="0070C0"/>
                </a:solidFill>
              </a:rPr>
              <a:t>https://flask.palletsprojects.com/en/1.1.x</a:t>
            </a:r>
            <a:r>
              <a:rPr lang="en-US" sz="1800" dirty="0" smtClean="0">
                <a:solidFill>
                  <a:srgbClr val="0070C0"/>
                </a:solidFill>
              </a:rPr>
              <a:t>/</a:t>
            </a:r>
          </a:p>
          <a:p>
            <a:pPr>
              <a:buClr>
                <a:srgbClr val="0070C0"/>
              </a:buClr>
              <a:buSzPct val="95000"/>
              <a:buFont typeface="Wingdings" pitchFamily="2" charset="2"/>
              <a:buChar char="v"/>
            </a:pPr>
            <a:r>
              <a:rPr lang="en-US" sz="1800" dirty="0">
                <a:solidFill>
                  <a:srgbClr val="0070C0"/>
                </a:solidFill>
              </a:rPr>
              <a:t>https://</a:t>
            </a:r>
            <a:r>
              <a:rPr lang="en-US" sz="1800" dirty="0" smtClean="0">
                <a:solidFill>
                  <a:srgbClr val="0070C0"/>
                </a:solidFill>
              </a:rPr>
              <a:t>towardsdatascience.com/how-to-fine-tune-your-neural-network-for-your-data-image-classification-d0f01c92300b</a:t>
            </a:r>
          </a:p>
          <a:p>
            <a:pPr marL="0" indent="0">
              <a:buClr>
                <a:srgbClr val="0070C0"/>
              </a:buClr>
              <a:buSzPct val="95000"/>
              <a:buNone/>
            </a:pPr>
            <a:endParaRPr lang="en-US" sz="1800" dirty="0" smtClean="0">
              <a:solidFill>
                <a:srgbClr val="0070C0"/>
              </a:solidFill>
            </a:endParaRPr>
          </a:p>
          <a:p>
            <a:pPr>
              <a:buClr>
                <a:srgbClr val="0070C0"/>
              </a:buClr>
              <a:buSzPct val="95000"/>
              <a:buFont typeface="Wingdings" pitchFamily="2" charset="2"/>
              <a:buChar char="v"/>
            </a:pPr>
            <a:endParaRPr lang="en-US" sz="1800" dirty="0" smtClean="0">
              <a:solidFill>
                <a:schemeClr val="bg2">
                  <a:lumMod val="95000"/>
                  <a:lumOff val="5000"/>
                </a:schemeClr>
              </a:solidFill>
            </a:endParaRPr>
          </a:p>
          <a:p>
            <a:pPr>
              <a:buClr>
                <a:srgbClr val="0070C0"/>
              </a:buClr>
              <a:buSzPct val="95000"/>
              <a:buFont typeface="Wingdings" pitchFamily="2" charset="2"/>
              <a:buChar char="v"/>
            </a:pPr>
            <a:endParaRPr lang="en-US" sz="1800" dirty="0" smtClean="0"/>
          </a:p>
          <a:p>
            <a:pPr>
              <a:buClr>
                <a:srgbClr val="0070C0"/>
              </a:buClr>
              <a:buSzPct val="95000"/>
              <a:buFont typeface="Wingdings" pitchFamily="2" charset="2"/>
              <a:buChar char="v"/>
            </a:pPr>
            <a:endParaRPr lang="en-US" sz="1800" dirty="0" smtClean="0"/>
          </a:p>
          <a:p>
            <a:pPr>
              <a:buClr>
                <a:srgbClr val="0070C0"/>
              </a:buClr>
              <a:buSzPct val="95000"/>
              <a:buFont typeface="Wingdings" pitchFamily="2" charset="2"/>
              <a:buChar char="v"/>
            </a:pPr>
            <a:endParaRPr lang="en-US" sz="1800" dirty="0" smtClean="0">
              <a:solidFill>
                <a:srgbClr val="0070C0"/>
              </a:solidFill>
            </a:endParaRPr>
          </a:p>
          <a:p>
            <a:pPr>
              <a:buClr>
                <a:srgbClr val="0070C0"/>
              </a:buClr>
              <a:buSzPct val="95000"/>
              <a:buFont typeface="Wingdings" pitchFamily="2" charset="2"/>
              <a:buChar char="v"/>
            </a:pPr>
            <a:endParaRPr lang="en-US" sz="1800" dirty="0" smtClean="0">
              <a:solidFill>
                <a:srgbClr val="0070C0"/>
              </a:solidFill>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xmlns="" id="{FB32C701-CBC7-4DF2-B3F5-A8F9DEEB2552}"/>
              </a:ext>
            </a:extLst>
          </p:cNvPr>
          <p:cNvSpPr>
            <a:spLocks noGrp="1"/>
          </p:cNvSpPr>
          <p:nvPr>
            <p:ph type="title"/>
          </p:nvPr>
        </p:nvSpPr>
        <p:spPr>
          <a:xfrm>
            <a:off x="1295402" y="2777066"/>
            <a:ext cx="9601196" cy="1303867"/>
          </a:xfrm>
        </p:spPr>
        <p:txBody>
          <a:bodyPr>
            <a:normAutofit/>
          </a:bodyPr>
          <a:lstStyle/>
          <a:p>
            <a:r>
              <a:rPr lang="en-IN" sz="6600" b="1" dirty="0">
                <a:solidFill>
                  <a:srgbClr val="C00000"/>
                </a:solidFill>
              </a:rPr>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normAutofit/>
          </a:bodyPr>
          <a:lstStyle/>
          <a:p>
            <a:r>
              <a:rPr lang="en-IN" sz="5400" b="1" dirty="0">
                <a:solidFill>
                  <a:srgbClr val="FF0000"/>
                </a:solidFill>
              </a:rPr>
              <a:t>Introduction</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rmAutofit fontScale="92500" lnSpcReduction="20000"/>
          </a:bodyPr>
          <a:lstStyle/>
          <a:p>
            <a:pPr>
              <a:buClr>
                <a:srgbClr val="0070C0"/>
              </a:buClr>
              <a:buFont typeface="Arial" pitchFamily="34" charset="0"/>
              <a:buChar char="•"/>
            </a:pPr>
            <a:r>
              <a:rPr lang="en-US" dirty="0">
                <a:solidFill>
                  <a:srgbClr val="0070C0"/>
                </a:solidFill>
                <a:latin typeface="Arial" pitchFamily="34" charset="0"/>
                <a:cs typeface="Arial" pitchFamily="34" charset="0"/>
              </a:rPr>
              <a:t>Bird species classification is purely based on image classification as classification is one of the most important and fast growing fields and the reason can be narrowed down to the fact that everything is based on classification everywhere we uses this</a:t>
            </a:r>
            <a:r>
              <a:rPr lang="en-US" dirty="0" smtClean="0">
                <a:solidFill>
                  <a:srgbClr val="0070C0"/>
                </a:solidFill>
                <a:latin typeface="Arial" pitchFamily="34" charset="0"/>
                <a:cs typeface="Arial" pitchFamily="34" charset="0"/>
              </a:rPr>
              <a:t>.</a:t>
            </a:r>
          </a:p>
          <a:p>
            <a:pPr>
              <a:buClr>
                <a:srgbClr val="0070C0"/>
              </a:buClr>
              <a:buFont typeface="Arial" pitchFamily="34" charset="0"/>
              <a:buChar char="•"/>
            </a:pPr>
            <a:r>
              <a:rPr lang="en-US" dirty="0">
                <a:solidFill>
                  <a:srgbClr val="0070C0"/>
                </a:solidFill>
                <a:latin typeface="Arial" pitchFamily="34" charset="0"/>
                <a:cs typeface="Arial" pitchFamily="34" charset="0"/>
              </a:rPr>
              <a:t>We consider people to be experts in a field if they have mastered classification. Such applications of classification are musicians can classify that what sounds good, doctors can classify diseases blood samples etc</a:t>
            </a:r>
            <a:r>
              <a:rPr lang="en-US" dirty="0" smtClean="0">
                <a:solidFill>
                  <a:srgbClr val="0070C0"/>
                </a:solidFill>
                <a:latin typeface="Arial" pitchFamily="34" charset="0"/>
                <a:cs typeface="Arial" pitchFamily="34" charset="0"/>
              </a:rPr>
              <a:t>.</a:t>
            </a:r>
          </a:p>
          <a:p>
            <a:pPr>
              <a:buClr>
                <a:srgbClr val="0070C0"/>
              </a:buClr>
              <a:buFont typeface="Arial" pitchFamily="34" charset="0"/>
              <a:buChar char="•"/>
            </a:pPr>
            <a:r>
              <a:rPr lang="en-US" dirty="0">
                <a:solidFill>
                  <a:srgbClr val="0070C0"/>
                </a:solidFill>
                <a:latin typeface="Arial" pitchFamily="34" charset="0"/>
                <a:cs typeface="Arial" pitchFamily="34" charset="0"/>
              </a:rPr>
              <a:t>The ability to classify well takes many hours of training but with the quality datasets deep learning can classify just as well, if not better than we can.</a:t>
            </a:r>
            <a:endParaRPr lang="en-IN" dirty="0">
              <a:solidFill>
                <a:srgbClr val="0070C0"/>
              </a:solidFill>
              <a:latin typeface="Arial" pitchFamily="34" charset="0"/>
              <a:cs typeface="Arial" pitchFamily="34"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normAutofit/>
          </a:bodyPr>
          <a:lstStyle/>
          <a:p>
            <a:r>
              <a:rPr lang="en-IN" sz="5400" b="1" dirty="0">
                <a:solidFill>
                  <a:srgbClr val="FF0000"/>
                </a:solidFill>
              </a:rPr>
              <a:t>Dataset Used</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rmAutofit fontScale="77500" lnSpcReduction="20000"/>
          </a:bodyPr>
          <a:lstStyle/>
          <a:p>
            <a:pPr marL="0" indent="0">
              <a:buNone/>
            </a:pPr>
            <a:r>
              <a:rPr lang="en-IN" sz="2800" dirty="0" smtClean="0">
                <a:solidFill>
                  <a:srgbClr val="C00000"/>
                </a:solidFill>
                <a:latin typeface="Arial Black" pitchFamily="34" charset="0"/>
              </a:rPr>
              <a:t>200 Bird Species: </a:t>
            </a:r>
          </a:p>
          <a:p>
            <a:pPr>
              <a:buClr>
                <a:srgbClr val="0070C0"/>
              </a:buClr>
              <a:buFont typeface="Arial" pitchFamily="34" charset="0"/>
              <a:buChar char="•"/>
            </a:pPr>
            <a:r>
              <a:rPr lang="en-US" sz="2800" dirty="0" smtClean="0">
                <a:solidFill>
                  <a:srgbClr val="0070C0"/>
                </a:solidFill>
                <a:latin typeface="Arial" pitchFamily="34" charset="0"/>
                <a:cs typeface="Arial" pitchFamily="34" charset="0"/>
              </a:rPr>
              <a:t>Dataset </a:t>
            </a:r>
            <a:r>
              <a:rPr lang="en-US" sz="2800" dirty="0">
                <a:solidFill>
                  <a:srgbClr val="0070C0"/>
                </a:solidFill>
                <a:latin typeface="Arial" pitchFamily="34" charset="0"/>
                <a:cs typeface="Arial" pitchFamily="34" charset="0"/>
              </a:rPr>
              <a:t>contains 200 bird species with 27503 training images, 1000 testing images(5 per species) and 1000 validation images(5 per species</a:t>
            </a:r>
            <a:r>
              <a:rPr lang="en-US" sz="2800" dirty="0" smtClean="0">
                <a:solidFill>
                  <a:srgbClr val="0070C0"/>
                </a:solidFill>
                <a:latin typeface="Arial" pitchFamily="34" charset="0"/>
                <a:cs typeface="Arial" pitchFamily="34" charset="0"/>
              </a:rPr>
              <a:t>).</a:t>
            </a:r>
          </a:p>
          <a:p>
            <a:pPr>
              <a:buClr>
                <a:srgbClr val="0070C0"/>
              </a:buClr>
              <a:buFont typeface="Arial" pitchFamily="34" charset="0"/>
              <a:buChar char="•"/>
            </a:pPr>
            <a:r>
              <a:rPr lang="en-US" sz="2800" dirty="0">
                <a:solidFill>
                  <a:srgbClr val="0070C0"/>
                </a:solidFill>
                <a:latin typeface="Arial" pitchFamily="34" charset="0"/>
                <a:cs typeface="Arial" pitchFamily="34" charset="0"/>
              </a:rPr>
              <a:t>Dataset also includes consolidated  image set that combines all three training ,testing and validation images into a single dataset. </a:t>
            </a:r>
            <a:endParaRPr lang="en-US" sz="2800" dirty="0" smtClean="0">
              <a:solidFill>
                <a:srgbClr val="0070C0"/>
              </a:solidFill>
              <a:latin typeface="Arial" pitchFamily="34" charset="0"/>
              <a:cs typeface="Arial" pitchFamily="34" charset="0"/>
            </a:endParaRPr>
          </a:p>
          <a:p>
            <a:pPr>
              <a:buClr>
                <a:srgbClr val="0070C0"/>
              </a:buClr>
              <a:buFont typeface="Arial" pitchFamily="34" charset="0"/>
              <a:buChar char="•"/>
            </a:pPr>
            <a:r>
              <a:rPr lang="en-US" sz="2800" dirty="0">
                <a:solidFill>
                  <a:srgbClr val="0070C0"/>
                </a:solidFill>
                <a:latin typeface="Arial" pitchFamily="34" charset="0"/>
                <a:cs typeface="Arial" pitchFamily="34" charset="0"/>
              </a:rPr>
              <a:t>All images are in jpg format with dimensions 224 X 224 X 3. </a:t>
            </a:r>
            <a:endParaRPr lang="en-US" sz="2800" dirty="0" smtClean="0">
              <a:solidFill>
                <a:srgbClr val="0070C0"/>
              </a:solidFill>
              <a:latin typeface="Arial" pitchFamily="34" charset="0"/>
              <a:cs typeface="Arial" pitchFamily="34" charset="0"/>
            </a:endParaRPr>
          </a:p>
          <a:p>
            <a:pPr>
              <a:buClr>
                <a:srgbClr val="0070C0"/>
              </a:buClr>
              <a:buFont typeface="Arial" pitchFamily="34" charset="0"/>
              <a:buChar char="•"/>
            </a:pPr>
            <a:r>
              <a:rPr lang="en-US" sz="2800" dirty="0">
                <a:solidFill>
                  <a:srgbClr val="0070C0"/>
                </a:solidFill>
                <a:latin typeface="Arial" pitchFamily="34" charset="0"/>
                <a:cs typeface="Arial" pitchFamily="34" charset="0"/>
              </a:rPr>
              <a:t>The training set is imbalanced having varying number of images. Images for each species are contained in separate sub-directory</a:t>
            </a:r>
            <a:r>
              <a:rPr lang="en-US" sz="2800" dirty="0" smtClean="0">
                <a:solidFill>
                  <a:srgbClr val="0070C0"/>
                </a:solidFill>
                <a:latin typeface="Arial" pitchFamily="34" charset="0"/>
                <a:cs typeface="Arial" pitchFamily="34" charset="0"/>
              </a:rPr>
              <a:t>.</a:t>
            </a: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normAutofit/>
          </a:bodyPr>
          <a:lstStyle/>
          <a:p>
            <a:r>
              <a:rPr lang="en-IN" sz="5400" b="1" dirty="0">
                <a:solidFill>
                  <a:srgbClr val="FF0000"/>
                </a:solidFill>
              </a:rPr>
              <a:t>Methodology / Model Used</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a:xfrm>
            <a:off x="1367625" y="2441050"/>
            <a:ext cx="3975652" cy="3349568"/>
          </a:xfrm>
        </p:spPr>
        <p:txBody>
          <a:bodyPr>
            <a:normAutofit/>
          </a:bodyPr>
          <a:lstStyle/>
          <a:p>
            <a:pPr marL="0" indent="0">
              <a:buNone/>
            </a:pPr>
            <a:r>
              <a:rPr lang="en-US" sz="1600" b="1" dirty="0" smtClean="0">
                <a:solidFill>
                  <a:srgbClr val="C00000"/>
                </a:solidFill>
                <a:latin typeface="Arial" pitchFamily="34" charset="0"/>
                <a:cs typeface="Arial" pitchFamily="34" charset="0"/>
              </a:rPr>
              <a:t>VGG16 Model - </a:t>
            </a:r>
            <a:r>
              <a:rPr lang="en-US" sz="1600" dirty="0" smtClean="0">
                <a:solidFill>
                  <a:srgbClr val="0070C0"/>
                </a:solidFill>
                <a:latin typeface="Arial" pitchFamily="34" charset="0"/>
                <a:cs typeface="Arial" pitchFamily="34" charset="0"/>
              </a:rPr>
              <a:t>It is a CNN architecture, consists </a:t>
            </a:r>
            <a:r>
              <a:rPr lang="en-US" sz="1600" dirty="0">
                <a:solidFill>
                  <a:srgbClr val="0070C0"/>
                </a:solidFill>
                <a:latin typeface="Arial" pitchFamily="34" charset="0"/>
                <a:cs typeface="Arial" pitchFamily="34" charset="0"/>
              </a:rPr>
              <a:t>of 16 weight layers including </a:t>
            </a:r>
            <a:r>
              <a:rPr lang="en-US" sz="1600" dirty="0" smtClean="0">
                <a:solidFill>
                  <a:srgbClr val="0070C0"/>
                </a:solidFill>
                <a:latin typeface="Arial" pitchFamily="34" charset="0"/>
                <a:cs typeface="Arial" pitchFamily="34" charset="0"/>
              </a:rPr>
              <a:t>13 </a:t>
            </a:r>
            <a:r>
              <a:rPr lang="en-US" sz="1600" dirty="0">
                <a:solidFill>
                  <a:srgbClr val="0070C0"/>
                </a:solidFill>
                <a:latin typeface="Arial" pitchFamily="34" charset="0"/>
                <a:cs typeface="Arial" pitchFamily="34" charset="0"/>
              </a:rPr>
              <a:t>convolutional layers with filter size of 3 X 3, and fully-connected </a:t>
            </a:r>
            <a:r>
              <a:rPr lang="en-US" sz="1600" dirty="0" smtClean="0">
                <a:solidFill>
                  <a:srgbClr val="0070C0"/>
                </a:solidFill>
                <a:latin typeface="Arial" pitchFamily="34" charset="0"/>
                <a:cs typeface="Arial" pitchFamily="34" charset="0"/>
              </a:rPr>
              <a:t>layers</a:t>
            </a:r>
            <a:r>
              <a:rPr lang="en-US" sz="1600" dirty="0">
                <a:solidFill>
                  <a:srgbClr val="0070C0"/>
                </a:solidFill>
                <a:latin typeface="Arial" pitchFamily="34" charset="0"/>
                <a:cs typeface="Arial" pitchFamily="34" charset="0"/>
              </a:rPr>
              <a:t> </a:t>
            </a:r>
            <a:r>
              <a:rPr lang="en-US" sz="1600" dirty="0" smtClean="0">
                <a:solidFill>
                  <a:srgbClr val="0070C0"/>
                </a:solidFill>
                <a:latin typeface="Arial" pitchFamily="34" charset="0"/>
                <a:cs typeface="Arial" pitchFamily="34" charset="0"/>
              </a:rPr>
              <a:t>of same filter size and</a:t>
            </a:r>
            <a:r>
              <a:rPr lang="en-US" sz="1600" dirty="0">
                <a:latin typeface="Arial" pitchFamily="34" charset="0"/>
                <a:cs typeface="Arial" pitchFamily="34" charset="0"/>
              </a:rPr>
              <a:t> </a:t>
            </a:r>
            <a:r>
              <a:rPr lang="en-US" sz="1600" dirty="0" smtClean="0">
                <a:solidFill>
                  <a:srgbClr val="0070C0"/>
                </a:solidFill>
                <a:latin typeface="Arial" pitchFamily="34" charset="0"/>
                <a:cs typeface="Arial" pitchFamily="34" charset="0"/>
              </a:rPr>
              <a:t>2x2 pooling</a:t>
            </a:r>
            <a:r>
              <a:rPr lang="en-US" sz="1400" dirty="0">
                <a:solidFill>
                  <a:srgbClr val="0070C0"/>
                </a:solidFill>
                <a:latin typeface="Arial" pitchFamily="34" charset="0"/>
                <a:cs typeface="Arial" pitchFamily="34" charset="0"/>
              </a:rPr>
              <a:t> </a:t>
            </a:r>
            <a:r>
              <a:rPr lang="en-US" sz="1600" dirty="0" smtClean="0">
                <a:solidFill>
                  <a:srgbClr val="0070C0"/>
                </a:solidFill>
                <a:latin typeface="Arial" pitchFamily="34" charset="0"/>
                <a:cs typeface="Arial" pitchFamily="34" charset="0"/>
              </a:rPr>
              <a:t>layers</a:t>
            </a:r>
            <a:r>
              <a:rPr lang="en-US" sz="1400" dirty="0" smtClean="0">
                <a:solidFill>
                  <a:srgbClr val="0070C0"/>
                </a:solidFill>
                <a:latin typeface="Arial" pitchFamily="34" charset="0"/>
                <a:cs typeface="Arial" pitchFamily="34" charset="0"/>
              </a:rPr>
              <a:t> </a:t>
            </a:r>
            <a:r>
              <a:rPr lang="en-US" sz="1600" dirty="0" smtClean="0">
                <a:solidFill>
                  <a:srgbClr val="0070C0"/>
                </a:solidFill>
                <a:latin typeface="Arial" pitchFamily="34" charset="0"/>
                <a:cs typeface="Arial" pitchFamily="34" charset="0"/>
              </a:rPr>
              <a:t>also used. All the convolutional </a:t>
            </a:r>
            <a:r>
              <a:rPr lang="en-US" sz="1600" dirty="0">
                <a:solidFill>
                  <a:srgbClr val="0070C0"/>
                </a:solidFill>
                <a:latin typeface="Arial" pitchFamily="34" charset="0"/>
                <a:cs typeface="Arial" pitchFamily="34" charset="0"/>
              </a:rPr>
              <a:t>layers are divided into 5 groups and each group is followed by a max-pooling </a:t>
            </a:r>
            <a:r>
              <a:rPr lang="en-US" sz="1600" dirty="0" smtClean="0">
                <a:solidFill>
                  <a:srgbClr val="0070C0"/>
                </a:solidFill>
                <a:latin typeface="Arial" pitchFamily="34" charset="0"/>
                <a:cs typeface="Arial" pitchFamily="34" charset="0"/>
              </a:rPr>
              <a:t>layers. For this model </a:t>
            </a:r>
            <a:r>
              <a:rPr lang="en-US" sz="1600" dirty="0">
                <a:solidFill>
                  <a:srgbClr val="0070C0"/>
                </a:solidFill>
                <a:latin typeface="Arial" pitchFamily="34" charset="0"/>
                <a:cs typeface="Arial" pitchFamily="34" charset="0"/>
              </a:rPr>
              <a:t>accuracy increases as we increase the depth of the convolutional neural </a:t>
            </a:r>
            <a:r>
              <a:rPr lang="en-US" sz="1600" dirty="0" smtClean="0">
                <a:solidFill>
                  <a:srgbClr val="0070C0"/>
                </a:solidFill>
                <a:latin typeface="Arial" pitchFamily="34" charset="0"/>
                <a:cs typeface="Arial" pitchFamily="34" charset="0"/>
              </a:rPr>
              <a:t>networks.</a:t>
            </a:r>
          </a:p>
          <a:p>
            <a:pPr marL="0" indent="0">
              <a:buNone/>
            </a:pPr>
            <a:r>
              <a:rPr lang="en-US" sz="1600" dirty="0" smtClean="0">
                <a:solidFill>
                  <a:srgbClr val="0070C0"/>
                </a:solidFill>
                <a:latin typeface="Arial" pitchFamily="34" charset="0"/>
                <a:cs typeface="Arial" pitchFamily="34" charset="0"/>
              </a:rPr>
              <a:t>  </a:t>
            </a:r>
            <a:endParaRPr lang="en-IN" sz="1600" dirty="0">
              <a:solidFill>
                <a:srgbClr val="0070C0"/>
              </a:solidFill>
              <a:latin typeface="Arial" pitchFamily="34" charset="0"/>
              <a:cs typeface="Arial" pitchFamily="34"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65555"/>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1026" name="Picture 2" descr="https://miro.medium.com/max/588/1*3-TqqkRQ4rWLOMX-gvkYw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332" y="2473377"/>
            <a:ext cx="4909313" cy="29419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30233" y="5427001"/>
            <a:ext cx="3285044" cy="338554"/>
          </a:xfrm>
          <a:prstGeom prst="rect">
            <a:avLst/>
          </a:prstGeom>
          <a:noFill/>
        </p:spPr>
        <p:txBody>
          <a:bodyPr wrap="square" rtlCol="0">
            <a:spAutoFit/>
          </a:bodyPr>
          <a:lstStyle/>
          <a:p>
            <a:r>
              <a:rPr lang="en-US" sz="1600" b="1" dirty="0" smtClean="0">
                <a:solidFill>
                  <a:srgbClr val="0070C0"/>
                </a:solidFill>
              </a:rPr>
              <a:t>Fig: Architecture of VGG16 Model</a:t>
            </a:r>
            <a:endParaRPr lang="en-US" sz="1600" b="1" dirty="0">
              <a:solidFill>
                <a:srgbClr val="0070C0"/>
              </a:solidFill>
            </a:endParaRP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rgbClr val="FF0000"/>
                </a:solidFill>
              </a:rPr>
              <a:t>Methodology / Model Used</a:t>
            </a:r>
            <a:endParaRPr lang="en-US" sz="5400" dirty="0"/>
          </a:p>
        </p:txBody>
      </p:sp>
      <p:sp>
        <p:nvSpPr>
          <p:cNvPr id="3" name="Content Placeholder 2"/>
          <p:cNvSpPr>
            <a:spLocks noGrp="1"/>
          </p:cNvSpPr>
          <p:nvPr>
            <p:ph idx="1"/>
          </p:nvPr>
        </p:nvSpPr>
        <p:spPr>
          <a:xfrm>
            <a:off x="1240403" y="2504662"/>
            <a:ext cx="5287618" cy="3347498"/>
          </a:xfrm>
        </p:spPr>
        <p:txBody>
          <a:bodyPr>
            <a:noAutofit/>
          </a:bodyPr>
          <a:lstStyle/>
          <a:p>
            <a:pPr marL="0" indent="0">
              <a:buNone/>
            </a:pPr>
            <a:r>
              <a:rPr lang="en-US" sz="2000" b="1" dirty="0">
                <a:solidFill>
                  <a:srgbClr val="C00000"/>
                </a:solidFill>
                <a:latin typeface="Arial" pitchFamily="34" charset="0"/>
                <a:cs typeface="Arial" pitchFamily="34" charset="0"/>
              </a:rPr>
              <a:t>MobileNetV2 </a:t>
            </a:r>
            <a:r>
              <a:rPr lang="en-US" sz="2000" b="1" dirty="0" smtClean="0">
                <a:solidFill>
                  <a:srgbClr val="C00000"/>
                </a:solidFill>
                <a:latin typeface="Arial" pitchFamily="34" charset="0"/>
                <a:cs typeface="Arial" pitchFamily="34" charset="0"/>
              </a:rPr>
              <a:t>Model - </a:t>
            </a:r>
            <a:r>
              <a:rPr lang="en-US" sz="1600" dirty="0">
                <a:solidFill>
                  <a:srgbClr val="0070C0"/>
                </a:solidFill>
                <a:latin typeface="Arial" pitchFamily="34" charset="0"/>
                <a:cs typeface="Arial" pitchFamily="34" charset="0"/>
              </a:rPr>
              <a:t>The basic building block is a </a:t>
            </a:r>
            <a:r>
              <a:rPr lang="en-US" sz="1600" dirty="0" smtClean="0">
                <a:solidFill>
                  <a:srgbClr val="0070C0"/>
                </a:solidFill>
                <a:latin typeface="Arial" pitchFamily="34" charset="0"/>
                <a:cs typeface="Arial" pitchFamily="34" charset="0"/>
              </a:rPr>
              <a:t>bottleneck </a:t>
            </a:r>
            <a:r>
              <a:rPr lang="en-US" sz="1600" dirty="0">
                <a:solidFill>
                  <a:srgbClr val="0070C0"/>
                </a:solidFill>
                <a:latin typeface="Arial" pitchFamily="34" charset="0"/>
                <a:cs typeface="Arial" pitchFamily="34" charset="0"/>
              </a:rPr>
              <a:t>depth-separable convolution with residuals. </a:t>
            </a:r>
            <a:r>
              <a:rPr lang="en-US" sz="1600" dirty="0" smtClean="0">
                <a:solidFill>
                  <a:srgbClr val="0070C0"/>
                </a:solidFill>
                <a:latin typeface="Arial" pitchFamily="34" charset="0"/>
                <a:cs typeface="Arial" pitchFamily="34" charset="0"/>
              </a:rPr>
              <a:t>The </a:t>
            </a:r>
            <a:r>
              <a:rPr lang="en-US" sz="1600" dirty="0">
                <a:solidFill>
                  <a:srgbClr val="0070C0"/>
                </a:solidFill>
                <a:latin typeface="Arial" pitchFamily="34" charset="0"/>
                <a:cs typeface="Arial" pitchFamily="34" charset="0"/>
              </a:rPr>
              <a:t>architecture of MobileNetV2 contains the initial </a:t>
            </a:r>
            <a:r>
              <a:rPr lang="en-US" sz="1600" dirty="0" smtClean="0">
                <a:solidFill>
                  <a:srgbClr val="0070C0"/>
                </a:solidFill>
                <a:latin typeface="Arial" pitchFamily="34" charset="0"/>
                <a:cs typeface="Arial" pitchFamily="34" charset="0"/>
              </a:rPr>
              <a:t>fully convolution </a:t>
            </a:r>
            <a:r>
              <a:rPr lang="en-US" sz="1600" dirty="0">
                <a:solidFill>
                  <a:srgbClr val="0070C0"/>
                </a:solidFill>
                <a:latin typeface="Arial" pitchFamily="34" charset="0"/>
                <a:cs typeface="Arial" pitchFamily="34" charset="0"/>
              </a:rPr>
              <a:t>layer with 32 filters, followed by 19 residual </a:t>
            </a:r>
            <a:r>
              <a:rPr lang="en-US" sz="1600" dirty="0" smtClean="0">
                <a:solidFill>
                  <a:srgbClr val="0070C0"/>
                </a:solidFill>
                <a:latin typeface="Arial" pitchFamily="34" charset="0"/>
                <a:cs typeface="Arial" pitchFamily="34" charset="0"/>
              </a:rPr>
              <a:t>bottleneck </a:t>
            </a:r>
            <a:r>
              <a:rPr lang="en-US" sz="1600" dirty="0">
                <a:solidFill>
                  <a:srgbClr val="0070C0"/>
                </a:solidFill>
                <a:latin typeface="Arial" pitchFamily="34" charset="0"/>
                <a:cs typeface="Arial" pitchFamily="34" charset="0"/>
              </a:rPr>
              <a:t>layers</a:t>
            </a:r>
            <a:r>
              <a:rPr lang="en-US" sz="1600" dirty="0" smtClean="0">
                <a:solidFill>
                  <a:srgbClr val="0070C0"/>
                </a:solidFill>
                <a:latin typeface="Arial" pitchFamily="34" charset="0"/>
                <a:cs typeface="Arial" pitchFamily="34" charset="0"/>
              </a:rPr>
              <a:t>. It </a:t>
            </a:r>
            <a:r>
              <a:rPr lang="en-US" sz="1600" dirty="0">
                <a:solidFill>
                  <a:srgbClr val="0070C0"/>
                </a:solidFill>
                <a:latin typeface="Arial" pitchFamily="34" charset="0"/>
                <a:cs typeface="Arial" pitchFamily="34" charset="0"/>
              </a:rPr>
              <a:t>uses 3.4 million parameters and  the </a:t>
            </a:r>
            <a:r>
              <a:rPr lang="en-US" sz="1600" dirty="0" smtClean="0">
                <a:solidFill>
                  <a:srgbClr val="0070C0"/>
                </a:solidFill>
                <a:latin typeface="Arial" pitchFamily="34" charset="0"/>
                <a:cs typeface="Arial" pitchFamily="34" charset="0"/>
              </a:rPr>
              <a:t>mode </a:t>
            </a:r>
            <a:r>
              <a:rPr lang="en-US" sz="1600" dirty="0">
                <a:solidFill>
                  <a:srgbClr val="0070C0"/>
                </a:solidFill>
                <a:latin typeface="Arial" pitchFamily="34" charset="0"/>
                <a:cs typeface="Arial" pitchFamily="34" charset="0"/>
              </a:rPr>
              <a:t>size varies between 1.7M to 6.9M</a:t>
            </a:r>
            <a:r>
              <a:rPr lang="en-US" sz="1600" dirty="0" smtClean="0">
                <a:solidFill>
                  <a:srgbClr val="0070C0"/>
                </a:solidFill>
                <a:latin typeface="Arial" pitchFamily="34" charset="0"/>
                <a:cs typeface="Arial" pitchFamily="34" charset="0"/>
              </a:rPr>
              <a:t>. It </a:t>
            </a:r>
            <a:r>
              <a:rPr lang="en-US" sz="1600" dirty="0">
                <a:solidFill>
                  <a:srgbClr val="0070C0"/>
                </a:solidFill>
                <a:latin typeface="Arial" pitchFamily="34" charset="0"/>
                <a:cs typeface="Arial" pitchFamily="34" charset="0"/>
              </a:rPr>
              <a:t>is suitable for </a:t>
            </a:r>
            <a:r>
              <a:rPr lang="en-US" sz="1600" dirty="0" smtClean="0">
                <a:solidFill>
                  <a:srgbClr val="0070C0"/>
                </a:solidFill>
                <a:latin typeface="Arial" pitchFamily="34" charset="0"/>
                <a:cs typeface="Arial" pitchFamily="34" charset="0"/>
              </a:rPr>
              <a:t>mobile </a:t>
            </a:r>
            <a:r>
              <a:rPr lang="en-US" sz="1600" dirty="0">
                <a:solidFill>
                  <a:srgbClr val="0070C0"/>
                </a:solidFill>
                <a:latin typeface="Arial" pitchFamily="34" charset="0"/>
                <a:cs typeface="Arial" pitchFamily="34" charset="0"/>
              </a:rPr>
              <a:t>applications and allows </a:t>
            </a:r>
            <a:r>
              <a:rPr lang="en-US" sz="1600" dirty="0" smtClean="0">
                <a:solidFill>
                  <a:srgbClr val="0070C0"/>
                </a:solidFill>
                <a:latin typeface="Arial" pitchFamily="34" charset="0"/>
                <a:cs typeface="Arial" pitchFamily="34" charset="0"/>
              </a:rPr>
              <a:t>very memory-efficient inference </a:t>
            </a:r>
            <a:r>
              <a:rPr lang="en-US" sz="1600" dirty="0">
                <a:solidFill>
                  <a:srgbClr val="0070C0"/>
                </a:solidFill>
                <a:latin typeface="Arial" pitchFamily="34" charset="0"/>
                <a:cs typeface="Arial" pitchFamily="34" charset="0"/>
              </a:rPr>
              <a:t>and </a:t>
            </a:r>
            <a:r>
              <a:rPr lang="en-US" sz="1600" dirty="0" smtClean="0">
                <a:solidFill>
                  <a:srgbClr val="0070C0"/>
                </a:solidFill>
                <a:latin typeface="Arial" pitchFamily="34" charset="0"/>
                <a:cs typeface="Arial" pitchFamily="34" charset="0"/>
              </a:rPr>
              <a:t>utilizes </a:t>
            </a:r>
            <a:r>
              <a:rPr lang="en-US" sz="1600" dirty="0">
                <a:solidFill>
                  <a:srgbClr val="0070C0"/>
                </a:solidFill>
                <a:latin typeface="Arial" pitchFamily="34" charset="0"/>
                <a:cs typeface="Arial" pitchFamily="34" charset="0"/>
              </a:rPr>
              <a:t>standard operations present in all </a:t>
            </a:r>
            <a:r>
              <a:rPr lang="en-US" sz="1600" dirty="0" smtClean="0">
                <a:solidFill>
                  <a:srgbClr val="0070C0"/>
                </a:solidFill>
                <a:latin typeface="Arial" pitchFamily="34" charset="0"/>
                <a:cs typeface="Arial" pitchFamily="34" charset="0"/>
              </a:rPr>
              <a:t>neural frameworks</a:t>
            </a:r>
            <a:r>
              <a:rPr lang="en-US" sz="1600" dirty="0">
                <a:solidFill>
                  <a:srgbClr val="0070C0"/>
                </a:solidFill>
                <a:latin typeface="Arial" pitchFamily="34" charset="0"/>
                <a:cs typeface="Arial" pitchFamily="34" charset="0"/>
              </a:rPr>
              <a:t>. For the </a:t>
            </a:r>
            <a:r>
              <a:rPr lang="en-US" sz="1600" dirty="0" err="1">
                <a:solidFill>
                  <a:srgbClr val="0070C0"/>
                </a:solidFill>
                <a:latin typeface="Arial" pitchFamily="34" charset="0"/>
                <a:cs typeface="Arial" pitchFamily="34" charset="0"/>
              </a:rPr>
              <a:t>ImageNet</a:t>
            </a:r>
            <a:r>
              <a:rPr lang="en-US" sz="1600" dirty="0">
                <a:solidFill>
                  <a:srgbClr val="0070C0"/>
                </a:solidFill>
                <a:latin typeface="Arial" pitchFamily="34" charset="0"/>
                <a:cs typeface="Arial" pitchFamily="34" charset="0"/>
              </a:rPr>
              <a:t> dataset, </a:t>
            </a:r>
            <a:r>
              <a:rPr lang="en-US" sz="1600" dirty="0" smtClean="0">
                <a:solidFill>
                  <a:srgbClr val="0070C0"/>
                </a:solidFill>
                <a:latin typeface="Arial" pitchFamily="34" charset="0"/>
                <a:cs typeface="Arial" pitchFamily="34" charset="0"/>
              </a:rPr>
              <a:t>MobileNet-V2 </a:t>
            </a:r>
            <a:r>
              <a:rPr lang="en-US" sz="1600" dirty="0">
                <a:solidFill>
                  <a:srgbClr val="0070C0"/>
                </a:solidFill>
                <a:latin typeface="Arial" pitchFamily="34" charset="0"/>
                <a:cs typeface="Arial" pitchFamily="34" charset="0"/>
              </a:rPr>
              <a:t>improves  the state of the art for a wide range of </a:t>
            </a:r>
            <a:r>
              <a:rPr lang="en-US" sz="1600" dirty="0" smtClean="0">
                <a:solidFill>
                  <a:srgbClr val="0070C0"/>
                </a:solidFill>
                <a:latin typeface="Arial" pitchFamily="34" charset="0"/>
                <a:cs typeface="Arial" pitchFamily="34" charset="0"/>
              </a:rPr>
              <a:t>performance </a:t>
            </a:r>
            <a:r>
              <a:rPr lang="en-US" sz="1600" dirty="0">
                <a:solidFill>
                  <a:srgbClr val="0070C0"/>
                </a:solidFill>
                <a:latin typeface="Arial" pitchFamily="34" charset="0"/>
                <a:cs typeface="Arial" pitchFamily="34" charset="0"/>
              </a:rPr>
              <a:t>points</a:t>
            </a:r>
            <a:r>
              <a:rPr lang="en-US" sz="2000" dirty="0"/>
              <a:t>. </a:t>
            </a:r>
            <a:br>
              <a:rPr lang="en-US" sz="2000" dirty="0"/>
            </a:br>
            <a:endParaRPr lang="en-US" sz="2000" dirty="0"/>
          </a:p>
        </p:txBody>
      </p:sp>
      <p:pic>
        <p:nvPicPr>
          <p:cNvPr id="5122" name="Picture 2" descr="https://lh3.googleusercontent.com/j6gq7FTcwpecL6iZ_rLaXLt4oFhEpXsOVvIl_jiEr8bMTaamQiSxPUS0SayaypgfIdR9mTMs27X_vifnKTYIwgYta8SuOA94vVbWDh0t8oxua-1xotdUnl5uLcFdXng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314" y="2544417"/>
            <a:ext cx="4603804" cy="3131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24950" y="5675959"/>
            <a:ext cx="3244799" cy="369332"/>
          </a:xfrm>
          <a:prstGeom prst="rect">
            <a:avLst/>
          </a:prstGeom>
          <a:noFill/>
        </p:spPr>
        <p:txBody>
          <a:bodyPr wrap="none" rtlCol="0">
            <a:spAutoFit/>
          </a:bodyPr>
          <a:lstStyle/>
          <a:p>
            <a:r>
              <a:rPr lang="en-US" dirty="0">
                <a:solidFill>
                  <a:srgbClr val="FF0000"/>
                </a:solidFill>
                <a:latin typeface="Arial" pitchFamily="34" charset="0"/>
                <a:cs typeface="Arial" pitchFamily="34" charset="0"/>
              </a:rPr>
              <a:t>Fig: </a:t>
            </a:r>
            <a:r>
              <a:rPr lang="en-US" sz="1600" dirty="0">
                <a:solidFill>
                  <a:srgbClr val="FF0000"/>
                </a:solidFill>
                <a:latin typeface="Arial" pitchFamily="34" charset="0"/>
                <a:cs typeface="Arial" pitchFamily="34" charset="0"/>
              </a:rPr>
              <a:t>Architecture of </a:t>
            </a:r>
            <a:r>
              <a:rPr lang="en-US" sz="1600" dirty="0" smtClean="0">
                <a:solidFill>
                  <a:srgbClr val="FF0000"/>
                </a:solidFill>
                <a:latin typeface="Arial" pitchFamily="34" charset="0"/>
                <a:cs typeface="Arial" pitchFamily="34" charset="0"/>
              </a:rPr>
              <a:t>MobileNetV2.</a:t>
            </a:r>
            <a:endParaRPr lang="en-US" dirty="0"/>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3"/>
          <a:stretch>
            <a:fillRect/>
          </a:stretch>
        </p:blipFill>
        <p:spPr>
          <a:xfrm>
            <a:off x="765313" y="5765555"/>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4"/>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28743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rgbClr val="FF0000"/>
                </a:solidFill>
              </a:rPr>
              <a:t>Methodology / Model Used</a:t>
            </a:r>
            <a:endParaRPr lang="en-US" sz="5400" dirty="0"/>
          </a:p>
        </p:txBody>
      </p:sp>
      <p:sp>
        <p:nvSpPr>
          <p:cNvPr id="3" name="Content Placeholder 2"/>
          <p:cNvSpPr>
            <a:spLocks noGrp="1"/>
          </p:cNvSpPr>
          <p:nvPr>
            <p:ph idx="1"/>
          </p:nvPr>
        </p:nvSpPr>
        <p:spPr>
          <a:xfrm>
            <a:off x="1295401" y="2556932"/>
            <a:ext cx="9852327" cy="1418720"/>
          </a:xfrm>
        </p:spPr>
        <p:txBody>
          <a:bodyPr>
            <a:normAutofit/>
          </a:bodyPr>
          <a:lstStyle/>
          <a:p>
            <a:r>
              <a:rPr lang="en-US" sz="2200" b="1" dirty="0" smtClean="0">
                <a:solidFill>
                  <a:srgbClr val="C00000"/>
                </a:solidFill>
                <a:latin typeface="Arial" pitchFamily="34" charset="0"/>
                <a:cs typeface="Arial" pitchFamily="34" charset="0"/>
              </a:rPr>
              <a:t>ResNet50 - </a:t>
            </a:r>
            <a:r>
              <a:rPr lang="en-US" sz="1600" dirty="0" smtClean="0">
                <a:solidFill>
                  <a:srgbClr val="0070C0"/>
                </a:solidFill>
                <a:latin typeface="Arial" pitchFamily="34" charset="0"/>
                <a:cs typeface="Arial" pitchFamily="34" charset="0"/>
              </a:rPr>
              <a:t>Model </a:t>
            </a:r>
            <a:r>
              <a:rPr lang="en-US" sz="1600" dirty="0">
                <a:solidFill>
                  <a:srgbClr val="0070C0"/>
                </a:solidFill>
                <a:latin typeface="Arial" pitchFamily="34" charset="0"/>
                <a:cs typeface="Arial" pitchFamily="34" charset="0"/>
              </a:rPr>
              <a:t>has 50 layers 48 are Convolution layers, 1 </a:t>
            </a:r>
            <a:r>
              <a:rPr lang="en-US" sz="1600" dirty="0" err="1">
                <a:solidFill>
                  <a:srgbClr val="0070C0"/>
                </a:solidFill>
                <a:latin typeface="Arial" pitchFamily="34" charset="0"/>
                <a:cs typeface="Arial" pitchFamily="34" charset="0"/>
              </a:rPr>
              <a:t>Maxpooling</a:t>
            </a:r>
            <a:r>
              <a:rPr lang="en-US" sz="1600" dirty="0">
                <a:solidFill>
                  <a:srgbClr val="0070C0"/>
                </a:solidFill>
                <a:latin typeface="Arial" pitchFamily="34" charset="0"/>
                <a:cs typeface="Arial" pitchFamily="34" charset="0"/>
              </a:rPr>
              <a:t> layer and 1 Average pool layer. ResNet-50 model consists of 5 stages each with a residual block. Each residual block has 3 layers with both 1*1 and 3*3 convolutions. The concept of residual blocks is quite simple. In traditional neural networks, each layer feeds into the next layer. In a network with residual blocks, each layer feeds into the next layer and directly into the layers about 2–3 hops away, called identity connections.</a:t>
            </a:r>
          </a:p>
        </p:txBody>
      </p:sp>
      <p:pic>
        <p:nvPicPr>
          <p:cNvPr id="6146" name="Picture 2" descr="C:\Users\hp\Music\WhatsApp Image 2020-07-07 at 12.57.33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37" y="3959750"/>
            <a:ext cx="9271221" cy="18058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3"/>
          <a:stretch>
            <a:fillRect/>
          </a:stretch>
        </p:blipFill>
        <p:spPr>
          <a:xfrm>
            <a:off x="765313" y="5765555"/>
            <a:ext cx="1605425" cy="395594"/>
          </a:xfrm>
          <a:prstGeom prst="rect">
            <a:avLst/>
          </a:prstGeom>
        </p:spPr>
      </p:pic>
      <p:pic>
        <p:nvPicPr>
          <p:cNvPr id="6" name="Picture 5">
            <a:extLst>
              <a:ext uri="{FF2B5EF4-FFF2-40B4-BE49-F238E27FC236}">
                <a16:creationId xmlns:a16="http://schemas.microsoft.com/office/drawing/2014/main" xmlns="" id="{CCD6A49B-7679-4D4D-80B5-7F48ED982D3A}"/>
              </a:ext>
            </a:extLst>
          </p:cNvPr>
          <p:cNvPicPr>
            <a:picLocks noChangeAspect="1"/>
          </p:cNvPicPr>
          <p:nvPr/>
        </p:nvPicPr>
        <p:blipFill>
          <a:blip r:embed="rId4"/>
          <a:stretch>
            <a:fillRect/>
          </a:stretch>
        </p:blipFill>
        <p:spPr>
          <a:xfrm>
            <a:off x="10069749" y="5751207"/>
            <a:ext cx="1356936" cy="395594"/>
          </a:xfrm>
          <a:prstGeom prst="rect">
            <a:avLst/>
          </a:prstGeom>
        </p:spPr>
      </p:pic>
      <p:sp>
        <p:nvSpPr>
          <p:cNvPr id="7" name="TextBox 6"/>
          <p:cNvSpPr txBox="1"/>
          <p:nvPr/>
        </p:nvSpPr>
        <p:spPr>
          <a:xfrm>
            <a:off x="4150580" y="5805703"/>
            <a:ext cx="2983509" cy="369332"/>
          </a:xfrm>
          <a:prstGeom prst="rect">
            <a:avLst/>
          </a:prstGeom>
          <a:noFill/>
        </p:spPr>
        <p:txBody>
          <a:bodyPr wrap="none" rtlCol="0">
            <a:spAutoFit/>
          </a:bodyPr>
          <a:lstStyle/>
          <a:p>
            <a:r>
              <a:rPr lang="en-US" dirty="0">
                <a:solidFill>
                  <a:srgbClr val="FF0000"/>
                </a:solidFill>
                <a:latin typeface="Arial" pitchFamily="34" charset="0"/>
                <a:cs typeface="Arial" pitchFamily="34" charset="0"/>
              </a:rPr>
              <a:t>Fig: </a:t>
            </a:r>
            <a:r>
              <a:rPr lang="en-US" sz="1600" dirty="0">
                <a:solidFill>
                  <a:srgbClr val="FF0000"/>
                </a:solidFill>
                <a:latin typeface="Arial" pitchFamily="34" charset="0"/>
                <a:cs typeface="Arial" pitchFamily="34" charset="0"/>
              </a:rPr>
              <a:t>Architecture of </a:t>
            </a:r>
            <a:r>
              <a:rPr lang="en-US" sz="1600" dirty="0" smtClean="0">
                <a:solidFill>
                  <a:srgbClr val="FF0000"/>
                </a:solidFill>
                <a:latin typeface="Arial" pitchFamily="34" charset="0"/>
                <a:cs typeface="Arial" pitchFamily="34" charset="0"/>
              </a:rPr>
              <a:t>ResNet50.</a:t>
            </a:r>
            <a:endParaRPr lang="en-US" sz="1600" dirty="0"/>
          </a:p>
        </p:txBody>
      </p:sp>
    </p:spTree>
    <p:extLst>
      <p:ext uri="{BB962C8B-B14F-4D97-AF65-F5344CB8AC3E}">
        <p14:creationId xmlns:p14="http://schemas.microsoft.com/office/powerpoint/2010/main" val="193131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4C281-5885-4D2C-A18F-D7BA2001CFC7}"/>
              </a:ext>
            </a:extLst>
          </p:cNvPr>
          <p:cNvSpPr>
            <a:spLocks noGrp="1"/>
          </p:cNvSpPr>
          <p:nvPr>
            <p:ph type="title"/>
          </p:nvPr>
        </p:nvSpPr>
        <p:spPr/>
        <p:txBody>
          <a:bodyPr>
            <a:normAutofit/>
          </a:bodyPr>
          <a:lstStyle/>
          <a:p>
            <a:r>
              <a:rPr lang="en-IN" sz="5400" b="1" dirty="0">
                <a:solidFill>
                  <a:srgbClr val="FF0000"/>
                </a:solidFill>
              </a:rPr>
              <a:t>Results Achieved</a:t>
            </a:r>
          </a:p>
        </p:txBody>
      </p:sp>
      <p:sp>
        <p:nvSpPr>
          <p:cNvPr id="3" name="Content Placeholder 2">
            <a:extLst>
              <a:ext uri="{FF2B5EF4-FFF2-40B4-BE49-F238E27FC236}">
                <a16:creationId xmlns:a16="http://schemas.microsoft.com/office/drawing/2014/main" xmlns="" id="{218E5476-7C93-42E5-BFA2-53641CE0F421}"/>
              </a:ext>
            </a:extLst>
          </p:cNvPr>
          <p:cNvSpPr>
            <a:spLocks noGrp="1"/>
          </p:cNvSpPr>
          <p:nvPr>
            <p:ph idx="1"/>
          </p:nvPr>
        </p:nvSpPr>
        <p:spPr/>
        <p:txBody>
          <a:bodyPr>
            <a:normAutofit/>
          </a:bodyPr>
          <a:lstStyle/>
          <a:p>
            <a:pPr marL="0" indent="0">
              <a:buNone/>
            </a:pPr>
            <a:r>
              <a:rPr lang="en-IN" b="1" dirty="0" smtClean="0">
                <a:solidFill>
                  <a:srgbClr val="C00000"/>
                </a:solidFill>
              </a:rPr>
              <a:t>VGG16 Model:- </a:t>
            </a:r>
            <a:r>
              <a:rPr lang="en-IN" sz="1800" dirty="0" smtClean="0">
                <a:solidFill>
                  <a:srgbClr val="0070C0"/>
                </a:solidFill>
                <a:latin typeface="Arial" pitchFamily="34" charset="0"/>
                <a:cs typeface="Arial" pitchFamily="34" charset="0"/>
              </a:rPr>
              <a:t>Model has given 99% accuracy in prediction of finding birds species.</a:t>
            </a:r>
          </a:p>
          <a:p>
            <a:pPr marL="0" indent="0">
              <a:buNone/>
            </a:pPr>
            <a:endParaRPr lang="en-IN" sz="1800" dirty="0">
              <a:solidFill>
                <a:srgbClr val="0070C0"/>
              </a:solidFill>
              <a:latin typeface="Arial" pitchFamily="34" charset="0"/>
              <a:cs typeface="Arial" pitchFamily="34" charset="0"/>
            </a:endParaRPr>
          </a:p>
        </p:txBody>
      </p:sp>
      <p:pic>
        <p:nvPicPr>
          <p:cNvPr id="6" name="Picture 5"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xmlns=""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4" name="AutoShape 2" descr="blob:https://web.whatsapp.com/a4808299-48a6-4550-9f76-ffa86f3472d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a4808299-48a6-4550-9f76-ffa86f3472d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I:\WhatsApp Image 2020-07-06 at 4.18.56 P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514" y="3271770"/>
            <a:ext cx="5863646" cy="13558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0376" y="5081249"/>
            <a:ext cx="3326693" cy="646331"/>
          </a:xfrm>
          <a:prstGeom prst="rect">
            <a:avLst/>
          </a:prstGeom>
          <a:noFill/>
        </p:spPr>
        <p:txBody>
          <a:bodyPr wrap="square" rtlCol="0">
            <a:spAutoFit/>
          </a:bodyPr>
          <a:lstStyle/>
          <a:p>
            <a:r>
              <a:rPr lang="en-US" sz="2000" dirty="0" smtClean="0">
                <a:solidFill>
                  <a:srgbClr val="FF0000"/>
                </a:solidFill>
                <a:latin typeface="Arial" pitchFamily="34" charset="0"/>
                <a:cs typeface="Arial" pitchFamily="34" charset="0"/>
              </a:rPr>
              <a:t>Fig(a): </a:t>
            </a:r>
            <a:r>
              <a:rPr lang="en-US" sz="1600" dirty="0" smtClean="0">
                <a:solidFill>
                  <a:srgbClr val="FF0000"/>
                </a:solidFill>
                <a:latin typeface="Arial" pitchFamily="34" charset="0"/>
                <a:cs typeface="Arial" pitchFamily="34" charset="0"/>
              </a:rPr>
              <a:t>Model output image after prediction.</a:t>
            </a:r>
            <a:endParaRPr lang="en-US" sz="1600" dirty="0">
              <a:solidFill>
                <a:srgbClr val="FF0000"/>
              </a:solidFill>
              <a:latin typeface="Arial" pitchFamily="34" charset="0"/>
              <a:cs typeface="Arial" pitchFamily="34" charset="0"/>
            </a:endParaRPr>
          </a:p>
        </p:txBody>
      </p:sp>
      <p:sp>
        <p:nvSpPr>
          <p:cNvPr id="9" name="TextBox 8"/>
          <p:cNvSpPr txBox="1"/>
          <p:nvPr/>
        </p:nvSpPr>
        <p:spPr>
          <a:xfrm>
            <a:off x="4969566" y="4916424"/>
            <a:ext cx="4794636" cy="646331"/>
          </a:xfrm>
          <a:prstGeom prst="rect">
            <a:avLst/>
          </a:prstGeom>
          <a:noFill/>
        </p:spPr>
        <p:txBody>
          <a:bodyPr wrap="square" rtlCol="0">
            <a:spAutoFit/>
          </a:bodyPr>
          <a:lstStyle/>
          <a:p>
            <a:r>
              <a:rPr lang="en-US" sz="2000" dirty="0" smtClean="0">
                <a:solidFill>
                  <a:srgbClr val="FF0000"/>
                </a:solidFill>
                <a:latin typeface="Arial" pitchFamily="34" charset="0"/>
                <a:cs typeface="Arial" pitchFamily="34" charset="0"/>
              </a:rPr>
              <a:t>Fig(b): </a:t>
            </a:r>
            <a:r>
              <a:rPr lang="en-US" sz="1600" dirty="0" smtClean="0">
                <a:solidFill>
                  <a:srgbClr val="FF0000"/>
                </a:solidFill>
                <a:latin typeface="Arial" pitchFamily="34" charset="0"/>
                <a:cs typeface="Arial" pitchFamily="34" charset="0"/>
              </a:rPr>
              <a:t>Model accuracy 1,2 are base model and 3,4 are fine tuned model.</a:t>
            </a:r>
            <a:endParaRPr lang="en-US" dirty="0">
              <a:solidFill>
                <a:srgbClr val="0070C0"/>
              </a:solidFill>
              <a:latin typeface="Arial" pitchFamily="34" charset="0"/>
              <a:cs typeface="Arial" pitchFamily="34" charset="0"/>
            </a:endParaRPr>
          </a:p>
        </p:txBody>
      </p:sp>
      <p:pic>
        <p:nvPicPr>
          <p:cNvPr id="1026" name="Picture 2" descr="C:\Users\hp\Music\WhatsApp Image 2020-07-07 at 6.49.19 PM.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376" y="3045350"/>
            <a:ext cx="3381366" cy="209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7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Results from </a:t>
            </a:r>
            <a:r>
              <a:rPr lang="en-US" b="1" dirty="0" err="1" smtClean="0">
                <a:solidFill>
                  <a:srgbClr val="FF0000"/>
                </a:solidFill>
              </a:rPr>
              <a:t>MobileNet</a:t>
            </a:r>
            <a:r>
              <a:rPr lang="en-US" b="1" dirty="0" smtClean="0">
                <a:solidFill>
                  <a:srgbClr val="FF0000"/>
                </a:solidFill>
              </a:rPr>
              <a:t> Model</a:t>
            </a:r>
            <a:endParaRPr lang="en-US" b="1" dirty="0">
              <a:solidFill>
                <a:srgbClr val="FF0000"/>
              </a:solidFill>
            </a:endParaRPr>
          </a:p>
        </p:txBody>
      </p:sp>
      <p:pic>
        <p:nvPicPr>
          <p:cNvPr id="3074" name="Picture 2" descr="C:\Users\hp\Music\WhatsApp Image 2020-07-06 at 11.21.47 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0505" y="3422974"/>
            <a:ext cx="8507895" cy="1737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31235" y="2552369"/>
            <a:ext cx="9430247" cy="646331"/>
          </a:xfrm>
          <a:prstGeom prst="rect">
            <a:avLst/>
          </a:prstGeom>
          <a:noFill/>
        </p:spPr>
        <p:txBody>
          <a:bodyPr wrap="square" rtlCol="0">
            <a:spAutoFit/>
          </a:bodyPr>
          <a:lstStyle/>
          <a:p>
            <a:r>
              <a:rPr lang="en-US" dirty="0" smtClean="0">
                <a:solidFill>
                  <a:srgbClr val="0070C0"/>
                </a:solidFill>
                <a:latin typeface="Arial" pitchFamily="34" charset="0"/>
                <a:cs typeface="Arial" pitchFamily="34" charset="0"/>
              </a:rPr>
              <a:t>Model has given 99% test accuracy and for the different batch size and learning rate accuracy is given below.</a:t>
            </a:r>
            <a:endParaRPr lang="en-US" dirty="0">
              <a:solidFill>
                <a:srgbClr val="0070C0"/>
              </a:solidFill>
              <a:latin typeface="Arial" pitchFamily="34" charset="0"/>
              <a:cs typeface="Arial" pitchFamily="34" charset="0"/>
            </a:endParaRPr>
          </a:p>
        </p:txBody>
      </p:sp>
      <p:pic>
        <p:nvPicPr>
          <p:cNvPr id="8" name="Picture 7"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3"/>
          <a:stretch>
            <a:fillRect/>
          </a:stretch>
        </p:blipFill>
        <p:spPr>
          <a:xfrm>
            <a:off x="765313" y="5765555"/>
            <a:ext cx="1605425" cy="395594"/>
          </a:xfrm>
          <a:prstGeom prst="rect">
            <a:avLst/>
          </a:prstGeom>
        </p:spPr>
      </p:pic>
      <p:pic>
        <p:nvPicPr>
          <p:cNvPr id="9" name="Picture 8">
            <a:extLst>
              <a:ext uri="{FF2B5EF4-FFF2-40B4-BE49-F238E27FC236}">
                <a16:creationId xmlns:a16="http://schemas.microsoft.com/office/drawing/2014/main" xmlns="" id="{CCD6A49B-7679-4D4D-80B5-7F48ED982D3A}"/>
              </a:ext>
            </a:extLst>
          </p:cNvPr>
          <p:cNvPicPr>
            <a:picLocks noChangeAspect="1"/>
          </p:cNvPicPr>
          <p:nvPr/>
        </p:nvPicPr>
        <p:blipFill>
          <a:blip r:embed="rId4"/>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370105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Results from ResNet50 Model</a:t>
            </a:r>
            <a:endParaRPr lang="en-US" b="1" dirty="0">
              <a:solidFill>
                <a:srgbClr val="FF0000"/>
              </a:solidFill>
            </a:endParaRPr>
          </a:p>
        </p:txBody>
      </p:sp>
      <p:pic>
        <p:nvPicPr>
          <p:cNvPr id="4098" name="Picture 2" descr="C:\Users\hp\Music\WhatsApp Image 2020-07-07 at 12.05.17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5955" y="3019963"/>
            <a:ext cx="6035040" cy="176672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I:\WhatsApp Image 2020-07-06 at 4.48.06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574" y="2855140"/>
            <a:ext cx="2965837" cy="218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71835" y="5041127"/>
            <a:ext cx="3442915" cy="646331"/>
          </a:xfrm>
          <a:prstGeom prst="rect">
            <a:avLst/>
          </a:prstGeom>
          <a:noFill/>
        </p:spPr>
        <p:txBody>
          <a:bodyPr wrap="square" rtlCol="0">
            <a:spAutoFit/>
          </a:bodyPr>
          <a:lstStyle/>
          <a:p>
            <a:r>
              <a:rPr lang="en-US" sz="2000" dirty="0" smtClean="0">
                <a:solidFill>
                  <a:srgbClr val="FF0000"/>
                </a:solidFill>
                <a:latin typeface="Arial" pitchFamily="34" charset="0"/>
                <a:cs typeface="Arial" pitchFamily="34" charset="0"/>
              </a:rPr>
              <a:t>Fig(a): </a:t>
            </a:r>
            <a:r>
              <a:rPr lang="en-US" sz="1600" dirty="0" smtClean="0">
                <a:solidFill>
                  <a:srgbClr val="FF0000"/>
                </a:solidFill>
                <a:latin typeface="Arial" pitchFamily="34" charset="0"/>
                <a:cs typeface="Arial" pitchFamily="34" charset="0"/>
              </a:rPr>
              <a:t>Model </a:t>
            </a:r>
            <a:r>
              <a:rPr lang="en-US" sz="1600" dirty="0" err="1">
                <a:solidFill>
                  <a:srgbClr val="FF0000"/>
                </a:solidFill>
                <a:latin typeface="Arial" pitchFamily="34" charset="0"/>
                <a:cs typeface="Arial" pitchFamily="34" charset="0"/>
              </a:rPr>
              <a:t>Model</a:t>
            </a:r>
            <a:r>
              <a:rPr lang="en-US" sz="1600" dirty="0">
                <a:solidFill>
                  <a:srgbClr val="FF0000"/>
                </a:solidFill>
                <a:latin typeface="Arial" pitchFamily="34" charset="0"/>
                <a:cs typeface="Arial" pitchFamily="34" charset="0"/>
              </a:rPr>
              <a:t> output image after </a:t>
            </a:r>
            <a:r>
              <a:rPr lang="en-US" sz="1600" dirty="0" smtClean="0">
                <a:solidFill>
                  <a:srgbClr val="FF0000"/>
                </a:solidFill>
                <a:latin typeface="Arial" pitchFamily="34" charset="0"/>
                <a:cs typeface="Arial" pitchFamily="34" charset="0"/>
              </a:rPr>
              <a:t>prediction.</a:t>
            </a:r>
            <a:endParaRPr lang="en-US" sz="1600" dirty="0">
              <a:solidFill>
                <a:srgbClr val="FF0000"/>
              </a:solidFill>
              <a:latin typeface="Arial" pitchFamily="34" charset="0"/>
              <a:cs typeface="Arial" pitchFamily="34" charset="0"/>
            </a:endParaRPr>
          </a:p>
        </p:txBody>
      </p:sp>
      <p:sp>
        <p:nvSpPr>
          <p:cNvPr id="5" name="TextBox 4"/>
          <p:cNvSpPr txBox="1"/>
          <p:nvPr/>
        </p:nvSpPr>
        <p:spPr>
          <a:xfrm>
            <a:off x="6543923" y="4941115"/>
            <a:ext cx="2501006" cy="369332"/>
          </a:xfrm>
          <a:prstGeom prst="rect">
            <a:avLst/>
          </a:prstGeom>
          <a:noFill/>
        </p:spPr>
        <p:txBody>
          <a:bodyPr wrap="none" rtlCol="0">
            <a:spAutoFit/>
          </a:bodyPr>
          <a:lstStyle/>
          <a:p>
            <a:r>
              <a:rPr lang="en-US" dirty="0" smtClean="0">
                <a:solidFill>
                  <a:srgbClr val="FF0000"/>
                </a:solidFill>
                <a:latin typeface="Arial" pitchFamily="34" charset="0"/>
                <a:cs typeface="Arial" pitchFamily="34" charset="0"/>
              </a:rPr>
              <a:t>Fig(b): </a:t>
            </a:r>
            <a:r>
              <a:rPr lang="en-US" sz="1600" dirty="0" err="1" smtClean="0">
                <a:solidFill>
                  <a:srgbClr val="FF0000"/>
                </a:solidFill>
                <a:latin typeface="Arial" pitchFamily="34" charset="0"/>
                <a:cs typeface="Arial" pitchFamily="34" charset="0"/>
              </a:rPr>
              <a:t>Hyperparameters</a:t>
            </a:r>
            <a:endParaRPr lang="en-US" sz="1600" dirty="0">
              <a:solidFill>
                <a:srgbClr val="FF0000"/>
              </a:solidFill>
              <a:latin typeface="Arial" pitchFamily="34" charset="0"/>
              <a:cs typeface="Arial" pitchFamily="34" charset="0"/>
            </a:endParaRPr>
          </a:p>
        </p:txBody>
      </p:sp>
      <p:pic>
        <p:nvPicPr>
          <p:cNvPr id="8" name="Picture 7" descr="A drawing of a face&#10;&#10;Description generated with high confidence">
            <a:extLst>
              <a:ext uri="{FF2B5EF4-FFF2-40B4-BE49-F238E27FC236}">
                <a16:creationId xmlns:a16="http://schemas.microsoft.com/office/drawing/2014/main" xmlns="" id="{8836FDF2-11E7-429D-BA6E-738259E33DBF}"/>
              </a:ext>
            </a:extLst>
          </p:cNvPr>
          <p:cNvPicPr>
            <a:picLocks noChangeAspect="1"/>
          </p:cNvPicPr>
          <p:nvPr/>
        </p:nvPicPr>
        <p:blipFill>
          <a:blip r:embed="rId4"/>
          <a:stretch>
            <a:fillRect/>
          </a:stretch>
        </p:blipFill>
        <p:spPr>
          <a:xfrm>
            <a:off x="765313" y="5765555"/>
            <a:ext cx="1605425" cy="395594"/>
          </a:xfrm>
          <a:prstGeom prst="rect">
            <a:avLst/>
          </a:prstGeom>
        </p:spPr>
      </p:pic>
      <p:pic>
        <p:nvPicPr>
          <p:cNvPr id="9" name="Picture 8">
            <a:extLst>
              <a:ext uri="{FF2B5EF4-FFF2-40B4-BE49-F238E27FC236}">
                <a16:creationId xmlns:a16="http://schemas.microsoft.com/office/drawing/2014/main" xmlns="" id="{CCD6A49B-7679-4D4D-80B5-7F48ED982D3A}"/>
              </a:ext>
            </a:extLst>
          </p:cNvPr>
          <p:cNvPicPr>
            <a:picLocks noChangeAspect="1"/>
          </p:cNvPicPr>
          <p:nvPr/>
        </p:nvPicPr>
        <p:blipFill>
          <a:blip r:embed="rId5"/>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26020577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2271</TotalTime>
  <Words>610</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A light-weight CNN for Bird species classification</vt:lpstr>
      <vt:lpstr>Introduction</vt:lpstr>
      <vt:lpstr>Dataset Used</vt:lpstr>
      <vt:lpstr>Methodology / Model Used</vt:lpstr>
      <vt:lpstr>Methodology / Model Used</vt:lpstr>
      <vt:lpstr>Methodology / Model Used</vt:lpstr>
      <vt:lpstr>Results Achieved</vt:lpstr>
      <vt:lpstr>Results from MobileNet Model</vt:lpstr>
      <vt:lpstr>Results from ResNet50 Model</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Windows User</cp:lastModifiedBy>
  <cp:revision>53</cp:revision>
  <dcterms:created xsi:type="dcterms:W3CDTF">2019-07-11T19:19:23Z</dcterms:created>
  <dcterms:modified xsi:type="dcterms:W3CDTF">2020-07-07T16:54:19Z</dcterms:modified>
</cp:coreProperties>
</file>