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7102475" cy="10234613"/>
  <p:embeddedFontLst>
    <p:embeddedFont>
      <p:font typeface="Lustria" charset="0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gO86eDs+SBVBFSNZF8idDusLL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3CF8EB1-4E6B-4709-B03C-2455054B2AB8}">
  <a:tblStyle styleId="{83CF8EB1-4E6B-4709-B03C-2455054B2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965" y="3667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57" y="1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3925" y="766763"/>
            <a:ext cx="27162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2321"/>
            <a:ext cx="568198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25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57" y="9721125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097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sldNum" idx="12"/>
          </p:nvPr>
        </p:nvSpPr>
        <p:spPr>
          <a:xfrm>
            <a:off x="4023057" y="9721125"/>
            <a:ext cx="3077740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6763"/>
            <a:ext cx="27162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710248" y="4862321"/>
            <a:ext cx="568198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325" tIns="49675" rIns="99325" bIns="49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 rot="-5400000">
            <a:off x="24748747" y="42184202"/>
            <a:ext cx="388281" cy="1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475" rIns="86975" bIns="43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en-US" sz="1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www.postersession.com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38726"/>
          <a:stretch/>
        </p:blipFill>
        <p:spPr>
          <a:xfrm>
            <a:off x="22904336" y="42144694"/>
            <a:ext cx="3809222" cy="20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26713556" y="42062331"/>
            <a:ext cx="2242539" cy="31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475" rIns="86975" bIns="434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3064"/>
            </a:gs>
            <a:gs pos="50000">
              <a:schemeClr val="lt1"/>
            </a:gs>
            <a:gs pos="100000">
              <a:srgbClr val="003064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498583" y="268169"/>
            <a:ext cx="29203651" cy="5482897"/>
          </a:xfrm>
          <a:prstGeom prst="roundRect">
            <a:avLst>
              <a:gd name="adj" fmla="val 10870"/>
            </a:avLst>
          </a:prstGeom>
          <a:gradFill>
            <a:gsLst>
              <a:gs pos="0">
                <a:srgbClr val="A7C4FF"/>
              </a:gs>
              <a:gs pos="100000">
                <a:schemeClr val="lt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8280" y="41883838"/>
            <a:ext cx="10093954" cy="69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1355834" y="6614600"/>
            <a:ext cx="12486290" cy="584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</p:txBody>
      </p:sp>
      <p:sp>
        <p:nvSpPr>
          <p:cNvPr id="22" name="Google Shape;22;p1"/>
          <p:cNvSpPr txBox="1"/>
          <p:nvPr/>
        </p:nvSpPr>
        <p:spPr>
          <a:xfrm>
            <a:off x="815533" y="14890177"/>
            <a:ext cx="13968246" cy="584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dirty="0"/>
          </a:p>
        </p:txBody>
      </p:sp>
      <p:sp>
        <p:nvSpPr>
          <p:cNvPr id="23" name="Google Shape;23;p1"/>
          <p:cNvSpPr txBox="1"/>
          <p:nvPr/>
        </p:nvSpPr>
        <p:spPr>
          <a:xfrm>
            <a:off x="968380" y="26870475"/>
            <a:ext cx="13905187" cy="584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Proposed  Method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>
            <a:off x="736703" y="38457576"/>
            <a:ext cx="14125905" cy="584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Experimental Results and Discussion</a:t>
            </a:r>
            <a:endParaRPr sz="3200" b="1" i="0" u="none" strike="noStrike" cap="none" dirty="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5639394" y="32684190"/>
            <a:ext cx="14094370" cy="584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dirty="0"/>
          </a:p>
        </p:txBody>
      </p:sp>
      <p:sp>
        <p:nvSpPr>
          <p:cNvPr id="26" name="Google Shape;26;p1"/>
          <p:cNvSpPr txBox="1"/>
          <p:nvPr/>
        </p:nvSpPr>
        <p:spPr>
          <a:xfrm>
            <a:off x="15670924" y="37069327"/>
            <a:ext cx="14062840" cy="584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250" tIns="45600" rIns="91250" bIns="4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27" name="Google Shape;27;p1"/>
          <p:cNvSpPr/>
          <p:nvPr/>
        </p:nvSpPr>
        <p:spPr>
          <a:xfrm>
            <a:off x="2559569" y="1050095"/>
            <a:ext cx="25081678" cy="26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45600" rIns="91225" bIns="456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light-weight CNN for Bird species classification</a:t>
            </a:r>
            <a:endParaRPr sz="7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1.Sarvjeet,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Shubham Arun Gujar, 3.Panchal Kruti Babubhai, 4.Kommana Madhusri</a:t>
            </a: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Mentor: TEJALAL CHOUDHARY</a:t>
            </a: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6368047" y="41916441"/>
            <a:ext cx="3476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No. - 14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77105" y="3659023"/>
            <a:ext cx="6758110" cy="207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 descr="A drawing of a face&#10;&#10;Description generated with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677" y="3727537"/>
            <a:ext cx="8388431" cy="207785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1000977" y="7219132"/>
            <a:ext cx="13196003" cy="754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Now a day birds are present in various scenarios appear in different shapes, sizes, </a:t>
            </a: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colors 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etc. from human </a:t>
            </a: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perspective.</a:t>
            </a:r>
          </a:p>
          <a:p>
            <a:pPr marL="571500" lvl="0" indent="-571500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Human 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ability to recognize the birds through images is </a:t>
            </a: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not a tough task 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but </a:t>
            </a: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machines can’t.</a:t>
            </a:r>
          </a:p>
          <a:p>
            <a:pPr marL="571500" lvl="0" indent="-571500">
              <a:buFont typeface="Arial" pitchFamily="34" charset="0"/>
              <a:buChar char="•"/>
            </a:pP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W</a:t>
            </a: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e 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have used dataset of 200 bird species with training, testing and validation images</a:t>
            </a: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.</a:t>
            </a:r>
          </a:p>
          <a:p>
            <a:pPr marL="571500" lvl="0" indent="-571500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By 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using CNN an image is converted to gray scale format passing through neural networks compared with testing images and generate accuracy, predicts classes.</a:t>
            </a:r>
            <a:endParaRPr sz="4400" dirty="0">
              <a:solidFill>
                <a:srgbClr val="0C0C0C"/>
              </a:solidFill>
              <a:latin typeface="Arial" pitchFamily="34" charset="0"/>
              <a:ea typeface="Lustria"/>
              <a:cs typeface="Arial" pitchFamily="34" charset="0"/>
              <a:sym typeface="Lustria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966322" y="15574169"/>
            <a:ext cx="13948598" cy="1092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Char char="•"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Bird species classification is purely based on image classification </a:t>
            </a: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</a:t>
            </a: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</a:t>
            </a: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fast </a:t>
            </a: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 fields and the reason can be narrowed down to the fact that everything is based on classification everywhere we uses </a:t>
            </a: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Char char="•"/>
            </a:pPr>
            <a:endParaRPr lang="en-US" sz="4400" dirty="0">
              <a:solidFill>
                <a:schemeClr val="dk1"/>
              </a:solidFill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Char char="•"/>
            </a:pP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people to be experts in a field if they have mastered classification. </a:t>
            </a:r>
            <a:endParaRPr lang="en-US" sz="4400" dirty="0">
              <a:solidFill>
                <a:schemeClr val="dk1"/>
              </a:solidFill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Char char="•"/>
            </a:pPr>
            <a:endParaRPr lang="en-US" sz="4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Char char="•"/>
            </a:pP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</a:t>
            </a: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classification are musicians can classify that what sounds good, doctors can classify diseases blood samples </a:t>
            </a: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Char char="•"/>
            </a:pPr>
            <a:endParaRPr lang="en-US" sz="4400" dirty="0">
              <a:solidFill>
                <a:schemeClr val="dk1"/>
              </a:solidFill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Char char="•"/>
            </a:pP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classify </a:t>
            </a: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many hours of training but with the quality datasets deep learning can classify just as well, if not better than we can.</a:t>
            </a:r>
            <a:endParaRPr dirty="0"/>
          </a:p>
        </p:txBody>
      </p:sp>
      <p:sp>
        <p:nvSpPr>
          <p:cNvPr id="33" name="Google Shape;33;p1"/>
          <p:cNvSpPr txBox="1"/>
          <p:nvPr/>
        </p:nvSpPr>
        <p:spPr>
          <a:xfrm>
            <a:off x="917890" y="31037163"/>
            <a:ext cx="1386588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VGG16</a:t>
            </a:r>
            <a:r>
              <a:rPr lang="en-US" sz="48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A model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4400" dirty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consists of 16 weight layers including 13 convolutional layers with filter size of 3 X 3, and fully-connected layers of same filter size and 2x2 pooling layers</a:t>
            </a:r>
            <a:r>
              <a:rPr lang="en-US" sz="4400" dirty="0" smtClean="0">
                <a:solidFill>
                  <a:srgbClr val="0C0C0C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. It has around 138M parameters.</a:t>
            </a:r>
            <a:endParaRPr sz="4400" dirty="0">
              <a:solidFill>
                <a:srgbClr val="0C0C0C"/>
              </a:solidFill>
              <a:latin typeface="Arial" pitchFamily="34" charset="0"/>
              <a:ea typeface="Lustria"/>
              <a:cs typeface="Arial" pitchFamily="34" charset="0"/>
              <a:sym typeface="Lustria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08553" y="27709940"/>
            <a:ext cx="1366255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RESNET50-</a:t>
            </a:r>
            <a:r>
              <a:rPr lang="en-US" sz="48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4400" dirty="0">
                <a:solidFill>
                  <a:schemeClr val="dk1"/>
                </a:solidFill>
                <a:latin typeface="Arial" pitchFamily="34" charset="0"/>
                <a:ea typeface="Lustria"/>
                <a:cs typeface="Arial" pitchFamily="34" charset="0"/>
                <a:sym typeface="Lustria"/>
              </a:rPr>
              <a:t>The ResNet-50 model consists of 48 Convolution layers and 1 Max-pool and 1 Average pool layer. This model has around 23 million parameters.</a:t>
            </a:r>
            <a:endParaRPr sz="4400" b="1" dirty="0">
              <a:solidFill>
                <a:schemeClr val="dk1"/>
              </a:solidFill>
              <a:latin typeface="Arial" pitchFamily="34" charset="0"/>
              <a:ea typeface="Lustria"/>
              <a:cs typeface="Arial" pitchFamily="34" charset="0"/>
              <a:sym typeface="Lustria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000977" y="34636221"/>
            <a:ext cx="13662553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MOBILENETV2-</a:t>
            </a:r>
            <a:r>
              <a:rPr lang="en-US" sz="4400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4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MobileNetV2 consists of</a:t>
            </a:r>
          </a:p>
          <a:p>
            <a:pPr lvl="0"/>
            <a:r>
              <a:rPr lang="en-US" sz="4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initial fully convoluted layer with 32 filters</a:t>
            </a:r>
          </a:p>
          <a:p>
            <a:pPr lvl="0"/>
            <a:r>
              <a:rPr lang="en-US" sz="4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which are followed by 19 residual bottleneck</a:t>
            </a:r>
          </a:p>
          <a:p>
            <a:pPr lvl="0"/>
            <a:r>
              <a:rPr lang="en-US" sz="4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layers. It uses 3.4 million parameters and the</a:t>
            </a:r>
          </a:p>
          <a:p>
            <a:pPr lvl="0"/>
            <a:r>
              <a:rPr lang="en-US" sz="44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mode size varies between 1.7M to 6.9M</a:t>
            </a:r>
            <a:r>
              <a:rPr lang="en-US" sz="4800" b="1" dirty="0">
                <a:solidFill>
                  <a:schemeClr val="dk1"/>
                </a:solidFill>
              </a:rPr>
              <a:t>.</a:t>
            </a:r>
            <a:endParaRPr sz="4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5623627" y="33283675"/>
            <a:ext cx="1409437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model works on the principle based on the detection of parts and extracting CNN features from multiple convolutional layers.</a:t>
            </a:r>
            <a:endParaRPr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basis of the results obtained, our model has provided 94% accuracy in prediction of finding bird species and after fine tuning 99%.</a:t>
            </a:r>
            <a:endParaRPr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15639391" y="37745455"/>
            <a:ext cx="1420473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https://towardsdatascience.com/step-by-step-vgg16-implementation-in-keras-for-beginners-a833c686ae6c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https://reshamas.github.io/deploying-deep-learning-models-on-web-and-mobile</a:t>
            </a: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lang="en-US" sz="4000" dirty="0" smtClean="0">
              <a:solidFill>
                <a:schemeClr val="bg2">
                  <a:lumMod val="95000"/>
                  <a:lumOff val="5000"/>
                </a:schemeClr>
              </a:solidFill>
              <a:sym typeface="Arial"/>
            </a:endParaRPr>
          </a:p>
          <a:p>
            <a:pPr marL="571500" lvl="0" indent="-571500"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dirty="0">
                <a:solidFill>
                  <a:schemeClr val="bg2">
                    <a:lumMod val="95000"/>
                    <a:lumOff val="5000"/>
                  </a:schemeClr>
                </a:solidFill>
              </a:rPr>
              <a:t>http://alibabacloud.com/blog/part-1-image-classification-using-features-extracted-by-transfer-learning-in-keras_</a:t>
            </a:r>
            <a:endParaRPr sz="40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15639392" y="6504150"/>
            <a:ext cx="13117108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   ResNet50 </a:t>
            </a:r>
            <a:r>
              <a:rPr lang="en-US" sz="4400" b="1" dirty="0">
                <a:solidFill>
                  <a:srgbClr val="C00000"/>
                </a:solidFill>
              </a:rPr>
              <a:t>Model- </a:t>
            </a:r>
            <a:r>
              <a:rPr lang="en-US" sz="4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Hyperparameters</a:t>
            </a:r>
            <a:endParaRPr sz="4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I:\WhatsApp Image 2020-07-06 at 4.48.06 PM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00" y="11847823"/>
            <a:ext cx="7645399" cy="38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21838" y="16770696"/>
            <a:ext cx="13511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VGG16 Model- </a:t>
            </a:r>
            <a:r>
              <a:rPr lang="en-US" sz="4400" dirty="0" err="1">
                <a:solidFill>
                  <a:schemeClr val="bg2">
                    <a:lumMod val="95000"/>
                    <a:lumOff val="5000"/>
                  </a:schemeClr>
                </a:solidFill>
              </a:rPr>
              <a:t>H</a:t>
            </a:r>
            <a:r>
              <a:rPr lang="en-US" sz="4400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yperparameters</a:t>
            </a:r>
            <a:endParaRPr lang="en-US" sz="44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 descr="I:\WhatsApp Image 2020-07-06 at 4.18.56 PM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199" y="17743337"/>
            <a:ext cx="13076640" cy="41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 descr="blob:https://web.whatsapp.com/44b5f8e3-2f3c-499a-a9c5-1ed5fd6796f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blob:https://web.whatsapp.com/44b5f8e3-2f3c-499a-a9c5-1ed5fd6796f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29201" y="27086087"/>
            <a:ext cx="9988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Fig: VGG16 Model 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 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image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after prediction.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78160" y="15769474"/>
            <a:ext cx="8932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Fig: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ResNet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Model 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 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image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after prediction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03" y="39112986"/>
            <a:ext cx="14006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chemeClr val="bg2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Model has given 99% accuracy in prediction of finding birds species.</a:t>
            </a:r>
          </a:p>
        </p:txBody>
      </p:sp>
      <p:pic>
        <p:nvPicPr>
          <p:cNvPr id="1033" name="Picture 9" descr="C:\Users\hp\Music\WhatsApp Image 2020-07-06 at 11.21.47 PM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199" y="28516997"/>
            <a:ext cx="12851961" cy="39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332199" y="27686000"/>
            <a:ext cx="1307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MOBILENETV2-</a:t>
            </a:r>
            <a:r>
              <a:rPr lang="en-US" sz="4800" dirty="0" smtClean="0"/>
              <a:t>  </a:t>
            </a:r>
            <a:r>
              <a:rPr lang="en-US" sz="4400" dirty="0" err="1" smtClean="0"/>
              <a:t>Hyperparameters</a:t>
            </a:r>
            <a:endParaRPr lang="en-US" sz="4400" dirty="0"/>
          </a:p>
        </p:txBody>
      </p:sp>
      <p:pic>
        <p:nvPicPr>
          <p:cNvPr id="1035" name="Picture 11" descr="C:\Users\hp\Music\WhatsApp Image 2020-07-06 at 11.35.39 PM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32" y="40606741"/>
            <a:ext cx="11173267" cy="187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199" y="7335150"/>
            <a:ext cx="13076640" cy="428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hp\Music\WhatsApp Image 2020-07-07 at 6.49.19 PM.jpe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910" y="22067235"/>
            <a:ext cx="7372250" cy="498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423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Lustria</vt:lpstr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Shulda;www.postersession.com</dc:creator>
  <cp:lastModifiedBy>Windows User</cp:lastModifiedBy>
  <cp:revision>12</cp:revision>
  <dcterms:created xsi:type="dcterms:W3CDTF">2008-12-04T00:20:37Z</dcterms:created>
  <dcterms:modified xsi:type="dcterms:W3CDTF">2020-07-07T16:52:41Z</dcterms:modified>
</cp:coreProperties>
</file>