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E0E5F8-62A0-4256-88F6-31647AE4E6AE}">
  <a:tblStyle styleId="{08E0E5F8-62A0-4256-88F6-31647AE4E6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045a3b2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045a3b2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045a3b2ba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045a3b2ba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045a3b2ba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045a3b2ba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48074af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48074af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048074af6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048074af6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045a3b2ba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045a3b2ba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048074af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048074af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48074af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048074af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048074af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048074af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045a3b2ba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045a3b2ba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48074af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048074af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045a3b2b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045a3b2b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048074af6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048074af6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045a3b2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045a3b2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045a3b2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045a3b2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45a3b2b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045a3b2b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045a3b2ba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045a3b2ba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048074af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048074af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048074af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048074af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048074af6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048074af6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neumonia-classifier-cnn.herokuapp.com/"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ijstr.org/final-print/apr2020/Pneumonia-Detection-Using-Convolutional-Neural-Networks.pdf" TargetMode="External"/><Relationship Id="rId4" Type="http://schemas.openxmlformats.org/officeDocument/2006/relationships/hyperlink" Target="https://www.kaggle.com/paultimothymooney/chest-xray-pneumonia" TargetMode="External"/><Relationship Id="rId5" Type="http://schemas.openxmlformats.org/officeDocument/2006/relationships/hyperlink" Target="https://towardsdatascience.com/step-by-step-vgg16-implementation-in-keras-for-beginners-a833c686ae6c" TargetMode="External"/><Relationship Id="rId6" Type="http://schemas.openxmlformats.org/officeDocument/2006/relationships/hyperlink" Target="https://www.pluralsight.com/guides/deploying-image-classification-on-the-web-with-streamlit-and-herok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92750" y="876875"/>
            <a:ext cx="6958500" cy="1215000"/>
          </a:xfrm>
          <a:prstGeom prst="rect">
            <a:avLst/>
          </a:prstGeom>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None/>
            </a:pPr>
            <a:r>
              <a:rPr b="1" lang="en"/>
              <a:t>MACHINE LEARNING SCE</a:t>
            </a:r>
            <a:endParaRPr b="1"/>
          </a:p>
          <a:p>
            <a:pPr indent="0" lvl="0" marL="0" rtl="0" algn="ctr">
              <a:lnSpc>
                <a:spcPct val="100000"/>
              </a:lnSpc>
              <a:spcBef>
                <a:spcPts val="0"/>
              </a:spcBef>
              <a:spcAft>
                <a:spcPts val="0"/>
              </a:spcAft>
              <a:buNone/>
            </a:pPr>
            <a:r>
              <a:rPr b="1" lang="en" sz="3244"/>
              <a:t>Group-10</a:t>
            </a:r>
            <a:r>
              <a:rPr b="1" lang="en"/>
              <a:t> </a:t>
            </a:r>
            <a:endParaRPr b="1"/>
          </a:p>
        </p:txBody>
      </p:sp>
      <p:graphicFrame>
        <p:nvGraphicFramePr>
          <p:cNvPr id="129" name="Google Shape;129;p13"/>
          <p:cNvGraphicFramePr/>
          <p:nvPr/>
        </p:nvGraphicFramePr>
        <p:xfrm>
          <a:off x="952500" y="2052600"/>
          <a:ext cx="3000000" cy="3000000"/>
        </p:xfrm>
        <a:graphic>
          <a:graphicData uri="http://schemas.openxmlformats.org/drawingml/2006/table">
            <a:tbl>
              <a:tblPr>
                <a:noFill/>
                <a:tableStyleId>{08E0E5F8-62A0-4256-88F6-31647AE4E6AE}</a:tableStyleId>
              </a:tblPr>
              <a:tblGrid>
                <a:gridCol w="875875"/>
                <a:gridCol w="3084275"/>
                <a:gridCol w="1679650"/>
                <a:gridCol w="1599200"/>
              </a:tblGrid>
              <a:tr h="381000">
                <a:tc>
                  <a:txBody>
                    <a:bodyPr/>
                    <a:lstStyle/>
                    <a:p>
                      <a:pPr indent="0" lvl="0" marL="0" rtl="0" algn="l">
                        <a:spcBef>
                          <a:spcPts val="0"/>
                        </a:spcBef>
                        <a:spcAft>
                          <a:spcPts val="0"/>
                        </a:spcAft>
                        <a:buNone/>
                      </a:pPr>
                      <a:r>
                        <a:rPr b="1" lang="en"/>
                        <a:t>SR No</a:t>
                      </a:r>
                      <a:endParaRPr b="1"/>
                    </a:p>
                  </a:txBody>
                  <a:tcPr marT="91425" marB="91425" marR="91425" marL="91425"/>
                </a:tc>
                <a:tc>
                  <a:txBody>
                    <a:bodyPr/>
                    <a:lstStyle/>
                    <a:p>
                      <a:pPr indent="0" lvl="0" marL="0" rtl="0" algn="l">
                        <a:spcBef>
                          <a:spcPts val="0"/>
                        </a:spcBef>
                        <a:spcAft>
                          <a:spcPts val="0"/>
                        </a:spcAft>
                        <a:buNone/>
                      </a:pPr>
                      <a:r>
                        <a:rPr b="1" lang="en"/>
                        <a:t>Name</a:t>
                      </a:r>
                      <a:endParaRPr b="1"/>
                    </a:p>
                  </a:txBody>
                  <a:tcPr marT="91425" marB="91425" marR="91425" marL="91425"/>
                </a:tc>
                <a:tc>
                  <a:txBody>
                    <a:bodyPr/>
                    <a:lstStyle/>
                    <a:p>
                      <a:pPr indent="0" lvl="0" marL="0" rtl="0" algn="l">
                        <a:spcBef>
                          <a:spcPts val="0"/>
                        </a:spcBef>
                        <a:spcAft>
                          <a:spcPts val="0"/>
                        </a:spcAft>
                        <a:buNone/>
                      </a:pPr>
                      <a:r>
                        <a:rPr b="1" lang="en"/>
                        <a:t>Roll No</a:t>
                      </a:r>
                      <a:endParaRPr b="1"/>
                    </a:p>
                  </a:txBody>
                  <a:tcPr marT="91425" marB="91425" marR="91425" marL="91425"/>
                </a:tc>
                <a:tc>
                  <a:txBody>
                    <a:bodyPr/>
                    <a:lstStyle/>
                    <a:p>
                      <a:pPr indent="0" lvl="0" marL="0" rtl="0" algn="l">
                        <a:spcBef>
                          <a:spcPts val="0"/>
                        </a:spcBef>
                        <a:spcAft>
                          <a:spcPts val="0"/>
                        </a:spcAft>
                        <a:buNone/>
                      </a:pPr>
                      <a:r>
                        <a:rPr b="1" lang="en"/>
                        <a:t>Gr No</a:t>
                      </a:r>
                      <a:endParaRPr b="1"/>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Achintya Kumar Srivastava</a:t>
                      </a:r>
                      <a:endParaRPr/>
                    </a:p>
                  </a:txBody>
                  <a:tcPr marT="91425" marB="91425" marR="91425" marL="91425"/>
                </a:tc>
                <a:tc>
                  <a:txBody>
                    <a:bodyPr/>
                    <a:lstStyle/>
                    <a:p>
                      <a:pPr indent="0" lvl="0" marL="0" rtl="0" algn="l">
                        <a:spcBef>
                          <a:spcPts val="0"/>
                        </a:spcBef>
                        <a:spcAft>
                          <a:spcPts val="0"/>
                        </a:spcAft>
                        <a:buNone/>
                      </a:pPr>
                      <a:r>
                        <a:rPr lang="en"/>
                        <a:t>313001</a:t>
                      </a:r>
                      <a:endParaRPr/>
                    </a:p>
                  </a:txBody>
                  <a:tcPr marT="91425" marB="91425" marR="91425" marL="91425"/>
                </a:tc>
                <a:tc>
                  <a:txBody>
                    <a:bodyPr/>
                    <a:lstStyle/>
                    <a:p>
                      <a:pPr indent="0" lvl="0" marL="0" rtl="0" algn="l">
                        <a:spcBef>
                          <a:spcPts val="0"/>
                        </a:spcBef>
                        <a:spcAft>
                          <a:spcPts val="0"/>
                        </a:spcAft>
                        <a:buNone/>
                      </a:pPr>
                      <a:r>
                        <a:rPr lang="en"/>
                        <a:t>21810744</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Shubham Gujar </a:t>
                      </a:r>
                      <a:endParaRPr/>
                    </a:p>
                  </a:txBody>
                  <a:tcPr marT="91425" marB="91425" marR="91425" marL="91425"/>
                </a:tc>
                <a:tc>
                  <a:txBody>
                    <a:bodyPr/>
                    <a:lstStyle/>
                    <a:p>
                      <a:pPr indent="0" lvl="0" marL="0" rtl="0" algn="l">
                        <a:spcBef>
                          <a:spcPts val="0"/>
                        </a:spcBef>
                        <a:spcAft>
                          <a:spcPts val="0"/>
                        </a:spcAft>
                        <a:buNone/>
                      </a:pPr>
                      <a:r>
                        <a:rPr lang="en"/>
                        <a:t>313012</a:t>
                      </a:r>
                      <a:endParaRPr/>
                    </a:p>
                  </a:txBody>
                  <a:tcPr marT="91425" marB="91425" marR="91425" marL="91425"/>
                </a:tc>
                <a:tc>
                  <a:txBody>
                    <a:bodyPr/>
                    <a:lstStyle/>
                    <a:p>
                      <a:pPr indent="0" lvl="0" marL="0" rtl="0" algn="l">
                        <a:spcBef>
                          <a:spcPts val="0"/>
                        </a:spcBef>
                        <a:spcAft>
                          <a:spcPts val="0"/>
                        </a:spcAft>
                        <a:buNone/>
                      </a:pPr>
                      <a:r>
                        <a:rPr lang="en"/>
                        <a:t>21810749</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Shivam Srivastava</a:t>
                      </a:r>
                      <a:endParaRPr/>
                    </a:p>
                  </a:txBody>
                  <a:tcPr marT="91425" marB="91425" marR="91425" marL="91425"/>
                </a:tc>
                <a:tc>
                  <a:txBody>
                    <a:bodyPr/>
                    <a:lstStyle/>
                    <a:p>
                      <a:pPr indent="0" lvl="0" marL="0" rtl="0" algn="l">
                        <a:spcBef>
                          <a:spcPts val="0"/>
                        </a:spcBef>
                        <a:spcAft>
                          <a:spcPts val="0"/>
                        </a:spcAft>
                        <a:buNone/>
                      </a:pPr>
                      <a:r>
                        <a:rPr lang="en"/>
                        <a:t>313043</a:t>
                      </a:r>
                      <a:endParaRPr/>
                    </a:p>
                  </a:txBody>
                  <a:tcPr marT="91425" marB="91425" marR="91425" marL="91425"/>
                </a:tc>
                <a:tc>
                  <a:txBody>
                    <a:bodyPr/>
                    <a:lstStyle/>
                    <a:p>
                      <a:pPr indent="0" lvl="0" marL="0" rtl="0" algn="l">
                        <a:spcBef>
                          <a:spcPts val="0"/>
                        </a:spcBef>
                        <a:spcAft>
                          <a:spcPts val="0"/>
                        </a:spcAft>
                        <a:buNone/>
                      </a:pPr>
                      <a:r>
                        <a:rPr lang="en"/>
                        <a:t>21810428</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Jinshel George</a:t>
                      </a:r>
                      <a:endParaRPr/>
                    </a:p>
                  </a:txBody>
                  <a:tcPr marT="91425" marB="91425" marR="91425" marL="91425"/>
                </a:tc>
                <a:tc>
                  <a:txBody>
                    <a:bodyPr/>
                    <a:lstStyle/>
                    <a:p>
                      <a:pPr indent="0" lvl="0" marL="0" rtl="0" algn="l">
                        <a:spcBef>
                          <a:spcPts val="0"/>
                        </a:spcBef>
                        <a:spcAft>
                          <a:spcPts val="0"/>
                        </a:spcAft>
                        <a:buNone/>
                      </a:pPr>
                      <a:r>
                        <a:rPr lang="en"/>
                        <a:t>313010</a:t>
                      </a:r>
                      <a:endParaRPr/>
                    </a:p>
                  </a:txBody>
                  <a:tcPr marT="91425" marB="91425" marR="91425" marL="91425"/>
                </a:tc>
                <a:tc>
                  <a:txBody>
                    <a:bodyPr/>
                    <a:lstStyle/>
                    <a:p>
                      <a:pPr indent="0" lvl="0" marL="0" rtl="0" algn="l">
                        <a:spcBef>
                          <a:spcPts val="0"/>
                        </a:spcBef>
                        <a:spcAft>
                          <a:spcPts val="0"/>
                        </a:spcAft>
                        <a:buNone/>
                      </a:pPr>
                      <a:r>
                        <a:rPr lang="en"/>
                        <a:t>21810425</a:t>
                      </a:r>
                      <a:endParaRPr/>
                    </a:p>
                  </a:txBody>
                  <a:tcPr marT="91425" marB="91425" marR="91425" marL="91425"/>
                </a:tc>
              </a:tr>
            </a:tbl>
          </a:graphicData>
        </a:graphic>
      </p:graphicFrame>
      <p:sp>
        <p:nvSpPr>
          <p:cNvPr id="130" name="Google Shape;130;p13"/>
          <p:cNvSpPr txBox="1"/>
          <p:nvPr/>
        </p:nvSpPr>
        <p:spPr>
          <a:xfrm>
            <a:off x="3591825" y="4138150"/>
            <a:ext cx="395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  Under the guidance of</a:t>
            </a:r>
            <a:endParaRPr b="1">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Prof. Dr. Tushar R. Jadhav</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502850" y="255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METHODOLOGY</a:t>
            </a:r>
            <a:endParaRPr b="1"/>
          </a:p>
        </p:txBody>
      </p:sp>
      <p:sp>
        <p:nvSpPr>
          <p:cNvPr id="184" name="Google Shape;184;p22"/>
          <p:cNvSpPr txBox="1"/>
          <p:nvPr>
            <p:ph idx="1" type="body"/>
          </p:nvPr>
        </p:nvSpPr>
        <p:spPr>
          <a:xfrm>
            <a:off x="502850" y="857125"/>
            <a:ext cx="7821900" cy="1808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AutoNum type="arabicParenR"/>
            </a:pPr>
            <a:r>
              <a:rPr b="1" lang="en" sz="1700">
                <a:latin typeface="Arial"/>
                <a:ea typeface="Arial"/>
                <a:cs typeface="Arial"/>
                <a:sym typeface="Arial"/>
              </a:rPr>
              <a:t>Dataset Preparation:</a:t>
            </a:r>
            <a:endParaRPr b="1" sz="1700">
              <a:latin typeface="Arial"/>
              <a:ea typeface="Arial"/>
              <a:cs typeface="Arial"/>
              <a:sym typeface="Arial"/>
            </a:endParaRPr>
          </a:p>
          <a:p>
            <a:pPr indent="0" lvl="0" marL="457200" rtl="0" algn="l">
              <a:spcBef>
                <a:spcPts val="1200"/>
              </a:spcBef>
              <a:spcAft>
                <a:spcPts val="1200"/>
              </a:spcAft>
              <a:buNone/>
            </a:pPr>
            <a:r>
              <a:rPr lang="en" sz="1700">
                <a:latin typeface="Arial"/>
                <a:ea typeface="Arial"/>
                <a:cs typeface="Arial"/>
                <a:sym typeface="Arial"/>
              </a:rPr>
              <a:t>The dataset utilized is Chest X-Ray Image (Pneumonia) from Kaggle. The dataset has been compiled by CelPress which is an organization that publishes journals and research on earth and health sciences along with other scientific communities.</a:t>
            </a:r>
            <a:endParaRPr sz="1700">
              <a:latin typeface="Arial"/>
              <a:ea typeface="Arial"/>
              <a:cs typeface="Arial"/>
              <a:sym typeface="Arial"/>
            </a:endParaRPr>
          </a:p>
        </p:txBody>
      </p:sp>
      <p:pic>
        <p:nvPicPr>
          <p:cNvPr id="185" name="Google Shape;185;p22"/>
          <p:cNvPicPr preferRelativeResize="0"/>
          <p:nvPr/>
        </p:nvPicPr>
        <p:blipFill>
          <a:blip r:embed="rId3">
            <a:alphaModFix/>
          </a:blip>
          <a:stretch>
            <a:fillRect/>
          </a:stretch>
        </p:blipFill>
        <p:spPr>
          <a:xfrm>
            <a:off x="7051877" y="267813"/>
            <a:ext cx="1462650" cy="1057225"/>
          </a:xfrm>
          <a:prstGeom prst="rect">
            <a:avLst/>
          </a:prstGeom>
          <a:noFill/>
          <a:ln>
            <a:noFill/>
          </a:ln>
        </p:spPr>
      </p:pic>
      <p:pic>
        <p:nvPicPr>
          <p:cNvPr id="186" name="Google Shape;186;p22"/>
          <p:cNvPicPr preferRelativeResize="0"/>
          <p:nvPr/>
        </p:nvPicPr>
        <p:blipFill>
          <a:blip r:embed="rId4">
            <a:alphaModFix/>
          </a:blip>
          <a:stretch>
            <a:fillRect/>
          </a:stretch>
        </p:blipFill>
        <p:spPr>
          <a:xfrm>
            <a:off x="4105350" y="331525"/>
            <a:ext cx="2421512" cy="929800"/>
          </a:xfrm>
          <a:prstGeom prst="rect">
            <a:avLst/>
          </a:prstGeom>
          <a:noFill/>
          <a:ln>
            <a:noFill/>
          </a:ln>
        </p:spPr>
      </p:pic>
      <p:pic>
        <p:nvPicPr>
          <p:cNvPr id="187" name="Google Shape;187;p22"/>
          <p:cNvPicPr preferRelativeResize="0"/>
          <p:nvPr/>
        </p:nvPicPr>
        <p:blipFill rotWithShape="1">
          <a:blip r:embed="rId5">
            <a:alphaModFix/>
          </a:blip>
          <a:srcRect b="0" l="0" r="0" t="0"/>
          <a:stretch/>
        </p:blipFill>
        <p:spPr>
          <a:xfrm>
            <a:off x="4888825" y="2404475"/>
            <a:ext cx="3435925" cy="2287725"/>
          </a:xfrm>
          <a:prstGeom prst="rect">
            <a:avLst/>
          </a:prstGeom>
          <a:noFill/>
          <a:ln>
            <a:noFill/>
          </a:ln>
        </p:spPr>
      </p:pic>
      <p:sp>
        <p:nvSpPr>
          <p:cNvPr id="188" name="Google Shape;188;p22"/>
          <p:cNvSpPr txBox="1"/>
          <p:nvPr/>
        </p:nvSpPr>
        <p:spPr>
          <a:xfrm>
            <a:off x="1040050" y="2665825"/>
            <a:ext cx="3951600" cy="175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2"/>
                </a:solidFill>
              </a:rPr>
              <a:t>The dataset contains 5863 chest X-ray images which have been classified into two categories- Normal and Pneumonia. </a:t>
            </a:r>
            <a:endParaRPr sz="1700">
              <a:solidFill>
                <a:schemeClr val="dk2"/>
              </a:solidFill>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idx="1" type="body"/>
          </p:nvPr>
        </p:nvSpPr>
        <p:spPr>
          <a:xfrm>
            <a:off x="819150" y="367400"/>
            <a:ext cx="7505700" cy="443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Arial"/>
                <a:ea typeface="Arial"/>
                <a:cs typeface="Arial"/>
                <a:sym typeface="Arial"/>
              </a:rPr>
              <a:t>2)  </a:t>
            </a:r>
            <a:r>
              <a:rPr b="1" lang="en" sz="1700">
                <a:latin typeface="Arial"/>
                <a:ea typeface="Arial"/>
                <a:cs typeface="Arial"/>
                <a:sym typeface="Arial"/>
              </a:rPr>
              <a:t>Transfer Learning and Fine-Tuning:</a:t>
            </a:r>
            <a:endParaRPr b="1" sz="1700">
              <a:latin typeface="Arial"/>
              <a:ea typeface="Arial"/>
              <a:cs typeface="Arial"/>
              <a:sym typeface="Arial"/>
            </a:endParaRPr>
          </a:p>
          <a:p>
            <a:pPr indent="0" lvl="0" marL="0" rtl="0" algn="l">
              <a:spcBef>
                <a:spcPts val="1200"/>
              </a:spcBef>
              <a:spcAft>
                <a:spcPts val="1200"/>
              </a:spcAft>
              <a:buNone/>
            </a:pPr>
            <a:r>
              <a:rPr lang="en" sz="1700">
                <a:latin typeface="Arial"/>
                <a:ea typeface="Arial"/>
                <a:cs typeface="Arial"/>
                <a:sym typeface="Arial"/>
              </a:rPr>
              <a:t>For an effective classification, the models are set for proper setting to the needed task. Transfer learning let the model save to original parameter settings of the previously trained model to bring effective score without using intense computing power. The Fine-Tuning method can extract new features from pneumonia and change the original 1000 neurons for example the VGGNet model to only four. Hyperparameters facilitate the deep learning model to produce significant results just as the actual training procedure takes place. Selecting the exact values can initially make a huge dissimilarity by making hyperparameter tuning a necessary process. Still, there are no precise hyperparameters for every algorithm. Thus, a practical experimentation must take place. </a:t>
            </a:r>
            <a:endParaRPr sz="17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idx="1" type="body"/>
          </p:nvPr>
        </p:nvSpPr>
        <p:spPr>
          <a:xfrm>
            <a:off x="819150" y="689625"/>
            <a:ext cx="7505700" cy="37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Arial"/>
                <a:ea typeface="Arial"/>
                <a:cs typeface="Arial"/>
                <a:sym typeface="Arial"/>
              </a:rPr>
              <a:t>3) Classification: </a:t>
            </a:r>
            <a:endParaRPr b="1" sz="1700">
              <a:latin typeface="Arial"/>
              <a:ea typeface="Arial"/>
              <a:cs typeface="Arial"/>
              <a:sym typeface="Arial"/>
            </a:endParaRPr>
          </a:p>
          <a:p>
            <a:pPr indent="0" lvl="0" marL="0" rtl="0" algn="l">
              <a:spcBef>
                <a:spcPts val="1200"/>
              </a:spcBef>
              <a:spcAft>
                <a:spcPts val="1200"/>
              </a:spcAft>
              <a:buNone/>
            </a:pPr>
            <a:r>
              <a:rPr lang="en" sz="1700">
                <a:latin typeface="Arial"/>
                <a:ea typeface="Arial"/>
                <a:cs typeface="Arial"/>
                <a:sym typeface="Arial"/>
              </a:rPr>
              <a:t>Every single block of the neural network are used in architecture followed by wholly inter-connected layers and sigmoid activation. Feature extraction is composed of an input image, convolution, max-pooling while classification involves fully interconnected layers and output </a:t>
            </a:r>
            <a:endParaRPr sz="1700">
              <a:latin typeface="Arial"/>
              <a:ea typeface="Arial"/>
              <a:cs typeface="Arial"/>
              <a:sym typeface="Arial"/>
            </a:endParaRPr>
          </a:p>
        </p:txBody>
      </p:sp>
      <p:pic>
        <p:nvPicPr>
          <p:cNvPr id="199" name="Google Shape;199;p24"/>
          <p:cNvPicPr preferRelativeResize="0"/>
          <p:nvPr/>
        </p:nvPicPr>
        <p:blipFill>
          <a:blip r:embed="rId3">
            <a:alphaModFix/>
          </a:blip>
          <a:stretch>
            <a:fillRect/>
          </a:stretch>
        </p:blipFill>
        <p:spPr>
          <a:xfrm>
            <a:off x="2741728" y="2625803"/>
            <a:ext cx="3660550" cy="203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502850" y="367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MODEL</a:t>
            </a:r>
            <a:endParaRPr b="1"/>
          </a:p>
        </p:txBody>
      </p:sp>
      <p:sp>
        <p:nvSpPr>
          <p:cNvPr id="205" name="Google Shape;205;p25"/>
          <p:cNvSpPr txBox="1"/>
          <p:nvPr>
            <p:ph idx="1" type="body"/>
          </p:nvPr>
        </p:nvSpPr>
        <p:spPr>
          <a:xfrm>
            <a:off x="502850" y="1321800"/>
            <a:ext cx="8189400" cy="35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292929"/>
                </a:solidFill>
                <a:highlight>
                  <a:srgbClr val="FFFFFF"/>
                </a:highlight>
                <a:latin typeface="Arial"/>
                <a:ea typeface="Arial"/>
                <a:cs typeface="Arial"/>
                <a:sym typeface="Arial"/>
              </a:rPr>
              <a:t>VGG16 is a convolution neural net (CNN ) architecture which was used to win ILSVRC(Imagenet) competition in 2014. It is considered to be one of the excellent vision model architecture till date.</a:t>
            </a:r>
            <a:endParaRPr sz="1800">
              <a:solidFill>
                <a:srgbClr val="292929"/>
              </a:solidFill>
              <a:highlight>
                <a:srgbClr val="FFFFFF"/>
              </a:highlight>
              <a:latin typeface="Arial"/>
              <a:ea typeface="Arial"/>
              <a:cs typeface="Arial"/>
              <a:sym typeface="Arial"/>
            </a:endParaRPr>
          </a:p>
          <a:p>
            <a:pPr indent="0" lvl="0" marL="0" rtl="0" algn="l">
              <a:spcBef>
                <a:spcPts val="1200"/>
              </a:spcBef>
              <a:spcAft>
                <a:spcPts val="0"/>
              </a:spcAft>
              <a:buNone/>
            </a:pPr>
            <a:r>
              <a:rPr lang="en" sz="1700">
                <a:solidFill>
                  <a:srgbClr val="292929"/>
                </a:solidFill>
                <a:highlight>
                  <a:srgbClr val="FFFFFF"/>
                </a:highlight>
                <a:latin typeface="Arial"/>
                <a:ea typeface="Arial"/>
                <a:cs typeface="Arial"/>
                <a:sym typeface="Arial"/>
              </a:rPr>
              <a:t>VGG16 has convolution layers of 3x3 filter with a stride 1 and always used same padding and maxpool layer of 2x2 filter of stride 2. It follows this arrangement of convolution and max pool layers consistently throughout the whole architecture</a:t>
            </a:r>
            <a:endParaRPr sz="1700">
              <a:solidFill>
                <a:srgbClr val="292929"/>
              </a:solidFill>
              <a:highlight>
                <a:srgbClr val="FFFFFF"/>
              </a:highlight>
              <a:latin typeface="Arial"/>
              <a:ea typeface="Arial"/>
              <a:cs typeface="Arial"/>
              <a:sym typeface="Arial"/>
            </a:endParaRPr>
          </a:p>
          <a:p>
            <a:pPr indent="0" lvl="0" marL="0" rtl="0" algn="l">
              <a:spcBef>
                <a:spcPts val="1200"/>
              </a:spcBef>
              <a:spcAft>
                <a:spcPts val="0"/>
              </a:spcAft>
              <a:buNone/>
            </a:pPr>
            <a:r>
              <a:rPr lang="en" sz="1700">
                <a:solidFill>
                  <a:srgbClr val="292929"/>
                </a:solidFill>
                <a:highlight>
                  <a:srgbClr val="FFFFFF"/>
                </a:highlight>
                <a:latin typeface="Arial"/>
                <a:ea typeface="Arial"/>
                <a:cs typeface="Arial"/>
                <a:sym typeface="Arial"/>
              </a:rPr>
              <a:t>The 16 in VGG16 refers to it has 16 layers that have weights. This network is a pretty large network and it has about 138 million (approx) parameters.</a:t>
            </a:r>
            <a:endParaRPr sz="1800">
              <a:solidFill>
                <a:srgbClr val="292929"/>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292929"/>
                </a:solidFill>
                <a:highlight>
                  <a:srgbClr val="FFFFFF"/>
                </a:highlight>
                <a:latin typeface="Georgia"/>
                <a:ea typeface="Georgia"/>
                <a:cs typeface="Georgia"/>
                <a:sym typeface="Georgia"/>
              </a:rPr>
              <a:t>.</a:t>
            </a:r>
            <a:endParaRPr sz="1800">
              <a:solidFill>
                <a:srgbClr val="292929"/>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CODE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19150" y="376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INVESTIGATIONAL RESULTS </a:t>
            </a:r>
            <a:endParaRPr b="1"/>
          </a:p>
        </p:txBody>
      </p:sp>
      <p:sp>
        <p:nvSpPr>
          <p:cNvPr id="216" name="Google Shape;216;p27"/>
          <p:cNvSpPr txBox="1"/>
          <p:nvPr/>
        </p:nvSpPr>
        <p:spPr>
          <a:xfrm>
            <a:off x="961800" y="1003600"/>
            <a:ext cx="730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Accuracy &amp; Loss graphs</a:t>
            </a:r>
            <a:endParaRPr>
              <a:latin typeface="Calibri"/>
              <a:ea typeface="Calibri"/>
              <a:cs typeface="Calibri"/>
              <a:sym typeface="Calibri"/>
            </a:endParaRPr>
          </a:p>
        </p:txBody>
      </p:sp>
      <p:pic>
        <p:nvPicPr>
          <p:cNvPr id="217" name="Google Shape;217;p27"/>
          <p:cNvPicPr preferRelativeResize="0"/>
          <p:nvPr/>
        </p:nvPicPr>
        <p:blipFill>
          <a:blip r:embed="rId3">
            <a:alphaModFix/>
          </a:blip>
          <a:stretch>
            <a:fillRect/>
          </a:stretch>
        </p:blipFill>
        <p:spPr>
          <a:xfrm>
            <a:off x="204675" y="1331450"/>
            <a:ext cx="4183600" cy="2837650"/>
          </a:xfrm>
          <a:prstGeom prst="rect">
            <a:avLst/>
          </a:prstGeom>
          <a:noFill/>
          <a:ln>
            <a:noFill/>
          </a:ln>
        </p:spPr>
      </p:pic>
      <p:pic>
        <p:nvPicPr>
          <p:cNvPr id="218" name="Google Shape;218;p27"/>
          <p:cNvPicPr preferRelativeResize="0"/>
          <p:nvPr/>
        </p:nvPicPr>
        <p:blipFill>
          <a:blip r:embed="rId4">
            <a:alphaModFix/>
          </a:blip>
          <a:stretch>
            <a:fillRect/>
          </a:stretch>
        </p:blipFill>
        <p:spPr>
          <a:xfrm>
            <a:off x="4388275" y="1322475"/>
            <a:ext cx="4183600" cy="285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414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ACCURACY</a:t>
            </a:r>
            <a:endParaRPr b="1"/>
          </a:p>
        </p:txBody>
      </p:sp>
      <p:pic>
        <p:nvPicPr>
          <p:cNvPr id="224" name="Google Shape;224;p28"/>
          <p:cNvPicPr preferRelativeResize="0"/>
          <p:nvPr/>
        </p:nvPicPr>
        <p:blipFill rotWithShape="1">
          <a:blip r:embed="rId3">
            <a:alphaModFix/>
          </a:blip>
          <a:srcRect b="-9229" l="0" r="1565" t="0"/>
          <a:stretch/>
        </p:blipFill>
        <p:spPr>
          <a:xfrm>
            <a:off x="1610025" y="1275100"/>
            <a:ext cx="6257854" cy="2207475"/>
          </a:xfrm>
          <a:prstGeom prst="rect">
            <a:avLst/>
          </a:prstGeom>
          <a:noFill/>
          <a:ln>
            <a:noFill/>
          </a:ln>
        </p:spPr>
      </p:pic>
      <p:pic>
        <p:nvPicPr>
          <p:cNvPr id="225" name="Google Shape;225;p28"/>
          <p:cNvPicPr preferRelativeResize="0"/>
          <p:nvPr/>
        </p:nvPicPr>
        <p:blipFill>
          <a:blip r:embed="rId4">
            <a:alphaModFix/>
          </a:blip>
          <a:stretch>
            <a:fillRect/>
          </a:stretch>
        </p:blipFill>
        <p:spPr>
          <a:xfrm>
            <a:off x="334525" y="3729050"/>
            <a:ext cx="8321601" cy="98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05850" y="1981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DEPLOYMENT- </a:t>
            </a:r>
            <a:r>
              <a:rPr b="1" lang="en" sz="2222" u="sng">
                <a:solidFill>
                  <a:schemeClr val="hlink"/>
                </a:solidFill>
                <a:hlinkClick r:id="rId3"/>
              </a:rPr>
              <a:t>https://pneumonia-classifier-cnn.herokuapp.com/</a:t>
            </a:r>
            <a:endParaRPr b="1" sz="2222"/>
          </a:p>
        </p:txBody>
      </p:sp>
      <p:pic>
        <p:nvPicPr>
          <p:cNvPr id="231" name="Google Shape;231;p29"/>
          <p:cNvPicPr preferRelativeResize="0"/>
          <p:nvPr/>
        </p:nvPicPr>
        <p:blipFill>
          <a:blip r:embed="rId4">
            <a:alphaModFix/>
          </a:blip>
          <a:stretch>
            <a:fillRect/>
          </a:stretch>
        </p:blipFill>
        <p:spPr>
          <a:xfrm>
            <a:off x="874550" y="1270500"/>
            <a:ext cx="7368302" cy="37104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37" name="Google Shape;237;p30"/>
          <p:cNvPicPr preferRelativeResize="0"/>
          <p:nvPr/>
        </p:nvPicPr>
        <p:blipFill>
          <a:blip r:embed="rId3">
            <a:alphaModFix/>
          </a:blip>
          <a:stretch>
            <a:fillRect/>
          </a:stretch>
        </p:blipFill>
        <p:spPr>
          <a:xfrm>
            <a:off x="304800" y="230600"/>
            <a:ext cx="8534400" cy="4741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819150" y="516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
        <p:nvSpPr>
          <p:cNvPr id="243" name="Google Shape;243;p31"/>
          <p:cNvSpPr txBox="1"/>
          <p:nvPr>
            <p:ph idx="1" type="body"/>
          </p:nvPr>
        </p:nvSpPr>
        <p:spPr>
          <a:xfrm>
            <a:off x="819150" y="1380900"/>
            <a:ext cx="7505700" cy="305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The dataset for this project has been taken from kaggle which was provided by CelPress. We used the VGG16 architecture of convolutional neural </a:t>
            </a:r>
            <a:r>
              <a:rPr lang="en" sz="1700">
                <a:latin typeface="Arial"/>
                <a:ea typeface="Arial"/>
                <a:cs typeface="Arial"/>
                <a:sym typeface="Arial"/>
              </a:rPr>
              <a:t>network</a:t>
            </a:r>
            <a:r>
              <a:rPr lang="en" sz="1700">
                <a:latin typeface="Arial"/>
                <a:ea typeface="Arial"/>
                <a:cs typeface="Arial"/>
                <a:sym typeface="Arial"/>
              </a:rPr>
              <a:t> to classify the chest X-ray images as normal and </a:t>
            </a:r>
            <a:r>
              <a:rPr lang="en" sz="1700">
                <a:latin typeface="Arial"/>
                <a:ea typeface="Arial"/>
                <a:cs typeface="Arial"/>
                <a:sym typeface="Arial"/>
              </a:rPr>
              <a:t>pneumonia</a:t>
            </a:r>
            <a:r>
              <a:rPr lang="en" sz="1700">
                <a:latin typeface="Arial"/>
                <a:ea typeface="Arial"/>
                <a:cs typeface="Arial"/>
                <a:sym typeface="Arial"/>
              </a:rPr>
              <a:t> infected. The test accuracy we got using this model is 80.93%.</a:t>
            </a:r>
            <a:endParaRPr sz="1700">
              <a:latin typeface="Arial"/>
              <a:ea typeface="Arial"/>
              <a:cs typeface="Arial"/>
              <a:sym typeface="Arial"/>
            </a:endParaRPr>
          </a:p>
          <a:p>
            <a:pPr indent="0" lvl="0" marL="0" rtl="0" algn="l">
              <a:spcBef>
                <a:spcPts val="1200"/>
              </a:spcBef>
              <a:spcAft>
                <a:spcPts val="1200"/>
              </a:spcAft>
              <a:buNone/>
            </a:pPr>
            <a:r>
              <a:rPr lang="en" sz="1700">
                <a:latin typeface="Arial"/>
                <a:ea typeface="Arial"/>
                <a:cs typeface="Arial"/>
                <a:sym typeface="Arial"/>
              </a:rPr>
              <a:t>With this work, a distinguished process of diagnosing and detecting pneumonia can helpful in providing medical services. Further,medical </a:t>
            </a:r>
            <a:r>
              <a:rPr lang="en" sz="1700">
                <a:latin typeface="Arial"/>
                <a:ea typeface="Arial"/>
                <a:cs typeface="Arial"/>
                <a:sym typeface="Arial"/>
              </a:rPr>
              <a:t>workforce</a:t>
            </a:r>
            <a:r>
              <a:rPr lang="en" sz="1700">
                <a:latin typeface="Arial"/>
                <a:ea typeface="Arial"/>
                <a:cs typeface="Arial"/>
                <a:sym typeface="Arial"/>
              </a:rPr>
              <a:t> in their decision making for a real-time application of the use of accurate model in detecting pneumonia and discover the potential of diagnosing pneumonia using deep learning.</a:t>
            </a:r>
            <a:endParaRPr sz="17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772400" cy="360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TOP</a:t>
            </a:r>
            <a:r>
              <a:rPr b="1" lang="en" u="sng"/>
              <a:t>IC</a:t>
            </a:r>
            <a:endParaRPr b="1" u="sng"/>
          </a:p>
          <a:p>
            <a:pPr indent="0" lvl="0" marL="457200" rtl="0" algn="l">
              <a:spcBef>
                <a:spcPts val="0"/>
              </a:spcBef>
              <a:spcAft>
                <a:spcPts val="0"/>
              </a:spcAft>
              <a:buNone/>
            </a:pPr>
            <a:r>
              <a:t/>
            </a:r>
            <a:endParaRPr/>
          </a:p>
          <a:p>
            <a:pPr indent="0" lvl="0" marL="0" rtl="0" algn="ctr">
              <a:spcBef>
                <a:spcPts val="0"/>
              </a:spcBef>
              <a:spcAft>
                <a:spcPts val="0"/>
              </a:spcAft>
              <a:buNone/>
            </a:pPr>
            <a:r>
              <a:rPr lang="en" u="sng"/>
              <a:t>Pneumonia Detection Using </a:t>
            </a:r>
            <a:r>
              <a:rPr lang="en" u="sng"/>
              <a:t>Convolutional </a:t>
            </a:r>
            <a:r>
              <a:rPr lang="en" u="sng"/>
              <a:t>Neural Network</a:t>
            </a:r>
            <a:endParaRPr u="sng"/>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414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REFERENCES</a:t>
            </a:r>
            <a:endParaRPr b="1"/>
          </a:p>
        </p:txBody>
      </p:sp>
      <p:sp>
        <p:nvSpPr>
          <p:cNvPr id="249" name="Google Shape;249;p32"/>
          <p:cNvSpPr txBox="1"/>
          <p:nvPr>
            <p:ph idx="1" type="body"/>
          </p:nvPr>
        </p:nvSpPr>
        <p:spPr>
          <a:xfrm>
            <a:off x="819150" y="1178200"/>
            <a:ext cx="7505700" cy="3260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lang="en" sz="1700" u="sng">
                <a:solidFill>
                  <a:schemeClr val="hlink"/>
                </a:solidFill>
                <a:latin typeface="Arial"/>
                <a:ea typeface="Arial"/>
                <a:cs typeface="Arial"/>
                <a:sym typeface="Arial"/>
                <a:hlinkClick r:id="rId3"/>
              </a:rPr>
              <a:t>Pneumonia-Detection-Using-Convolutional-Neural-Networks.pdf (ijstr.org)</a:t>
            </a:r>
            <a:endParaRPr sz="1700"/>
          </a:p>
          <a:p>
            <a:pPr indent="-336550" lvl="0" marL="457200" rtl="0" algn="l">
              <a:spcBef>
                <a:spcPts val="0"/>
              </a:spcBef>
              <a:spcAft>
                <a:spcPts val="0"/>
              </a:spcAft>
              <a:buSzPts val="1700"/>
              <a:buFont typeface="Arial"/>
              <a:buChar char="●"/>
            </a:pPr>
            <a:r>
              <a:rPr lang="en" sz="1700" u="sng">
                <a:solidFill>
                  <a:schemeClr val="hlink"/>
                </a:solidFill>
                <a:latin typeface="Arial"/>
                <a:ea typeface="Arial"/>
                <a:cs typeface="Arial"/>
                <a:sym typeface="Arial"/>
                <a:hlinkClick r:id="rId4"/>
              </a:rPr>
              <a:t>Chest X-Ray Images (Pneumonia) | Kaggle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u="sng">
                <a:solidFill>
                  <a:schemeClr val="hlink"/>
                </a:solidFill>
                <a:latin typeface="Arial"/>
                <a:ea typeface="Arial"/>
                <a:cs typeface="Arial"/>
                <a:sym typeface="Arial"/>
                <a:hlinkClick r:id="rId5"/>
              </a:rPr>
              <a:t>https://towardsdatascience.com/step-by-step-vgg16-implementation-in-keras-for-beginners-a833c686ae6c</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u="sng">
                <a:solidFill>
                  <a:schemeClr val="hlink"/>
                </a:solidFill>
                <a:latin typeface="Arial"/>
                <a:ea typeface="Arial"/>
                <a:cs typeface="Arial"/>
                <a:sym typeface="Arial"/>
                <a:hlinkClick r:id="rId6"/>
              </a:rPr>
              <a:t>https://www.pluralsight.com/guides/deploying-image-classification-on-the-web-with-streamlit-and-heroku</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solidFill>
                  <a:srgbClr val="222222"/>
                </a:solidFill>
                <a:highlight>
                  <a:srgbClr val="FFFFFF"/>
                </a:highlight>
                <a:latin typeface="Arial"/>
                <a:ea typeface="Arial"/>
                <a:cs typeface="Arial"/>
                <a:sym typeface="Arial"/>
              </a:rPr>
              <a:t>Varshni, Dimpy, et al. "Pneumonia detection using CNN based feature extraction." </a:t>
            </a:r>
            <a:r>
              <a:rPr i="1" lang="en" sz="1700">
                <a:solidFill>
                  <a:srgbClr val="222222"/>
                </a:solidFill>
                <a:highlight>
                  <a:srgbClr val="FFFFFF"/>
                </a:highlight>
                <a:latin typeface="Arial"/>
                <a:ea typeface="Arial"/>
                <a:cs typeface="Arial"/>
                <a:sym typeface="Arial"/>
              </a:rPr>
              <a:t>2019 IEEE International Conference on Electrical, Computer and Communication Technologies (ICECCT)</a:t>
            </a:r>
            <a:r>
              <a:rPr lang="en" sz="1700">
                <a:solidFill>
                  <a:srgbClr val="222222"/>
                </a:solidFill>
                <a:highlight>
                  <a:srgbClr val="FFFFFF"/>
                </a:highlight>
                <a:latin typeface="Arial"/>
                <a:ea typeface="Arial"/>
                <a:cs typeface="Arial"/>
                <a:sym typeface="Arial"/>
              </a:rPr>
              <a:t>. IEEE, 2019.</a:t>
            </a:r>
            <a:endParaRPr sz="17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81915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38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141" name="Google Shape;141;p15"/>
          <p:cNvSpPr txBox="1"/>
          <p:nvPr>
            <p:ph idx="1" type="body"/>
          </p:nvPr>
        </p:nvSpPr>
        <p:spPr>
          <a:xfrm>
            <a:off x="689625" y="1340425"/>
            <a:ext cx="7916400" cy="28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111111"/>
                </a:solidFill>
                <a:highlight>
                  <a:srgbClr val="FFFFFF"/>
                </a:highlight>
                <a:latin typeface="Arial"/>
                <a:ea typeface="Arial"/>
                <a:cs typeface="Arial"/>
                <a:sym typeface="Arial"/>
              </a:rPr>
              <a:t>Pneumonia is an infection that inflames the air sacs in one or both lungs. The air sacs may fill with fluid or pus (purulent material), causing cough with phlegm or pus, fever, chills, and difficulty breathing. A variety of organisms, including bacteria, viruses and fungi, can cause pneumonia.</a:t>
            </a:r>
            <a:endParaRPr sz="1700">
              <a:solidFill>
                <a:srgbClr val="111111"/>
              </a:solidFill>
              <a:highlight>
                <a:srgbClr val="FFFFFF"/>
              </a:highlight>
              <a:latin typeface="Arial"/>
              <a:ea typeface="Arial"/>
              <a:cs typeface="Arial"/>
              <a:sym typeface="Arial"/>
            </a:endParaRPr>
          </a:p>
          <a:p>
            <a:pPr indent="0" lvl="0" marL="0" rtl="0" algn="l">
              <a:spcBef>
                <a:spcPts val="1200"/>
              </a:spcBef>
              <a:spcAft>
                <a:spcPts val="1200"/>
              </a:spcAft>
              <a:buNone/>
            </a:pPr>
            <a:r>
              <a:rPr lang="en" sz="1700">
                <a:solidFill>
                  <a:srgbClr val="111111"/>
                </a:solidFill>
                <a:highlight>
                  <a:srgbClr val="FFFFFF"/>
                </a:highlight>
                <a:latin typeface="Arial"/>
                <a:ea typeface="Arial"/>
                <a:cs typeface="Arial"/>
                <a:sym typeface="Arial"/>
              </a:rPr>
              <a:t>Radiography, CT-scan, or MRI is the common method to discover pneumonia. Medical personnel check the patient’s radiograph of their chest to determine if they are infected with pneumonia or not. In addition, the usual method for finding pneumonia is through medical history and laboratory results of the patient.</a:t>
            </a:r>
            <a:endParaRPr sz="1700">
              <a:solidFill>
                <a:srgbClr val="11111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373750" y="775825"/>
            <a:ext cx="8045400" cy="38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Radiograph of chest is penetrated through X-rays where the soft tissues produces a dark color and hard tissues like bones produces a bright color.</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Patients diagnosed with pneumonia shows the chest cavity signs of fluids filling the air sacs of lungs as for the radiograph picture appears brighter.</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To validate the range and spot of an infected area of the lungs, chest x-rays is the utmost method.</a:t>
            </a:r>
            <a:endParaRPr sz="1700">
              <a:latin typeface="Arial"/>
              <a:ea typeface="Arial"/>
              <a:cs typeface="Arial"/>
              <a:sym typeface="Arial"/>
            </a:endParaRPr>
          </a:p>
          <a:p>
            <a:pPr indent="0" lvl="0" marL="0" rtl="0" algn="l">
              <a:spcBef>
                <a:spcPts val="1200"/>
              </a:spcBef>
              <a:spcAft>
                <a:spcPts val="1200"/>
              </a:spcAft>
              <a:buNone/>
            </a:pPr>
            <a:r>
              <a:rPr lang="en" sz="1700">
                <a:latin typeface="Arial"/>
                <a:ea typeface="Arial"/>
                <a:cs typeface="Arial"/>
                <a:sym typeface="Arial"/>
              </a:rPr>
              <a:t>The Chest X-Rays of lungs are used to classify </a:t>
            </a:r>
            <a:r>
              <a:rPr lang="en" sz="1700">
                <a:latin typeface="Arial"/>
                <a:ea typeface="Arial"/>
                <a:cs typeface="Arial"/>
                <a:sym typeface="Arial"/>
              </a:rPr>
              <a:t>whether the person is infected or not using Convolutional Neural Networks.</a:t>
            </a:r>
            <a:endParaRPr sz="17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566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CONVOLUTIONAL NEURAL NETWORKS</a:t>
            </a:r>
            <a:endParaRPr b="1"/>
          </a:p>
        </p:txBody>
      </p:sp>
      <p:sp>
        <p:nvSpPr>
          <p:cNvPr id="152" name="Google Shape;152;p17"/>
          <p:cNvSpPr txBox="1"/>
          <p:nvPr>
            <p:ph idx="1" type="body"/>
          </p:nvPr>
        </p:nvSpPr>
        <p:spPr>
          <a:xfrm>
            <a:off x="819150" y="13477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latin typeface="Arial"/>
                <a:ea typeface="Arial"/>
                <a:cs typeface="Arial"/>
                <a:sym typeface="Arial"/>
              </a:rPr>
              <a:t>Process of CNN is to detect and categorize images from learned features. It is very effective in a multi-layered structure when obtaining and assessing necessary features of graphical images. Following figure illustrates the CNN process.</a:t>
            </a:r>
            <a:endParaRPr sz="1700">
              <a:latin typeface="Arial"/>
              <a:ea typeface="Arial"/>
              <a:cs typeface="Arial"/>
              <a:sym typeface="Arial"/>
            </a:endParaRPr>
          </a:p>
        </p:txBody>
      </p:sp>
      <p:pic>
        <p:nvPicPr>
          <p:cNvPr id="153" name="Google Shape;153;p17"/>
          <p:cNvPicPr preferRelativeResize="0"/>
          <p:nvPr/>
        </p:nvPicPr>
        <p:blipFill>
          <a:blip r:embed="rId3">
            <a:alphaModFix/>
          </a:blip>
          <a:stretch>
            <a:fillRect/>
          </a:stretch>
        </p:blipFill>
        <p:spPr>
          <a:xfrm>
            <a:off x="1152850" y="2571750"/>
            <a:ext cx="6625752" cy="2269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283363" y="1015975"/>
            <a:ext cx="8577276" cy="287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675475" y="443300"/>
            <a:ext cx="7505700" cy="9546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rabicParenR"/>
            </a:pPr>
            <a:r>
              <a:rPr b="1" lang="en"/>
              <a:t>CONVOLUTION LAYER</a:t>
            </a:r>
            <a:endParaRPr b="1"/>
          </a:p>
        </p:txBody>
      </p:sp>
      <p:sp>
        <p:nvSpPr>
          <p:cNvPr id="164" name="Google Shape;164;p19"/>
          <p:cNvSpPr txBox="1"/>
          <p:nvPr>
            <p:ph idx="1" type="body"/>
          </p:nvPr>
        </p:nvSpPr>
        <p:spPr>
          <a:xfrm>
            <a:off x="538825" y="1249950"/>
            <a:ext cx="7779000" cy="35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This layer conceptualizes the characteristics of each image input. It stores three-dimensional connection among pixels by means of discovering significant image characteristics with small squares of image input.</a:t>
            </a:r>
            <a:endParaRPr sz="1700">
              <a:latin typeface="Arial"/>
              <a:ea typeface="Arial"/>
              <a:cs typeface="Arial"/>
              <a:sym typeface="Arial"/>
            </a:endParaRPr>
          </a:p>
          <a:p>
            <a:pPr indent="0" lvl="0" marL="0" rtl="0" algn="l">
              <a:spcBef>
                <a:spcPts val="1200"/>
              </a:spcBef>
              <a:spcAft>
                <a:spcPts val="0"/>
              </a:spcAft>
              <a:buNone/>
            </a:pPr>
            <a:r>
              <a:rPr lang="en" sz="1700">
                <a:latin typeface="Arial"/>
                <a:ea typeface="Arial"/>
                <a:cs typeface="Arial"/>
                <a:sym typeface="Arial"/>
              </a:rPr>
              <a:t>The overall process </a:t>
            </a:r>
            <a:r>
              <a:rPr lang="en" sz="1700">
                <a:latin typeface="Arial"/>
                <a:ea typeface="Arial"/>
                <a:cs typeface="Arial"/>
                <a:sym typeface="Arial"/>
              </a:rPr>
              <a:t>involves</a:t>
            </a:r>
            <a:r>
              <a:rPr lang="en" sz="1700">
                <a:latin typeface="Arial"/>
                <a:ea typeface="Arial"/>
                <a:cs typeface="Arial"/>
                <a:sym typeface="Arial"/>
              </a:rPr>
              <a:t> the conversion of the image input into a 5X5 matrix pixel values and the resulting filter is 3x3 matrix or the resulting feature map in this layer.</a:t>
            </a:r>
            <a:endParaRPr sz="1700">
              <a:latin typeface="Arial"/>
              <a:ea typeface="Arial"/>
              <a:cs typeface="Arial"/>
              <a:sym typeface="Arial"/>
            </a:endParaRPr>
          </a:p>
          <a:p>
            <a:pPr indent="0" lvl="0" marL="0" rtl="0" algn="l">
              <a:spcBef>
                <a:spcPts val="1200"/>
              </a:spcBef>
              <a:spcAft>
                <a:spcPts val="1200"/>
              </a:spcAft>
              <a:buNone/>
            </a:pPr>
            <a:r>
              <a:rPr lang="en" sz="1700">
                <a:latin typeface="Arial"/>
                <a:ea typeface="Arial"/>
                <a:cs typeface="Arial"/>
                <a:sym typeface="Arial"/>
              </a:rPr>
              <a:t>Feature map contains specific details of the original image necessary to determine an input. The feature map then down sampled with the ReLU method reducing any negative values to zero and remains all others intact.</a:t>
            </a:r>
            <a:endParaRPr sz="1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389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 MAX-POOLING LAYER</a:t>
            </a:r>
            <a:endParaRPr b="1"/>
          </a:p>
        </p:txBody>
      </p:sp>
      <p:sp>
        <p:nvSpPr>
          <p:cNvPr id="170" name="Google Shape;170;p20"/>
          <p:cNvSpPr txBox="1"/>
          <p:nvPr>
            <p:ph idx="1" type="body"/>
          </p:nvPr>
        </p:nvSpPr>
        <p:spPr>
          <a:xfrm>
            <a:off x="732925" y="1187475"/>
            <a:ext cx="77868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700">
                <a:latin typeface="Arial"/>
                <a:ea typeface="Arial"/>
                <a:cs typeface="Arial"/>
                <a:sym typeface="Arial"/>
              </a:rPr>
              <a:t>This layer cut down the values further to half of its original value by choosing only max values from the kernel matrix. The sample illustration is the 4x4 matrix pixel values of an input image is degraded into 2x2 filters. This process is described in the below figure.</a:t>
            </a:r>
            <a:endParaRPr sz="1700">
              <a:latin typeface="Arial"/>
              <a:ea typeface="Arial"/>
              <a:cs typeface="Arial"/>
              <a:sym typeface="Arial"/>
            </a:endParaRPr>
          </a:p>
        </p:txBody>
      </p:sp>
      <p:pic>
        <p:nvPicPr>
          <p:cNvPr id="171" name="Google Shape;171;p20"/>
          <p:cNvPicPr preferRelativeResize="0"/>
          <p:nvPr/>
        </p:nvPicPr>
        <p:blipFill>
          <a:blip r:embed="rId3">
            <a:alphaModFix/>
          </a:blip>
          <a:stretch>
            <a:fillRect/>
          </a:stretch>
        </p:blipFill>
        <p:spPr>
          <a:xfrm>
            <a:off x="2789462" y="2444275"/>
            <a:ext cx="3565074" cy="251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427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FULLY-CONNECTED LAYER</a:t>
            </a:r>
            <a:endParaRPr b="1"/>
          </a:p>
        </p:txBody>
      </p:sp>
      <p:sp>
        <p:nvSpPr>
          <p:cNvPr id="177" name="Google Shape;177;p21"/>
          <p:cNvSpPr txBox="1"/>
          <p:nvPr>
            <p:ph idx="1" type="body"/>
          </p:nvPr>
        </p:nvSpPr>
        <p:spPr>
          <a:xfrm>
            <a:off x="819150" y="1382125"/>
            <a:ext cx="7505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Multi-layer perceptron in this layer confirms that all neurons is interconnected to every neuron of every succeeding layers in the purpose of classifying input images created through the preserved features of image.</a:t>
            </a:r>
            <a:endParaRPr sz="1700">
              <a:latin typeface="Arial"/>
              <a:ea typeface="Arial"/>
              <a:cs typeface="Arial"/>
              <a:sym typeface="Arial"/>
            </a:endParaRPr>
          </a:p>
          <a:p>
            <a:pPr indent="0" lvl="0" marL="0" rtl="0" algn="l">
              <a:spcBef>
                <a:spcPts val="1200"/>
              </a:spcBef>
              <a:spcAft>
                <a:spcPts val="1200"/>
              </a:spcAft>
              <a:buNone/>
            </a:pPr>
            <a:r>
              <a:t/>
            </a:r>
            <a:endParaRPr sz="1700">
              <a:latin typeface="Arial"/>
              <a:ea typeface="Arial"/>
              <a:cs typeface="Arial"/>
              <a:sym typeface="Arial"/>
            </a:endParaRPr>
          </a:p>
        </p:txBody>
      </p:sp>
      <p:pic>
        <p:nvPicPr>
          <p:cNvPr id="178" name="Google Shape;178;p21"/>
          <p:cNvPicPr preferRelativeResize="0"/>
          <p:nvPr/>
        </p:nvPicPr>
        <p:blipFill>
          <a:blip r:embed="rId3">
            <a:alphaModFix/>
          </a:blip>
          <a:stretch>
            <a:fillRect/>
          </a:stretch>
        </p:blipFill>
        <p:spPr>
          <a:xfrm>
            <a:off x="2180870" y="2434832"/>
            <a:ext cx="4782275" cy="239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