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73" r:id="rId8"/>
    <p:sldId id="264" r:id="rId9"/>
    <p:sldId id="274" r:id="rId10"/>
    <p:sldId id="265" r:id="rId11"/>
    <p:sldId id="275" r:id="rId12"/>
    <p:sldId id="266" r:id="rId13"/>
    <p:sldId id="276" r:id="rId14"/>
    <p:sldId id="267" r:id="rId15"/>
    <p:sldId id="277" r:id="rId16"/>
    <p:sldId id="268" r:id="rId17"/>
    <p:sldId id="278" r:id="rId18"/>
    <p:sldId id="269" r:id="rId19"/>
    <p:sldId id="279" r:id="rId20"/>
    <p:sldId id="270" r:id="rId21"/>
    <p:sldId id="280" r:id="rId22"/>
    <p:sldId id="271" r:id="rId23"/>
    <p:sldId id="281" r:id="rId24"/>
    <p:sldId id="272" r:id="rId25"/>
    <p:sldId id="282" r:id="rId26"/>
    <p:sldId id="283" r:id="rId27"/>
    <p:sldId id="284" r:id="rId28"/>
    <p:sldId id="285" r:id="rId29"/>
    <p:sldId id="301" r:id="rId30"/>
    <p:sldId id="302" r:id="rId31"/>
    <p:sldId id="303" r:id="rId32"/>
    <p:sldId id="286" r:id="rId33"/>
    <p:sldId id="287" r:id="rId34"/>
    <p:sldId id="288" r:id="rId35"/>
    <p:sldId id="289" r:id="rId36"/>
    <p:sldId id="304" r:id="rId37"/>
    <p:sldId id="305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6" r:id="rId50"/>
    <p:sldId id="307" r:id="rId51"/>
    <p:sldId id="308" r:id="rId52"/>
    <p:sldId id="309" r:id="rId53"/>
    <p:sldId id="310" r:id="rId54"/>
    <p:sldId id="31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18FCD6-1622-4C08-B8A6-3197E1B37DF7}">
          <p14:sldIdLst>
            <p14:sldId id="256"/>
            <p14:sldId id="258"/>
            <p14:sldId id="260"/>
            <p14:sldId id="261"/>
            <p14:sldId id="262"/>
            <p14:sldId id="263"/>
            <p14:sldId id="273"/>
            <p14:sldId id="264"/>
            <p14:sldId id="274"/>
            <p14:sldId id="265"/>
            <p14:sldId id="275"/>
            <p14:sldId id="266"/>
            <p14:sldId id="276"/>
            <p14:sldId id="267"/>
            <p14:sldId id="277"/>
            <p14:sldId id="268"/>
            <p14:sldId id="278"/>
            <p14:sldId id="269"/>
            <p14:sldId id="279"/>
            <p14:sldId id="270"/>
            <p14:sldId id="280"/>
            <p14:sldId id="271"/>
            <p14:sldId id="281"/>
            <p14:sldId id="272"/>
            <p14:sldId id="282"/>
            <p14:sldId id="283"/>
            <p14:sldId id="284"/>
            <p14:sldId id="285"/>
            <p14:sldId id="301"/>
            <p14:sldId id="302"/>
            <p14:sldId id="303"/>
            <p14:sldId id="286"/>
            <p14:sldId id="287"/>
            <p14:sldId id="288"/>
            <p14:sldId id="289"/>
            <p14:sldId id="304"/>
            <p14:sldId id="305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6"/>
            <p14:sldId id="307"/>
            <p14:sldId id="308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7B91D-2F33-4274-B3FB-5C925D81B57D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D7F846-1D7A-41E4-80CA-616F428ED8F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47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B91D-2F33-4274-B3FB-5C925D81B57D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F846-1D7A-41E4-80CA-616F428E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8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B91D-2F33-4274-B3FB-5C925D81B57D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F846-1D7A-41E4-80CA-616F428E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4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B91D-2F33-4274-B3FB-5C925D81B57D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F846-1D7A-41E4-80CA-616F428E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6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B91D-2F33-4274-B3FB-5C925D81B57D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F846-1D7A-41E4-80CA-616F428ED8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12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B91D-2F33-4274-B3FB-5C925D81B57D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F846-1D7A-41E4-80CA-616F428E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2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B91D-2F33-4274-B3FB-5C925D81B57D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F846-1D7A-41E4-80CA-616F428E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26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B91D-2F33-4274-B3FB-5C925D81B57D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F846-1D7A-41E4-80CA-616F428E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9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B91D-2F33-4274-B3FB-5C925D81B57D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F846-1D7A-41E4-80CA-616F428E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1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B91D-2F33-4274-B3FB-5C925D81B57D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F846-1D7A-41E4-80CA-616F428E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330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B91D-2F33-4274-B3FB-5C925D81B57D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F846-1D7A-41E4-80CA-616F428E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2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267B91D-2F33-4274-B3FB-5C925D81B57D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2D7F846-1D7A-41E4-80CA-616F428E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5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PROIECT BAZE DE 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17976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Baza</a:t>
            </a:r>
            <a:r>
              <a:rPr lang="en-US" dirty="0" smtClean="0"/>
              <a:t> de date a </a:t>
            </a:r>
            <a:r>
              <a:rPr lang="en-US" dirty="0" err="1" smtClean="0"/>
              <a:t>unui</a:t>
            </a:r>
            <a:r>
              <a:rPr lang="en-US" dirty="0" smtClean="0"/>
              <a:t> concurs de treasure hunt</a:t>
            </a:r>
          </a:p>
          <a:p>
            <a:endParaRPr lang="en-US" dirty="0"/>
          </a:p>
          <a:p>
            <a:pPr algn="l"/>
            <a:r>
              <a:rPr lang="en-US" dirty="0" err="1" smtClean="0"/>
              <a:t>Coordonator</a:t>
            </a:r>
            <a:r>
              <a:rPr lang="en-US" dirty="0" smtClean="0"/>
              <a:t> </a:t>
            </a:r>
            <a:r>
              <a:rPr lang="en-US" dirty="0" err="1" smtClean="0"/>
              <a:t>stiintific</a:t>
            </a:r>
            <a:r>
              <a:rPr lang="en-US" dirty="0" smtClean="0"/>
              <a:t> : </a:t>
            </a:r>
            <a:r>
              <a:rPr lang="en-US" dirty="0" err="1" smtClean="0"/>
              <a:t>Popescu</a:t>
            </a:r>
            <a:r>
              <a:rPr lang="en-US" dirty="0" smtClean="0"/>
              <a:t> </a:t>
            </a:r>
            <a:r>
              <a:rPr lang="en-US" dirty="0" smtClean="0"/>
              <a:t>Cristina</a:t>
            </a:r>
            <a:endParaRPr lang="en-US" dirty="0" smtClean="0"/>
          </a:p>
          <a:p>
            <a:pPr algn="l"/>
            <a:endParaRPr lang="en-US" dirty="0"/>
          </a:p>
          <a:p>
            <a:r>
              <a:rPr lang="en-US" dirty="0" smtClean="0"/>
              <a:t>                                                 </a:t>
            </a:r>
          </a:p>
          <a:p>
            <a:r>
              <a:rPr lang="en-US" dirty="0" smtClean="0"/>
              <a:t>                                                                                         </a:t>
            </a:r>
            <a:r>
              <a:rPr lang="ro-RO" dirty="0" smtClean="0"/>
              <a:t>STUDENT</a:t>
            </a:r>
            <a:r>
              <a:rPr lang="en-US" dirty="0"/>
              <a:t>:</a:t>
            </a:r>
            <a:r>
              <a:rPr lang="ro-RO" dirty="0"/>
              <a:t> </a:t>
            </a:r>
            <a:r>
              <a:rPr lang="en-US" dirty="0" err="1" smtClean="0"/>
              <a:t>Pohrib</a:t>
            </a:r>
            <a:r>
              <a:rPr lang="en-US" dirty="0" smtClean="0"/>
              <a:t> Valentin</a:t>
            </a:r>
            <a:endParaRPr lang="ro-RO" dirty="0"/>
          </a:p>
          <a:p>
            <a:r>
              <a:rPr lang="en-US" dirty="0" smtClean="0"/>
              <a:t>                                                                 </a:t>
            </a:r>
            <a:r>
              <a:rPr lang="ro-RO" dirty="0" smtClean="0"/>
              <a:t>GRUPA</a:t>
            </a:r>
            <a:r>
              <a:rPr lang="en-US" dirty="0"/>
              <a:t>:</a:t>
            </a:r>
            <a:r>
              <a:rPr lang="ro-RO" dirty="0"/>
              <a:t> </a:t>
            </a:r>
            <a:r>
              <a:rPr lang="ro-RO" dirty="0" smtClean="0"/>
              <a:t>25</a:t>
            </a:r>
            <a:r>
              <a:rPr lang="en-US" dirty="0" smtClean="0"/>
              <a:t>3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89857" y="43012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UNIVERSITATEA DIN </a:t>
            </a:r>
            <a:r>
              <a:rPr lang="ro-RO" dirty="0"/>
              <a:t>BUCUREȘTI</a:t>
            </a:r>
          </a:p>
          <a:p>
            <a:r>
              <a:rPr lang="ro-RO" dirty="0"/>
              <a:t>FACULTATEA DE MATEMATICĂ ȘI INFORMATICĂ</a:t>
            </a:r>
          </a:p>
          <a:p>
            <a:r>
              <a:rPr lang="ro-RO" dirty="0"/>
              <a:t>DEPARTAMENTUL DE TEHNOLOGII</a:t>
            </a:r>
          </a:p>
          <a:p>
            <a:r>
              <a:rPr lang="ro-RO" dirty="0"/>
              <a:t>SPECIALIZAREA TEHNOLOGIA INFORMAȚIEI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0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Crearea</a:t>
            </a:r>
            <a:r>
              <a:rPr lang="en-US" sz="4000" dirty="0" smtClean="0"/>
              <a:t> </a:t>
            </a:r>
            <a:r>
              <a:rPr lang="en-US" sz="4000" dirty="0" err="1" smtClean="0"/>
              <a:t>tabelului</a:t>
            </a:r>
            <a:r>
              <a:rPr lang="en-US" sz="4000" dirty="0" smtClean="0"/>
              <a:t> </a:t>
            </a:r>
            <a:r>
              <a:rPr lang="en-US" sz="4000" dirty="0" err="1" smtClean="0"/>
              <a:t>Inscrieri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178" y="2057400"/>
            <a:ext cx="7424307" cy="4038600"/>
          </a:xfrm>
        </p:spPr>
      </p:pic>
    </p:spTree>
    <p:extLst>
      <p:ext uri="{BB962C8B-B14F-4D97-AF65-F5344CB8AC3E}">
        <p14:creationId xmlns:p14="http://schemas.microsoft.com/office/powerpoint/2010/main" val="228081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435429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Introducerea</a:t>
            </a:r>
            <a:r>
              <a:rPr lang="en-US" sz="2000" dirty="0" smtClean="0"/>
              <a:t> </a:t>
            </a:r>
            <a:r>
              <a:rPr lang="en-US" sz="2000" dirty="0" err="1" smtClean="0"/>
              <a:t>datelor</a:t>
            </a:r>
            <a:r>
              <a:rPr lang="en-US" sz="2000" dirty="0" smtClean="0"/>
              <a:t> in </a:t>
            </a:r>
            <a:r>
              <a:rPr lang="en-US" sz="2000" dirty="0" err="1" smtClean="0"/>
              <a:t>tabelul</a:t>
            </a:r>
            <a:r>
              <a:rPr lang="en-US" sz="2000" dirty="0" smtClean="0"/>
              <a:t> </a:t>
            </a:r>
            <a:r>
              <a:rPr lang="en-US" sz="2000" dirty="0" err="1" smtClean="0"/>
              <a:t>Inscrieri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45029"/>
            <a:ext cx="9872871" cy="505097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200" dirty="0"/>
              <a:t>insert into </a:t>
            </a:r>
            <a:r>
              <a:rPr lang="en-US" sz="1200" dirty="0" err="1"/>
              <a:t>inscrieri</a:t>
            </a:r>
            <a:r>
              <a:rPr lang="en-US" sz="1200" dirty="0"/>
              <a:t> VALUES</a:t>
            </a:r>
          </a:p>
          <a:p>
            <a:pPr marL="45720" indent="0">
              <a:buNone/>
            </a:pPr>
            <a:r>
              <a:rPr lang="en-US" sz="1200" dirty="0"/>
              <a:t>('03/05/2017',11,40),</a:t>
            </a:r>
          </a:p>
          <a:p>
            <a:pPr marL="45720" indent="0">
              <a:buNone/>
            </a:pPr>
            <a:r>
              <a:rPr lang="en-US" sz="1200" dirty="0"/>
              <a:t>('04/05/2017',11,41),</a:t>
            </a:r>
          </a:p>
          <a:p>
            <a:pPr marL="45720" indent="0">
              <a:buNone/>
            </a:pPr>
            <a:r>
              <a:rPr lang="en-US" sz="1200" dirty="0"/>
              <a:t>('04/06/2017',12,42),</a:t>
            </a:r>
          </a:p>
          <a:p>
            <a:pPr marL="45720" indent="0">
              <a:buNone/>
            </a:pPr>
            <a:r>
              <a:rPr lang="en-US" sz="1200" dirty="0"/>
              <a:t>('05/06/2017',11,43),</a:t>
            </a:r>
          </a:p>
          <a:p>
            <a:pPr marL="45720" indent="0">
              <a:buNone/>
            </a:pPr>
            <a:r>
              <a:rPr lang="en-US" sz="1200" dirty="0"/>
              <a:t>('05/07/2017',12,44),</a:t>
            </a:r>
          </a:p>
          <a:p>
            <a:pPr marL="45720" indent="0">
              <a:buNone/>
            </a:pPr>
            <a:r>
              <a:rPr lang="en-US" sz="1200" dirty="0"/>
              <a:t>('07/07/2017',12,45),</a:t>
            </a:r>
          </a:p>
          <a:p>
            <a:pPr marL="45720" indent="0">
              <a:buNone/>
            </a:pPr>
            <a:r>
              <a:rPr lang="en-US" sz="1200" dirty="0"/>
              <a:t>('07/17/2017',12,46),</a:t>
            </a:r>
          </a:p>
          <a:p>
            <a:pPr marL="45720" indent="0">
              <a:buNone/>
            </a:pPr>
            <a:r>
              <a:rPr lang="en-US" sz="1200" dirty="0"/>
              <a:t>('07/11/2017',11,47),</a:t>
            </a:r>
          </a:p>
          <a:p>
            <a:pPr marL="45720" indent="0">
              <a:buNone/>
            </a:pPr>
            <a:r>
              <a:rPr lang="en-US" sz="1200" dirty="0"/>
              <a:t>('08/10/2017',11,48),</a:t>
            </a:r>
          </a:p>
          <a:p>
            <a:pPr marL="45720" indent="0">
              <a:buNone/>
            </a:pPr>
            <a:r>
              <a:rPr lang="en-US" sz="1200" dirty="0"/>
              <a:t>('08/18/2017',11,49);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086" y="2367249"/>
            <a:ext cx="9002485" cy="382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Crearea</a:t>
            </a:r>
            <a:r>
              <a:rPr lang="en-US" sz="4000" dirty="0" smtClean="0"/>
              <a:t> </a:t>
            </a:r>
            <a:r>
              <a:rPr lang="en-US" sz="4000" dirty="0" err="1" smtClean="0"/>
              <a:t>tabelului</a:t>
            </a:r>
            <a:r>
              <a:rPr lang="en-US" sz="4000" dirty="0" smtClean="0"/>
              <a:t> </a:t>
            </a:r>
            <a:r>
              <a:rPr lang="en-US" sz="4000" dirty="0" err="1" smtClean="0"/>
              <a:t>Participanti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065" y="2057400"/>
            <a:ext cx="6046533" cy="4038600"/>
          </a:xfrm>
        </p:spPr>
      </p:pic>
    </p:spTree>
    <p:extLst>
      <p:ext uri="{BB962C8B-B14F-4D97-AF65-F5344CB8AC3E}">
        <p14:creationId xmlns:p14="http://schemas.microsoft.com/office/powerpoint/2010/main" val="40943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44286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Introducerea</a:t>
            </a:r>
            <a:r>
              <a:rPr lang="en-US" sz="2000" dirty="0" smtClean="0"/>
              <a:t> </a:t>
            </a:r>
            <a:r>
              <a:rPr lang="en-US" sz="2000" dirty="0" err="1" smtClean="0"/>
              <a:t>datelor</a:t>
            </a:r>
            <a:r>
              <a:rPr lang="en-US" sz="2000" dirty="0" smtClean="0"/>
              <a:t> in </a:t>
            </a:r>
            <a:r>
              <a:rPr lang="en-US" sz="2000" dirty="0" err="1" smtClean="0"/>
              <a:t>tabelul</a:t>
            </a:r>
            <a:r>
              <a:rPr lang="en-US" sz="2000" dirty="0" smtClean="0"/>
              <a:t> </a:t>
            </a:r>
            <a:r>
              <a:rPr lang="en-US" sz="2000" dirty="0" err="1" smtClean="0"/>
              <a:t>Participanti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486" y="1153885"/>
            <a:ext cx="10776385" cy="527957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sz="1000" dirty="0"/>
              <a:t>insert </a:t>
            </a:r>
            <a:r>
              <a:rPr lang="fr-FR" sz="1000" dirty="0" err="1"/>
              <a:t>into</a:t>
            </a:r>
            <a:r>
              <a:rPr lang="fr-FR" sz="1000" dirty="0"/>
              <a:t> </a:t>
            </a:r>
            <a:r>
              <a:rPr lang="fr-FR" sz="1000" dirty="0" err="1"/>
              <a:t>participanti</a:t>
            </a:r>
            <a:r>
              <a:rPr lang="fr-FR" sz="1000" dirty="0"/>
              <a:t> VALUES</a:t>
            </a:r>
          </a:p>
          <a:p>
            <a:pPr marL="45720" indent="0">
              <a:buNone/>
            </a:pPr>
            <a:r>
              <a:rPr lang="fr-FR" sz="1000" dirty="0"/>
              <a:t>(40,'Cain Motas','04/05/1997','0673823572','casindasd@yahoo.com',20</a:t>
            </a:r>
            <a:r>
              <a:rPr lang="fr-FR" sz="1000" dirty="0" smtClean="0"/>
              <a:t>),(</a:t>
            </a:r>
            <a:r>
              <a:rPr lang="fr-FR" sz="1000" dirty="0"/>
              <a:t>41,'Big Shaq','05/06/1997','0673883572','mansnothot@yahoo.com',20</a:t>
            </a:r>
            <a:r>
              <a:rPr lang="fr-FR" sz="1000" dirty="0" smtClean="0"/>
              <a:t>),(</a:t>
            </a:r>
            <a:r>
              <a:rPr lang="fr-FR" sz="1000" dirty="0"/>
              <a:t>42,'Big Khaled','06/07/1998','0673883642','khaleddj@yahoo.com',21),</a:t>
            </a:r>
          </a:p>
          <a:p>
            <a:pPr marL="45720" indent="0">
              <a:buNone/>
            </a:pPr>
            <a:r>
              <a:rPr lang="fr-FR" sz="1000" dirty="0"/>
              <a:t>(43,'Junior maywheather','07/12/1978','0673683641','boxingchamp@yahoo.com',21</a:t>
            </a:r>
            <a:r>
              <a:rPr lang="fr-FR" sz="1000" dirty="0" smtClean="0"/>
              <a:t>),(</a:t>
            </a:r>
            <a:r>
              <a:rPr lang="fr-FR" sz="1000" dirty="0"/>
              <a:t>44,'Conor McNuggets','07/17/1982','0673683632','mmachamp@yahoo.com',22</a:t>
            </a:r>
            <a:r>
              <a:rPr lang="fr-FR" sz="1000" dirty="0" smtClean="0"/>
              <a:t>),(</a:t>
            </a:r>
            <a:r>
              <a:rPr lang="fr-FR" sz="1000" dirty="0"/>
              <a:t>45,'Shawn Omalley','07/17/1982','0673683392','safas@yahoo.com',22),</a:t>
            </a:r>
          </a:p>
          <a:p>
            <a:pPr marL="45720" indent="0">
              <a:buNone/>
            </a:pPr>
            <a:r>
              <a:rPr lang="fr-FR" sz="1000" dirty="0"/>
              <a:t>(46,'Dilan brien','07/17/1982','0673684492','bossman@yahoo.com',23</a:t>
            </a:r>
            <a:r>
              <a:rPr lang="fr-FR" sz="1000" dirty="0" smtClean="0"/>
              <a:t>),(</a:t>
            </a:r>
            <a:r>
              <a:rPr lang="fr-FR" sz="1000" dirty="0"/>
              <a:t>47,'Ricky Martin','07/17/1992','0675684492','bonne8@yahoo.com',23</a:t>
            </a:r>
            <a:r>
              <a:rPr lang="fr-FR" sz="1000" dirty="0" smtClean="0"/>
              <a:t>),(</a:t>
            </a:r>
            <a:r>
              <a:rPr lang="fr-FR" sz="1000" dirty="0"/>
              <a:t>48,'Tony Ferguson','08/27/1972','0675692292','bomberman@yahoo.com',24</a:t>
            </a:r>
            <a:r>
              <a:rPr lang="fr-FR" sz="1000" dirty="0" smtClean="0"/>
              <a:t>),(</a:t>
            </a:r>
            <a:r>
              <a:rPr lang="fr-FR" sz="1000" dirty="0"/>
              <a:t>49,'Jack presley','09/27/1972','0675691292','jackie23@yahoo.com',24),</a:t>
            </a:r>
            <a:endParaRPr lang="en-US" sz="1000" dirty="0"/>
          </a:p>
          <a:p>
            <a:pPr marL="45720" indent="0">
              <a:buNone/>
            </a:pP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69" y="2833511"/>
            <a:ext cx="11071982" cy="348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1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tabelului</a:t>
            </a:r>
            <a:r>
              <a:rPr lang="en-US" dirty="0" smtClean="0"/>
              <a:t> </a:t>
            </a:r>
            <a:r>
              <a:rPr lang="en-US" dirty="0" err="1" smtClean="0"/>
              <a:t>Echipe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405" y="2057400"/>
            <a:ext cx="6979852" cy="4038600"/>
          </a:xfrm>
        </p:spPr>
      </p:pic>
    </p:spTree>
    <p:extLst>
      <p:ext uri="{BB962C8B-B14F-4D97-AF65-F5344CB8AC3E}">
        <p14:creationId xmlns:p14="http://schemas.microsoft.com/office/powerpoint/2010/main" val="19738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304800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Introducerea</a:t>
            </a:r>
            <a:r>
              <a:rPr lang="en-US" sz="2000" dirty="0" smtClean="0"/>
              <a:t> </a:t>
            </a:r>
            <a:r>
              <a:rPr lang="en-US" sz="2000" dirty="0" err="1" smtClean="0"/>
              <a:t>datelor</a:t>
            </a:r>
            <a:r>
              <a:rPr lang="en-US" sz="2000" dirty="0" smtClean="0"/>
              <a:t> in </a:t>
            </a:r>
            <a:r>
              <a:rPr lang="en-US" sz="2000" dirty="0" err="1" smtClean="0"/>
              <a:t>tabelul</a:t>
            </a:r>
            <a:r>
              <a:rPr lang="en-US" sz="2000" dirty="0" smtClean="0"/>
              <a:t> </a:t>
            </a:r>
            <a:r>
              <a:rPr lang="en-US" sz="2000" dirty="0" err="1"/>
              <a:t>E</a:t>
            </a:r>
            <a:r>
              <a:rPr lang="en-US" sz="2000" dirty="0" err="1" smtClean="0"/>
              <a:t>chipe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4" y="1012371"/>
            <a:ext cx="10569557" cy="508362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100" dirty="0"/>
              <a:t>insert into </a:t>
            </a:r>
            <a:r>
              <a:rPr lang="en-US" sz="1100" dirty="0" err="1"/>
              <a:t>echipe</a:t>
            </a:r>
            <a:r>
              <a:rPr lang="en-US" sz="1100" dirty="0"/>
              <a:t> VALUES</a:t>
            </a:r>
          </a:p>
          <a:p>
            <a:pPr marL="45720" indent="0">
              <a:buNone/>
            </a:pPr>
            <a:r>
              <a:rPr lang="en-US" sz="1100" dirty="0"/>
              <a:t>(20,'The Seekers',25),</a:t>
            </a:r>
          </a:p>
          <a:p>
            <a:pPr marL="45720" indent="0">
              <a:buNone/>
            </a:pPr>
            <a:r>
              <a:rPr lang="en-US" sz="1100" dirty="0"/>
              <a:t>(21,'Boomerang runners',26),</a:t>
            </a:r>
          </a:p>
          <a:p>
            <a:pPr marL="45720" indent="0">
              <a:buNone/>
            </a:pPr>
            <a:r>
              <a:rPr lang="en-US" sz="1100" dirty="0"/>
              <a:t>(22,'Water finders',27),</a:t>
            </a:r>
          </a:p>
          <a:p>
            <a:pPr marL="45720" indent="0">
              <a:buNone/>
            </a:pPr>
            <a:r>
              <a:rPr lang="en-US" sz="1100" dirty="0"/>
              <a:t>(23,'The white walkers',28),</a:t>
            </a:r>
          </a:p>
          <a:p>
            <a:pPr marL="45720" indent="0">
              <a:buNone/>
            </a:pPr>
            <a:r>
              <a:rPr lang="en-US" sz="1100" dirty="0"/>
              <a:t>(24,'Path chasers',29);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92" y="3091543"/>
            <a:ext cx="10058400" cy="275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0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Crearea</a:t>
            </a:r>
            <a:r>
              <a:rPr lang="en-US" sz="4000" dirty="0" smtClean="0"/>
              <a:t> </a:t>
            </a:r>
            <a:r>
              <a:rPr lang="en-US" sz="4000" dirty="0" err="1" smtClean="0"/>
              <a:t>tabelului</a:t>
            </a:r>
            <a:r>
              <a:rPr lang="en-US" sz="4000" dirty="0" smtClean="0"/>
              <a:t> </a:t>
            </a:r>
            <a:r>
              <a:rPr lang="en-US" sz="4000" dirty="0" err="1" smtClean="0"/>
              <a:t>Trasee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450" y="2057400"/>
            <a:ext cx="6405762" cy="4038600"/>
          </a:xfrm>
        </p:spPr>
      </p:pic>
    </p:spTree>
    <p:extLst>
      <p:ext uri="{BB962C8B-B14F-4D97-AF65-F5344CB8AC3E}">
        <p14:creationId xmlns:p14="http://schemas.microsoft.com/office/powerpoint/2010/main" val="142898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272143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Introducerea</a:t>
            </a:r>
            <a:r>
              <a:rPr lang="en-US" sz="2000" dirty="0" smtClean="0"/>
              <a:t> </a:t>
            </a:r>
            <a:r>
              <a:rPr lang="en-US" sz="2000" dirty="0" err="1" smtClean="0"/>
              <a:t>datelor</a:t>
            </a:r>
            <a:r>
              <a:rPr lang="en-US" sz="2000" dirty="0" smtClean="0"/>
              <a:t> in </a:t>
            </a:r>
            <a:r>
              <a:rPr lang="en-US" sz="2000" dirty="0" err="1" smtClean="0"/>
              <a:t>tabelul</a:t>
            </a:r>
            <a:r>
              <a:rPr lang="en-US" sz="2000" dirty="0" smtClean="0"/>
              <a:t> </a:t>
            </a:r>
            <a:r>
              <a:rPr lang="en-US" sz="2000" dirty="0" err="1" smtClean="0"/>
              <a:t>Trasee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9714"/>
            <a:ext cx="10711071" cy="511628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100" dirty="0"/>
              <a:t>insert into </a:t>
            </a:r>
            <a:r>
              <a:rPr lang="en-US" sz="1100" dirty="0" err="1"/>
              <a:t>trasee</a:t>
            </a:r>
            <a:r>
              <a:rPr lang="en-US" sz="1100" dirty="0"/>
              <a:t> VALUES</a:t>
            </a:r>
          </a:p>
          <a:p>
            <a:pPr marL="45720" indent="0">
              <a:buNone/>
            </a:pPr>
            <a:r>
              <a:rPr lang="en-US" sz="1100" dirty="0"/>
              <a:t>(25,'sud-est Nepal',8000,30),</a:t>
            </a:r>
          </a:p>
          <a:p>
            <a:pPr marL="45720" indent="0">
              <a:buNone/>
            </a:pPr>
            <a:r>
              <a:rPr lang="en-US" sz="1100" dirty="0"/>
              <a:t>(26,'Gheţarul Scărişoara',20,31),</a:t>
            </a:r>
          </a:p>
          <a:p>
            <a:pPr marL="45720" indent="0">
              <a:buNone/>
            </a:pPr>
            <a:r>
              <a:rPr lang="en-US" sz="1100" dirty="0"/>
              <a:t>(27,'brațul Para',6500,32),</a:t>
            </a:r>
          </a:p>
          <a:p>
            <a:pPr marL="45720" indent="0">
              <a:buNone/>
            </a:pPr>
            <a:r>
              <a:rPr lang="en-US" sz="1100" dirty="0"/>
              <a:t>(28,'Le Chateau Royal',600,33),</a:t>
            </a:r>
          </a:p>
          <a:p>
            <a:pPr marL="45720" indent="0">
              <a:buNone/>
            </a:pPr>
            <a:r>
              <a:rPr lang="en-US" sz="1100" dirty="0"/>
              <a:t>(29,'Marele Canion',450,34);</a:t>
            </a:r>
          </a:p>
          <a:p>
            <a:pPr marL="45720" indent="0">
              <a:buNone/>
            </a:pP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4" y="2950029"/>
            <a:ext cx="10058400" cy="301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tabelului</a:t>
            </a:r>
            <a:r>
              <a:rPr lang="en-US" dirty="0" smtClean="0"/>
              <a:t> </a:t>
            </a:r>
            <a:r>
              <a:rPr lang="en-US" dirty="0" err="1" smtClean="0"/>
              <a:t>Locatii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800" y="2161908"/>
            <a:ext cx="7259063" cy="3829584"/>
          </a:xfrm>
        </p:spPr>
      </p:pic>
    </p:spTree>
    <p:extLst>
      <p:ext uri="{BB962C8B-B14F-4D97-AF65-F5344CB8AC3E}">
        <p14:creationId xmlns:p14="http://schemas.microsoft.com/office/powerpoint/2010/main" val="142955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348343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Introducerea</a:t>
            </a:r>
            <a:r>
              <a:rPr lang="en-US" sz="2000" dirty="0" smtClean="0"/>
              <a:t> </a:t>
            </a:r>
            <a:r>
              <a:rPr lang="en-US" sz="2000" dirty="0" err="1" smtClean="0"/>
              <a:t>datelor</a:t>
            </a:r>
            <a:r>
              <a:rPr lang="en-US" sz="2000" dirty="0" smtClean="0"/>
              <a:t> in </a:t>
            </a:r>
            <a:r>
              <a:rPr lang="en-US" sz="2000" dirty="0" err="1" smtClean="0"/>
              <a:t>tabelul</a:t>
            </a:r>
            <a:r>
              <a:rPr lang="en-US" sz="2000" dirty="0" smtClean="0"/>
              <a:t> </a:t>
            </a:r>
            <a:r>
              <a:rPr lang="en-US" sz="2000" dirty="0" err="1" smtClean="0"/>
              <a:t>Locatii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44" y="1034143"/>
            <a:ext cx="10515128" cy="506185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100" dirty="0"/>
              <a:t>insert into </a:t>
            </a:r>
            <a:r>
              <a:rPr lang="en-US" sz="1100" dirty="0" err="1"/>
              <a:t>locatii</a:t>
            </a:r>
            <a:r>
              <a:rPr lang="en-US" sz="1100" dirty="0"/>
              <a:t> VALUES</a:t>
            </a:r>
          </a:p>
          <a:p>
            <a:pPr marL="45720" indent="0">
              <a:buNone/>
            </a:pPr>
            <a:r>
              <a:rPr lang="en-US" sz="1100" dirty="0"/>
              <a:t>(30,'Muntele Everest'),</a:t>
            </a:r>
          </a:p>
          <a:p>
            <a:pPr marL="45720" indent="0">
              <a:buNone/>
            </a:pPr>
            <a:r>
              <a:rPr lang="en-US" sz="1100" dirty="0"/>
              <a:t>(31,'Munti </a:t>
            </a:r>
            <a:r>
              <a:rPr lang="en-US" sz="1100" dirty="0" err="1"/>
              <a:t>Retezat</a:t>
            </a:r>
            <a:r>
              <a:rPr lang="en-US" sz="1100" dirty="0"/>
              <a:t>'),</a:t>
            </a:r>
          </a:p>
          <a:p>
            <a:pPr marL="45720" indent="0">
              <a:buNone/>
            </a:pPr>
            <a:r>
              <a:rPr lang="en-US" sz="1100" dirty="0"/>
              <a:t>(32,'Amazon'),</a:t>
            </a:r>
          </a:p>
          <a:p>
            <a:pPr marL="45720" indent="0">
              <a:buNone/>
            </a:pPr>
            <a:r>
              <a:rPr lang="en-US" sz="1100" dirty="0"/>
              <a:t>(33,'Valea </a:t>
            </a:r>
            <a:r>
              <a:rPr lang="en-US" sz="1100" dirty="0" err="1"/>
              <a:t>Loarei</a:t>
            </a:r>
            <a:r>
              <a:rPr lang="en-US" sz="1100" dirty="0"/>
              <a:t>'),</a:t>
            </a:r>
          </a:p>
          <a:p>
            <a:pPr marL="45720" indent="0">
              <a:buNone/>
            </a:pPr>
            <a:r>
              <a:rPr lang="en-US" sz="1100" dirty="0"/>
              <a:t>(34,'Colorado');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20" y="3124200"/>
            <a:ext cx="10058400" cy="29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7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</a:t>
            </a:r>
            <a:r>
              <a:rPr lang="en-US" dirty="0" err="1" smtClean="0"/>
              <a:t>Scenariu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1800" dirty="0" err="1" smtClean="0"/>
              <a:t>Pentru</a:t>
            </a:r>
            <a:r>
              <a:rPr lang="en-US" sz="1800" dirty="0" smtClean="0"/>
              <a:t> prima data in </a:t>
            </a:r>
            <a:r>
              <a:rPr lang="en-US" sz="1800" dirty="0" err="1" smtClean="0"/>
              <a:t>istorie</a:t>
            </a:r>
            <a:r>
              <a:rPr lang="en-US" sz="1800" dirty="0" smtClean="0"/>
              <a:t> s-a </a:t>
            </a:r>
            <a:r>
              <a:rPr lang="en-US" sz="1800" dirty="0" err="1" smtClean="0"/>
              <a:t>decis</a:t>
            </a:r>
            <a:r>
              <a:rPr lang="en-US" sz="1800" dirty="0" smtClean="0"/>
              <a:t> </a:t>
            </a:r>
            <a:r>
              <a:rPr lang="ro-RO" sz="1800" dirty="0" smtClean="0"/>
              <a:t>să</a:t>
            </a:r>
            <a:r>
              <a:rPr lang="en-US" sz="1800" dirty="0" smtClean="0"/>
              <a:t> se </a:t>
            </a:r>
            <a:r>
              <a:rPr lang="en-US" sz="1800" dirty="0" err="1" smtClean="0"/>
              <a:t>fac</a:t>
            </a:r>
            <a:r>
              <a:rPr lang="ro-RO" sz="1800" dirty="0" smtClean="0"/>
              <a:t>ă</a:t>
            </a:r>
            <a:r>
              <a:rPr lang="en-US" sz="1800" dirty="0" smtClean="0"/>
              <a:t> un Treasure Hunt  </a:t>
            </a:r>
            <a:r>
              <a:rPr lang="ro-RO" sz="1800" dirty="0"/>
              <a:t>î</a:t>
            </a:r>
            <a:r>
              <a:rPr lang="en-US" sz="1800" dirty="0" err="1" smtClean="0"/>
              <a:t>ntins</a:t>
            </a:r>
            <a:r>
              <a:rPr lang="ro-RO" sz="1800" dirty="0" smtClean="0"/>
              <a:t> pe tot globul unde o sumedenie de obiecte au fost împrăștiate. La acest show  participă oameni de peste tot din lume și se înregistrează doar  echipe de doi participanți .</a:t>
            </a:r>
          </a:p>
          <a:p>
            <a:pPr marL="0" indent="0">
              <a:buNone/>
            </a:pPr>
            <a:r>
              <a:rPr lang="ro-RO" sz="1800" dirty="0"/>
              <a:t> </a:t>
            </a:r>
            <a:r>
              <a:rPr lang="ro-RO" sz="1800" dirty="0" smtClean="0"/>
              <a:t>   Organizatorii au angajat cei mai buni cameramani pentru  a fi mereu  aproape de participanți și pentru  ale surprinde fiecare  mișcare.</a:t>
            </a:r>
          </a:p>
          <a:p>
            <a:pPr marL="0" indent="0">
              <a:buNone/>
            </a:pPr>
            <a:r>
              <a:rPr lang="ro-RO" sz="1800" dirty="0"/>
              <a:t> </a:t>
            </a:r>
            <a:r>
              <a:rPr lang="ro-RO" sz="1800" dirty="0" smtClean="0"/>
              <a:t>   În această competiție locația  se poate schimba chiar și de la o zi la alta,traseele devenind din ce în ce mai dificile.</a:t>
            </a:r>
          </a:p>
          <a:p>
            <a:pPr marL="0" indent="0">
              <a:buNone/>
            </a:pPr>
            <a:r>
              <a:rPr lang="ro-RO" sz="1800" dirty="0"/>
              <a:t> </a:t>
            </a:r>
            <a:r>
              <a:rPr lang="ro-RO" sz="1800" dirty="0" smtClean="0"/>
              <a:t>   Pentru  fiecare obiect găsit echipa primește un punctaj , iar restul sunt ordonați în funcție de cât de aproape au fost de a găsi  obiectul respectiv.</a:t>
            </a:r>
          </a:p>
          <a:p>
            <a:pPr marL="0" indent="0">
              <a:buNone/>
            </a:pPr>
            <a:r>
              <a:rPr lang="ro-RO" sz="1800" dirty="0"/>
              <a:t> </a:t>
            </a:r>
            <a:r>
              <a:rPr lang="ro-RO" sz="1800" dirty="0" smtClean="0"/>
              <a:t>   La sfârșit cine are cele mai multe puncte ia premiul cel mare de 10.000 $ 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815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Crearea</a:t>
            </a:r>
            <a:r>
              <a:rPr lang="en-US" sz="4000" dirty="0" smtClean="0"/>
              <a:t> </a:t>
            </a:r>
            <a:r>
              <a:rPr lang="en-US" sz="4000" dirty="0" err="1" smtClean="0"/>
              <a:t>tabelului</a:t>
            </a:r>
            <a:r>
              <a:rPr lang="en-US" sz="4000" dirty="0" smtClean="0"/>
              <a:t> </a:t>
            </a:r>
            <a:r>
              <a:rPr lang="en-US" sz="4000" dirty="0" err="1" smtClean="0"/>
              <a:t>Obiecte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902" y="2057400"/>
            <a:ext cx="6248859" cy="4038600"/>
          </a:xfrm>
        </p:spPr>
      </p:pic>
    </p:spTree>
    <p:extLst>
      <p:ext uri="{BB962C8B-B14F-4D97-AF65-F5344CB8AC3E}">
        <p14:creationId xmlns:p14="http://schemas.microsoft.com/office/powerpoint/2010/main" val="12681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370114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Introducerea</a:t>
            </a:r>
            <a:r>
              <a:rPr lang="en-US" sz="2000" dirty="0" smtClean="0"/>
              <a:t> </a:t>
            </a:r>
            <a:r>
              <a:rPr lang="en-US" sz="2000" dirty="0" err="1" smtClean="0"/>
              <a:t>datelor</a:t>
            </a:r>
            <a:r>
              <a:rPr lang="en-US" sz="2000" dirty="0" smtClean="0"/>
              <a:t> in </a:t>
            </a:r>
            <a:r>
              <a:rPr lang="en-US" sz="2000" dirty="0" err="1" smtClean="0"/>
              <a:t>tabelul</a:t>
            </a:r>
            <a:r>
              <a:rPr lang="en-US" sz="2000" dirty="0" smtClean="0"/>
              <a:t>  </a:t>
            </a:r>
            <a:r>
              <a:rPr lang="en-US" sz="2000" dirty="0" err="1" smtClean="0"/>
              <a:t>Obiecte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2" y="1066800"/>
            <a:ext cx="10689300" cy="50292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100" dirty="0"/>
              <a:t>insert into </a:t>
            </a:r>
            <a:r>
              <a:rPr lang="en-US" sz="1100" dirty="0" err="1"/>
              <a:t>obiecte</a:t>
            </a:r>
            <a:r>
              <a:rPr lang="en-US" sz="1100" dirty="0"/>
              <a:t> values</a:t>
            </a:r>
          </a:p>
          <a:p>
            <a:pPr marL="45720" indent="0">
              <a:buNone/>
            </a:pPr>
            <a:r>
              <a:rPr lang="en-US" sz="1100" dirty="0"/>
              <a:t>(50,'tricou messi','greu',31,90),</a:t>
            </a:r>
          </a:p>
          <a:p>
            <a:pPr marL="45720" indent="0">
              <a:buNone/>
            </a:pPr>
            <a:r>
              <a:rPr lang="en-US" sz="1100" dirty="0"/>
              <a:t>(51,'glob de cristal','mediu',33,85),</a:t>
            </a:r>
          </a:p>
          <a:p>
            <a:pPr marL="45720" indent="0">
              <a:buNone/>
            </a:pPr>
            <a:r>
              <a:rPr lang="en-US" sz="1100" dirty="0"/>
              <a:t>(52,'cort','usor',30,80),</a:t>
            </a:r>
          </a:p>
          <a:p>
            <a:pPr marL="45720" indent="0">
              <a:buNone/>
            </a:pPr>
            <a:r>
              <a:rPr lang="en-US" sz="1100" dirty="0"/>
              <a:t>(53,'barca','greu',32,93),</a:t>
            </a:r>
          </a:p>
          <a:p>
            <a:pPr marL="45720" indent="0">
              <a:buNone/>
            </a:pPr>
            <a:r>
              <a:rPr lang="en-US" sz="1100" dirty="0"/>
              <a:t>(54,'fantana','greu',34,99);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72" y="3178629"/>
            <a:ext cx="10058400" cy="30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8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Crearea</a:t>
            </a:r>
            <a:r>
              <a:rPr lang="en-US" sz="4000" dirty="0" smtClean="0"/>
              <a:t> </a:t>
            </a:r>
            <a:r>
              <a:rPr lang="en-US" sz="4000" dirty="0" err="1" smtClean="0"/>
              <a:t>tabelului</a:t>
            </a:r>
            <a:r>
              <a:rPr lang="en-US" sz="4000" dirty="0" smtClean="0"/>
              <a:t> </a:t>
            </a:r>
            <a:r>
              <a:rPr lang="en-US" sz="4000" dirty="0" err="1" smtClean="0"/>
              <a:t>Punctaje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58" y="2214302"/>
            <a:ext cx="7144747" cy="3724795"/>
          </a:xfrm>
        </p:spPr>
      </p:pic>
    </p:spTree>
    <p:extLst>
      <p:ext uri="{BB962C8B-B14F-4D97-AF65-F5344CB8AC3E}">
        <p14:creationId xmlns:p14="http://schemas.microsoft.com/office/powerpoint/2010/main" val="17597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413657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Introducerea</a:t>
            </a:r>
            <a:r>
              <a:rPr lang="en-US" sz="2000" dirty="0" smtClean="0"/>
              <a:t> </a:t>
            </a:r>
            <a:r>
              <a:rPr lang="en-US" sz="2000" dirty="0" err="1" smtClean="0"/>
              <a:t>datelor</a:t>
            </a:r>
            <a:r>
              <a:rPr lang="en-US" sz="2000" dirty="0" smtClean="0"/>
              <a:t> in </a:t>
            </a:r>
            <a:r>
              <a:rPr lang="en-US" sz="2000" dirty="0" err="1" smtClean="0"/>
              <a:t>tabelul</a:t>
            </a:r>
            <a:r>
              <a:rPr lang="en-US" sz="2000" dirty="0" smtClean="0"/>
              <a:t> </a:t>
            </a:r>
            <a:r>
              <a:rPr lang="en-US" sz="2000" dirty="0" err="1" smtClean="0"/>
              <a:t>Punctaje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23257"/>
            <a:ext cx="10634871" cy="507274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100" dirty="0"/>
              <a:t>insert into </a:t>
            </a:r>
            <a:r>
              <a:rPr lang="en-US" sz="1100" dirty="0" err="1"/>
              <a:t>punctaje</a:t>
            </a:r>
            <a:r>
              <a:rPr lang="en-US" sz="1100" dirty="0"/>
              <a:t> VALUES</a:t>
            </a:r>
          </a:p>
          <a:p>
            <a:pPr marL="45720" indent="0">
              <a:buNone/>
            </a:pPr>
            <a:r>
              <a:rPr lang="en-US" sz="1100" dirty="0"/>
              <a:t>(80),</a:t>
            </a:r>
          </a:p>
          <a:p>
            <a:pPr marL="45720" indent="0">
              <a:buNone/>
            </a:pPr>
            <a:r>
              <a:rPr lang="en-US" sz="1100" dirty="0"/>
              <a:t>(85),</a:t>
            </a:r>
          </a:p>
          <a:p>
            <a:pPr marL="45720" indent="0">
              <a:buNone/>
            </a:pPr>
            <a:r>
              <a:rPr lang="en-US" sz="1100" dirty="0"/>
              <a:t>(90),</a:t>
            </a:r>
          </a:p>
          <a:p>
            <a:pPr marL="45720" indent="0">
              <a:buNone/>
            </a:pPr>
            <a:r>
              <a:rPr lang="en-US" sz="1100" dirty="0"/>
              <a:t>(93),</a:t>
            </a:r>
          </a:p>
          <a:p>
            <a:pPr marL="45720" indent="0">
              <a:buNone/>
            </a:pPr>
            <a:r>
              <a:rPr lang="en-US" sz="1100" dirty="0"/>
              <a:t>(99);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29" y="3004457"/>
            <a:ext cx="7964011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7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Crearea</a:t>
            </a:r>
            <a:r>
              <a:rPr lang="en-US" sz="4000" dirty="0" smtClean="0"/>
              <a:t> </a:t>
            </a:r>
            <a:r>
              <a:rPr lang="en-US" sz="4000" dirty="0" err="1" smtClean="0"/>
              <a:t>tabelului</a:t>
            </a:r>
            <a:r>
              <a:rPr lang="en-US" sz="4000" dirty="0" smtClean="0"/>
              <a:t> </a:t>
            </a:r>
            <a:r>
              <a:rPr lang="en-US" sz="4000" dirty="0" err="1" smtClean="0"/>
              <a:t>premii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05" y="2057400"/>
            <a:ext cx="7010052" cy="4038600"/>
          </a:xfrm>
        </p:spPr>
      </p:pic>
    </p:spTree>
    <p:extLst>
      <p:ext uri="{BB962C8B-B14F-4D97-AF65-F5344CB8AC3E}">
        <p14:creationId xmlns:p14="http://schemas.microsoft.com/office/powerpoint/2010/main" val="362370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402771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Introducerea</a:t>
            </a:r>
            <a:r>
              <a:rPr lang="en-US" sz="2000" dirty="0" smtClean="0"/>
              <a:t> </a:t>
            </a:r>
            <a:r>
              <a:rPr lang="en-US" sz="2000" dirty="0" err="1" smtClean="0"/>
              <a:t>datelor</a:t>
            </a:r>
            <a:r>
              <a:rPr lang="en-US" sz="2000" dirty="0" smtClean="0"/>
              <a:t> in </a:t>
            </a:r>
            <a:r>
              <a:rPr lang="en-US" sz="2000" dirty="0" err="1" smtClean="0"/>
              <a:t>tabelul</a:t>
            </a:r>
            <a:r>
              <a:rPr lang="en-US" sz="2000" dirty="0" smtClean="0"/>
              <a:t> </a:t>
            </a:r>
            <a:r>
              <a:rPr lang="en-US" sz="2000" dirty="0" err="1" smtClean="0"/>
              <a:t>Premii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2" y="1012371"/>
            <a:ext cx="10689300" cy="508362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100" dirty="0"/>
              <a:t>insert into </a:t>
            </a:r>
            <a:r>
              <a:rPr lang="en-US" sz="1100" dirty="0" err="1"/>
              <a:t>premii</a:t>
            </a:r>
            <a:r>
              <a:rPr lang="en-US" sz="1100" dirty="0"/>
              <a:t> values</a:t>
            </a:r>
          </a:p>
          <a:p>
            <a:pPr marL="45720" indent="0">
              <a:buNone/>
            </a:pPr>
            <a:r>
              <a:rPr lang="en-US" sz="1100" dirty="0"/>
              <a:t>(55,'10.000$',99),</a:t>
            </a:r>
          </a:p>
          <a:p>
            <a:pPr marL="45720" indent="0">
              <a:buNone/>
            </a:pPr>
            <a:r>
              <a:rPr lang="en-US" sz="1100" dirty="0"/>
              <a:t>(56,'3.000$',93),</a:t>
            </a:r>
          </a:p>
          <a:p>
            <a:pPr marL="45720" indent="0">
              <a:buNone/>
            </a:pPr>
            <a:r>
              <a:rPr lang="en-US" sz="1100" dirty="0"/>
              <a:t>(57,'1.000$',90),</a:t>
            </a:r>
          </a:p>
          <a:p>
            <a:pPr marL="45720" indent="0">
              <a:buNone/>
            </a:pPr>
            <a:r>
              <a:rPr lang="en-US" sz="1100" dirty="0"/>
              <a:t>(58,'Ps4',85),</a:t>
            </a:r>
          </a:p>
          <a:p>
            <a:pPr marL="45720" indent="0">
              <a:buNone/>
            </a:pPr>
            <a:r>
              <a:rPr lang="en-US" sz="1100" dirty="0"/>
              <a:t>(59,'Televizor',80);</a:t>
            </a:r>
          </a:p>
          <a:p>
            <a:pPr marL="45720" indent="0">
              <a:buNone/>
            </a:pP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07" y="3189515"/>
            <a:ext cx="10058400" cy="302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 smtClean="0"/>
              <a:t>Actualizarea</a:t>
            </a:r>
            <a:r>
              <a:rPr lang="en-US" sz="4000" dirty="0" smtClean="0"/>
              <a:t>  </a:t>
            </a:r>
            <a:r>
              <a:rPr lang="en-US" sz="4000" dirty="0" err="1" smtClean="0"/>
              <a:t>structurii</a:t>
            </a:r>
            <a:r>
              <a:rPr lang="en-US" sz="4000" dirty="0" smtClean="0"/>
              <a:t>  </a:t>
            </a:r>
            <a:r>
              <a:rPr lang="en-US" sz="4000" dirty="0" err="1" smtClean="0"/>
              <a:t>tabelelor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05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3048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10343"/>
            <a:ext cx="9872871" cy="4985657"/>
          </a:xfrm>
        </p:spPr>
        <p:txBody>
          <a:bodyPr>
            <a:normAutofit/>
          </a:bodyPr>
          <a:lstStyle/>
          <a:p>
            <a:r>
              <a:rPr lang="en-US" sz="1200" dirty="0"/>
              <a:t>ALTER TABLE </a:t>
            </a:r>
            <a:r>
              <a:rPr lang="en-US" sz="1200" dirty="0" err="1"/>
              <a:t>participanti</a:t>
            </a:r>
            <a:r>
              <a:rPr lang="en-US" sz="1200" dirty="0"/>
              <a:t> </a:t>
            </a:r>
            <a:r>
              <a:rPr lang="en-US" sz="1400" dirty="0" smtClean="0"/>
              <a:t>ADD </a:t>
            </a:r>
            <a:r>
              <a:rPr lang="en-US" sz="1200" dirty="0" smtClean="0"/>
              <a:t> </a:t>
            </a:r>
            <a:r>
              <a:rPr lang="en-US" sz="1200" dirty="0"/>
              <a:t>CNP VARCHAR(40);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89" y="2463394"/>
            <a:ext cx="7611537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31568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45029"/>
            <a:ext cx="9872871" cy="5050971"/>
          </a:xfrm>
        </p:spPr>
        <p:txBody>
          <a:bodyPr/>
          <a:lstStyle/>
          <a:p>
            <a:r>
              <a:rPr lang="en-US" dirty="0"/>
              <a:t>ALTER TABLE </a:t>
            </a:r>
            <a:r>
              <a:rPr lang="en-US" dirty="0" err="1"/>
              <a:t>participanti</a:t>
            </a:r>
            <a:r>
              <a:rPr lang="en-US" dirty="0"/>
              <a:t> DROP </a:t>
            </a:r>
            <a:r>
              <a:rPr lang="en-US" dirty="0" smtClean="0"/>
              <a:t>column </a:t>
            </a:r>
            <a:r>
              <a:rPr lang="en-US" dirty="0" smtClean="0"/>
              <a:t>CNP </a:t>
            </a:r>
            <a:r>
              <a:rPr lang="en-US" dirty="0"/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324" y="2428062"/>
            <a:ext cx="7678222" cy="226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7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35922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45029"/>
            <a:ext cx="9872871" cy="505097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/>
              <a:t>ALTER TABLE </a:t>
            </a:r>
            <a:r>
              <a:rPr lang="en-US" sz="1800" dirty="0" err="1"/>
              <a:t>participanti</a:t>
            </a:r>
            <a:r>
              <a:rPr lang="en-US" sz="1800" dirty="0"/>
              <a:t> ADD  nickname VARCHAR(40);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027" y="2098685"/>
            <a:ext cx="7640116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5560" y="2852936"/>
            <a:ext cx="8229600" cy="1143000"/>
          </a:xfrm>
        </p:spPr>
        <p:txBody>
          <a:bodyPr/>
          <a:lstStyle/>
          <a:p>
            <a:pPr algn="ctr"/>
            <a:r>
              <a:rPr lang="ro-RO" dirty="0" smtClean="0"/>
              <a:t>Diagrama conceptuală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5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62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92629"/>
            <a:ext cx="9872871" cy="520337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/>
              <a:t>ALTER TABLE </a:t>
            </a:r>
            <a:r>
              <a:rPr lang="en-US" sz="1800" dirty="0" err="1"/>
              <a:t>participanti</a:t>
            </a:r>
            <a:r>
              <a:rPr lang="en-US" sz="1800" dirty="0"/>
              <a:t> drop column nickname 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117" y="2536918"/>
            <a:ext cx="7678222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7417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36171"/>
            <a:ext cx="9872871" cy="515982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/>
              <a:t>ALTER TABLE </a:t>
            </a:r>
            <a:r>
              <a:rPr lang="en-US" sz="1800" dirty="0" err="1"/>
              <a:t>participanti</a:t>
            </a:r>
            <a:r>
              <a:rPr lang="en-US" sz="1800" dirty="0"/>
              <a:t> modify  </a:t>
            </a:r>
            <a:r>
              <a:rPr lang="en-US" sz="1800" dirty="0" err="1"/>
              <a:t>nume</a:t>
            </a:r>
            <a:r>
              <a:rPr lang="en-US" sz="1800" dirty="0"/>
              <a:t> varchar2(40) 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034" y="2599481"/>
            <a:ext cx="770680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5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Modificarea</a:t>
            </a:r>
            <a:r>
              <a:rPr lang="en-US" sz="4000" dirty="0" smtClean="0"/>
              <a:t> </a:t>
            </a:r>
            <a:r>
              <a:rPr lang="en-US" sz="4000" dirty="0" err="1" smtClean="0"/>
              <a:t>datelor</a:t>
            </a:r>
            <a:r>
              <a:rPr lang="en-US" sz="4000" dirty="0" smtClean="0"/>
              <a:t> </a:t>
            </a:r>
            <a:r>
              <a:rPr lang="en-US" sz="4000" dirty="0" err="1" smtClean="0"/>
              <a:t>folosind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4000" dirty="0" smtClean="0"/>
              <a:t>Update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4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43542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60714"/>
            <a:ext cx="9872871" cy="473528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locatii</a:t>
            </a:r>
            <a:r>
              <a:rPr lang="en-US" sz="1600" dirty="0"/>
              <a:t> set </a:t>
            </a:r>
            <a:r>
              <a:rPr lang="en-US" sz="1600" dirty="0" err="1"/>
              <a:t>nume</a:t>
            </a:r>
            <a:r>
              <a:rPr lang="en-US" sz="1600" dirty="0"/>
              <a:t>='Himalaya'</a:t>
            </a:r>
          </a:p>
          <a:p>
            <a:pPr marL="45720" indent="0">
              <a:buNone/>
            </a:pPr>
            <a:r>
              <a:rPr lang="en-US" sz="1600" dirty="0"/>
              <a:t>where </a:t>
            </a:r>
            <a:r>
              <a:rPr lang="en-US" sz="1600" dirty="0" err="1"/>
              <a:t>id_locatie</a:t>
            </a:r>
            <a:r>
              <a:rPr lang="en-US" sz="1600" dirty="0"/>
              <a:t>=30</a:t>
            </a:r>
            <a:r>
              <a:rPr lang="en-US" sz="1600" dirty="0" smtClean="0"/>
              <a:t>;</a:t>
            </a:r>
          </a:p>
          <a:p>
            <a:pPr marL="45720" indent="0">
              <a:buNone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71" y="2449286"/>
            <a:ext cx="10363672" cy="295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7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143000" y="533400"/>
            <a:ext cx="9875520" cy="762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21230"/>
            <a:ext cx="9872871" cy="497477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trasee</a:t>
            </a:r>
            <a:r>
              <a:rPr lang="en-US" sz="1600" dirty="0"/>
              <a:t> set </a:t>
            </a:r>
            <a:r>
              <a:rPr lang="en-US" sz="1600" dirty="0" err="1"/>
              <a:t>nume</a:t>
            </a:r>
            <a:r>
              <a:rPr lang="en-US" sz="1600" dirty="0"/>
              <a:t>='</a:t>
            </a:r>
            <a:r>
              <a:rPr lang="en-US" sz="1600" dirty="0" err="1"/>
              <a:t>micut</a:t>
            </a:r>
            <a:r>
              <a:rPr lang="en-US" sz="1600" dirty="0"/>
              <a:t>'</a:t>
            </a:r>
          </a:p>
          <a:p>
            <a:pPr marL="45720" indent="0">
              <a:buNone/>
            </a:pPr>
            <a:r>
              <a:rPr lang="en-US" sz="1600" dirty="0"/>
              <a:t>where </a:t>
            </a:r>
            <a:r>
              <a:rPr lang="en-US" sz="1600" dirty="0" err="1"/>
              <a:t>lungime</a:t>
            </a:r>
            <a:r>
              <a:rPr lang="en-US" sz="1600" dirty="0"/>
              <a:t> &lt;=6000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3" y="2394859"/>
            <a:ext cx="10058400" cy="291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5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52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57943"/>
            <a:ext cx="9872871" cy="513805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/>
              <a:t>update </a:t>
            </a:r>
            <a:r>
              <a:rPr lang="en-US" sz="2000" dirty="0" err="1"/>
              <a:t>premii</a:t>
            </a:r>
            <a:endParaRPr lang="en-US" sz="2000" dirty="0"/>
          </a:p>
          <a:p>
            <a:pPr marL="45720" indent="0">
              <a:buNone/>
            </a:pPr>
            <a:r>
              <a:rPr lang="en-US" sz="2000" dirty="0"/>
              <a:t>set </a:t>
            </a:r>
            <a:r>
              <a:rPr lang="en-US" sz="2000" dirty="0" err="1"/>
              <a:t>nume</a:t>
            </a:r>
            <a:r>
              <a:rPr lang="en-US" sz="2000" dirty="0"/>
              <a:t>='1.000$'</a:t>
            </a:r>
          </a:p>
          <a:p>
            <a:pPr marL="45720" indent="0">
              <a:buNone/>
            </a:pPr>
            <a:r>
              <a:rPr lang="en-US" sz="2000" dirty="0"/>
              <a:t>where </a:t>
            </a:r>
            <a:r>
              <a:rPr lang="en-US" sz="2000" dirty="0" err="1"/>
              <a:t>val</a:t>
            </a:r>
            <a:r>
              <a:rPr lang="en-US" sz="2000" dirty="0"/>
              <a:t> &gt;=93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3" y="2471058"/>
            <a:ext cx="10058400" cy="288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974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16429"/>
            <a:ext cx="9872871" cy="527957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/>
              <a:t>update </a:t>
            </a:r>
            <a:r>
              <a:rPr lang="en-US" sz="1800" dirty="0" err="1"/>
              <a:t>premii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set </a:t>
            </a:r>
            <a:r>
              <a:rPr lang="en-US" sz="1800" dirty="0" err="1"/>
              <a:t>nume</a:t>
            </a:r>
            <a:r>
              <a:rPr lang="en-US" sz="1800" dirty="0"/>
              <a:t>='ps4'</a:t>
            </a:r>
          </a:p>
          <a:p>
            <a:pPr marL="45720" indent="0">
              <a:buNone/>
            </a:pPr>
            <a:r>
              <a:rPr lang="en-US" sz="1800" dirty="0"/>
              <a:t>where </a:t>
            </a:r>
            <a:r>
              <a:rPr lang="en-US" sz="1800" dirty="0" err="1"/>
              <a:t>val</a:t>
            </a:r>
            <a:r>
              <a:rPr lang="en-US" sz="1800" dirty="0"/>
              <a:t> &gt;=90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71" y="2471057"/>
            <a:ext cx="10058400" cy="249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42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7417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36171"/>
            <a:ext cx="9872871" cy="515982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/>
              <a:t>update </a:t>
            </a:r>
            <a:r>
              <a:rPr lang="en-US" sz="1800" dirty="0" err="1"/>
              <a:t>trasee</a:t>
            </a:r>
            <a:r>
              <a:rPr lang="en-US" sz="1800" dirty="0"/>
              <a:t> set </a:t>
            </a:r>
            <a:r>
              <a:rPr lang="en-US" sz="1800" dirty="0" err="1"/>
              <a:t>nume</a:t>
            </a:r>
            <a:r>
              <a:rPr lang="en-US" sz="1800" dirty="0"/>
              <a:t>='mare'</a:t>
            </a:r>
          </a:p>
          <a:p>
            <a:pPr marL="45720" indent="0">
              <a:buNone/>
            </a:pPr>
            <a:r>
              <a:rPr lang="en-US" sz="1800" dirty="0"/>
              <a:t>where </a:t>
            </a:r>
            <a:r>
              <a:rPr lang="en-US" sz="1800" dirty="0" err="1"/>
              <a:t>lungime</a:t>
            </a:r>
            <a:r>
              <a:rPr lang="en-US" sz="1800" dirty="0"/>
              <a:t> &gt;</a:t>
            </a:r>
            <a:r>
              <a:rPr lang="en-US" sz="1800" dirty="0" smtClean="0"/>
              <a:t>6000;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2645229"/>
            <a:ext cx="10058400" cy="28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56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Exemple</a:t>
            </a:r>
            <a:r>
              <a:rPr lang="en-US" sz="4000" dirty="0" smtClean="0"/>
              <a:t> de </a:t>
            </a:r>
            <a:r>
              <a:rPr lang="en-US" sz="4000" dirty="0" err="1" smtClean="0"/>
              <a:t>interogari</a:t>
            </a:r>
            <a:r>
              <a:rPr lang="en-US" sz="4000" dirty="0" smtClean="0"/>
              <a:t> variate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07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26572"/>
            <a:ext cx="9875520" cy="3810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1.Sa se </a:t>
            </a:r>
            <a:r>
              <a:rPr lang="en-US" sz="1400" dirty="0" err="1" smtClean="0"/>
              <a:t>afiseze</a:t>
            </a:r>
            <a:r>
              <a:rPr lang="en-US" sz="1400" dirty="0" smtClean="0"/>
              <a:t> </a:t>
            </a:r>
            <a:r>
              <a:rPr lang="en-US" sz="1400" dirty="0" err="1" smtClean="0"/>
              <a:t>toate</a:t>
            </a:r>
            <a:r>
              <a:rPr lang="en-US" sz="1400" dirty="0" smtClean="0"/>
              <a:t> </a:t>
            </a:r>
            <a:r>
              <a:rPr lang="en-US" sz="1400" dirty="0" err="1" smtClean="0"/>
              <a:t>informatiile</a:t>
            </a:r>
            <a:r>
              <a:rPr lang="en-US" sz="1400" dirty="0" smtClean="0"/>
              <a:t> </a:t>
            </a:r>
            <a:r>
              <a:rPr lang="en-US" sz="1400" dirty="0" err="1" smtClean="0"/>
              <a:t>despre</a:t>
            </a:r>
            <a:r>
              <a:rPr lang="en-US" sz="1400" dirty="0" smtClean="0"/>
              <a:t> </a:t>
            </a:r>
            <a:r>
              <a:rPr lang="en-US" sz="1400" dirty="0" err="1" smtClean="0"/>
              <a:t>organizatori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70857"/>
            <a:ext cx="9872871" cy="522514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600" dirty="0"/>
              <a:t>s</a:t>
            </a:r>
            <a:r>
              <a:rPr lang="en-US" sz="1600" dirty="0" smtClean="0"/>
              <a:t>elect * from </a:t>
            </a:r>
            <a:r>
              <a:rPr lang="en-US" sz="1600" dirty="0" err="1" smtClean="0"/>
              <a:t>organizatori</a:t>
            </a:r>
            <a:r>
              <a:rPr lang="en-US" sz="1600" dirty="0" smtClean="0"/>
              <a:t>;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9" y="1687287"/>
            <a:ext cx="11506200" cy="27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6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5" y="827314"/>
            <a:ext cx="9405257" cy="5268686"/>
          </a:xfrm>
        </p:spPr>
      </p:pic>
    </p:spTree>
    <p:extLst>
      <p:ext uri="{BB962C8B-B14F-4D97-AF65-F5344CB8AC3E}">
        <p14:creationId xmlns:p14="http://schemas.microsoft.com/office/powerpoint/2010/main" val="31051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59971"/>
          </a:xfrm>
        </p:spPr>
        <p:txBody>
          <a:bodyPr>
            <a:normAutofit/>
          </a:bodyPr>
          <a:lstStyle/>
          <a:p>
            <a:r>
              <a:rPr lang="en-US" sz="2000" dirty="0"/>
              <a:t>2) S</a:t>
            </a:r>
            <a:r>
              <a:rPr lang="ro-RO" sz="2000" dirty="0"/>
              <a:t>ă se afișeze </a:t>
            </a:r>
            <a:r>
              <a:rPr lang="ro-RO" sz="2000" dirty="0" smtClean="0"/>
              <a:t>numele</a:t>
            </a:r>
            <a:r>
              <a:rPr lang="en-US" sz="2000" dirty="0" smtClean="0"/>
              <a:t> 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numarul</a:t>
            </a:r>
            <a:r>
              <a:rPr lang="en-US" sz="2000" dirty="0" smtClean="0"/>
              <a:t> de </a:t>
            </a:r>
            <a:r>
              <a:rPr lang="en-US" sz="2000" dirty="0" err="1" smtClean="0"/>
              <a:t>telefon</a:t>
            </a:r>
            <a:r>
              <a:rPr lang="en-US" sz="2000" dirty="0" smtClean="0"/>
              <a:t> al </a:t>
            </a:r>
            <a:r>
              <a:rPr lang="en-US" sz="2000" dirty="0" err="1" smtClean="0"/>
              <a:t>participantilor</a:t>
            </a:r>
            <a:r>
              <a:rPr lang="en-US" sz="2000" dirty="0" smtClean="0"/>
              <a:t> in </a:t>
            </a:r>
            <a:r>
              <a:rPr lang="en-US" sz="2000" dirty="0" err="1" smtClean="0"/>
              <a:t>ordine</a:t>
            </a:r>
            <a:r>
              <a:rPr lang="en-US" sz="2000" dirty="0" smtClean="0"/>
              <a:t> </a:t>
            </a:r>
            <a:r>
              <a:rPr lang="ro-RO" sz="2000" dirty="0" smtClean="0"/>
              <a:t>crescăto</a:t>
            </a:r>
            <a:r>
              <a:rPr lang="en-US" sz="2000" dirty="0" smtClean="0"/>
              <a:t>a</a:t>
            </a:r>
            <a:r>
              <a:rPr lang="ro-RO" sz="2000" dirty="0" smtClean="0"/>
              <a:t>r</a:t>
            </a:r>
            <a:r>
              <a:rPr lang="en-US" sz="2000" dirty="0" smtClean="0"/>
              <a:t>e</a:t>
            </a:r>
            <a:r>
              <a:rPr lang="ro-RO" sz="2000" dirty="0" smtClean="0"/>
              <a:t> </a:t>
            </a:r>
            <a:r>
              <a:rPr lang="ro-RO" sz="2000" dirty="0"/>
              <a:t>după nume</a:t>
            </a:r>
            <a:r>
              <a:rPr lang="ro-RO" sz="2000" dirty="0" smtClean="0"/>
              <a:t>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select </a:t>
            </a:r>
            <a:r>
              <a:rPr lang="en-US" dirty="0" err="1"/>
              <a:t>nume,telefon</a:t>
            </a:r>
            <a:r>
              <a:rPr lang="en-US" dirty="0"/>
              <a:t> from </a:t>
            </a:r>
            <a:r>
              <a:rPr lang="en-US" dirty="0" err="1"/>
              <a:t>participanti</a:t>
            </a:r>
            <a:r>
              <a:rPr lang="en-US" dirty="0"/>
              <a:t> order by </a:t>
            </a:r>
            <a:r>
              <a:rPr lang="en-US" dirty="0" err="1" smtClean="0"/>
              <a:t>nume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645230"/>
            <a:ext cx="10058400" cy="352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1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9871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3) Sa se </a:t>
            </a:r>
            <a:r>
              <a:rPr lang="en-US" sz="1800" dirty="0" err="1" smtClean="0"/>
              <a:t>afiseze</a:t>
            </a:r>
            <a:r>
              <a:rPr lang="en-US" sz="1800" dirty="0" smtClean="0"/>
              <a:t> </a:t>
            </a:r>
            <a:r>
              <a:rPr lang="en-US" sz="1800" dirty="0" err="1" smtClean="0"/>
              <a:t>toate</a:t>
            </a:r>
            <a:r>
              <a:rPr lang="en-US" sz="1800" dirty="0" smtClean="0"/>
              <a:t> </a:t>
            </a:r>
            <a:r>
              <a:rPr lang="en-US" sz="1800" dirty="0" err="1" smtClean="0"/>
              <a:t>obiectele</a:t>
            </a:r>
            <a:r>
              <a:rPr lang="en-US" sz="1800" dirty="0" smtClean="0"/>
              <a:t> care au </a:t>
            </a:r>
            <a:r>
              <a:rPr lang="en-US" sz="1800" dirty="0" err="1" smtClean="0"/>
              <a:t>valoarea</a:t>
            </a:r>
            <a:r>
              <a:rPr lang="en-US" sz="1800" dirty="0" smtClean="0"/>
              <a:t> </a:t>
            </a:r>
            <a:r>
              <a:rPr lang="en-US" sz="1800" dirty="0" err="1" smtClean="0"/>
              <a:t>mai</a:t>
            </a:r>
            <a:r>
              <a:rPr lang="en-US" sz="1800" dirty="0" smtClean="0"/>
              <a:t> mica </a:t>
            </a:r>
            <a:r>
              <a:rPr lang="en-US" sz="1800" dirty="0" err="1" smtClean="0"/>
              <a:t>decat</a:t>
            </a:r>
            <a:r>
              <a:rPr lang="en-US" sz="1800" dirty="0" smtClean="0"/>
              <a:t> </a:t>
            </a:r>
            <a:r>
              <a:rPr lang="en-US" sz="1800" dirty="0" err="1" smtClean="0"/>
              <a:t>valoare</a:t>
            </a:r>
            <a:r>
              <a:rPr lang="en-US" sz="1800" dirty="0" smtClean="0"/>
              <a:t> </a:t>
            </a:r>
            <a:r>
              <a:rPr lang="en-US" sz="1800" dirty="0" err="1" smtClean="0"/>
              <a:t>medie</a:t>
            </a:r>
            <a:r>
              <a:rPr lang="en-US" sz="1800" dirty="0" smtClean="0"/>
              <a:t> a </a:t>
            </a:r>
            <a:r>
              <a:rPr lang="en-US" sz="1800" dirty="0" err="1" smtClean="0"/>
              <a:t>lor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77686"/>
            <a:ext cx="9872871" cy="501831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nume</a:t>
            </a:r>
            <a:r>
              <a:rPr lang="en-US" sz="1800" dirty="0"/>
              <a:t> from </a:t>
            </a:r>
            <a:r>
              <a:rPr lang="en-US" sz="1800" dirty="0" err="1"/>
              <a:t>obiecte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where </a:t>
            </a:r>
            <a:r>
              <a:rPr lang="en-US" sz="1800" dirty="0" err="1"/>
              <a:t>val</a:t>
            </a:r>
            <a:r>
              <a:rPr lang="en-US" sz="1800" dirty="0"/>
              <a:t> &lt;  ( select </a:t>
            </a:r>
            <a:r>
              <a:rPr lang="en-US" sz="1800" dirty="0" err="1"/>
              <a:t>avg</a:t>
            </a:r>
            <a:r>
              <a:rPr lang="en-US" sz="1800" dirty="0"/>
              <a:t>(</a:t>
            </a:r>
            <a:r>
              <a:rPr lang="en-US" sz="1800" dirty="0" err="1"/>
              <a:t>val</a:t>
            </a:r>
            <a:r>
              <a:rPr lang="en-US" sz="1800" dirty="0"/>
              <a:t>) from </a:t>
            </a:r>
            <a:r>
              <a:rPr lang="en-US" sz="1800" dirty="0" err="1"/>
              <a:t>obiecte</a:t>
            </a:r>
            <a:r>
              <a:rPr lang="en-US" sz="1800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56" y="2943157"/>
            <a:ext cx="9583487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1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1"/>
            <a:ext cx="9875520" cy="44631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4) Sa se </a:t>
            </a:r>
            <a:r>
              <a:rPr lang="en-US" sz="1800" dirty="0" err="1" smtClean="0"/>
              <a:t>afiseze</a:t>
            </a:r>
            <a:r>
              <a:rPr lang="en-US" sz="1800" dirty="0" smtClean="0"/>
              <a:t>  in </a:t>
            </a:r>
            <a:r>
              <a:rPr lang="en-US" sz="1800" dirty="0" err="1" smtClean="0"/>
              <a:t>ce</a:t>
            </a:r>
            <a:r>
              <a:rPr lang="en-US" sz="1800" dirty="0" smtClean="0"/>
              <a:t> </a:t>
            </a:r>
            <a:r>
              <a:rPr lang="en-US" sz="1800" dirty="0" err="1" smtClean="0"/>
              <a:t>echipa</a:t>
            </a:r>
            <a:r>
              <a:rPr lang="en-US" sz="1800" dirty="0" smtClean="0"/>
              <a:t> </a:t>
            </a:r>
            <a:r>
              <a:rPr lang="en-US" sz="1800" dirty="0" err="1" smtClean="0"/>
              <a:t>este</a:t>
            </a:r>
            <a:r>
              <a:rPr lang="en-US" sz="1800" dirty="0" smtClean="0"/>
              <a:t> </a:t>
            </a:r>
            <a:r>
              <a:rPr lang="en-US" sz="1800" dirty="0" err="1" smtClean="0"/>
              <a:t>fiecare</a:t>
            </a:r>
            <a:r>
              <a:rPr lang="en-US" sz="1800" dirty="0" smtClean="0"/>
              <a:t> participant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55915"/>
            <a:ext cx="9872871" cy="504008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/>
              <a:t>select </a:t>
            </a:r>
            <a:r>
              <a:rPr lang="en-US" sz="2000" dirty="0" err="1"/>
              <a:t>p.nume,s.nume</a:t>
            </a:r>
            <a:endParaRPr lang="en-US" sz="2000" dirty="0"/>
          </a:p>
          <a:p>
            <a:pPr marL="4572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echipe</a:t>
            </a:r>
            <a:r>
              <a:rPr lang="en-US" sz="2000" dirty="0"/>
              <a:t> </a:t>
            </a:r>
            <a:r>
              <a:rPr lang="en-US" sz="2000" dirty="0" err="1"/>
              <a:t>s,participanti</a:t>
            </a:r>
            <a:r>
              <a:rPr lang="en-US" sz="2000" dirty="0"/>
              <a:t> p</a:t>
            </a:r>
          </a:p>
          <a:p>
            <a:pPr marL="45720" indent="0">
              <a:buNone/>
            </a:pPr>
            <a:r>
              <a:rPr lang="en-US" sz="2000" dirty="0"/>
              <a:t>where </a:t>
            </a:r>
            <a:r>
              <a:rPr lang="en-US" sz="2000" dirty="0" err="1"/>
              <a:t>p.id_echipa</a:t>
            </a:r>
            <a:r>
              <a:rPr lang="en-US" sz="2000" dirty="0"/>
              <a:t>=</a:t>
            </a:r>
            <a:r>
              <a:rPr lang="en-US" sz="2000" dirty="0" err="1"/>
              <a:t>s.id_echipa</a:t>
            </a:r>
            <a:endParaRPr lang="en-US" sz="2000" dirty="0"/>
          </a:p>
          <a:p>
            <a:pPr marL="4572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51" y="2578332"/>
            <a:ext cx="9669224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7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44631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5) Sa se </a:t>
            </a:r>
            <a:r>
              <a:rPr lang="en-US" sz="1800" dirty="0" err="1" smtClean="0"/>
              <a:t>afiseze</a:t>
            </a:r>
            <a:r>
              <a:rPr lang="en-US" sz="1800" dirty="0" smtClean="0"/>
              <a:t> data la care s-au </a:t>
            </a:r>
            <a:r>
              <a:rPr lang="en-US" sz="1800" dirty="0" err="1" smtClean="0"/>
              <a:t>inscris</a:t>
            </a:r>
            <a:r>
              <a:rPr lang="en-US" sz="1800" dirty="0" smtClean="0"/>
              <a:t> </a:t>
            </a:r>
            <a:r>
              <a:rPr lang="en-US" sz="1800" dirty="0" err="1" smtClean="0"/>
              <a:t>participantila</a:t>
            </a:r>
            <a:r>
              <a:rPr lang="en-US" sz="1800" dirty="0" smtClean="0"/>
              <a:t> </a:t>
            </a:r>
            <a:r>
              <a:rPr lang="en-US" sz="1800" dirty="0" err="1" smtClean="0"/>
              <a:t>personalul</a:t>
            </a:r>
            <a:r>
              <a:rPr lang="en-US" sz="1800" dirty="0" smtClean="0"/>
              <a:t> care are id-</a:t>
            </a:r>
            <a:r>
              <a:rPr lang="en-US" sz="1800" dirty="0" err="1" smtClean="0"/>
              <a:t>ul</a:t>
            </a:r>
            <a:r>
              <a:rPr lang="en-US" sz="1800" dirty="0" smtClean="0"/>
              <a:t> cu </a:t>
            </a:r>
            <a:r>
              <a:rPr lang="en-US" sz="1800" dirty="0" err="1" smtClean="0"/>
              <a:t>val</a:t>
            </a:r>
            <a:r>
              <a:rPr lang="en-US" sz="1800" dirty="0" smtClean="0"/>
              <a:t> 11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55914"/>
            <a:ext cx="9872871" cy="504008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/>
              <a:t>select data</a:t>
            </a:r>
          </a:p>
          <a:p>
            <a:pPr marL="45720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inscrieri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where </a:t>
            </a:r>
            <a:r>
              <a:rPr lang="en-US" sz="1800" dirty="0" err="1"/>
              <a:t>id_personal</a:t>
            </a:r>
            <a:r>
              <a:rPr lang="en-US" sz="1800" dirty="0"/>
              <a:t>=11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19400"/>
            <a:ext cx="10668000" cy="31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8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337457"/>
          </a:xfrm>
        </p:spPr>
        <p:txBody>
          <a:bodyPr>
            <a:noAutofit/>
          </a:bodyPr>
          <a:lstStyle/>
          <a:p>
            <a:r>
              <a:rPr lang="en-US" sz="1800" dirty="0" smtClean="0"/>
              <a:t>6) Sa se </a:t>
            </a:r>
            <a:r>
              <a:rPr lang="en-US" sz="1800" dirty="0" err="1" smtClean="0"/>
              <a:t>afiseze</a:t>
            </a:r>
            <a:r>
              <a:rPr lang="en-US" sz="1800" dirty="0" smtClean="0"/>
              <a:t> </a:t>
            </a:r>
            <a:r>
              <a:rPr lang="en-US" sz="1800" dirty="0" err="1" smtClean="0"/>
              <a:t>numarul</a:t>
            </a:r>
            <a:r>
              <a:rPr lang="en-US" sz="1800" dirty="0" smtClean="0"/>
              <a:t> de </a:t>
            </a:r>
            <a:r>
              <a:rPr lang="en-US" sz="1800" dirty="0" err="1" smtClean="0"/>
              <a:t>inscrieri</a:t>
            </a:r>
            <a:r>
              <a:rPr lang="en-US" sz="1800" dirty="0" smtClean="0"/>
              <a:t> </a:t>
            </a:r>
            <a:r>
              <a:rPr lang="en-US" sz="1800" dirty="0" err="1" smtClean="0"/>
              <a:t>realizate</a:t>
            </a:r>
            <a:r>
              <a:rPr lang="en-US" sz="1800" dirty="0" smtClean="0"/>
              <a:t> de </a:t>
            </a:r>
            <a:r>
              <a:rPr lang="en-US" sz="1800" dirty="0" err="1" smtClean="0"/>
              <a:t>personalul</a:t>
            </a:r>
            <a:r>
              <a:rPr lang="en-US" sz="1800" dirty="0" smtClean="0"/>
              <a:t> care are id-</a:t>
            </a:r>
            <a:r>
              <a:rPr lang="en-US" sz="1800" dirty="0" err="1" smtClean="0"/>
              <a:t>ul</a:t>
            </a:r>
            <a:r>
              <a:rPr lang="en-US" sz="1800" dirty="0" smtClean="0"/>
              <a:t> 12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99457"/>
            <a:ext cx="9872871" cy="499654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/>
              <a:t>select count(</a:t>
            </a:r>
            <a:r>
              <a:rPr lang="en-US" sz="1800" dirty="0" err="1"/>
              <a:t>id_personal</a:t>
            </a:r>
            <a:r>
              <a:rPr lang="en-US" sz="1800" dirty="0"/>
              <a:t>)</a:t>
            </a:r>
          </a:p>
          <a:p>
            <a:pPr marL="45720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inscrieri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where </a:t>
            </a:r>
            <a:r>
              <a:rPr lang="en-US" sz="1800" dirty="0" err="1"/>
              <a:t>id_personal</a:t>
            </a:r>
            <a:r>
              <a:rPr lang="en-US" sz="1800" dirty="0"/>
              <a:t>=12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09" y="3028893"/>
            <a:ext cx="9002381" cy="80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3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37011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7)</a:t>
            </a:r>
            <a:r>
              <a:rPr lang="en-US" sz="1800" dirty="0" err="1" smtClean="0"/>
              <a:t>Numarul</a:t>
            </a:r>
            <a:r>
              <a:rPr lang="en-US" sz="1800" dirty="0" smtClean="0"/>
              <a:t> de participant de la </a:t>
            </a:r>
            <a:r>
              <a:rPr lang="en-US" sz="1800" dirty="0" err="1" smtClean="0"/>
              <a:t>fiecare</a:t>
            </a:r>
            <a:r>
              <a:rPr lang="en-US" sz="1800" dirty="0" smtClean="0"/>
              <a:t> </a:t>
            </a:r>
            <a:r>
              <a:rPr lang="en-US" sz="1800" dirty="0" err="1" smtClean="0"/>
              <a:t>echipa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9872871" cy="50292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/>
              <a:t>select  count(</a:t>
            </a:r>
            <a:r>
              <a:rPr lang="en-US" sz="1800" dirty="0" err="1"/>
              <a:t>id_echipa</a:t>
            </a:r>
            <a:r>
              <a:rPr lang="en-US" sz="1800" dirty="0"/>
              <a:t>)</a:t>
            </a:r>
          </a:p>
          <a:p>
            <a:pPr marL="45720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participanti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group by </a:t>
            </a:r>
            <a:r>
              <a:rPr lang="en-US" sz="1800" dirty="0" err="1" smtClean="0"/>
              <a:t>id_echipa</a:t>
            </a:r>
            <a:endParaRPr lang="en-US" sz="1800" dirty="0" smtClean="0"/>
          </a:p>
          <a:p>
            <a:pPr marL="4572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28" y="2826068"/>
            <a:ext cx="8611802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39188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8) Sa se </a:t>
            </a:r>
            <a:r>
              <a:rPr lang="en-US" sz="1800" dirty="0" err="1" smtClean="0"/>
              <a:t>afiseze</a:t>
            </a:r>
            <a:r>
              <a:rPr lang="en-US" sz="1800" dirty="0" smtClean="0"/>
              <a:t> </a:t>
            </a:r>
            <a:r>
              <a:rPr lang="en-US" sz="1800" dirty="0" err="1" smtClean="0"/>
              <a:t>numele</a:t>
            </a:r>
            <a:r>
              <a:rPr lang="en-US" sz="1800" dirty="0" smtClean="0"/>
              <a:t> </a:t>
            </a:r>
            <a:r>
              <a:rPr lang="en-US" sz="1800" dirty="0" err="1" smtClean="0"/>
              <a:t>personalului</a:t>
            </a:r>
            <a:r>
              <a:rPr lang="en-US" sz="1800" dirty="0" smtClean="0"/>
              <a:t> care nu au </a:t>
            </a:r>
            <a:r>
              <a:rPr lang="en-US" sz="1800" dirty="0" err="1" smtClean="0"/>
              <a:t>ocupatia</a:t>
            </a:r>
            <a:r>
              <a:rPr lang="en-US" sz="1800" dirty="0" smtClean="0"/>
              <a:t> </a:t>
            </a:r>
            <a:r>
              <a:rPr lang="en-US" sz="1800" dirty="0" err="1" smtClean="0"/>
              <a:t>inscrieri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10342"/>
            <a:ext cx="9872871" cy="513805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/>
              <a:t>select  </a:t>
            </a:r>
            <a:r>
              <a:rPr lang="en-US" sz="1800" dirty="0" err="1"/>
              <a:t>nume,ocupatie</a:t>
            </a:r>
            <a:r>
              <a:rPr lang="en-US" sz="1800" dirty="0"/>
              <a:t> </a:t>
            </a:r>
          </a:p>
          <a:p>
            <a:pPr marL="45720" indent="0">
              <a:buNone/>
            </a:pPr>
            <a:r>
              <a:rPr lang="en-US" sz="1800" dirty="0"/>
              <a:t>from personal</a:t>
            </a:r>
          </a:p>
          <a:p>
            <a:pPr marL="45720" indent="0">
              <a:buNone/>
            </a:pPr>
            <a:r>
              <a:rPr lang="en-US" sz="1800" dirty="0"/>
              <a:t>where </a:t>
            </a:r>
            <a:r>
              <a:rPr lang="en-US" sz="1800" dirty="0" err="1"/>
              <a:t>ocupatie</a:t>
            </a:r>
            <a:r>
              <a:rPr lang="en-US" sz="1800" dirty="0"/>
              <a:t> != '</a:t>
            </a:r>
            <a:r>
              <a:rPr lang="en-US" sz="1800" dirty="0" err="1"/>
              <a:t>Inscrieri</a:t>
            </a:r>
            <a:r>
              <a:rPr lang="en-US" sz="1800" dirty="0"/>
              <a:t>'</a:t>
            </a:r>
          </a:p>
          <a:p>
            <a:pPr marL="4572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6" y="2786743"/>
            <a:ext cx="10058400" cy="299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3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326571"/>
          </a:xfrm>
        </p:spPr>
        <p:txBody>
          <a:bodyPr>
            <a:noAutofit/>
          </a:bodyPr>
          <a:lstStyle/>
          <a:p>
            <a:r>
              <a:rPr lang="en-US" sz="1800" dirty="0" smtClean="0"/>
              <a:t>9) Sa se </a:t>
            </a:r>
            <a:r>
              <a:rPr lang="en-US" sz="1800" dirty="0" err="1" smtClean="0"/>
              <a:t>afiseze</a:t>
            </a:r>
            <a:r>
              <a:rPr lang="en-US" sz="1800" dirty="0" smtClean="0"/>
              <a:t> in </a:t>
            </a:r>
            <a:r>
              <a:rPr lang="en-US" sz="1800" dirty="0" err="1" smtClean="0"/>
              <a:t>ce</a:t>
            </a:r>
            <a:r>
              <a:rPr lang="en-US" sz="1800" dirty="0" smtClean="0"/>
              <a:t> </a:t>
            </a:r>
            <a:r>
              <a:rPr lang="en-US" sz="1800" dirty="0" err="1" smtClean="0"/>
              <a:t>locatie</a:t>
            </a:r>
            <a:r>
              <a:rPr lang="en-US" sz="1800" dirty="0" smtClean="0"/>
              <a:t> se </a:t>
            </a:r>
            <a:r>
              <a:rPr lang="en-US" sz="1800" dirty="0" err="1" smtClean="0"/>
              <a:t>desfasoara</a:t>
            </a:r>
            <a:r>
              <a:rPr lang="en-US" sz="1800" dirty="0" smtClean="0"/>
              <a:t> </a:t>
            </a:r>
            <a:r>
              <a:rPr lang="en-US" sz="1800" dirty="0" err="1" smtClean="0"/>
              <a:t>fiecare</a:t>
            </a:r>
            <a:r>
              <a:rPr lang="en-US" sz="1800" dirty="0" smtClean="0"/>
              <a:t> </a:t>
            </a:r>
            <a:r>
              <a:rPr lang="en-US" sz="1800" dirty="0" err="1" smtClean="0"/>
              <a:t>traseu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55914"/>
            <a:ext cx="9872871" cy="504008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/>
              <a:t>select  </a:t>
            </a:r>
            <a:r>
              <a:rPr lang="en-US" sz="1800" dirty="0" err="1"/>
              <a:t>s.nume,p.nume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trasee</a:t>
            </a:r>
            <a:r>
              <a:rPr lang="en-US" sz="1800" dirty="0"/>
              <a:t> </a:t>
            </a:r>
            <a:r>
              <a:rPr lang="en-US" sz="1800" dirty="0" err="1"/>
              <a:t>s,locatii</a:t>
            </a:r>
            <a:r>
              <a:rPr lang="en-US" sz="1800" dirty="0"/>
              <a:t> p</a:t>
            </a:r>
          </a:p>
          <a:p>
            <a:pPr marL="45720" indent="0">
              <a:buNone/>
            </a:pPr>
            <a:r>
              <a:rPr lang="en-US" sz="1800" dirty="0"/>
              <a:t>where </a:t>
            </a:r>
            <a:r>
              <a:rPr lang="en-US" sz="1800" dirty="0" err="1"/>
              <a:t>s.id_locatie</a:t>
            </a:r>
            <a:r>
              <a:rPr lang="en-US" sz="1800" dirty="0"/>
              <a:t>=</a:t>
            </a:r>
            <a:r>
              <a:rPr lang="en-US" sz="1800" dirty="0" err="1"/>
              <a:t>p.id_locatie</a:t>
            </a:r>
            <a:endParaRPr lang="en-US" sz="1800" dirty="0"/>
          </a:p>
          <a:p>
            <a:pPr marL="4572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71" y="2645230"/>
            <a:ext cx="10058400" cy="325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272143"/>
          </a:xfrm>
        </p:spPr>
        <p:txBody>
          <a:bodyPr>
            <a:noAutofit/>
          </a:bodyPr>
          <a:lstStyle/>
          <a:p>
            <a:r>
              <a:rPr lang="en-US" sz="1800" dirty="0" smtClean="0"/>
              <a:t>10)Sa se </a:t>
            </a:r>
            <a:r>
              <a:rPr lang="en-US" sz="1800" dirty="0" err="1" smtClean="0"/>
              <a:t>afiseze</a:t>
            </a:r>
            <a:r>
              <a:rPr lang="en-US" sz="1800" dirty="0" smtClean="0"/>
              <a:t> </a:t>
            </a:r>
            <a:r>
              <a:rPr lang="en-US" sz="1800" dirty="0" err="1" smtClean="0"/>
              <a:t>toate</a:t>
            </a:r>
            <a:r>
              <a:rPr lang="en-US" sz="1800" dirty="0" smtClean="0"/>
              <a:t> </a:t>
            </a:r>
            <a:r>
              <a:rPr lang="en-US" sz="1800" dirty="0" err="1" smtClean="0"/>
              <a:t>premiile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99457"/>
            <a:ext cx="9872871" cy="499654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nume</a:t>
            </a:r>
            <a:r>
              <a:rPr lang="en-US" sz="1800" dirty="0"/>
              <a:t>,  </a:t>
            </a:r>
            <a:r>
              <a:rPr lang="en-US" sz="1800" dirty="0" err="1"/>
              <a:t>val</a:t>
            </a:r>
            <a:r>
              <a:rPr lang="en-US" sz="1800" dirty="0"/>
              <a:t> </a:t>
            </a:r>
          </a:p>
          <a:p>
            <a:pPr marL="45720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premii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35" y="2427515"/>
            <a:ext cx="10058400" cy="31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1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261257"/>
          </a:xfrm>
        </p:spPr>
        <p:txBody>
          <a:bodyPr>
            <a:noAutofit/>
          </a:bodyPr>
          <a:lstStyle/>
          <a:p>
            <a:r>
              <a:rPr lang="en-US" sz="1800" dirty="0" smtClean="0"/>
              <a:t>Sa se </a:t>
            </a:r>
            <a:r>
              <a:rPr lang="en-US" sz="1800" dirty="0" err="1" smtClean="0"/>
              <a:t>afiseze</a:t>
            </a:r>
            <a:r>
              <a:rPr lang="en-US" sz="1800" dirty="0" smtClean="0"/>
              <a:t> </a:t>
            </a:r>
            <a:r>
              <a:rPr lang="en-US" sz="1800" dirty="0" err="1" smtClean="0"/>
              <a:t>obiectele</a:t>
            </a:r>
            <a:r>
              <a:rPr lang="en-US" sz="1800" dirty="0" smtClean="0"/>
              <a:t> care au id-</a:t>
            </a:r>
            <a:r>
              <a:rPr lang="en-US" sz="1800" dirty="0" err="1" smtClean="0"/>
              <a:t>ul</a:t>
            </a:r>
            <a:r>
              <a:rPr lang="en-US" sz="1800" dirty="0" smtClean="0"/>
              <a:t> </a:t>
            </a:r>
            <a:r>
              <a:rPr lang="en-US" sz="1800" dirty="0" err="1" smtClean="0"/>
              <a:t>mai</a:t>
            </a:r>
            <a:r>
              <a:rPr lang="en-US" sz="1800" dirty="0" smtClean="0"/>
              <a:t> mic </a:t>
            </a:r>
            <a:r>
              <a:rPr lang="en-US" sz="1800" dirty="0" err="1" smtClean="0"/>
              <a:t>decat</a:t>
            </a:r>
            <a:r>
              <a:rPr lang="en-US" sz="1800" dirty="0" smtClean="0"/>
              <a:t>  52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686" y="1055914"/>
            <a:ext cx="10319185" cy="5040086"/>
          </a:xfrm>
        </p:spPr>
        <p:txBody>
          <a:bodyPr>
            <a:normAutofit/>
          </a:bodyPr>
          <a:lstStyle/>
          <a:p>
            <a:r>
              <a:rPr lang="en-US" sz="1800" dirty="0"/>
              <a:t>select * from </a:t>
            </a:r>
            <a:r>
              <a:rPr lang="en-US" sz="1800" dirty="0" err="1"/>
              <a:t>obiecte</a:t>
            </a:r>
            <a:endParaRPr lang="en-US" sz="1800" dirty="0"/>
          </a:p>
          <a:p>
            <a:r>
              <a:rPr lang="en-US" sz="1800" dirty="0"/>
              <a:t>where </a:t>
            </a:r>
            <a:r>
              <a:rPr lang="en-US" sz="1800" dirty="0" err="1"/>
              <a:t>id_obiect</a:t>
            </a:r>
            <a:r>
              <a:rPr lang="en-US" sz="1800" dirty="0"/>
              <a:t>&lt;52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6" y="2754087"/>
            <a:ext cx="10058400" cy="17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0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91544" y="2852936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Tabelelor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2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304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Sa se </a:t>
            </a:r>
            <a:r>
              <a:rPr lang="en-US" sz="1800" dirty="0" err="1" smtClean="0"/>
              <a:t>afiseze</a:t>
            </a:r>
            <a:r>
              <a:rPr lang="en-US" sz="1800" dirty="0" smtClean="0"/>
              <a:t> </a:t>
            </a:r>
            <a:r>
              <a:rPr lang="en-US" sz="1800" dirty="0" err="1" smtClean="0"/>
              <a:t>intreaga</a:t>
            </a:r>
            <a:r>
              <a:rPr lang="en-US" sz="1800" dirty="0" smtClean="0"/>
              <a:t> </a:t>
            </a:r>
            <a:r>
              <a:rPr lang="en-US" sz="1800" dirty="0" err="1" smtClean="0"/>
              <a:t>echipa</a:t>
            </a:r>
            <a:r>
              <a:rPr lang="en-US" sz="1800" dirty="0" smtClean="0"/>
              <a:t> de </a:t>
            </a:r>
            <a:r>
              <a:rPr lang="en-US" sz="1800" dirty="0" err="1" smtClean="0"/>
              <a:t>organizatori</a:t>
            </a:r>
            <a:r>
              <a:rPr lang="en-US" sz="1800" dirty="0" smtClean="0"/>
              <a:t>  in </a:t>
            </a:r>
            <a:r>
              <a:rPr lang="en-US" sz="1800" dirty="0" err="1" smtClean="0"/>
              <a:t>ordine</a:t>
            </a:r>
            <a:r>
              <a:rPr lang="en-US" sz="1800" dirty="0" smtClean="0"/>
              <a:t> </a:t>
            </a:r>
            <a:r>
              <a:rPr lang="en-US" sz="1800" dirty="0" err="1" smtClean="0"/>
              <a:t>crescatoare</a:t>
            </a:r>
            <a:r>
              <a:rPr lang="en-US" sz="1800" dirty="0" smtClean="0"/>
              <a:t> </a:t>
            </a:r>
            <a:r>
              <a:rPr lang="en-US" sz="1800" dirty="0" err="1" smtClean="0"/>
              <a:t>duap</a:t>
            </a:r>
            <a:r>
              <a:rPr lang="en-US" sz="1800" dirty="0" smtClean="0"/>
              <a:t> data </a:t>
            </a:r>
            <a:r>
              <a:rPr lang="en-US" sz="1800" dirty="0" err="1" smtClean="0"/>
              <a:t>nasterii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32114"/>
            <a:ext cx="9872871" cy="496388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 smtClean="0"/>
              <a:t>Select  * from </a:t>
            </a:r>
            <a:r>
              <a:rPr lang="en-US" sz="1800" dirty="0" err="1" smtClean="0"/>
              <a:t>organizatori</a:t>
            </a:r>
            <a:r>
              <a:rPr lang="en-US" sz="1800" dirty="0" smtClean="0"/>
              <a:t> </a:t>
            </a:r>
          </a:p>
          <a:p>
            <a:pPr marL="45720" indent="0">
              <a:buNone/>
            </a:pPr>
            <a:r>
              <a:rPr lang="en-US" sz="1800" dirty="0" smtClean="0"/>
              <a:t>Order by </a:t>
            </a:r>
            <a:r>
              <a:rPr lang="en-US" sz="1800" dirty="0" err="1" smtClean="0"/>
              <a:t>data_nasterii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" y="2623458"/>
            <a:ext cx="10058400" cy="282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760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337457"/>
          </a:xfrm>
        </p:spPr>
        <p:txBody>
          <a:bodyPr>
            <a:noAutofit/>
          </a:bodyPr>
          <a:lstStyle/>
          <a:p>
            <a:r>
              <a:rPr lang="en-US" sz="1800" dirty="0" smtClean="0"/>
              <a:t>Sa se </a:t>
            </a:r>
            <a:r>
              <a:rPr lang="en-US" sz="1800" dirty="0" err="1" smtClean="0"/>
              <a:t>afiseze</a:t>
            </a:r>
            <a:r>
              <a:rPr lang="en-US" sz="1800" dirty="0" smtClean="0"/>
              <a:t> </a:t>
            </a:r>
            <a:r>
              <a:rPr lang="en-US" sz="1800" dirty="0" err="1" smtClean="0"/>
              <a:t>locatiile</a:t>
            </a:r>
            <a:r>
              <a:rPr lang="en-US" sz="1800" dirty="0" smtClean="0"/>
              <a:t> </a:t>
            </a:r>
            <a:r>
              <a:rPr lang="en-US" sz="1800" dirty="0" err="1" smtClean="0"/>
              <a:t>disponibile</a:t>
            </a:r>
            <a:r>
              <a:rPr lang="en-US" sz="1800" dirty="0" smtClean="0"/>
              <a:t>  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86543"/>
            <a:ext cx="9872871" cy="490945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 smtClean="0"/>
              <a:t>Select  </a:t>
            </a:r>
            <a:r>
              <a:rPr lang="en-US" sz="1800" dirty="0" err="1" smtClean="0"/>
              <a:t>nume</a:t>
            </a:r>
            <a:r>
              <a:rPr lang="en-US" sz="1800" dirty="0" smtClean="0"/>
              <a:t> from </a:t>
            </a:r>
            <a:r>
              <a:rPr lang="en-US" sz="1800" dirty="0" err="1" smtClean="0"/>
              <a:t>locatii</a:t>
            </a:r>
            <a:r>
              <a:rPr lang="en-US" sz="1800" dirty="0" smtClean="0"/>
              <a:t>;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88" y="2457314"/>
            <a:ext cx="9126224" cy="216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222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337457"/>
          </a:xfrm>
        </p:spPr>
        <p:txBody>
          <a:bodyPr>
            <a:noAutofit/>
          </a:bodyPr>
          <a:lstStyle/>
          <a:p>
            <a:r>
              <a:rPr lang="en-US" sz="1800" dirty="0" smtClean="0"/>
              <a:t>Sa se </a:t>
            </a:r>
            <a:r>
              <a:rPr lang="en-US" sz="1800" dirty="0" err="1" smtClean="0"/>
              <a:t>afiseze</a:t>
            </a:r>
            <a:r>
              <a:rPr lang="en-US" sz="1800" dirty="0" smtClean="0"/>
              <a:t> </a:t>
            </a:r>
            <a:r>
              <a:rPr lang="en-US" sz="1800" dirty="0" err="1" smtClean="0"/>
              <a:t>toti</a:t>
            </a:r>
            <a:r>
              <a:rPr lang="en-US" sz="1800" dirty="0" smtClean="0"/>
              <a:t> </a:t>
            </a:r>
            <a:r>
              <a:rPr lang="en-US" sz="1800" dirty="0" err="1" smtClean="0"/>
              <a:t>participantii</a:t>
            </a:r>
            <a:r>
              <a:rPr lang="en-US" sz="1800" dirty="0" smtClean="0"/>
              <a:t> in </a:t>
            </a:r>
            <a:r>
              <a:rPr lang="en-US" sz="1800" dirty="0" err="1" smtClean="0"/>
              <a:t>ordine</a:t>
            </a:r>
            <a:r>
              <a:rPr lang="en-US" sz="1800" dirty="0" smtClean="0"/>
              <a:t> </a:t>
            </a:r>
            <a:r>
              <a:rPr lang="en-US" sz="1800" dirty="0" err="1" smtClean="0"/>
              <a:t>crescatoare</a:t>
            </a:r>
            <a:r>
              <a:rPr lang="en-US" sz="1800" dirty="0" smtClean="0"/>
              <a:t> a </a:t>
            </a:r>
            <a:r>
              <a:rPr lang="en-US" sz="1800" dirty="0" err="1" smtClean="0"/>
              <a:t>datei</a:t>
            </a:r>
            <a:r>
              <a:rPr lang="en-US" sz="1800" dirty="0" smtClean="0"/>
              <a:t> de </a:t>
            </a:r>
            <a:r>
              <a:rPr lang="en-US" sz="1800" dirty="0" err="1" smtClean="0"/>
              <a:t>nastere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30" y="1066799"/>
            <a:ext cx="10580442" cy="5377543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Select  </a:t>
            </a:r>
            <a:r>
              <a:rPr lang="en-US" dirty="0" err="1" smtClean="0"/>
              <a:t>nume,data_nasterii</a:t>
            </a:r>
            <a:r>
              <a:rPr lang="en-US" dirty="0" smtClean="0"/>
              <a:t> from </a:t>
            </a:r>
            <a:r>
              <a:rPr lang="en-US" dirty="0" err="1" smtClean="0"/>
              <a:t>participanti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data_nasterii</a:t>
            </a:r>
            <a:r>
              <a:rPr lang="en-US" dirty="0" smtClean="0"/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35629"/>
            <a:ext cx="10058400" cy="425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783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31372"/>
            <a:ext cx="9875520" cy="381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Sa se </a:t>
            </a:r>
            <a:r>
              <a:rPr lang="en-US" sz="1800" dirty="0" err="1" smtClean="0"/>
              <a:t>afiseze</a:t>
            </a:r>
            <a:r>
              <a:rPr lang="en-US" sz="1800" dirty="0" smtClean="0"/>
              <a:t> </a:t>
            </a:r>
            <a:r>
              <a:rPr lang="en-US" sz="1800" dirty="0" err="1" smtClean="0"/>
              <a:t>traseele</a:t>
            </a:r>
            <a:r>
              <a:rPr lang="en-US" sz="1800" dirty="0" smtClean="0"/>
              <a:t> care </a:t>
            </a:r>
            <a:r>
              <a:rPr lang="en-US" sz="1800" dirty="0" err="1" smtClean="0"/>
              <a:t>sunt</a:t>
            </a:r>
            <a:r>
              <a:rPr lang="en-US" sz="1800" dirty="0" smtClean="0"/>
              <a:t> </a:t>
            </a:r>
            <a:r>
              <a:rPr lang="en-US" sz="1800" dirty="0" err="1" smtClean="0"/>
              <a:t>mari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12372"/>
            <a:ext cx="9872871" cy="50836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 smtClean="0"/>
              <a:t>Select  </a:t>
            </a:r>
            <a:r>
              <a:rPr lang="en-US" sz="1800" dirty="0" err="1" smtClean="0"/>
              <a:t>nume</a:t>
            </a:r>
            <a:r>
              <a:rPr lang="en-US" sz="1800" dirty="0" smtClean="0"/>
              <a:t>, </a:t>
            </a:r>
            <a:r>
              <a:rPr lang="en-US" sz="1800" dirty="0" err="1" smtClean="0"/>
              <a:t>lungime</a:t>
            </a:r>
            <a:r>
              <a:rPr lang="en-US" sz="1800" dirty="0" smtClean="0"/>
              <a:t> from </a:t>
            </a:r>
            <a:r>
              <a:rPr lang="en-US" sz="1800" dirty="0" err="1" smtClean="0"/>
              <a:t>trasee</a:t>
            </a:r>
            <a:endParaRPr lang="en-US" sz="1800" dirty="0" smtClean="0"/>
          </a:p>
          <a:p>
            <a:pPr marL="45720" indent="0">
              <a:buNone/>
            </a:pPr>
            <a:r>
              <a:rPr lang="en-US" sz="1800" dirty="0" smtClean="0"/>
              <a:t>Where </a:t>
            </a:r>
            <a:r>
              <a:rPr lang="en-US" sz="1800" dirty="0" err="1" smtClean="0"/>
              <a:t>nume</a:t>
            </a:r>
            <a:r>
              <a:rPr lang="en-US" sz="1800" dirty="0" smtClean="0"/>
              <a:t>=‘mare’;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71" y="2565142"/>
            <a:ext cx="10058400" cy="19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986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9" y="217713"/>
            <a:ext cx="11789228" cy="6433457"/>
          </a:xfrm>
        </p:spPr>
      </p:pic>
    </p:spTree>
    <p:extLst>
      <p:ext uri="{BB962C8B-B14F-4D97-AF65-F5344CB8AC3E}">
        <p14:creationId xmlns:p14="http://schemas.microsoft.com/office/powerpoint/2010/main" val="290522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</a:t>
            </a:r>
            <a:r>
              <a:rPr lang="en-US" sz="4000" dirty="0" err="1" smtClean="0"/>
              <a:t>area</a:t>
            </a:r>
            <a:r>
              <a:rPr lang="en-US" sz="4000" dirty="0" smtClean="0"/>
              <a:t> </a:t>
            </a:r>
            <a:r>
              <a:rPr lang="en-US" sz="4000" dirty="0" err="1" smtClean="0"/>
              <a:t>tabelului</a:t>
            </a:r>
            <a:r>
              <a:rPr lang="en-US" sz="4000" dirty="0" smtClean="0"/>
              <a:t> </a:t>
            </a:r>
            <a:r>
              <a:rPr lang="en-US" sz="4000" dirty="0" err="1"/>
              <a:t>O</a:t>
            </a:r>
            <a:r>
              <a:rPr lang="en-US" sz="4000" dirty="0" err="1" smtClean="0"/>
              <a:t>rganizatori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62" y="2057400"/>
            <a:ext cx="6119339" cy="4038600"/>
          </a:xfrm>
        </p:spPr>
      </p:pic>
    </p:spTree>
    <p:extLst>
      <p:ext uri="{BB962C8B-B14F-4D97-AF65-F5344CB8AC3E}">
        <p14:creationId xmlns:p14="http://schemas.microsoft.com/office/powerpoint/2010/main" val="289157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446314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Introducerea</a:t>
            </a:r>
            <a:r>
              <a:rPr lang="en-US" sz="2000" dirty="0" smtClean="0"/>
              <a:t> </a:t>
            </a:r>
            <a:r>
              <a:rPr lang="en-US" sz="2000" dirty="0" err="1" smtClean="0"/>
              <a:t>datelor</a:t>
            </a:r>
            <a:r>
              <a:rPr lang="en-US" sz="2000" dirty="0" smtClean="0"/>
              <a:t>  in </a:t>
            </a:r>
            <a:r>
              <a:rPr lang="en-US" sz="2000" dirty="0" err="1" smtClean="0"/>
              <a:t>tabelul</a:t>
            </a:r>
            <a:r>
              <a:rPr lang="en-US" sz="2000" dirty="0" smtClean="0"/>
              <a:t> </a:t>
            </a:r>
            <a:r>
              <a:rPr lang="en-US" sz="2000" dirty="0" err="1" smtClean="0"/>
              <a:t>Organizatori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17171"/>
            <a:ext cx="9872871" cy="4778829"/>
          </a:xfrm>
        </p:spPr>
        <p:txBody>
          <a:bodyPr/>
          <a:lstStyle/>
          <a:p>
            <a:pPr marL="45720" indent="0">
              <a:buNone/>
            </a:pPr>
            <a:r>
              <a:rPr lang="en-US" sz="1200" dirty="0"/>
              <a:t>insert into </a:t>
            </a:r>
            <a:r>
              <a:rPr lang="en-US" sz="1200" dirty="0" err="1"/>
              <a:t>organizatori</a:t>
            </a:r>
            <a:r>
              <a:rPr lang="en-US" sz="1200" dirty="0"/>
              <a:t> VALUES</a:t>
            </a:r>
          </a:p>
          <a:p>
            <a:pPr marL="45720" indent="0">
              <a:buNone/>
            </a:pPr>
            <a:r>
              <a:rPr lang="en-US" sz="1200" dirty="0"/>
              <a:t>(1,'Robert Nastase','06/01/1989','0781424195'),</a:t>
            </a:r>
          </a:p>
          <a:p>
            <a:pPr marL="45720" indent="0">
              <a:buNone/>
            </a:pPr>
            <a:r>
              <a:rPr lang="en-US" sz="1200" dirty="0"/>
              <a:t>(2,'Grigore Mihai','07/02/1999','0789424595'),</a:t>
            </a:r>
          </a:p>
          <a:p>
            <a:pPr marL="45720" indent="0">
              <a:buNone/>
            </a:pPr>
            <a:r>
              <a:rPr lang="en-US" sz="1200" dirty="0"/>
              <a:t>(3,'Jitca David','05/015/1979','0789628595'),</a:t>
            </a:r>
          </a:p>
          <a:p>
            <a:pPr marL="45720" indent="0">
              <a:buNone/>
            </a:pPr>
            <a:r>
              <a:rPr lang="en-US" sz="1200" dirty="0"/>
              <a:t>(4,'Crisan Marius','07/16/1997','0769626594'),</a:t>
            </a:r>
          </a:p>
          <a:p>
            <a:pPr marL="45720" indent="0">
              <a:buNone/>
            </a:pPr>
            <a:r>
              <a:rPr lang="en-US" sz="1200" dirty="0"/>
              <a:t>(5,'Razvan Mitre','08/14/1987','0768626594</a:t>
            </a:r>
            <a:r>
              <a:rPr lang="en-US" dirty="0" smtClean="0"/>
              <a:t>');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35" y="3505200"/>
            <a:ext cx="100584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5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tabelului</a:t>
            </a:r>
            <a:r>
              <a:rPr lang="en-US" dirty="0" smtClean="0"/>
              <a:t> Personal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44" y="2057400"/>
            <a:ext cx="6902175" cy="4038600"/>
          </a:xfrm>
        </p:spPr>
      </p:pic>
    </p:spTree>
    <p:extLst>
      <p:ext uri="{BB962C8B-B14F-4D97-AF65-F5344CB8AC3E}">
        <p14:creationId xmlns:p14="http://schemas.microsoft.com/office/powerpoint/2010/main" val="32144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337457"/>
          </a:xfrm>
        </p:spPr>
        <p:txBody>
          <a:bodyPr>
            <a:normAutofit fontScale="90000"/>
          </a:bodyPr>
          <a:lstStyle/>
          <a:p>
            <a:r>
              <a:rPr lang="en-US" sz="2000" dirty="0" err="1" smtClean="0"/>
              <a:t>Introducerea</a:t>
            </a:r>
            <a:r>
              <a:rPr lang="en-US" sz="2000" dirty="0" smtClean="0"/>
              <a:t> </a:t>
            </a:r>
            <a:r>
              <a:rPr lang="en-US" sz="2000" dirty="0" err="1" smtClean="0"/>
              <a:t>datelor</a:t>
            </a:r>
            <a:r>
              <a:rPr lang="en-US" sz="2000" dirty="0" smtClean="0"/>
              <a:t> in </a:t>
            </a:r>
            <a:r>
              <a:rPr lang="en-US" sz="2000" dirty="0" err="1" smtClean="0"/>
              <a:t>tabelul</a:t>
            </a:r>
            <a:r>
              <a:rPr lang="en-US" sz="2000" dirty="0" smtClean="0"/>
              <a:t> Personal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34143"/>
            <a:ext cx="9872871" cy="5061857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100" dirty="0"/>
              <a:t>insert into personal VALUES</a:t>
            </a:r>
          </a:p>
          <a:p>
            <a:pPr marL="45720" indent="0">
              <a:buNone/>
            </a:pPr>
            <a:r>
              <a:rPr lang="en-US" sz="1100" dirty="0"/>
              <a:t>(6,'Cristescu Dumitru','cameraman',3),</a:t>
            </a:r>
          </a:p>
          <a:p>
            <a:pPr marL="45720" indent="0">
              <a:buNone/>
            </a:pPr>
            <a:r>
              <a:rPr lang="en-US" sz="1100" dirty="0"/>
              <a:t>(7,'Bulardra Stefania','electrician',2),</a:t>
            </a:r>
          </a:p>
          <a:p>
            <a:pPr marL="45720" indent="0">
              <a:buNone/>
            </a:pPr>
            <a:r>
              <a:rPr lang="en-US" sz="1100" dirty="0"/>
              <a:t>(8,'Marin </a:t>
            </a:r>
            <a:r>
              <a:rPr lang="en-US" sz="1100" dirty="0" err="1"/>
              <a:t>Dragos</a:t>
            </a:r>
            <a:r>
              <a:rPr lang="en-US" sz="1100" dirty="0"/>
              <a:t>','Operator lumini',1),</a:t>
            </a:r>
          </a:p>
          <a:p>
            <a:pPr marL="45720" indent="0">
              <a:buNone/>
            </a:pPr>
            <a:r>
              <a:rPr lang="en-US" sz="1100" dirty="0"/>
              <a:t>(9,'Ganea </a:t>
            </a:r>
            <a:r>
              <a:rPr lang="en-US" sz="1100" dirty="0" err="1"/>
              <a:t>Alin</a:t>
            </a:r>
            <a:r>
              <a:rPr lang="en-US" sz="1100" dirty="0"/>
              <a:t>','Operator intrari',4),</a:t>
            </a:r>
          </a:p>
          <a:p>
            <a:pPr marL="45720" indent="0">
              <a:buNone/>
            </a:pPr>
            <a:r>
              <a:rPr lang="en-US" sz="1100" dirty="0"/>
              <a:t>(10,'Sima George','Gardian',5),</a:t>
            </a:r>
          </a:p>
          <a:p>
            <a:pPr marL="45720" indent="0">
              <a:buNone/>
            </a:pPr>
            <a:r>
              <a:rPr lang="en-US" sz="1100" dirty="0"/>
              <a:t>(11,'Hulea Ion','Inscrieri',4),</a:t>
            </a:r>
          </a:p>
          <a:p>
            <a:pPr marL="45720" indent="0">
              <a:buNone/>
            </a:pPr>
            <a:r>
              <a:rPr lang="en-US" sz="1100" dirty="0"/>
              <a:t>(12,'Portase Maria','Inscrieri',2);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690256"/>
            <a:ext cx="10058400" cy="249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8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609</TotalTime>
  <Words>1214</Words>
  <Application>Microsoft Office PowerPoint</Application>
  <PresentationFormat>Widescreen</PresentationFormat>
  <Paragraphs>174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Corbel</vt:lpstr>
      <vt:lpstr>Basis</vt:lpstr>
      <vt:lpstr>PROIECT BAZE DE DATE</vt:lpstr>
      <vt:lpstr>                                 Scenariu</vt:lpstr>
      <vt:lpstr>Diagrama conceptuală</vt:lpstr>
      <vt:lpstr>PowerPoint Presentation</vt:lpstr>
      <vt:lpstr>Crearea Tabelelor</vt:lpstr>
      <vt:lpstr>Crearea tabelului Organizatori</vt:lpstr>
      <vt:lpstr>Introducerea datelor  in tabelul Organizatori</vt:lpstr>
      <vt:lpstr>Crearea tabelului Personal</vt:lpstr>
      <vt:lpstr>Introducerea datelor in tabelul Personal</vt:lpstr>
      <vt:lpstr>Crearea tabelului Inscrieri</vt:lpstr>
      <vt:lpstr>Introducerea datelor in tabelul Inscrieri</vt:lpstr>
      <vt:lpstr>Crearea tabelului Participanti</vt:lpstr>
      <vt:lpstr>Introducerea datelor in tabelul Participanti</vt:lpstr>
      <vt:lpstr>Crearea tabelului Echipe</vt:lpstr>
      <vt:lpstr>Introducerea datelor in tabelul Echipe </vt:lpstr>
      <vt:lpstr>Crearea tabelului Trasee</vt:lpstr>
      <vt:lpstr>Introducerea datelor in tabelul Trasee</vt:lpstr>
      <vt:lpstr>Crearea tabelului Locatii</vt:lpstr>
      <vt:lpstr>Introducerea datelor in tabelul Locatii</vt:lpstr>
      <vt:lpstr>Crearea tabelului Obiecte</vt:lpstr>
      <vt:lpstr>Introducerea datelor in tabelul  Obiecte</vt:lpstr>
      <vt:lpstr>Crearea tabelului Punctaje</vt:lpstr>
      <vt:lpstr>Introducerea datelor in tabelul Punctaje</vt:lpstr>
      <vt:lpstr>Crearea tabelului premii</vt:lpstr>
      <vt:lpstr>Introducerea datelor in tabelul Premii</vt:lpstr>
      <vt:lpstr>Actualizarea  structurii  tabelelor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Modificarea datelor folosind 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Exemple de interogari variate</vt:lpstr>
      <vt:lpstr>1.Sa se afiseze toate informatiile despre organizatori</vt:lpstr>
      <vt:lpstr>2) Să se afișeze numele  si numarul de telefon al participantilor in ordine crescătoare după nume.</vt:lpstr>
      <vt:lpstr>3) Sa se afiseze toate obiectele care au valoarea mai mica decat valoare medie a lor.</vt:lpstr>
      <vt:lpstr>4) Sa se afiseze  in ce echipa este fiecare participant</vt:lpstr>
      <vt:lpstr>5) Sa se afiseze data la care s-au inscris participantila personalul care are id-ul cu val 11</vt:lpstr>
      <vt:lpstr>6) Sa se afiseze numarul de inscrieri realizate de personalul care are id-ul 12</vt:lpstr>
      <vt:lpstr>7)Numarul de participant de la fiecare echipa</vt:lpstr>
      <vt:lpstr>8) Sa se afiseze numele personalului care nu au ocupatia inscrieri.</vt:lpstr>
      <vt:lpstr>9) Sa se afiseze in ce locatie se desfasoara fiecare traseu </vt:lpstr>
      <vt:lpstr>10)Sa se afiseze toate premiile </vt:lpstr>
      <vt:lpstr>Sa se afiseze obiectele care au id-ul mai mic decat  52</vt:lpstr>
      <vt:lpstr>Sa se afiseze intreaga echipa de organizatori  in ordine crescatoare duap data nasterii</vt:lpstr>
      <vt:lpstr>Sa se afiseze locatiile disponibile  </vt:lpstr>
      <vt:lpstr>Sa se afiseze toti participantii in ordine crescatoare a datei de nastere </vt:lpstr>
      <vt:lpstr>Sa se afiseze traseele care sunt mari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Treasure Hunt</dc:title>
  <dc:creator>Gujean</dc:creator>
  <cp:lastModifiedBy>Gujean</cp:lastModifiedBy>
  <cp:revision>34</cp:revision>
  <dcterms:created xsi:type="dcterms:W3CDTF">2017-12-21T16:16:23Z</dcterms:created>
  <dcterms:modified xsi:type="dcterms:W3CDTF">2018-01-08T22:32:25Z</dcterms:modified>
</cp:coreProperties>
</file>