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17"/>
  </p:notesMasterIdLst>
  <p:handoutMasterIdLst>
    <p:handoutMasterId r:id="rId18"/>
  </p:handoutMasterIdLst>
  <p:sldIdLst>
    <p:sldId id="627" r:id="rId2"/>
    <p:sldId id="662" r:id="rId3"/>
    <p:sldId id="642" r:id="rId4"/>
    <p:sldId id="664" r:id="rId5"/>
    <p:sldId id="665" r:id="rId6"/>
    <p:sldId id="649" r:id="rId7"/>
    <p:sldId id="669" r:id="rId8"/>
    <p:sldId id="652" r:id="rId9"/>
    <p:sldId id="668" r:id="rId10"/>
    <p:sldId id="656" r:id="rId11"/>
    <p:sldId id="256" r:id="rId12"/>
    <p:sldId id="258" r:id="rId13"/>
    <p:sldId id="257" r:id="rId14"/>
    <p:sldId id="666" r:id="rId15"/>
    <p:sldId id="640"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304C"/>
    <a:srgbClr val="FFDF79"/>
    <a:srgbClr val="FFDE75"/>
    <a:srgbClr val="95E616"/>
    <a:srgbClr val="12ABDB"/>
    <a:srgbClr val="FF7E83"/>
    <a:srgbClr val="FFFF00"/>
    <a:srgbClr val="45EAED"/>
    <a:srgbClr val="70AD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3" autoAdjust="0"/>
  </p:normalViewPr>
  <p:slideViewPr>
    <p:cSldViewPr>
      <p:cViewPr varScale="1">
        <p:scale>
          <a:sx n="86" d="100"/>
          <a:sy n="86" d="100"/>
        </p:scale>
        <p:origin x="562" y="-298"/>
      </p:cViewPr>
      <p:guideLst>
        <p:guide orient="horz" pos="2160"/>
        <p:guide orient="horz" pos="1207"/>
        <p:guide orient="horz" pos="1117"/>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00" d="100"/>
          <a:sy n="100" d="100"/>
        </p:scale>
        <p:origin x="3468" y="-3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15-11-2019</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15/11/2019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1277444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7.png"/><Relationship Id="rId18" Type="http://schemas.openxmlformats.org/officeDocument/2006/relationships/hyperlink" Target="http://www.facebook.com/capgemini" TargetMode="External"/><Relationship Id="rId3" Type="http://schemas.openxmlformats.org/officeDocument/2006/relationships/slideMaster" Target="../slideMasters/slideMaster1.xml"/><Relationship Id="rId21"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8.png"/><Relationship Id="rId20" Type="http://schemas.microsoft.com/office/2007/relationships/hdphoto" Target="../media/hdphoto5.wdp"/><Relationship Id="rId1" Type="http://schemas.openxmlformats.org/officeDocument/2006/relationships/vmlDrawing" Target="../drawings/vmlDrawing4.v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image" Target="../media/image1.emf"/><Relationship Id="rId15" Type="http://schemas.openxmlformats.org/officeDocument/2006/relationships/hyperlink" Target="http://www.youtube.com/capgeminimedia" TargetMode="External"/><Relationship Id="rId10" Type="http://schemas.openxmlformats.org/officeDocument/2006/relationships/image" Target="../media/image6.png"/><Relationship Id="rId19" Type="http://schemas.openxmlformats.org/officeDocument/2006/relationships/image" Target="../media/image9.png"/><Relationship Id="rId4" Type="http://schemas.openxmlformats.org/officeDocument/2006/relationships/oleObject" Target="../embeddings/oleObject4.bin"/><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4.png"/><Relationship Id="rId2" Type="http://schemas.openxmlformats.org/officeDocument/2006/relationships/tags" Target="../tags/tag6.xml"/><Relationship Id="rId16" Type="http://schemas.openxmlformats.org/officeDocument/2006/relationships/hyperlink" Target="http://www.facebook.com/capgemini" TargetMode="External"/><Relationship Id="rId1" Type="http://schemas.openxmlformats.org/officeDocument/2006/relationships/vmlDrawing" Target="../drawings/vmlDrawing5.v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1.emf"/><Relationship Id="rId15" Type="http://schemas.openxmlformats.org/officeDocument/2006/relationships/image" Target="../media/image13.png"/><Relationship Id="rId10" Type="http://schemas.openxmlformats.org/officeDocument/2006/relationships/hyperlink" Target="http://www.slideshare.net/capgemini" TargetMode="External"/><Relationship Id="rId4" Type="http://schemas.openxmlformats.org/officeDocument/2006/relationships/oleObject" Target="../embeddings/oleObject5.bin"/><Relationship Id="rId9" Type="http://schemas.openxmlformats.org/officeDocument/2006/relationships/image" Target="../media/image10.png"/><Relationship Id="rId14" Type="http://schemas.openxmlformats.org/officeDocument/2006/relationships/hyperlink" Target="http://www.youtube.com/capgeminimedia"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grpSp>
        <p:nvGrpSpPr>
          <p:cNvPr id="22" name="SEC3" hidden="1">
            <a:extLst>
              <a:ext uri="{FF2B5EF4-FFF2-40B4-BE49-F238E27FC236}">
                <a16:creationId xmlns:a16="http://schemas.microsoft.com/office/drawing/2014/main" id="{C79E0D86-F575-4359-A237-002D108E6037}"/>
              </a:ext>
            </a:extLst>
          </p:cNvPr>
          <p:cNvGrpSpPr/>
          <p:nvPr userDrawn="1"/>
        </p:nvGrpSpPr>
        <p:grpSpPr>
          <a:xfrm>
            <a:off x="10439222" y="415918"/>
            <a:ext cx="1332000" cy="2618537"/>
            <a:chOff x="3385280" y="1239287"/>
            <a:chExt cx="1332000" cy="2618537"/>
          </a:xfrm>
          <a:solidFill>
            <a:schemeClr val="accent4"/>
          </a:solidFill>
        </p:grpSpPr>
        <p:sp>
          <p:nvSpPr>
            <p:cNvPr id="23" name="ZoneTexte 5" hidden="1">
              <a:extLst>
                <a:ext uri="{FF2B5EF4-FFF2-40B4-BE49-F238E27FC236}">
                  <a16:creationId xmlns:a16="http://schemas.microsoft.com/office/drawing/2014/main" id="{544015AB-F398-4DFB-A663-CBD0AEBFE6D2}"/>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24" name="Rounded Rectangle 19" hidden="1">
              <a:extLst>
                <a:ext uri="{FF2B5EF4-FFF2-40B4-BE49-F238E27FC236}">
                  <a16:creationId xmlns:a16="http://schemas.microsoft.com/office/drawing/2014/main" id="{C1DB7120-B5D4-4FD3-AFFE-A305F475BE3B}"/>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5" name="SEC2" hidden="1">
            <a:extLst>
              <a:ext uri="{FF2B5EF4-FFF2-40B4-BE49-F238E27FC236}">
                <a16:creationId xmlns:a16="http://schemas.microsoft.com/office/drawing/2014/main" id="{E980F4B3-AA18-4122-B4A2-B86043071DA4}"/>
              </a:ext>
            </a:extLst>
          </p:cNvPr>
          <p:cNvGrpSpPr/>
          <p:nvPr userDrawn="1"/>
        </p:nvGrpSpPr>
        <p:grpSpPr>
          <a:xfrm>
            <a:off x="10439222" y="415918"/>
            <a:ext cx="1332000" cy="2618537"/>
            <a:chOff x="3385280" y="1239287"/>
            <a:chExt cx="1332000" cy="2618537"/>
          </a:xfrm>
          <a:solidFill>
            <a:srgbClr val="FFC000"/>
          </a:solidFill>
        </p:grpSpPr>
        <p:sp>
          <p:nvSpPr>
            <p:cNvPr id="35" name="ZoneTexte 5" hidden="1">
              <a:extLst>
                <a:ext uri="{FF2B5EF4-FFF2-40B4-BE49-F238E27FC236}">
                  <a16:creationId xmlns:a16="http://schemas.microsoft.com/office/drawing/2014/main" id="{B4D09F15-92FA-4CC6-8FE4-70FDE95A6668}"/>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36" name="Rounded Rectangle 19" hidden="1">
              <a:extLst>
                <a:ext uri="{FF2B5EF4-FFF2-40B4-BE49-F238E27FC236}">
                  <a16:creationId xmlns:a16="http://schemas.microsoft.com/office/drawing/2014/main" id="{37C26AD1-63E9-4AF1-BA35-BA66D24E5E66}"/>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Customer Confidential</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0" name="SEC1">
            <a:extLst>
              <a:ext uri="{FF2B5EF4-FFF2-40B4-BE49-F238E27FC236}">
                <a16:creationId xmlns:a16="http://schemas.microsoft.com/office/drawing/2014/main" id="{4CEBCCB4-DA90-4AEE-9DD4-07C0627A78A6}"/>
              </a:ext>
            </a:extLst>
          </p:cNvPr>
          <p:cNvGrpSpPr/>
          <p:nvPr userDrawn="1"/>
        </p:nvGrpSpPr>
        <p:grpSpPr>
          <a:xfrm>
            <a:off x="10439222" y="415918"/>
            <a:ext cx="1332000" cy="2618537"/>
            <a:chOff x="3385280" y="1239287"/>
            <a:chExt cx="1332000" cy="2618537"/>
          </a:xfrm>
        </p:grpSpPr>
        <p:sp>
          <p:nvSpPr>
            <p:cNvPr id="41" name="ZoneTexte 5">
              <a:extLst>
                <a:ext uri="{FF2B5EF4-FFF2-40B4-BE49-F238E27FC236}">
                  <a16:creationId xmlns:a16="http://schemas.microsoft.com/office/drawing/2014/main" id="{0BD331AF-E84B-4918-A008-A392C1023C92}"/>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a:ln>
                    <a:noFill/>
                  </a:ln>
                  <a:effectLst/>
                  <a:latin typeface="Verdana" panose="020B0604030504040204" pitchFamily="34" charset="0"/>
                  <a:ea typeface="Verdana" panose="020B0604030504040204" pitchFamily="34" charset="0"/>
                  <a:cs typeface="Verdana" panose="020B0604030504040204" pitchFamily="34" charset="0"/>
                </a:rPr>
                <a:t>SEC1</a:t>
              </a:r>
              <a:endPar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endParaRPr>
            </a:p>
          </p:txBody>
        </p:sp>
        <p:sp>
          <p:nvSpPr>
            <p:cNvPr id="42" name="Rounded Rectangle 19">
              <a:extLst>
                <a:ext uri="{FF2B5EF4-FFF2-40B4-BE49-F238E27FC236}">
                  <a16:creationId xmlns:a16="http://schemas.microsoft.com/office/drawing/2014/main" id="{A9043C11-A2B0-4EC7-A8D9-8B03C626983A}"/>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3" name="SEC0" hidden="1">
            <a:extLst>
              <a:ext uri="{FF2B5EF4-FFF2-40B4-BE49-F238E27FC236}">
                <a16:creationId xmlns:a16="http://schemas.microsoft.com/office/drawing/2014/main" id="{D8CE2C0B-20B9-4685-A047-87CF132D2ED3}"/>
              </a:ext>
            </a:extLst>
          </p:cNvPr>
          <p:cNvGrpSpPr/>
          <p:nvPr userDrawn="1"/>
        </p:nvGrpSpPr>
        <p:grpSpPr>
          <a:xfrm>
            <a:off x="10439222" y="415918"/>
            <a:ext cx="1332000" cy="2618537"/>
            <a:chOff x="3385280" y="1239287"/>
            <a:chExt cx="1332000" cy="2618537"/>
          </a:xfrm>
        </p:grpSpPr>
        <p:sp>
          <p:nvSpPr>
            <p:cNvPr id="44" name="ZoneTexte 5" hidden="1">
              <a:extLst>
                <a:ext uri="{FF2B5EF4-FFF2-40B4-BE49-F238E27FC236}">
                  <a16:creationId xmlns:a16="http://schemas.microsoft.com/office/drawing/2014/main" id="{188198C1-A0EC-41B5-88DD-41D6A4FF5C82}"/>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45" name="Rounded Rectangle 19" hidden="1">
              <a:extLst>
                <a:ext uri="{FF2B5EF4-FFF2-40B4-BE49-F238E27FC236}">
                  <a16:creationId xmlns:a16="http://schemas.microsoft.com/office/drawing/2014/main" id="{1901077E-67FF-4D0E-99B3-470EADB64EA0}"/>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204619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1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6"/>
          </p:cNvPr>
          <p:cNvPicPr>
            <a:picLocks noChangeAspect="1" noChangeArrowheads="1"/>
          </p:cNvPicPr>
          <p:nvPr userDrawn="1"/>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9"/>
          </p:cNvPr>
          <p:cNvPicPr>
            <a:picLocks noChangeAspect="1" noChangeArrowheads="1"/>
          </p:cNvPicPr>
          <p:nvPr userDrawn="1"/>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duotone>
              <a:prstClr val="black"/>
              <a:schemeClr val="tx1">
                <a:tint val="45000"/>
                <a:satMod val="400000"/>
              </a:schemeClr>
            </a:duotone>
            <a:extLst>
              <a:ext uri="{BEBA8EAE-BF5A-486C-A8C5-ECC9F3942E4B}">
                <a14:imgProps xmlns:a14="http://schemas.microsoft.com/office/drawing/2010/main">
                  <a14:imgLayer r:embed="rId14">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5"/>
          </p:cNvPr>
          <p:cNvPicPr>
            <a:picLocks noChangeAspect="1" noChangeArrowheads="1"/>
          </p:cNvPicPr>
          <p:nvPr userDrawn="1"/>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8"/>
          </p:cNvPr>
          <p:cNvPicPr>
            <a:picLocks noChangeAspect="1" noChangeArrowheads="1"/>
          </p:cNvPicPr>
          <p:nvPr userDrawn="1"/>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2">
                    <a:lumMod val="50000"/>
                  </a:schemeClr>
                </a:solidFill>
                <a:latin typeface="Arial"/>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pic>
        <p:nvPicPr>
          <p:cNvPr id="20" name="Graphic 4">
            <a:extLst>
              <a:ext uri="{FF2B5EF4-FFF2-40B4-BE49-F238E27FC236}">
                <a16:creationId xmlns:a16="http://schemas.microsoft.com/office/drawing/2014/main" id="{254649C8-3B98-4E0A-B62A-210906AF86FD}"/>
              </a:ext>
            </a:extLst>
          </p:cNvPr>
          <p:cNvPicPr>
            <a:picLocks noChangeAspect="1"/>
          </p:cNvPicPr>
          <p:nvPr userDrawn="1"/>
        </p:nvPicPr>
        <p:blipFill rotWithShape="1">
          <a:blip r:embed="rId21">
            <a:extLst>
              <a:ext uri="{96DAC541-7B7A-43D3-8B79-37D633B846F1}">
                <asvg:svgBlip xmlns:asvg="http://schemas.microsoft.com/office/drawing/2016/SVG/main" r:embed="rId22"/>
              </a:ext>
            </a:extLst>
          </a:blip>
          <a:srcRect l="81836" t="-4713" b="16530"/>
          <a:stretch/>
        </p:blipFill>
        <p:spPr>
          <a:xfrm>
            <a:off x="11572496" y="188640"/>
            <a:ext cx="424356" cy="459624"/>
          </a:xfrm>
          <a:prstGeom prst="rect">
            <a:avLst/>
          </a:prstGeom>
        </p:spPr>
      </p:pic>
    </p:spTree>
    <p:extLst>
      <p:ext uri="{BB962C8B-B14F-4D97-AF65-F5344CB8AC3E}">
        <p14:creationId xmlns:p14="http://schemas.microsoft.com/office/powerpoint/2010/main" val="61724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_Closing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2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942762-42C3-44C3-BF83-9939487B3BE6}"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3EA5-D35E-4317-AF1D-360D2043B7AA}" type="slidenum">
              <a:rPr lang="en-US" smtClean="0"/>
              <a:t>‹#›</a:t>
            </a:fld>
            <a:endParaRPr lang="en-US"/>
          </a:p>
        </p:txBody>
      </p:sp>
    </p:spTree>
    <p:extLst>
      <p:ext uri="{BB962C8B-B14F-4D97-AF65-F5344CB8AC3E}">
        <p14:creationId xmlns:p14="http://schemas.microsoft.com/office/powerpoint/2010/main" val="3446176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942762-42C3-44C3-BF83-9939487B3BE6}"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3EA5-D35E-4317-AF1D-360D2043B7AA}" type="slidenum">
              <a:rPr lang="en-US" smtClean="0"/>
              <a:t>‹#›</a:t>
            </a:fld>
            <a:endParaRPr lang="en-US"/>
          </a:p>
        </p:txBody>
      </p:sp>
    </p:spTree>
    <p:extLst>
      <p:ext uri="{BB962C8B-B14F-4D97-AF65-F5344CB8AC3E}">
        <p14:creationId xmlns:p14="http://schemas.microsoft.com/office/powerpoint/2010/main" val="50192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84"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2019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2019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2019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2019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2019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a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EC0"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22" name="SEC1"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a:ln>
                  <a:noFill/>
                </a:ln>
                <a:effectLst/>
                <a:latin typeface="Verdana" panose="020B0604030504040204" pitchFamily="34" charset="0"/>
                <a:ea typeface="Verdana" panose="020B0604030504040204" pitchFamily="34" charset="0"/>
                <a:cs typeface="Verdana" panose="020B0604030504040204" pitchFamily="34" charset="0"/>
              </a:rPr>
              <a:t>SEC1</a:t>
            </a:r>
            <a:endPar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endParaRPr>
          </a:p>
        </p:txBody>
      </p:sp>
      <p:sp>
        <p:nvSpPr>
          <p:cNvPr id="19" name="SEC2"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C000"/>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0" name="SEC3"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304C"/>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graphicFrame>
        <p:nvGraphicFramePr>
          <p:cNvPr id="31" name="Object 30"/>
          <p:cNvGraphicFramePr>
            <a:graphicFrameLocks noChangeAspect="1"/>
          </p:cNvGraphicFramePr>
          <p:nvPr userDrawn="1">
            <p:custDataLst>
              <p:tags r:id="rId16"/>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46"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de-DE"/>
              <a:t>Titelmasterformat durch Klicken bearbeiten</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9">
            <a:extLst>
              <a:ext uri="{96DAC541-7B7A-43D3-8B79-37D633B846F1}">
                <asvg:svgBlip xmlns:asvg="http://schemas.microsoft.com/office/drawing/2016/SVG/main" r:embed="rId20"/>
              </a:ext>
            </a:extLst>
          </a:blip>
          <a:srcRect l="81836" t="-4713" b="16530"/>
          <a:stretch/>
        </p:blipFill>
        <p:spPr>
          <a:xfrm>
            <a:off x="11572496"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2019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en-US" sz="800">
                <a:solidFill>
                  <a:schemeClr val="bg1">
                    <a:lumMod val="50000"/>
                  </a:schemeClr>
                </a:solidFill>
              </a:rPr>
              <a:t>Comparsion of APIs.pptx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err="1"/>
              <a:t>Capgemini</a:t>
            </a:r>
            <a:r>
              <a:rPr lang="en-US" dirty="0"/>
              <a:t> Global V8.0</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8" r:id="rId1"/>
    <p:sldLayoutId id="2147483835" r:id="rId2"/>
    <p:sldLayoutId id="2147483813" r:id="rId3"/>
    <p:sldLayoutId id="2147483816" r:id="rId4"/>
    <p:sldLayoutId id="2147483814" r:id="rId5"/>
    <p:sldLayoutId id="2147483815" r:id="rId6"/>
    <p:sldLayoutId id="2147483672" r:id="rId7"/>
    <p:sldLayoutId id="2147483811" r:id="rId8"/>
    <p:sldLayoutId id="2147483666" r:id="rId9"/>
    <p:sldLayoutId id="2147483832" r:id="rId10"/>
    <p:sldLayoutId id="2147483837" r:id="rId11"/>
    <p:sldLayoutId id="2147483839" r:id="rId12"/>
    <p:sldLayoutId id="2147483840" r:id="rId13"/>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Semantic Annotation APIs</a:t>
            </a:r>
          </a:p>
        </p:txBody>
      </p:sp>
      <p:sp>
        <p:nvSpPr>
          <p:cNvPr id="5" name="Subtitle 4"/>
          <p:cNvSpPr>
            <a:spLocks noGrp="1"/>
          </p:cNvSpPr>
          <p:nvPr>
            <p:ph type="subTitle" idx="1"/>
          </p:nvPr>
        </p:nvSpPr>
        <p:spPr/>
        <p:txBody>
          <a:bodyPr/>
          <a:lstStyle/>
          <a:p>
            <a:r>
              <a:rPr lang="en-GB" dirty="0"/>
              <a:t>Hannover, 14 June 2019, Gul Jabeen</a:t>
            </a:r>
          </a:p>
          <a:p>
            <a:endParaRPr lang="en-GB" dirty="0"/>
          </a:p>
        </p:txBody>
      </p:sp>
      <p:sp>
        <p:nvSpPr>
          <p:cNvPr id="6" name="Rectangular Callout 7">
            <a:extLst>
              <a:ext uri="{FF2B5EF4-FFF2-40B4-BE49-F238E27FC236}">
                <a16:creationId xmlns:a16="http://schemas.microsoft.com/office/drawing/2014/main" id="{E37187E2-8BE5-4862-B7DA-4780A9ED2978}"/>
              </a:ext>
            </a:extLst>
          </p:cNvPr>
          <p:cNvSpPr/>
          <p:nvPr/>
        </p:nvSpPr>
        <p:spPr>
          <a:xfrm>
            <a:off x="5808663" y="785638"/>
            <a:ext cx="4175149" cy="648569"/>
          </a:xfrm>
          <a:prstGeom prst="wedgeRectCallout">
            <a:avLst>
              <a:gd name="adj1" fmla="val 65228"/>
              <a:gd name="adj2" fmla="val -33577"/>
            </a:avLst>
          </a:prstGeom>
          <a:solidFill>
            <a:schemeClr val="bg1"/>
          </a:solidFill>
          <a:ln w="9525" cap="flat" cmpd="sng" algn="ctr">
            <a:noFill/>
            <a:prstDash val="solid"/>
          </a:ln>
          <a:effectLst/>
        </p:spPr>
        <p:txBody>
          <a:bodyPr rtlCol="0" anchor="ctr" anchorCtr="0"/>
          <a:lstStyle/>
          <a:p>
            <a:pPr algn="ctr" defTabSz="714375" fontAlgn="base">
              <a:lnSpc>
                <a:spcPct val="90000"/>
              </a:lnSpc>
              <a:buClr>
                <a:srgbClr val="AC2B37"/>
              </a:buClr>
            </a:pPr>
            <a:r>
              <a:rPr lang="de-DE" sz="1400" kern="0" dirty="0">
                <a:solidFill>
                  <a:srgbClr val="000000"/>
                </a:solidFill>
                <a:latin typeface="Arial" charset="0"/>
              </a:rPr>
              <a:t>Find </a:t>
            </a:r>
            <a:r>
              <a:rPr lang="de-DE" sz="1400" kern="0" dirty="0" err="1">
                <a:solidFill>
                  <a:srgbClr val="000000"/>
                </a:solidFill>
                <a:latin typeface="Arial" charset="0"/>
              </a:rPr>
              <a:t>more</a:t>
            </a:r>
            <a:r>
              <a:rPr lang="de-DE" sz="1400" kern="0" dirty="0">
                <a:solidFill>
                  <a:srgbClr val="000000"/>
                </a:solidFill>
                <a:latin typeface="Arial" charset="0"/>
              </a:rPr>
              <a:t> </a:t>
            </a:r>
            <a:r>
              <a:rPr lang="de-DE" sz="1400" b="1" kern="0" dirty="0" err="1">
                <a:solidFill>
                  <a:srgbClr val="000000"/>
                </a:solidFill>
                <a:latin typeface="Arial" charset="0"/>
              </a:rPr>
              <a:t>information</a:t>
            </a:r>
            <a:r>
              <a:rPr lang="de-DE" sz="1400" kern="0" dirty="0">
                <a:solidFill>
                  <a:srgbClr val="000000"/>
                </a:solidFill>
                <a:latin typeface="Arial" charset="0"/>
              </a:rPr>
              <a:t> </a:t>
            </a:r>
            <a:r>
              <a:rPr lang="de-DE" sz="1400" kern="0" dirty="0" err="1">
                <a:solidFill>
                  <a:srgbClr val="000000"/>
                </a:solidFill>
                <a:latin typeface="Arial" charset="0"/>
              </a:rPr>
              <a:t>about</a:t>
            </a:r>
            <a:r>
              <a:rPr lang="de-DE" sz="1400" kern="0" dirty="0">
                <a:solidFill>
                  <a:srgbClr val="000000"/>
                </a:solidFill>
                <a:latin typeface="Arial" charset="0"/>
              </a:rPr>
              <a:t> </a:t>
            </a:r>
            <a:r>
              <a:rPr lang="de-DE" sz="1400" kern="0" dirty="0" err="1">
                <a:solidFill>
                  <a:srgbClr val="000000"/>
                </a:solidFill>
                <a:latin typeface="Arial" charset="0"/>
              </a:rPr>
              <a:t>the</a:t>
            </a:r>
            <a:r>
              <a:rPr lang="de-DE" sz="1400" kern="0" dirty="0">
                <a:solidFill>
                  <a:srgbClr val="000000"/>
                </a:solidFill>
                <a:latin typeface="Arial" charset="0"/>
              </a:rPr>
              <a:t> Security Patches in Capgemini Tools / </a:t>
            </a:r>
            <a:r>
              <a:rPr lang="de-DE" sz="1400" b="1" kern="0" dirty="0">
                <a:solidFill>
                  <a:srgbClr val="000000"/>
                </a:solidFill>
                <a:latin typeface="Arial" charset="0"/>
              </a:rPr>
              <a:t>Security Patches </a:t>
            </a:r>
            <a:r>
              <a:rPr lang="de-DE" sz="1400" kern="0" dirty="0">
                <a:solidFill>
                  <a:srgbClr val="000000"/>
                </a:solidFill>
                <a:latin typeface="Arial" charset="0"/>
              </a:rPr>
              <a:t>/ </a:t>
            </a:r>
            <a:r>
              <a:rPr lang="de-DE" sz="1400" b="1" kern="0" dirty="0">
                <a:solidFill>
                  <a:srgbClr val="000000"/>
                </a:solidFill>
                <a:latin typeface="Arial" charset="0"/>
              </a:rPr>
              <a:t>Info</a:t>
            </a:r>
          </a:p>
        </p:txBody>
      </p:sp>
    </p:spTree>
    <p:extLst>
      <p:ext uri="{BB962C8B-B14F-4D97-AF65-F5344CB8AC3E}">
        <p14:creationId xmlns:p14="http://schemas.microsoft.com/office/powerpoint/2010/main" val="169436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1">
            <a:extLst>
              <a:ext uri="{FF2B5EF4-FFF2-40B4-BE49-F238E27FC236}">
                <a16:creationId xmlns:a16="http://schemas.microsoft.com/office/drawing/2014/main" id="{0F4C8636-28D9-4C46-A35F-F4EC399E6E0D}"/>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a:extLst>
              <a:ext uri="{FF2B5EF4-FFF2-40B4-BE49-F238E27FC236}">
                <a16:creationId xmlns:a16="http://schemas.microsoft.com/office/drawing/2014/main" id="{891898CF-1FF4-4856-BF2F-43076A46F301}"/>
              </a:ext>
            </a:extLst>
          </p:cNvPr>
          <p:cNvSpPr>
            <a:spLocks noGrp="1"/>
          </p:cNvSpPr>
          <p:nvPr>
            <p:ph type="title"/>
          </p:nvPr>
        </p:nvSpPr>
        <p:spPr/>
        <p:txBody>
          <a:bodyPr/>
          <a:lstStyle/>
          <a:p>
            <a:r>
              <a:rPr lang="de-DE" dirty="0"/>
              <a:t>Functionality comparsion of APIs</a:t>
            </a:r>
          </a:p>
        </p:txBody>
      </p:sp>
      <p:sp>
        <p:nvSpPr>
          <p:cNvPr id="4" name="Footer Placeholder 3">
            <a:extLst>
              <a:ext uri="{FF2B5EF4-FFF2-40B4-BE49-F238E27FC236}">
                <a16:creationId xmlns:a16="http://schemas.microsoft.com/office/drawing/2014/main" id="{CAE696D8-7EA3-4976-B832-8AB8C63AB667}"/>
              </a:ext>
            </a:extLst>
          </p:cNvPr>
          <p:cNvSpPr>
            <a:spLocks noGrp="1"/>
          </p:cNvSpPr>
          <p:nvPr>
            <p:ph type="ftr" sz="quarter" idx="16"/>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A4B2FAB9-17BD-4100-97BA-4C2A9C34671E}"/>
              </a:ext>
            </a:extLst>
          </p:cNvPr>
          <p:cNvSpPr>
            <a:spLocks noGrp="1"/>
          </p:cNvSpPr>
          <p:nvPr>
            <p:ph type="sldNum" sz="quarter" idx="17"/>
          </p:nvPr>
        </p:nvSpPr>
        <p:spPr/>
        <p:txBody>
          <a:bodyPr/>
          <a:lstStyle/>
          <a:p>
            <a:fld id="{DD205EFF-948D-4AF6-B54C-65639188FB5F}" type="slidenum">
              <a:rPr lang="en-US" smtClean="0"/>
              <a:pPr/>
              <a:t>10</a:t>
            </a:fld>
            <a:endParaRPr lang="en-US" dirty="0"/>
          </a:p>
        </p:txBody>
      </p:sp>
      <p:sp>
        <p:nvSpPr>
          <p:cNvPr id="6" name="Text Placeholder 5">
            <a:extLst>
              <a:ext uri="{FF2B5EF4-FFF2-40B4-BE49-F238E27FC236}">
                <a16:creationId xmlns:a16="http://schemas.microsoft.com/office/drawing/2014/main" id="{25BD047E-3EF5-4E0F-9DC9-F78CFFB86CB0}"/>
              </a:ext>
            </a:extLst>
          </p:cNvPr>
          <p:cNvSpPr>
            <a:spLocks noGrp="1"/>
          </p:cNvSpPr>
          <p:nvPr>
            <p:ph type="body" sz="quarter" idx="12"/>
          </p:nvPr>
        </p:nvSpPr>
        <p:spPr/>
        <p:txBody>
          <a:bodyPr/>
          <a:lstStyle/>
          <a:p>
            <a:r>
              <a:rPr lang="de-DE" dirty="0"/>
              <a:t>ACCURACY &amp; SPEED</a:t>
            </a:r>
          </a:p>
        </p:txBody>
      </p:sp>
      <p:graphicFrame>
        <p:nvGraphicFramePr>
          <p:cNvPr id="8" name="Table 7">
            <a:extLst>
              <a:ext uri="{FF2B5EF4-FFF2-40B4-BE49-F238E27FC236}">
                <a16:creationId xmlns:a16="http://schemas.microsoft.com/office/drawing/2014/main" id="{7807EADA-4D33-4925-96D4-C6E02DD936D9}"/>
              </a:ext>
            </a:extLst>
          </p:cNvPr>
          <p:cNvGraphicFramePr>
            <a:graphicFrameLocks noGrp="1"/>
          </p:cNvGraphicFramePr>
          <p:nvPr>
            <p:extLst>
              <p:ext uri="{D42A27DB-BD31-4B8C-83A1-F6EECF244321}">
                <p14:modId xmlns:p14="http://schemas.microsoft.com/office/powerpoint/2010/main" val="3350241654"/>
              </p:ext>
            </p:extLst>
          </p:nvPr>
        </p:nvGraphicFramePr>
        <p:xfrm>
          <a:off x="5648069" y="1780245"/>
          <a:ext cx="5904656" cy="1463040"/>
        </p:xfrm>
        <a:graphic>
          <a:graphicData uri="http://schemas.openxmlformats.org/drawingml/2006/table">
            <a:tbl>
              <a:tblPr firstRow="1" bandRow="1">
                <a:tableStyleId>{5C22544A-7EE6-4342-B048-85BDC9FD1C3A}</a:tableStyleId>
              </a:tblPr>
              <a:tblGrid>
                <a:gridCol w="1476164">
                  <a:extLst>
                    <a:ext uri="{9D8B030D-6E8A-4147-A177-3AD203B41FA5}">
                      <a16:colId xmlns:a16="http://schemas.microsoft.com/office/drawing/2014/main" val="3839388544"/>
                    </a:ext>
                  </a:extLst>
                </a:gridCol>
                <a:gridCol w="1476164">
                  <a:extLst>
                    <a:ext uri="{9D8B030D-6E8A-4147-A177-3AD203B41FA5}">
                      <a16:colId xmlns:a16="http://schemas.microsoft.com/office/drawing/2014/main" val="1550887279"/>
                    </a:ext>
                  </a:extLst>
                </a:gridCol>
                <a:gridCol w="1476164">
                  <a:extLst>
                    <a:ext uri="{9D8B030D-6E8A-4147-A177-3AD203B41FA5}">
                      <a16:colId xmlns:a16="http://schemas.microsoft.com/office/drawing/2014/main" val="1924185616"/>
                    </a:ext>
                  </a:extLst>
                </a:gridCol>
                <a:gridCol w="1476164">
                  <a:extLst>
                    <a:ext uri="{9D8B030D-6E8A-4147-A177-3AD203B41FA5}">
                      <a16:colId xmlns:a16="http://schemas.microsoft.com/office/drawing/2014/main" val="3103817209"/>
                    </a:ext>
                  </a:extLst>
                </a:gridCol>
              </a:tblGrid>
              <a:tr h="298925">
                <a:tc>
                  <a:txBody>
                    <a:bodyPr/>
                    <a:lstStyle/>
                    <a:p>
                      <a:pPr algn="ctr"/>
                      <a:r>
                        <a:rPr lang="de-DE" dirty="0"/>
                        <a:t>Package</a:t>
                      </a:r>
                    </a:p>
                  </a:txBody>
                  <a:tcPr>
                    <a:solidFill>
                      <a:schemeClr val="tx2">
                        <a:lumMod val="75000"/>
                      </a:schemeClr>
                    </a:solidFill>
                  </a:tcPr>
                </a:tc>
                <a:tc>
                  <a:txBody>
                    <a:bodyPr/>
                    <a:lstStyle/>
                    <a:p>
                      <a:pPr algn="ctr"/>
                      <a:r>
                        <a:rPr lang="de-DE" dirty="0"/>
                        <a:t>Precison</a:t>
                      </a:r>
                    </a:p>
                  </a:txBody>
                  <a:tcPr>
                    <a:solidFill>
                      <a:schemeClr val="tx2">
                        <a:lumMod val="75000"/>
                      </a:schemeClr>
                    </a:solidFill>
                  </a:tcPr>
                </a:tc>
                <a:tc>
                  <a:txBody>
                    <a:bodyPr/>
                    <a:lstStyle/>
                    <a:p>
                      <a:pPr algn="ctr"/>
                      <a:r>
                        <a:rPr lang="de-DE" dirty="0"/>
                        <a:t>Recall</a:t>
                      </a:r>
                    </a:p>
                  </a:txBody>
                  <a:tcPr>
                    <a:solidFill>
                      <a:schemeClr val="tx2">
                        <a:lumMod val="75000"/>
                      </a:schemeClr>
                    </a:solidFill>
                  </a:tcPr>
                </a:tc>
                <a:tc>
                  <a:txBody>
                    <a:bodyPr/>
                    <a:lstStyle/>
                    <a:p>
                      <a:pPr algn="ctr"/>
                      <a:r>
                        <a:rPr lang="de-DE" dirty="0"/>
                        <a:t>F-score</a:t>
                      </a:r>
                    </a:p>
                  </a:txBody>
                  <a:tcPr>
                    <a:solidFill>
                      <a:schemeClr val="tx2">
                        <a:lumMod val="75000"/>
                      </a:schemeClr>
                    </a:solidFill>
                  </a:tcPr>
                </a:tc>
                <a:extLst>
                  <a:ext uri="{0D108BD9-81ED-4DB2-BD59-A6C34878D82A}">
                    <a16:rowId xmlns:a16="http://schemas.microsoft.com/office/drawing/2014/main" val="3441530548"/>
                  </a:ext>
                </a:extLst>
              </a:tr>
              <a:tr h="298925">
                <a:tc>
                  <a:txBody>
                    <a:bodyPr/>
                    <a:lstStyle/>
                    <a:p>
                      <a:pPr algn="ctr"/>
                      <a:r>
                        <a:rPr lang="de-DE" dirty="0"/>
                        <a:t>spaCy</a:t>
                      </a:r>
                    </a:p>
                  </a:txBody>
                  <a:tcPr/>
                </a:tc>
                <a:tc>
                  <a:txBody>
                    <a:bodyPr/>
                    <a:lstStyle/>
                    <a:p>
                      <a:pPr algn="ctr"/>
                      <a:r>
                        <a:rPr lang="de-DE" dirty="0"/>
                        <a:t>0.72</a:t>
                      </a:r>
                    </a:p>
                  </a:txBody>
                  <a:tcPr/>
                </a:tc>
                <a:tc>
                  <a:txBody>
                    <a:bodyPr/>
                    <a:lstStyle/>
                    <a:p>
                      <a:pPr algn="ctr"/>
                      <a:r>
                        <a:rPr lang="de-DE" dirty="0"/>
                        <a:t>0.65</a:t>
                      </a:r>
                    </a:p>
                  </a:txBody>
                  <a:tcPr/>
                </a:tc>
                <a:tc>
                  <a:txBody>
                    <a:bodyPr/>
                    <a:lstStyle/>
                    <a:p>
                      <a:pPr algn="ctr"/>
                      <a:r>
                        <a:rPr lang="de-DE" dirty="0"/>
                        <a:t>0.69</a:t>
                      </a:r>
                    </a:p>
                  </a:txBody>
                  <a:tcPr/>
                </a:tc>
                <a:extLst>
                  <a:ext uri="{0D108BD9-81ED-4DB2-BD59-A6C34878D82A}">
                    <a16:rowId xmlns:a16="http://schemas.microsoft.com/office/drawing/2014/main" val="4099861490"/>
                  </a:ext>
                </a:extLst>
              </a:tr>
              <a:tr h="298925">
                <a:tc>
                  <a:txBody>
                    <a:bodyPr/>
                    <a:lstStyle/>
                    <a:p>
                      <a:pPr algn="ctr"/>
                      <a:r>
                        <a:rPr lang="de-DE" dirty="0"/>
                        <a:t>CoreNLP</a:t>
                      </a:r>
                    </a:p>
                  </a:txBody>
                  <a:tcPr/>
                </a:tc>
                <a:tc>
                  <a:txBody>
                    <a:bodyPr/>
                    <a:lstStyle/>
                    <a:p>
                      <a:pPr algn="ctr"/>
                      <a:r>
                        <a:rPr lang="de-DE" dirty="0"/>
                        <a:t>0.79</a:t>
                      </a:r>
                    </a:p>
                  </a:txBody>
                  <a:tcPr/>
                </a:tc>
                <a:tc>
                  <a:txBody>
                    <a:bodyPr/>
                    <a:lstStyle/>
                    <a:p>
                      <a:pPr algn="ctr"/>
                      <a:r>
                        <a:rPr lang="de-DE" dirty="0"/>
                        <a:t>0.73</a:t>
                      </a:r>
                    </a:p>
                  </a:txBody>
                  <a:tcPr/>
                </a:tc>
                <a:tc>
                  <a:txBody>
                    <a:bodyPr/>
                    <a:lstStyle/>
                    <a:p>
                      <a:pPr algn="ctr"/>
                      <a:r>
                        <a:rPr lang="de-DE" dirty="0"/>
                        <a:t>0.76</a:t>
                      </a:r>
                    </a:p>
                  </a:txBody>
                  <a:tcPr/>
                </a:tc>
                <a:extLst>
                  <a:ext uri="{0D108BD9-81ED-4DB2-BD59-A6C34878D82A}">
                    <a16:rowId xmlns:a16="http://schemas.microsoft.com/office/drawing/2014/main" val="2202945994"/>
                  </a:ext>
                </a:extLst>
              </a:tr>
              <a:tr h="298925">
                <a:tc>
                  <a:txBody>
                    <a:bodyPr/>
                    <a:lstStyle/>
                    <a:p>
                      <a:pPr algn="ctr"/>
                      <a:r>
                        <a:rPr lang="de-DE" dirty="0"/>
                        <a:t>NLTK</a:t>
                      </a:r>
                    </a:p>
                  </a:txBody>
                  <a:tcPr/>
                </a:tc>
                <a:tc>
                  <a:txBody>
                    <a:bodyPr/>
                    <a:lstStyle/>
                    <a:p>
                      <a:pPr algn="ctr"/>
                      <a:r>
                        <a:rPr lang="de-DE" dirty="0"/>
                        <a:t>0.51</a:t>
                      </a:r>
                    </a:p>
                  </a:txBody>
                  <a:tcPr/>
                </a:tc>
                <a:tc>
                  <a:txBody>
                    <a:bodyPr/>
                    <a:lstStyle/>
                    <a:p>
                      <a:pPr algn="ctr"/>
                      <a:r>
                        <a:rPr lang="de-DE" dirty="0"/>
                        <a:t>0.65</a:t>
                      </a:r>
                    </a:p>
                  </a:txBody>
                  <a:tcPr/>
                </a:tc>
                <a:tc>
                  <a:txBody>
                    <a:bodyPr/>
                    <a:lstStyle/>
                    <a:p>
                      <a:pPr algn="ctr"/>
                      <a:r>
                        <a:rPr lang="de-DE" dirty="0"/>
                        <a:t>0.58</a:t>
                      </a:r>
                    </a:p>
                  </a:txBody>
                  <a:tcPr/>
                </a:tc>
                <a:extLst>
                  <a:ext uri="{0D108BD9-81ED-4DB2-BD59-A6C34878D82A}">
                    <a16:rowId xmlns:a16="http://schemas.microsoft.com/office/drawing/2014/main" val="2961472029"/>
                  </a:ext>
                </a:extLst>
              </a:tr>
            </a:tbl>
          </a:graphicData>
        </a:graphic>
      </p:graphicFrame>
      <p:sp>
        <p:nvSpPr>
          <p:cNvPr id="9" name="Rectangle 8">
            <a:extLst>
              <a:ext uri="{FF2B5EF4-FFF2-40B4-BE49-F238E27FC236}">
                <a16:creationId xmlns:a16="http://schemas.microsoft.com/office/drawing/2014/main" id="{8CBA6E76-C3B8-4018-B4BE-F4951317E094}"/>
              </a:ext>
            </a:extLst>
          </p:cNvPr>
          <p:cNvSpPr/>
          <p:nvPr/>
        </p:nvSpPr>
        <p:spPr>
          <a:xfrm>
            <a:off x="5654474" y="5077011"/>
            <a:ext cx="6096000" cy="246221"/>
          </a:xfrm>
          <a:prstGeom prst="rect">
            <a:avLst/>
          </a:prstGeom>
        </p:spPr>
        <p:txBody>
          <a:bodyPr wrap="square">
            <a:spAutoFit/>
          </a:bodyPr>
          <a:lstStyle/>
          <a:p>
            <a:r>
              <a:rPr lang="en-US" sz="1000" b="1" dirty="0">
                <a:latin typeface="+mj-lt"/>
              </a:rPr>
              <a:t>Table 3: </a:t>
            </a:r>
            <a:r>
              <a:rPr lang="en-US" sz="1000" dirty="0">
                <a:latin typeface="+mj-lt"/>
              </a:rPr>
              <a:t>SPEED: KEY FUNCTIONALITIES — TOKENIZER, TAGGING, PARSING</a:t>
            </a:r>
            <a:endParaRPr lang="de-DE" sz="1000" dirty="0">
              <a:latin typeface="+mj-lt"/>
            </a:endParaRPr>
          </a:p>
        </p:txBody>
      </p:sp>
      <p:sp>
        <p:nvSpPr>
          <p:cNvPr id="10" name="TextBox 9">
            <a:extLst>
              <a:ext uri="{FF2B5EF4-FFF2-40B4-BE49-F238E27FC236}">
                <a16:creationId xmlns:a16="http://schemas.microsoft.com/office/drawing/2014/main" id="{5525FA3B-1D95-4D8E-9657-0C9C9249612F}"/>
              </a:ext>
            </a:extLst>
          </p:cNvPr>
          <p:cNvSpPr txBox="1"/>
          <p:nvPr/>
        </p:nvSpPr>
        <p:spPr bwMode="auto">
          <a:xfrm>
            <a:off x="7176120" y="3354560"/>
            <a:ext cx="3600400" cy="400110"/>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r>
              <a:rPr lang="de-DE" sz="1000" b="1" dirty="0">
                <a:latin typeface="Verdana" panose="020B0604030504040204" pitchFamily="34" charset="0"/>
              </a:rPr>
              <a:t>Table 2: </a:t>
            </a:r>
            <a:r>
              <a:rPr lang="de-DE" sz="1000" dirty="0"/>
              <a:t>ACCURACY: ENTITY EXTRACTION</a:t>
            </a:r>
          </a:p>
          <a:p>
            <a:pPr algn="l">
              <a:spcBef>
                <a:spcPts val="0"/>
              </a:spcBef>
            </a:pPr>
            <a:endParaRPr lang="de-DE" sz="1000" b="1" dirty="0">
              <a:latin typeface="Verdana" panose="020B0604030504040204" pitchFamily="34" charset="0"/>
            </a:endParaRPr>
          </a:p>
        </p:txBody>
      </p:sp>
      <p:graphicFrame>
        <p:nvGraphicFramePr>
          <p:cNvPr id="11" name="Table 10">
            <a:extLst>
              <a:ext uri="{FF2B5EF4-FFF2-40B4-BE49-F238E27FC236}">
                <a16:creationId xmlns:a16="http://schemas.microsoft.com/office/drawing/2014/main" id="{F3FA3DF9-E0A0-4820-B18F-2E006CA84147}"/>
              </a:ext>
            </a:extLst>
          </p:cNvPr>
          <p:cNvGraphicFramePr>
            <a:graphicFrameLocks noGrp="1"/>
          </p:cNvGraphicFramePr>
          <p:nvPr>
            <p:extLst>
              <p:ext uri="{D42A27DB-BD31-4B8C-83A1-F6EECF244321}">
                <p14:modId xmlns:p14="http://schemas.microsoft.com/office/powerpoint/2010/main" val="3431777429"/>
              </p:ext>
            </p:extLst>
          </p:nvPr>
        </p:nvGraphicFramePr>
        <p:xfrm>
          <a:off x="5648069" y="3849913"/>
          <a:ext cx="5976664" cy="1097280"/>
        </p:xfrm>
        <a:graphic>
          <a:graphicData uri="http://schemas.openxmlformats.org/drawingml/2006/table">
            <a:tbl>
              <a:tblPr firstRow="1" bandRow="1">
                <a:tableStyleId>{5C22544A-7EE6-4342-B048-85BDC9FD1C3A}</a:tableStyleId>
              </a:tblPr>
              <a:tblGrid>
                <a:gridCol w="1494166">
                  <a:extLst>
                    <a:ext uri="{9D8B030D-6E8A-4147-A177-3AD203B41FA5}">
                      <a16:colId xmlns:a16="http://schemas.microsoft.com/office/drawing/2014/main" val="68382026"/>
                    </a:ext>
                  </a:extLst>
                </a:gridCol>
                <a:gridCol w="1494166">
                  <a:extLst>
                    <a:ext uri="{9D8B030D-6E8A-4147-A177-3AD203B41FA5}">
                      <a16:colId xmlns:a16="http://schemas.microsoft.com/office/drawing/2014/main" val="2738279575"/>
                    </a:ext>
                  </a:extLst>
                </a:gridCol>
                <a:gridCol w="1494166">
                  <a:extLst>
                    <a:ext uri="{9D8B030D-6E8A-4147-A177-3AD203B41FA5}">
                      <a16:colId xmlns:a16="http://schemas.microsoft.com/office/drawing/2014/main" val="1997704526"/>
                    </a:ext>
                  </a:extLst>
                </a:gridCol>
                <a:gridCol w="1494166">
                  <a:extLst>
                    <a:ext uri="{9D8B030D-6E8A-4147-A177-3AD203B41FA5}">
                      <a16:colId xmlns:a16="http://schemas.microsoft.com/office/drawing/2014/main" val="3277312120"/>
                    </a:ext>
                  </a:extLst>
                </a:gridCol>
              </a:tblGrid>
              <a:tr h="315368">
                <a:tc>
                  <a:txBody>
                    <a:bodyPr/>
                    <a:lstStyle/>
                    <a:p>
                      <a:pPr algn="ctr"/>
                      <a:r>
                        <a:rPr lang="de-DE" dirty="0"/>
                        <a:t>Package</a:t>
                      </a:r>
                    </a:p>
                  </a:txBody>
                  <a:tcPr>
                    <a:solidFill>
                      <a:schemeClr val="tx2">
                        <a:lumMod val="75000"/>
                      </a:schemeClr>
                    </a:solidFill>
                  </a:tcPr>
                </a:tc>
                <a:tc>
                  <a:txBody>
                    <a:bodyPr/>
                    <a:lstStyle/>
                    <a:p>
                      <a:pPr algn="ctr"/>
                      <a:r>
                        <a:rPr lang="de-DE" dirty="0"/>
                        <a:t>Tokenizer</a:t>
                      </a:r>
                    </a:p>
                  </a:txBody>
                  <a:tcPr>
                    <a:solidFill>
                      <a:schemeClr val="tx2">
                        <a:lumMod val="75000"/>
                      </a:schemeClr>
                    </a:solidFill>
                  </a:tcPr>
                </a:tc>
                <a:tc>
                  <a:txBody>
                    <a:bodyPr/>
                    <a:lstStyle/>
                    <a:p>
                      <a:pPr algn="ctr"/>
                      <a:r>
                        <a:rPr lang="de-DE" dirty="0"/>
                        <a:t>Tagging</a:t>
                      </a:r>
                    </a:p>
                  </a:txBody>
                  <a:tcPr>
                    <a:solidFill>
                      <a:schemeClr val="tx2">
                        <a:lumMod val="75000"/>
                      </a:schemeClr>
                    </a:solidFill>
                  </a:tcPr>
                </a:tc>
                <a:tc>
                  <a:txBody>
                    <a:bodyPr/>
                    <a:lstStyle/>
                    <a:p>
                      <a:pPr algn="ctr"/>
                      <a:r>
                        <a:rPr lang="de-DE" dirty="0"/>
                        <a:t>Parsing</a:t>
                      </a:r>
                    </a:p>
                  </a:txBody>
                  <a:tcPr>
                    <a:solidFill>
                      <a:schemeClr val="tx2">
                        <a:lumMod val="75000"/>
                      </a:schemeClr>
                    </a:solidFill>
                  </a:tcPr>
                </a:tc>
                <a:extLst>
                  <a:ext uri="{0D108BD9-81ED-4DB2-BD59-A6C34878D82A}">
                    <a16:rowId xmlns:a16="http://schemas.microsoft.com/office/drawing/2014/main" val="3058268136"/>
                  </a:ext>
                </a:extLst>
              </a:tr>
              <a:tr h="315368">
                <a:tc>
                  <a:txBody>
                    <a:bodyPr/>
                    <a:lstStyle/>
                    <a:p>
                      <a:pPr algn="ctr"/>
                      <a:r>
                        <a:rPr lang="de-DE" dirty="0"/>
                        <a:t>spaCy</a:t>
                      </a:r>
                    </a:p>
                  </a:txBody>
                  <a:tcPr/>
                </a:tc>
                <a:tc>
                  <a:txBody>
                    <a:bodyPr/>
                    <a:lstStyle/>
                    <a:p>
                      <a:pPr algn="ctr"/>
                      <a:r>
                        <a:rPr lang="de-DE" dirty="0"/>
                        <a:t>0.2ms</a:t>
                      </a:r>
                    </a:p>
                  </a:txBody>
                  <a:tcPr/>
                </a:tc>
                <a:tc>
                  <a:txBody>
                    <a:bodyPr/>
                    <a:lstStyle/>
                    <a:p>
                      <a:pPr algn="ctr"/>
                      <a:r>
                        <a:rPr lang="de-DE" dirty="0"/>
                        <a:t>1ms</a:t>
                      </a:r>
                    </a:p>
                  </a:txBody>
                  <a:tcPr/>
                </a:tc>
                <a:tc>
                  <a:txBody>
                    <a:bodyPr/>
                    <a:lstStyle/>
                    <a:p>
                      <a:pPr algn="ctr"/>
                      <a:r>
                        <a:rPr lang="de-DE" dirty="0"/>
                        <a:t>19ms</a:t>
                      </a:r>
                    </a:p>
                  </a:txBody>
                  <a:tcPr/>
                </a:tc>
                <a:extLst>
                  <a:ext uri="{0D108BD9-81ED-4DB2-BD59-A6C34878D82A}">
                    <a16:rowId xmlns:a16="http://schemas.microsoft.com/office/drawing/2014/main" val="2363281407"/>
                  </a:ext>
                </a:extLst>
              </a:tr>
              <a:tr h="315368">
                <a:tc>
                  <a:txBody>
                    <a:bodyPr/>
                    <a:lstStyle/>
                    <a:p>
                      <a:pPr algn="ctr"/>
                      <a:r>
                        <a:rPr lang="de-DE" dirty="0"/>
                        <a:t>CoreNLP</a:t>
                      </a:r>
                    </a:p>
                  </a:txBody>
                  <a:tcPr/>
                </a:tc>
                <a:tc>
                  <a:txBody>
                    <a:bodyPr/>
                    <a:lstStyle/>
                    <a:p>
                      <a:pPr algn="ctr"/>
                      <a:r>
                        <a:rPr lang="de-DE" dirty="0"/>
                        <a:t>2ms</a:t>
                      </a:r>
                    </a:p>
                  </a:txBody>
                  <a:tcPr/>
                </a:tc>
                <a:tc>
                  <a:txBody>
                    <a:bodyPr/>
                    <a:lstStyle/>
                    <a:p>
                      <a:pPr algn="ctr"/>
                      <a:r>
                        <a:rPr lang="de-DE" dirty="0"/>
                        <a:t>10ms</a:t>
                      </a:r>
                    </a:p>
                  </a:txBody>
                  <a:tcPr/>
                </a:tc>
                <a:tc>
                  <a:txBody>
                    <a:bodyPr/>
                    <a:lstStyle/>
                    <a:p>
                      <a:pPr algn="ctr"/>
                      <a:r>
                        <a:rPr lang="de-DE" dirty="0"/>
                        <a:t>49ms</a:t>
                      </a:r>
                    </a:p>
                  </a:txBody>
                  <a:tcPr/>
                </a:tc>
                <a:extLst>
                  <a:ext uri="{0D108BD9-81ED-4DB2-BD59-A6C34878D82A}">
                    <a16:rowId xmlns:a16="http://schemas.microsoft.com/office/drawing/2014/main" val="3876961978"/>
                  </a:ext>
                </a:extLst>
              </a:tr>
            </a:tbl>
          </a:graphicData>
        </a:graphic>
      </p:graphicFrame>
      <p:graphicFrame>
        <p:nvGraphicFramePr>
          <p:cNvPr id="12" name="Table 11">
            <a:extLst>
              <a:ext uri="{FF2B5EF4-FFF2-40B4-BE49-F238E27FC236}">
                <a16:creationId xmlns:a16="http://schemas.microsoft.com/office/drawing/2014/main" id="{CFF1E91B-ED06-4E24-B700-9525C281669E}"/>
              </a:ext>
            </a:extLst>
          </p:cNvPr>
          <p:cNvGraphicFramePr>
            <a:graphicFrameLocks noGrp="1"/>
          </p:cNvGraphicFramePr>
          <p:nvPr>
            <p:extLst>
              <p:ext uri="{D42A27DB-BD31-4B8C-83A1-F6EECF244321}">
                <p14:modId xmlns:p14="http://schemas.microsoft.com/office/powerpoint/2010/main" val="213572656"/>
              </p:ext>
            </p:extLst>
          </p:nvPr>
        </p:nvGraphicFramePr>
        <p:xfrm>
          <a:off x="458045" y="1933566"/>
          <a:ext cx="4557836" cy="2072640"/>
        </p:xfrm>
        <a:graphic>
          <a:graphicData uri="http://schemas.openxmlformats.org/drawingml/2006/table">
            <a:tbl>
              <a:tblPr firstRow="1" bandRow="1">
                <a:tableStyleId>{5C22544A-7EE6-4342-B048-85BDC9FD1C3A}</a:tableStyleId>
              </a:tblPr>
              <a:tblGrid>
                <a:gridCol w="1435510">
                  <a:extLst>
                    <a:ext uri="{9D8B030D-6E8A-4147-A177-3AD203B41FA5}">
                      <a16:colId xmlns:a16="http://schemas.microsoft.com/office/drawing/2014/main" val="766863229"/>
                    </a:ext>
                  </a:extLst>
                </a:gridCol>
                <a:gridCol w="1561163">
                  <a:extLst>
                    <a:ext uri="{9D8B030D-6E8A-4147-A177-3AD203B41FA5}">
                      <a16:colId xmlns:a16="http://schemas.microsoft.com/office/drawing/2014/main" val="3544795364"/>
                    </a:ext>
                  </a:extLst>
                </a:gridCol>
                <a:gridCol w="1561163">
                  <a:extLst>
                    <a:ext uri="{9D8B030D-6E8A-4147-A177-3AD203B41FA5}">
                      <a16:colId xmlns:a16="http://schemas.microsoft.com/office/drawing/2014/main" val="2718993002"/>
                    </a:ext>
                  </a:extLst>
                </a:gridCol>
              </a:tblGrid>
              <a:tr h="220770">
                <a:tc>
                  <a:txBody>
                    <a:bodyPr/>
                    <a:lstStyle/>
                    <a:p>
                      <a:pPr algn="ctr"/>
                      <a:r>
                        <a:rPr lang="de-DE" sz="1400" dirty="0"/>
                        <a:t>Criteria</a:t>
                      </a:r>
                    </a:p>
                  </a:txBody>
                  <a:tcPr>
                    <a:solidFill>
                      <a:schemeClr val="tx2">
                        <a:lumMod val="75000"/>
                      </a:schemeClr>
                    </a:solidFill>
                  </a:tcPr>
                </a:tc>
                <a:tc>
                  <a:txBody>
                    <a:bodyPr/>
                    <a:lstStyle/>
                    <a:p>
                      <a:pPr algn="ctr"/>
                      <a:r>
                        <a:rPr lang="de-DE" sz="1400" dirty="0"/>
                        <a:t>SpaCy</a:t>
                      </a:r>
                    </a:p>
                  </a:txBody>
                  <a:tcPr>
                    <a:solidFill>
                      <a:schemeClr val="tx2">
                        <a:lumMod val="75000"/>
                      </a:schemeClr>
                    </a:solidFill>
                  </a:tcPr>
                </a:tc>
                <a:tc>
                  <a:txBody>
                    <a:bodyPr/>
                    <a:lstStyle/>
                    <a:p>
                      <a:pPr algn="ctr"/>
                      <a:r>
                        <a:rPr lang="de-DE" sz="1400" dirty="0"/>
                        <a:t>CoreNLP</a:t>
                      </a:r>
                    </a:p>
                  </a:txBody>
                  <a:tcPr>
                    <a:solidFill>
                      <a:schemeClr val="tx2">
                        <a:lumMod val="75000"/>
                      </a:schemeClr>
                    </a:solidFill>
                  </a:tcPr>
                </a:tc>
                <a:extLst>
                  <a:ext uri="{0D108BD9-81ED-4DB2-BD59-A6C34878D82A}">
                    <a16:rowId xmlns:a16="http://schemas.microsoft.com/office/drawing/2014/main" val="3769144923"/>
                  </a:ext>
                </a:extLst>
              </a:tr>
              <a:tr h="220770">
                <a:tc>
                  <a:txBody>
                    <a:bodyPr/>
                    <a:lstStyle/>
                    <a:p>
                      <a:pPr algn="l"/>
                      <a:r>
                        <a:rPr lang="de-DE" sz="1400" dirty="0"/>
                        <a:t>Time to complete</a:t>
                      </a:r>
                    </a:p>
                  </a:txBody>
                  <a:tcPr/>
                </a:tc>
                <a:tc>
                  <a:txBody>
                    <a:bodyPr/>
                    <a:lstStyle/>
                    <a:p>
                      <a:pPr algn="ctr"/>
                      <a:r>
                        <a:rPr lang="de-DE" sz="1400" dirty="0"/>
                        <a:t>7 mins</a:t>
                      </a:r>
                    </a:p>
                  </a:txBody>
                  <a:tcPr/>
                </a:tc>
                <a:tc>
                  <a:txBody>
                    <a:bodyPr/>
                    <a:lstStyle/>
                    <a:p>
                      <a:pPr algn="ctr"/>
                      <a:r>
                        <a:rPr lang="de-DE" sz="1400" dirty="0"/>
                        <a:t>85 mins</a:t>
                      </a:r>
                    </a:p>
                  </a:txBody>
                  <a:tcPr/>
                </a:tc>
                <a:extLst>
                  <a:ext uri="{0D108BD9-81ED-4DB2-BD59-A6C34878D82A}">
                    <a16:rowId xmlns:a16="http://schemas.microsoft.com/office/drawing/2014/main" val="3424548273"/>
                  </a:ext>
                </a:extLst>
              </a:tr>
              <a:tr h="220770">
                <a:tc>
                  <a:txBody>
                    <a:bodyPr/>
                    <a:lstStyle/>
                    <a:p>
                      <a:pPr algn="l"/>
                      <a:r>
                        <a:rPr lang="de-DE" sz="1400" dirty="0"/>
                        <a:t>Found entities</a:t>
                      </a:r>
                    </a:p>
                  </a:txBody>
                  <a:tcPr/>
                </a:tc>
                <a:tc>
                  <a:txBody>
                    <a:bodyPr/>
                    <a:lstStyle/>
                    <a:p>
                      <a:pPr algn="ctr"/>
                      <a:r>
                        <a:rPr lang="de-DE" sz="1400" dirty="0"/>
                        <a:t>7946</a:t>
                      </a:r>
                    </a:p>
                  </a:txBody>
                  <a:tcPr/>
                </a:tc>
                <a:tc>
                  <a:txBody>
                    <a:bodyPr/>
                    <a:lstStyle/>
                    <a:p>
                      <a:pPr algn="ctr"/>
                      <a:r>
                        <a:rPr lang="de-DE" sz="1400" dirty="0"/>
                        <a:t>7582</a:t>
                      </a:r>
                    </a:p>
                  </a:txBody>
                  <a:tcPr/>
                </a:tc>
                <a:extLst>
                  <a:ext uri="{0D108BD9-81ED-4DB2-BD59-A6C34878D82A}">
                    <a16:rowId xmlns:a16="http://schemas.microsoft.com/office/drawing/2014/main" val="2240328394"/>
                  </a:ext>
                </a:extLst>
              </a:tr>
              <a:tr h="375310">
                <a:tc>
                  <a:txBody>
                    <a:bodyPr/>
                    <a:lstStyle/>
                    <a:p>
                      <a:pPr algn="l"/>
                      <a:r>
                        <a:rPr lang="de-DE" sz="1400" dirty="0"/>
                        <a:t>Percentage out of all cities</a:t>
                      </a:r>
                    </a:p>
                  </a:txBody>
                  <a:tcPr/>
                </a:tc>
                <a:tc>
                  <a:txBody>
                    <a:bodyPr/>
                    <a:lstStyle/>
                    <a:p>
                      <a:pPr algn="ctr"/>
                      <a:r>
                        <a:rPr lang="de-DE" sz="1400" dirty="0"/>
                        <a:t>12.5%</a:t>
                      </a:r>
                    </a:p>
                  </a:txBody>
                  <a:tcPr/>
                </a:tc>
                <a:tc>
                  <a:txBody>
                    <a:bodyPr/>
                    <a:lstStyle/>
                    <a:p>
                      <a:pPr algn="ctr"/>
                      <a:r>
                        <a:rPr lang="de-DE" sz="1400" dirty="0"/>
                        <a:t>11.9%</a:t>
                      </a:r>
                    </a:p>
                  </a:txBody>
                  <a:tcPr/>
                </a:tc>
                <a:extLst>
                  <a:ext uri="{0D108BD9-81ED-4DB2-BD59-A6C34878D82A}">
                    <a16:rowId xmlns:a16="http://schemas.microsoft.com/office/drawing/2014/main" val="4247920979"/>
                  </a:ext>
                </a:extLst>
              </a:tr>
            </a:tbl>
          </a:graphicData>
        </a:graphic>
      </p:graphicFrame>
      <p:sp>
        <p:nvSpPr>
          <p:cNvPr id="13" name="Text Placeholder 2">
            <a:extLst>
              <a:ext uri="{FF2B5EF4-FFF2-40B4-BE49-F238E27FC236}">
                <a16:creationId xmlns:a16="http://schemas.microsoft.com/office/drawing/2014/main" id="{DF9D2BE4-70B6-4A1E-8A6F-DC8A946A25F9}"/>
              </a:ext>
            </a:extLst>
          </p:cNvPr>
          <p:cNvSpPr>
            <a:spLocks noGrp="1"/>
          </p:cNvSpPr>
          <p:nvPr>
            <p:ph type="body" sz="quarter" idx="13"/>
          </p:nvPr>
        </p:nvSpPr>
        <p:spPr>
          <a:xfrm>
            <a:off x="458045" y="4158782"/>
            <a:ext cx="4947911" cy="488774"/>
          </a:xfrm>
        </p:spPr>
        <p:txBody>
          <a:bodyPr/>
          <a:lstStyle/>
          <a:p>
            <a:r>
              <a:rPr lang="en-US" sz="1000" b="1" dirty="0"/>
              <a:t>Table 1: </a:t>
            </a:r>
            <a:r>
              <a:rPr lang="en-US" sz="1000" dirty="0"/>
              <a:t>Comparison Between Spacy NER &amp; Stanford NER Using All US City Names</a:t>
            </a:r>
          </a:p>
          <a:p>
            <a:endParaRPr lang="de-DE" sz="1000" dirty="0"/>
          </a:p>
        </p:txBody>
      </p:sp>
    </p:spTree>
    <p:extLst>
      <p:ext uri="{BB962C8B-B14F-4D97-AF65-F5344CB8AC3E}">
        <p14:creationId xmlns:p14="http://schemas.microsoft.com/office/powerpoint/2010/main" val="412240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0191"/>
          <a:stretch/>
        </p:blipFill>
        <p:spPr>
          <a:xfrm>
            <a:off x="686602" y="1014444"/>
            <a:ext cx="7189913" cy="3059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5631255" y="4531069"/>
            <a:ext cx="5174810" cy="1946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Down Arrow 5"/>
          <p:cNvSpPr/>
          <p:nvPr/>
        </p:nvSpPr>
        <p:spPr>
          <a:xfrm>
            <a:off x="7032104" y="4183577"/>
            <a:ext cx="233411" cy="2379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551384" y="566984"/>
            <a:ext cx="10447962" cy="3807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err="1">
                <a:solidFill>
                  <a:schemeClr val="tx2">
                    <a:lumMod val="60000"/>
                    <a:lumOff val="40000"/>
                  </a:schemeClr>
                </a:solidFill>
              </a:rPr>
              <a:t>SpaCy</a:t>
            </a:r>
            <a:r>
              <a:rPr lang="en-US" sz="2000" dirty="0">
                <a:solidFill>
                  <a:schemeClr val="tx2">
                    <a:lumMod val="60000"/>
                    <a:lumOff val="40000"/>
                  </a:schemeClr>
                </a:solidFill>
              </a:rPr>
              <a:t> Results</a:t>
            </a:r>
          </a:p>
        </p:txBody>
      </p:sp>
      <p:pic>
        <p:nvPicPr>
          <p:cNvPr id="8" name="Picture 7"/>
          <p:cNvPicPr>
            <a:picLocks noChangeAspect="1"/>
          </p:cNvPicPr>
          <p:nvPr/>
        </p:nvPicPr>
        <p:blipFill>
          <a:blip r:embed="rId4"/>
          <a:stretch>
            <a:fillRect/>
          </a:stretch>
        </p:blipFill>
        <p:spPr>
          <a:xfrm>
            <a:off x="407368" y="4426736"/>
            <a:ext cx="4601782" cy="1800844"/>
          </a:xfrm>
          <a:prstGeom prst="rect">
            <a:avLst/>
          </a:prstGeom>
        </p:spPr>
      </p:pic>
      <p:sp>
        <p:nvSpPr>
          <p:cNvPr id="9" name="Title 1">
            <a:extLst>
              <a:ext uri="{FF2B5EF4-FFF2-40B4-BE49-F238E27FC236}">
                <a16:creationId xmlns:a16="http://schemas.microsoft.com/office/drawing/2014/main" id="{A6238126-ECB6-4E91-9E0D-940F2D27651D}"/>
              </a:ext>
            </a:extLst>
          </p:cNvPr>
          <p:cNvSpPr txBox="1">
            <a:spLocks/>
          </p:cNvSpPr>
          <p:nvPr/>
        </p:nvSpPr>
        <p:spPr>
          <a:xfrm>
            <a:off x="658440" y="24053"/>
            <a:ext cx="7560220" cy="476173"/>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lang="pt-PT" sz="6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l"/>
            <a:r>
              <a:rPr lang="de-DE" sz="2800" dirty="0"/>
              <a:t>Results</a:t>
            </a:r>
          </a:p>
        </p:txBody>
      </p:sp>
    </p:spTree>
    <p:extLst>
      <p:ext uri="{BB962C8B-B14F-4D97-AF65-F5344CB8AC3E}">
        <p14:creationId xmlns:p14="http://schemas.microsoft.com/office/powerpoint/2010/main" val="95390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7084" y="1089332"/>
            <a:ext cx="3920150" cy="523220"/>
          </a:xfrm>
          <a:prstGeom prst="rect">
            <a:avLst/>
          </a:prstGeom>
          <a:noFill/>
        </p:spPr>
        <p:txBody>
          <a:bodyPr wrap="square" rtlCol="0">
            <a:spAutoFit/>
          </a:bodyPr>
          <a:lstStyle/>
          <a:p>
            <a:r>
              <a:rPr lang="en-US" sz="1400" dirty="0"/>
              <a:t>1. Take the </a:t>
            </a:r>
            <a:r>
              <a:rPr lang="en-US" sz="1400" b="1" dirty="0"/>
              <a:t>first sentence of the dataset.</a:t>
            </a:r>
          </a:p>
        </p:txBody>
      </p:sp>
      <p:sp>
        <p:nvSpPr>
          <p:cNvPr id="15" name="TextBox 14"/>
          <p:cNvSpPr txBox="1"/>
          <p:nvPr/>
        </p:nvSpPr>
        <p:spPr>
          <a:xfrm>
            <a:off x="427084" y="2173800"/>
            <a:ext cx="3268301" cy="2062103"/>
          </a:xfrm>
          <a:prstGeom prst="rect">
            <a:avLst/>
          </a:prstGeom>
          <a:noFill/>
        </p:spPr>
        <p:txBody>
          <a:bodyPr wrap="square" rtlCol="0">
            <a:spAutoFit/>
          </a:bodyPr>
          <a:lstStyle/>
          <a:p>
            <a:pPr marL="342900" indent="-342900">
              <a:buAutoNum type="arabicPeriod" startAt="2"/>
            </a:pPr>
            <a:r>
              <a:rPr lang="en-US" sz="1400" b="1" dirty="0"/>
              <a:t>Shallow parsing/ chunking</a:t>
            </a:r>
            <a:r>
              <a:rPr lang="en-US" sz="1400" dirty="0"/>
              <a:t>: </a:t>
            </a:r>
          </a:p>
          <a:p>
            <a:pPr algn="just"/>
            <a:r>
              <a:rPr lang="en-US" sz="1400" dirty="0"/>
              <a:t>first identifies constituent parts of sentences (nouns, verbs, adjectives, etc.) and then links them to higher order units that have discrete grammatical meanings (noun phrases, verb phrases and propositional phrases</a:t>
            </a:r>
          </a:p>
        </p:txBody>
      </p:sp>
      <p:sp>
        <p:nvSpPr>
          <p:cNvPr id="16" name="TextBox 15"/>
          <p:cNvSpPr txBox="1"/>
          <p:nvPr/>
        </p:nvSpPr>
        <p:spPr>
          <a:xfrm>
            <a:off x="427084" y="4797152"/>
            <a:ext cx="4762123" cy="954107"/>
          </a:xfrm>
          <a:prstGeom prst="rect">
            <a:avLst/>
          </a:prstGeom>
          <a:noFill/>
        </p:spPr>
        <p:txBody>
          <a:bodyPr wrap="square" rtlCol="0">
            <a:spAutoFit/>
          </a:bodyPr>
          <a:lstStyle/>
          <a:p>
            <a:r>
              <a:rPr lang="en-US" sz="1400" b="1" dirty="0"/>
              <a:t>3</a:t>
            </a:r>
            <a:r>
              <a:rPr lang="en-US" sz="1400" dirty="0"/>
              <a:t>. </a:t>
            </a:r>
            <a:r>
              <a:rPr lang="en-US" sz="1400" b="1" dirty="0"/>
              <a:t>Extract all </a:t>
            </a:r>
            <a:r>
              <a:rPr lang="en-US" sz="1400" b="1" dirty="0" err="1"/>
              <a:t>nounphrases</a:t>
            </a:r>
            <a:r>
              <a:rPr lang="en-US" sz="1400" b="1" dirty="0"/>
              <a:t>/</a:t>
            </a:r>
            <a:r>
              <a:rPr lang="en-US" sz="1400" b="1" dirty="0" err="1"/>
              <a:t>verbphrases</a:t>
            </a:r>
            <a:r>
              <a:rPr lang="en-US" sz="1400" b="1" dirty="0"/>
              <a:t>/propositional phrases </a:t>
            </a:r>
            <a:r>
              <a:rPr lang="en-US" sz="1400" dirty="0"/>
              <a:t>from each level of the parse tree and save it to the dataset.</a:t>
            </a:r>
          </a:p>
        </p:txBody>
      </p:sp>
      <p:sp>
        <p:nvSpPr>
          <p:cNvPr id="18" name="Rectangle 1">
            <a:extLst>
              <a:ext uri="{FF2B5EF4-FFF2-40B4-BE49-F238E27FC236}">
                <a16:creationId xmlns:a16="http://schemas.microsoft.com/office/drawing/2014/main" id="{614BBDED-D339-43D3-A4AD-1E5916405B65}"/>
              </a:ext>
            </a:extLst>
          </p:cNvPr>
          <p:cNvSpPr>
            <a:spLocks noChangeArrowheads="1"/>
          </p:cNvSpPr>
          <p:nvPr/>
        </p:nvSpPr>
        <p:spPr bwMode="auto">
          <a:xfrm>
            <a:off x="5663952" y="5364825"/>
            <a:ext cx="5857997" cy="646331"/>
          </a:xfrm>
          <a:prstGeom prst="rect">
            <a:avLst/>
          </a:prstGeom>
          <a:solidFill>
            <a:srgbClr val="FFC000"/>
          </a:solidFill>
          <a:ln w="9525">
            <a:solidFill>
              <a:schemeClr val="tx1"/>
            </a:solidFill>
            <a:miter lim="800000"/>
            <a:headEnd/>
            <a:tailEnd/>
          </a:ln>
          <a:effec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sz="1400" dirty="0"/>
              <a:t>(NP (NNP Lithuania)) (NP (NP (DT the) (NN euro)) (PP (IN as) (NP (PRP$ its) (JJ official) (NN currency)))) (NP (DT the) (NN euro)) (NP (PRP$ its) (JJ official) (NN currency))</a:t>
            </a:r>
            <a:endParaRPr kumimoji="0" lang="en-US" sz="1400" b="0" i="0" u="none" strike="noStrike" cap="none" normalizeH="0" baseline="0" dirty="0">
              <a:ln>
                <a:noFill/>
              </a:ln>
              <a:solidFill>
                <a:schemeClr val="tx1"/>
              </a:solidFill>
              <a:effectLst/>
              <a:latin typeface="Arial" panose="020B0604020202020204" pitchFamily="34" charset="0"/>
            </a:endParaRPr>
          </a:p>
        </p:txBody>
      </p:sp>
      <p:sp>
        <p:nvSpPr>
          <p:cNvPr id="19" name="Down Arrow 11">
            <a:extLst>
              <a:ext uri="{FF2B5EF4-FFF2-40B4-BE49-F238E27FC236}">
                <a16:creationId xmlns:a16="http://schemas.microsoft.com/office/drawing/2014/main" id="{75FC2829-0F98-47FB-99D5-E83306F6FD4A}"/>
              </a:ext>
            </a:extLst>
          </p:cNvPr>
          <p:cNvSpPr/>
          <p:nvPr/>
        </p:nvSpPr>
        <p:spPr>
          <a:xfrm>
            <a:off x="7918339" y="1781270"/>
            <a:ext cx="411365" cy="426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2">
            <a:extLst>
              <a:ext uri="{FF2B5EF4-FFF2-40B4-BE49-F238E27FC236}">
                <a16:creationId xmlns:a16="http://schemas.microsoft.com/office/drawing/2014/main" id="{72F8DF7C-95BB-43A3-80AA-ACE93B1FBAD7}"/>
              </a:ext>
            </a:extLst>
          </p:cNvPr>
          <p:cNvSpPr/>
          <p:nvPr/>
        </p:nvSpPr>
        <p:spPr>
          <a:xfrm>
            <a:off x="8112224" y="4871546"/>
            <a:ext cx="434961" cy="3478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9CF3A4F-1C90-4AE2-AF6B-5BC25DA4FE20}"/>
              </a:ext>
            </a:extLst>
          </p:cNvPr>
          <p:cNvPicPr>
            <a:picLocks noChangeAspect="1"/>
          </p:cNvPicPr>
          <p:nvPr/>
        </p:nvPicPr>
        <p:blipFill>
          <a:blip r:embed="rId2"/>
          <a:stretch>
            <a:fillRect/>
          </a:stretch>
        </p:blipFill>
        <p:spPr>
          <a:xfrm>
            <a:off x="5853925" y="950560"/>
            <a:ext cx="4514850" cy="723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6F1128E9-F37B-4732-A316-47A6201E921F}"/>
              </a:ext>
            </a:extLst>
          </p:cNvPr>
          <p:cNvPicPr>
            <a:picLocks noChangeAspect="1"/>
          </p:cNvPicPr>
          <p:nvPr/>
        </p:nvPicPr>
        <p:blipFill>
          <a:blip r:embed="rId3"/>
          <a:stretch>
            <a:fillRect/>
          </a:stretch>
        </p:blipFill>
        <p:spPr>
          <a:xfrm>
            <a:off x="5866742" y="2292064"/>
            <a:ext cx="4633739" cy="2493794"/>
          </a:xfrm>
          <a:prstGeom prst="rect">
            <a:avLst/>
          </a:prstGeom>
          <a:ln>
            <a:noFill/>
          </a:ln>
          <a:effectLst>
            <a:outerShdw blurRad="292100" dist="139700" dir="2700000" algn="tl" rotWithShape="0">
              <a:srgbClr val="333333">
                <a:alpha val="65000"/>
              </a:srgbClr>
            </a:outerShdw>
          </a:effectLst>
        </p:spPr>
      </p:pic>
      <p:sp>
        <p:nvSpPr>
          <p:cNvPr id="23" name="Title 1">
            <a:extLst>
              <a:ext uri="{FF2B5EF4-FFF2-40B4-BE49-F238E27FC236}">
                <a16:creationId xmlns:a16="http://schemas.microsoft.com/office/drawing/2014/main" id="{334ACE25-B629-4CCD-9B8B-8401557629F4}"/>
              </a:ext>
            </a:extLst>
          </p:cNvPr>
          <p:cNvSpPr txBox="1">
            <a:spLocks/>
          </p:cNvSpPr>
          <p:nvPr/>
        </p:nvSpPr>
        <p:spPr>
          <a:xfrm>
            <a:off x="551384" y="676156"/>
            <a:ext cx="10447962" cy="3807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err="1">
                <a:solidFill>
                  <a:schemeClr val="tx2">
                    <a:lumMod val="60000"/>
                    <a:lumOff val="40000"/>
                  </a:schemeClr>
                </a:solidFill>
              </a:rPr>
              <a:t>CoreNLP</a:t>
            </a:r>
            <a:r>
              <a:rPr lang="en-US" sz="2000" dirty="0">
                <a:solidFill>
                  <a:schemeClr val="tx2">
                    <a:lumMod val="60000"/>
                    <a:lumOff val="40000"/>
                  </a:schemeClr>
                </a:solidFill>
              </a:rPr>
              <a:t> Results</a:t>
            </a:r>
          </a:p>
        </p:txBody>
      </p:sp>
      <p:sp>
        <p:nvSpPr>
          <p:cNvPr id="24" name="Title 1">
            <a:extLst>
              <a:ext uri="{FF2B5EF4-FFF2-40B4-BE49-F238E27FC236}">
                <a16:creationId xmlns:a16="http://schemas.microsoft.com/office/drawing/2014/main" id="{BF14A64C-5AE3-443F-A0A6-2D32729167A0}"/>
              </a:ext>
            </a:extLst>
          </p:cNvPr>
          <p:cNvSpPr txBox="1">
            <a:spLocks/>
          </p:cNvSpPr>
          <p:nvPr/>
        </p:nvSpPr>
        <p:spPr>
          <a:xfrm>
            <a:off x="623392" y="137053"/>
            <a:ext cx="7560220" cy="476173"/>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lang="pt-PT" sz="6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l"/>
            <a:r>
              <a:rPr lang="de-DE" sz="2800" dirty="0"/>
              <a:t>Results</a:t>
            </a:r>
          </a:p>
        </p:txBody>
      </p:sp>
    </p:spTree>
    <p:extLst>
      <p:ext uri="{BB962C8B-B14F-4D97-AF65-F5344CB8AC3E}">
        <p14:creationId xmlns:p14="http://schemas.microsoft.com/office/powerpoint/2010/main" val="141267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1">
            <a:extLst>
              <a:ext uri="{FF2B5EF4-FFF2-40B4-BE49-F238E27FC236}">
                <a16:creationId xmlns:a16="http://schemas.microsoft.com/office/drawing/2014/main" id="{45F8361B-41CA-473C-AAE7-F2E8E0D46AE8}"/>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rotWithShape="1">
          <a:blip r:embed="rId2"/>
          <a:srcRect l="4077"/>
          <a:stretch/>
        </p:blipFill>
        <p:spPr>
          <a:xfrm>
            <a:off x="1303699" y="1782580"/>
            <a:ext cx="9623834" cy="3208851"/>
          </a:xfrm>
          <a:prstGeom prst="rect">
            <a:avLst/>
          </a:prstGeom>
        </p:spPr>
      </p:pic>
      <p:sp>
        <p:nvSpPr>
          <p:cNvPr id="5" name="TextBox 4"/>
          <p:cNvSpPr txBox="1"/>
          <p:nvPr/>
        </p:nvSpPr>
        <p:spPr>
          <a:xfrm>
            <a:off x="1199456" y="1268760"/>
            <a:ext cx="7369521" cy="369332"/>
          </a:xfrm>
          <a:prstGeom prst="rect">
            <a:avLst/>
          </a:prstGeom>
          <a:noFill/>
        </p:spPr>
        <p:txBody>
          <a:bodyPr wrap="square" rtlCol="0">
            <a:spAutoFit/>
          </a:bodyPr>
          <a:lstStyle/>
          <a:p>
            <a:r>
              <a:rPr lang="en-US" dirty="0"/>
              <a:t>4. Dataset view after saving phrases </a:t>
            </a:r>
          </a:p>
        </p:txBody>
      </p:sp>
      <p:sp>
        <p:nvSpPr>
          <p:cNvPr id="6" name="Title 1">
            <a:extLst>
              <a:ext uri="{FF2B5EF4-FFF2-40B4-BE49-F238E27FC236}">
                <a16:creationId xmlns:a16="http://schemas.microsoft.com/office/drawing/2014/main" id="{C0EA8549-A3BF-428E-BC2A-273F9BD92928}"/>
              </a:ext>
            </a:extLst>
          </p:cNvPr>
          <p:cNvSpPr txBox="1">
            <a:spLocks/>
          </p:cNvSpPr>
          <p:nvPr/>
        </p:nvSpPr>
        <p:spPr>
          <a:xfrm>
            <a:off x="623392" y="710493"/>
            <a:ext cx="10447962" cy="3807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err="1">
                <a:solidFill>
                  <a:schemeClr val="tx2">
                    <a:lumMod val="60000"/>
                    <a:lumOff val="40000"/>
                  </a:schemeClr>
                </a:solidFill>
              </a:rPr>
              <a:t>CoreNLP</a:t>
            </a:r>
            <a:r>
              <a:rPr lang="en-US" sz="2000" dirty="0">
                <a:solidFill>
                  <a:schemeClr val="tx2">
                    <a:lumMod val="60000"/>
                    <a:lumOff val="40000"/>
                  </a:schemeClr>
                </a:solidFill>
              </a:rPr>
              <a:t> Results</a:t>
            </a:r>
          </a:p>
        </p:txBody>
      </p:sp>
      <p:sp>
        <p:nvSpPr>
          <p:cNvPr id="8" name="Title 1">
            <a:extLst>
              <a:ext uri="{FF2B5EF4-FFF2-40B4-BE49-F238E27FC236}">
                <a16:creationId xmlns:a16="http://schemas.microsoft.com/office/drawing/2014/main" id="{297E8596-B281-4169-B644-5BE3A0A04D3A}"/>
              </a:ext>
            </a:extLst>
          </p:cNvPr>
          <p:cNvSpPr txBox="1">
            <a:spLocks/>
          </p:cNvSpPr>
          <p:nvPr/>
        </p:nvSpPr>
        <p:spPr>
          <a:xfrm>
            <a:off x="623392" y="137053"/>
            <a:ext cx="7560220" cy="476173"/>
          </a:xfrm>
          <a:prstGeom prst="rect">
            <a:avLst/>
          </a:prstGeom>
        </p:spPr>
        <p:txBody>
          <a:bodyPr vert="horz" lIns="0" tIns="0" rIns="0" bIns="0" rtlCol="0" anchor="b">
            <a:normAutofit/>
          </a:bodyPr>
          <a:lstStyle>
            <a:lvl1pPr algn="ctr" defTabSz="914400" rtl="0" eaLnBrk="1" latinLnBrk="0" hangingPunct="1">
              <a:lnSpc>
                <a:spcPct val="90000"/>
              </a:lnSpc>
              <a:spcBef>
                <a:spcPct val="0"/>
              </a:spcBef>
              <a:buNone/>
              <a:defRPr lang="pt-PT" sz="6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l"/>
            <a:r>
              <a:rPr lang="de-DE" sz="2800" dirty="0"/>
              <a:t>Results</a:t>
            </a:r>
          </a:p>
        </p:txBody>
      </p:sp>
    </p:spTree>
    <p:extLst>
      <p:ext uri="{BB962C8B-B14F-4D97-AF65-F5344CB8AC3E}">
        <p14:creationId xmlns:p14="http://schemas.microsoft.com/office/powerpoint/2010/main" val="451198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1DFD3712-8420-4A31-ABBF-C9F1C6182BC1}"/>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a:extLst>
              <a:ext uri="{FF2B5EF4-FFF2-40B4-BE49-F238E27FC236}">
                <a16:creationId xmlns:a16="http://schemas.microsoft.com/office/drawing/2014/main" id="{F350F6B3-90CA-4189-8166-83008A5F4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7ECEEC-0869-4EFF-85C3-4BE2B4C030E8}"/>
              </a:ext>
            </a:extLst>
          </p:cNvPr>
          <p:cNvSpPr>
            <a:spLocks noGrp="1"/>
          </p:cNvSpPr>
          <p:nvPr>
            <p:ph type="sldNum" sz="quarter" idx="12"/>
          </p:nvPr>
        </p:nvSpPr>
        <p:spPr/>
        <p:txBody>
          <a:bodyPr/>
          <a:lstStyle/>
          <a:p>
            <a:fld id="{58223EA5-D35E-4317-AF1D-360D2043B7AA}" type="slidenum">
              <a:rPr lang="en-US" smtClean="0"/>
              <a:t>14</a:t>
            </a:fld>
            <a:endParaRPr lang="en-US"/>
          </a:p>
        </p:txBody>
      </p:sp>
      <p:pic>
        <p:nvPicPr>
          <p:cNvPr id="7" name="Picture 6">
            <a:extLst>
              <a:ext uri="{FF2B5EF4-FFF2-40B4-BE49-F238E27FC236}">
                <a16:creationId xmlns:a16="http://schemas.microsoft.com/office/drawing/2014/main" id="{9F39A8B1-35B9-464F-A275-D320A49771A1}"/>
              </a:ext>
            </a:extLst>
          </p:cNvPr>
          <p:cNvPicPr>
            <a:picLocks noChangeAspect="1"/>
          </p:cNvPicPr>
          <p:nvPr/>
        </p:nvPicPr>
        <p:blipFill rotWithShape="1">
          <a:blip r:embed="rId2"/>
          <a:srcRect b="7377"/>
          <a:stretch/>
        </p:blipFill>
        <p:spPr>
          <a:xfrm>
            <a:off x="1703512" y="208747"/>
            <a:ext cx="8029575" cy="5884549"/>
          </a:xfrm>
          <a:prstGeom prst="rect">
            <a:avLst/>
          </a:prstGeom>
        </p:spPr>
      </p:pic>
    </p:spTree>
    <p:extLst>
      <p:ext uri="{BB962C8B-B14F-4D97-AF65-F5344CB8AC3E}">
        <p14:creationId xmlns:p14="http://schemas.microsoft.com/office/powerpoint/2010/main" val="308258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1"/>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6354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EC1"/>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AgendaText"/>
          <p:cNvSpPr>
            <a:spLocks noGrp="1"/>
          </p:cNvSpPr>
          <p:nvPr>
            <p:ph type="body" sz="quarter" idx="13"/>
          </p:nvPr>
        </p:nvSpPr>
        <p:spPr>
          <a:xfrm>
            <a:off x="407988" y="1772817"/>
            <a:ext cx="11376025" cy="1237124"/>
          </a:xfrm>
        </p:spPr>
        <p:txBody>
          <a:bodyPr/>
          <a:lstStyle/>
          <a:p>
            <a:pPr>
              <a:buClr>
                <a:schemeClr val="tx2"/>
              </a:buClr>
            </a:pPr>
            <a:r>
              <a:rPr lang="de-DE" dirty="0"/>
              <a:t>Objectives</a:t>
            </a:r>
          </a:p>
          <a:p>
            <a:pPr>
              <a:buClr>
                <a:schemeClr val="tx2"/>
              </a:buClr>
            </a:pPr>
            <a:r>
              <a:rPr lang="de-DE" dirty="0"/>
              <a:t>Summary</a:t>
            </a:r>
          </a:p>
          <a:p>
            <a:pPr>
              <a:buClr>
                <a:schemeClr val="tx2"/>
              </a:buClr>
            </a:pPr>
            <a:r>
              <a:rPr lang="de-DE" dirty="0"/>
              <a:t>Next </a:t>
            </a:r>
            <a:r>
              <a:rPr lang="de-DE" dirty="0" err="1"/>
              <a:t>Steps</a:t>
            </a:r>
            <a:endParaRPr lang="de-DE" dirty="0"/>
          </a:p>
        </p:txBody>
      </p:sp>
      <p:sp>
        <p:nvSpPr>
          <p:cNvPr id="4" name="Footer Placeholder 3"/>
          <p:cNvSpPr>
            <a:spLocks noGrp="1"/>
          </p:cNvSpPr>
          <p:nvPr>
            <p:ph type="ftr" sz="quarter" idx="16"/>
          </p:nvPr>
        </p:nvSpPr>
        <p:spPr/>
        <p:txBody>
          <a:bodyPr/>
          <a:lstStyle/>
          <a:p>
            <a:r>
              <a:rPr lang="en-US" dirty="0"/>
              <a:t>© 2019 Capgemini. All rights reserved.</a:t>
            </a:r>
          </a:p>
        </p:txBody>
      </p:sp>
      <p:sp>
        <p:nvSpPr>
          <p:cNvPr id="6" name="Slide Number Placeholder 5"/>
          <p:cNvSpPr>
            <a:spLocks noGrp="1"/>
          </p:cNvSpPr>
          <p:nvPr>
            <p:ph type="sldNum" sz="quarter" idx="17"/>
          </p:nvPr>
        </p:nvSpPr>
        <p:spPr/>
        <p:txBody>
          <a:bodyPr/>
          <a:lstStyle/>
          <a:p>
            <a:fld id="{DD205EFF-948D-4AF6-B54C-65639188FB5F}" type="slidenum">
              <a:rPr lang="en-US" smtClean="0"/>
              <a:pPr/>
              <a:t>2</a:t>
            </a:fld>
            <a:endParaRPr lang="en-US" dirty="0"/>
          </a:p>
        </p:txBody>
      </p:sp>
      <p:sp>
        <p:nvSpPr>
          <p:cNvPr id="12" name="AgendaTitel"/>
          <p:cNvSpPr>
            <a:spLocks noGrp="1"/>
          </p:cNvSpPr>
          <p:nvPr>
            <p:ph type="title"/>
          </p:nvPr>
        </p:nvSpPr>
        <p:spPr/>
        <p:txBody>
          <a:bodyPr/>
          <a:lstStyle/>
          <a:p>
            <a:r>
              <a:rPr lang="de-DE" dirty="0"/>
              <a:t>Agenda</a:t>
            </a:r>
          </a:p>
        </p:txBody>
      </p:sp>
      <p:sp>
        <p:nvSpPr>
          <p:cNvPr id="8" name="Rectangular Callout 7"/>
          <p:cNvSpPr/>
          <p:nvPr/>
        </p:nvSpPr>
        <p:spPr>
          <a:xfrm>
            <a:off x="2711624" y="3212969"/>
            <a:ext cx="4824536" cy="792095"/>
          </a:xfrm>
          <a:prstGeom prst="wedgeRectCallout">
            <a:avLst>
              <a:gd name="adj1" fmla="val -67088"/>
              <a:gd name="adj2" fmla="val -175506"/>
            </a:avLst>
          </a:prstGeom>
          <a:solidFill>
            <a:schemeClr val="bg1">
              <a:lumMod val="95000"/>
            </a:schemeClr>
          </a:solidFill>
          <a:ln w="9525" cap="flat" cmpd="sng" algn="ctr">
            <a:noFill/>
            <a:prstDash val="solid"/>
          </a:ln>
          <a:effectLst/>
          <a:extLst>
            <a:ext uri="{AF507438-7753-43E0-B8FC-AC1667EBCBE1}">
              <a14:hiddenEffects xmlns:a14="http://schemas.microsoft.com/office/drawing/2010/main">
                <a:effectLst>
                  <a:outerShdw blurRad="50800" dist="38100" dir="2700000" algn="tl" rotWithShape="0">
                    <a:prstClr val="black">
                      <a:alpha val="40000"/>
                    </a:prstClr>
                  </a:outerShdw>
                </a:effectLst>
              </a14:hiddenEffects>
            </a:ext>
          </a:extLst>
        </p:spPr>
        <p:txBody>
          <a:bodyPr rtlCol="0" anchor="ctr" anchorCtr="0"/>
          <a:lstStyle/>
          <a:p>
            <a:pPr algn="ctr" defTabSz="714375" fontAlgn="base">
              <a:lnSpc>
                <a:spcPct val="90000"/>
              </a:lnSpc>
              <a:buClr>
                <a:srgbClr val="AC2B37"/>
              </a:buClr>
            </a:pPr>
            <a:r>
              <a:rPr lang="de-DE" sz="1400" kern="0" dirty="0">
                <a:solidFill>
                  <a:srgbClr val="000000"/>
                </a:solidFill>
                <a:latin typeface="Arial" charset="0"/>
              </a:rPr>
              <a:t>To </a:t>
            </a:r>
            <a:r>
              <a:rPr lang="de-DE" sz="1400" b="1" kern="0" dirty="0">
                <a:solidFill>
                  <a:srgbClr val="000000"/>
                </a:solidFill>
                <a:latin typeface="Arial" charset="0"/>
              </a:rPr>
              <a:t>create an agenda slide</a:t>
            </a:r>
            <a:r>
              <a:rPr lang="de-DE" sz="1400" kern="0" dirty="0">
                <a:solidFill>
                  <a:srgbClr val="000000"/>
                </a:solidFill>
                <a:latin typeface="Arial" charset="0"/>
              </a:rPr>
              <a:t> for each item, </a:t>
            </a:r>
            <a:br>
              <a:rPr lang="de-DE" sz="1400" kern="0" dirty="0">
                <a:solidFill>
                  <a:srgbClr val="000000"/>
                </a:solidFill>
                <a:latin typeface="Arial" charset="0"/>
              </a:rPr>
            </a:br>
            <a:r>
              <a:rPr lang="de-DE" sz="1400" kern="0" dirty="0">
                <a:solidFill>
                  <a:srgbClr val="000000"/>
                </a:solidFill>
                <a:latin typeface="Arial" charset="0"/>
              </a:rPr>
              <a:t>click on „</a:t>
            </a:r>
            <a:r>
              <a:rPr lang="de-DE" sz="1400" b="1" kern="0" dirty="0">
                <a:solidFill>
                  <a:srgbClr val="000000"/>
                </a:solidFill>
                <a:latin typeface="Arial" charset="0"/>
              </a:rPr>
              <a:t>Updat Agenda</a:t>
            </a:r>
            <a:r>
              <a:rPr lang="de-DE" sz="1400" kern="0" dirty="0">
                <a:solidFill>
                  <a:srgbClr val="000000"/>
                </a:solidFill>
                <a:latin typeface="Arial" charset="0"/>
              </a:rPr>
              <a:t>“ in the „</a:t>
            </a:r>
            <a:r>
              <a:rPr lang="de-DE" sz="1400" b="1" kern="0" dirty="0">
                <a:solidFill>
                  <a:srgbClr val="000000"/>
                </a:solidFill>
                <a:latin typeface="Arial" charset="0"/>
              </a:rPr>
              <a:t>Capgemini Tools</a:t>
            </a:r>
            <a:r>
              <a:rPr lang="de-DE" sz="1400" kern="0" dirty="0">
                <a:solidFill>
                  <a:srgbClr val="000000"/>
                </a:solidFill>
                <a:latin typeface="Arial" charset="0"/>
              </a:rPr>
              <a:t>“</a:t>
            </a:r>
          </a:p>
        </p:txBody>
      </p:sp>
    </p:spTree>
    <p:extLst>
      <p:ext uri="{BB962C8B-B14F-4D97-AF65-F5344CB8AC3E}">
        <p14:creationId xmlns:p14="http://schemas.microsoft.com/office/powerpoint/2010/main" val="360110358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1">
            <a:extLst>
              <a:ext uri="{FF2B5EF4-FFF2-40B4-BE49-F238E27FC236}">
                <a16:creationId xmlns:a16="http://schemas.microsoft.com/office/drawing/2014/main" id="{20105F5A-BDC3-4F75-957F-3DBD372B1DA7}"/>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a:extLst>
              <a:ext uri="{FF2B5EF4-FFF2-40B4-BE49-F238E27FC236}">
                <a16:creationId xmlns:a16="http://schemas.microsoft.com/office/drawing/2014/main" id="{1C0A2F48-9E0A-4698-92B0-22AE7784F529}"/>
              </a:ext>
            </a:extLst>
          </p:cNvPr>
          <p:cNvSpPr>
            <a:spLocks noGrp="1"/>
          </p:cNvSpPr>
          <p:nvPr>
            <p:ph type="title"/>
          </p:nvPr>
        </p:nvSpPr>
        <p:spPr/>
        <p:txBody>
          <a:bodyPr/>
          <a:lstStyle/>
          <a:p>
            <a:r>
              <a:rPr lang="en-GB" dirty="0"/>
              <a:t>APIs related to Semantic annotations</a:t>
            </a:r>
            <a:endParaRPr lang="de-DE" dirty="0"/>
          </a:p>
        </p:txBody>
      </p:sp>
      <p:sp>
        <p:nvSpPr>
          <p:cNvPr id="3" name="Text Placeholder 2">
            <a:extLst>
              <a:ext uri="{FF2B5EF4-FFF2-40B4-BE49-F238E27FC236}">
                <a16:creationId xmlns:a16="http://schemas.microsoft.com/office/drawing/2014/main" id="{FCC30FCC-2C6C-43E2-B85B-E41F17DC07A5}"/>
              </a:ext>
            </a:extLst>
          </p:cNvPr>
          <p:cNvSpPr>
            <a:spLocks noGrp="1"/>
          </p:cNvSpPr>
          <p:nvPr>
            <p:ph type="body" sz="quarter" idx="13"/>
          </p:nvPr>
        </p:nvSpPr>
        <p:spPr>
          <a:xfrm>
            <a:off x="228277" y="1933566"/>
            <a:ext cx="11376025" cy="4521074"/>
          </a:xfrm>
        </p:spPr>
        <p:txBody>
          <a:bodyPr/>
          <a:lstStyle/>
          <a:p>
            <a:pPr marL="285750" indent="-285750">
              <a:buFont typeface="Wingdings" panose="05000000000000000000" pitchFamily="2" charset="2"/>
              <a:buChar char="§"/>
            </a:pPr>
            <a:r>
              <a:rPr lang="de-DE" sz="1800" dirty="0"/>
              <a:t>NLTK</a:t>
            </a:r>
          </a:p>
          <a:p>
            <a:pPr marL="285750" indent="-285750">
              <a:buFont typeface="Wingdings" panose="05000000000000000000" pitchFamily="2" charset="2"/>
              <a:buChar char="§"/>
            </a:pPr>
            <a:r>
              <a:rPr lang="de-DE" sz="1800" dirty="0"/>
              <a:t>Stanford CoreNLP 3.9.2 </a:t>
            </a:r>
          </a:p>
          <a:p>
            <a:pPr marL="285750" indent="-285750">
              <a:buFont typeface="Wingdings" panose="05000000000000000000" pitchFamily="2" charset="2"/>
              <a:buChar char="§"/>
            </a:pPr>
            <a:r>
              <a:rPr lang="de-DE" sz="1800" dirty="0"/>
              <a:t>Spacy(</a:t>
            </a:r>
            <a:r>
              <a:rPr lang="en-US" sz="1800" dirty="0" err="1"/>
              <a:t>spaCy</a:t>
            </a:r>
            <a:r>
              <a:rPr lang="en-US" sz="1800" dirty="0"/>
              <a:t> is not a platform or “an API”. </a:t>
            </a:r>
            <a:r>
              <a:rPr lang="de-DE" sz="1800" dirty="0"/>
              <a:t>) </a:t>
            </a:r>
          </a:p>
          <a:p>
            <a:pPr marL="285750" indent="-285750">
              <a:buFont typeface="Wingdings" panose="05000000000000000000" pitchFamily="2" charset="2"/>
              <a:buChar char="§"/>
            </a:pPr>
            <a:r>
              <a:rPr lang="de-DE" sz="1800" dirty="0"/>
              <a:t>Open nlp</a:t>
            </a:r>
          </a:p>
          <a:p>
            <a:pPr marL="285750" indent="-285750">
              <a:buFont typeface="Wingdings" panose="05000000000000000000" pitchFamily="2" charset="2"/>
              <a:buChar char="§"/>
            </a:pPr>
            <a:r>
              <a:rPr lang="de-DE" sz="1800" dirty="0"/>
              <a:t>Open Calais</a:t>
            </a:r>
          </a:p>
          <a:p>
            <a:pPr marL="285750" indent="-285750">
              <a:buFont typeface="Wingdings" panose="05000000000000000000" pitchFamily="2" charset="2"/>
              <a:buChar char="§"/>
            </a:pPr>
            <a:endParaRPr lang="de-DE" sz="1800" dirty="0"/>
          </a:p>
          <a:p>
            <a:r>
              <a:rPr lang="de-DE" dirty="0"/>
              <a:t>	</a:t>
            </a:r>
          </a:p>
        </p:txBody>
      </p:sp>
      <p:sp>
        <p:nvSpPr>
          <p:cNvPr id="4" name="Footer Placeholder 3">
            <a:extLst>
              <a:ext uri="{FF2B5EF4-FFF2-40B4-BE49-F238E27FC236}">
                <a16:creationId xmlns:a16="http://schemas.microsoft.com/office/drawing/2014/main" id="{3CD1586F-1C22-4939-8E1F-4F2CA68C5535}"/>
              </a:ext>
            </a:extLst>
          </p:cNvPr>
          <p:cNvSpPr>
            <a:spLocks noGrp="1"/>
          </p:cNvSpPr>
          <p:nvPr>
            <p:ph type="ftr" sz="quarter" idx="16"/>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BF2BBFA3-22BB-43B6-BD6B-F2AF4E7FF9F2}"/>
              </a:ext>
            </a:extLst>
          </p:cNvPr>
          <p:cNvSpPr>
            <a:spLocks noGrp="1"/>
          </p:cNvSpPr>
          <p:nvPr>
            <p:ph type="sldNum" sz="quarter" idx="17"/>
          </p:nvPr>
        </p:nvSpPr>
        <p:spPr/>
        <p:txBody>
          <a:bodyPr/>
          <a:lstStyle/>
          <a:p>
            <a:fld id="{DD205EFF-948D-4AF6-B54C-65639188FB5F}" type="slidenum">
              <a:rPr lang="en-US" smtClean="0"/>
              <a:pPr/>
              <a:t>3</a:t>
            </a:fld>
            <a:endParaRPr lang="en-US" dirty="0"/>
          </a:p>
        </p:txBody>
      </p:sp>
      <p:sp>
        <p:nvSpPr>
          <p:cNvPr id="6" name="Text Placeholder 5">
            <a:extLst>
              <a:ext uri="{FF2B5EF4-FFF2-40B4-BE49-F238E27FC236}">
                <a16:creationId xmlns:a16="http://schemas.microsoft.com/office/drawing/2014/main" id="{6E4C8502-8BF6-4FEF-80BA-6FE1A1C241DA}"/>
              </a:ext>
            </a:extLst>
          </p:cNvPr>
          <p:cNvSpPr>
            <a:spLocks noGrp="1"/>
          </p:cNvSpPr>
          <p:nvPr>
            <p:ph type="body" sz="quarter" idx="12"/>
          </p:nvPr>
        </p:nvSpPr>
        <p:spPr/>
        <p:txBody>
          <a:bodyPr/>
          <a:lstStyle/>
          <a:p>
            <a:r>
              <a:rPr lang="de-DE" dirty="0"/>
              <a:t>APIs</a:t>
            </a:r>
          </a:p>
        </p:txBody>
      </p:sp>
    </p:spTree>
    <p:extLst>
      <p:ext uri="{BB962C8B-B14F-4D97-AF65-F5344CB8AC3E}">
        <p14:creationId xmlns:p14="http://schemas.microsoft.com/office/powerpoint/2010/main" val="417851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1">
            <a:extLst>
              <a:ext uri="{FF2B5EF4-FFF2-40B4-BE49-F238E27FC236}">
                <a16:creationId xmlns:a16="http://schemas.microsoft.com/office/drawing/2014/main" id="{CDEA89FE-4257-4F23-A974-AEB86A15CF49}"/>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a:extLst>
              <a:ext uri="{FF2B5EF4-FFF2-40B4-BE49-F238E27FC236}">
                <a16:creationId xmlns:a16="http://schemas.microsoft.com/office/drawing/2014/main" id="{CB321B23-2730-4888-BF39-8980407082E0}"/>
              </a:ext>
            </a:extLst>
          </p:cNvPr>
          <p:cNvSpPr>
            <a:spLocks noGrp="1"/>
          </p:cNvSpPr>
          <p:nvPr>
            <p:ph type="ftr" sz="quarter" idx="16"/>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92B34737-BDCE-485D-8001-1A47560DD0BE}"/>
              </a:ext>
            </a:extLst>
          </p:cNvPr>
          <p:cNvSpPr>
            <a:spLocks noGrp="1"/>
          </p:cNvSpPr>
          <p:nvPr>
            <p:ph type="sldNum" sz="quarter" idx="17"/>
          </p:nvPr>
        </p:nvSpPr>
        <p:spPr/>
        <p:txBody>
          <a:bodyPr/>
          <a:lstStyle/>
          <a:p>
            <a:fld id="{DD205EFF-948D-4AF6-B54C-65639188FB5F}" type="slidenum">
              <a:rPr lang="en-US" smtClean="0"/>
              <a:pPr/>
              <a:t>4</a:t>
            </a:fld>
            <a:endParaRPr lang="en-US" dirty="0"/>
          </a:p>
        </p:txBody>
      </p:sp>
      <p:sp>
        <p:nvSpPr>
          <p:cNvPr id="8" name="Oval 7">
            <a:extLst>
              <a:ext uri="{FF2B5EF4-FFF2-40B4-BE49-F238E27FC236}">
                <a16:creationId xmlns:a16="http://schemas.microsoft.com/office/drawing/2014/main" id="{C350C83C-E466-4230-A179-A71C54A7B005}"/>
              </a:ext>
            </a:extLst>
          </p:cNvPr>
          <p:cNvSpPr/>
          <p:nvPr>
            <p:custDataLst>
              <p:tags r:id="rId1"/>
            </p:custDataLst>
          </p:nvPr>
        </p:nvSpPr>
        <p:spPr>
          <a:xfrm>
            <a:off x="1995203" y="1552224"/>
            <a:ext cx="2457675" cy="225047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Semantic Annotation API</a:t>
            </a:r>
            <a:r>
              <a:rPr lang="de-DE" dirty="0">
                <a:solidFill>
                  <a:schemeClr val="bg1"/>
                </a:solidFill>
              </a:rPr>
              <a:t>s</a:t>
            </a:r>
          </a:p>
        </p:txBody>
      </p:sp>
      <p:sp>
        <p:nvSpPr>
          <p:cNvPr id="9" name="Oval 8">
            <a:extLst>
              <a:ext uri="{FF2B5EF4-FFF2-40B4-BE49-F238E27FC236}">
                <a16:creationId xmlns:a16="http://schemas.microsoft.com/office/drawing/2014/main" id="{26E6E3EE-4EA1-4DA0-A892-DACA1FCB4864}"/>
              </a:ext>
            </a:extLst>
          </p:cNvPr>
          <p:cNvSpPr/>
          <p:nvPr/>
        </p:nvSpPr>
        <p:spPr>
          <a:xfrm>
            <a:off x="3915801" y="1208351"/>
            <a:ext cx="1981996" cy="17958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Stanford CoreNLP 3.9.2 </a:t>
            </a:r>
          </a:p>
        </p:txBody>
      </p:sp>
      <p:sp>
        <p:nvSpPr>
          <p:cNvPr id="10" name="Oval 9">
            <a:extLst>
              <a:ext uri="{FF2B5EF4-FFF2-40B4-BE49-F238E27FC236}">
                <a16:creationId xmlns:a16="http://schemas.microsoft.com/office/drawing/2014/main" id="{94611759-8F84-40C2-AECF-4442D0DF2731}"/>
              </a:ext>
            </a:extLst>
          </p:cNvPr>
          <p:cNvSpPr/>
          <p:nvPr/>
        </p:nvSpPr>
        <p:spPr>
          <a:xfrm>
            <a:off x="3407400" y="2891777"/>
            <a:ext cx="1981996" cy="179581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SpaCy</a:t>
            </a:r>
            <a:endParaRPr lang="de-DE" sz="2400" dirty="0">
              <a:solidFill>
                <a:schemeClr val="tx1"/>
              </a:solidFill>
            </a:endParaRPr>
          </a:p>
        </p:txBody>
      </p:sp>
      <p:sp>
        <p:nvSpPr>
          <p:cNvPr id="11" name="Oval 10">
            <a:extLst>
              <a:ext uri="{FF2B5EF4-FFF2-40B4-BE49-F238E27FC236}">
                <a16:creationId xmlns:a16="http://schemas.microsoft.com/office/drawing/2014/main" id="{9235F744-66A7-4749-887F-31BEF9651088}"/>
              </a:ext>
            </a:extLst>
          </p:cNvPr>
          <p:cNvSpPr/>
          <p:nvPr/>
        </p:nvSpPr>
        <p:spPr>
          <a:xfrm>
            <a:off x="1881756" y="188640"/>
            <a:ext cx="1981996" cy="17958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NLTK</a:t>
            </a:r>
          </a:p>
        </p:txBody>
      </p:sp>
      <p:sp>
        <p:nvSpPr>
          <p:cNvPr id="12" name="Oval 11">
            <a:extLst>
              <a:ext uri="{FF2B5EF4-FFF2-40B4-BE49-F238E27FC236}">
                <a16:creationId xmlns:a16="http://schemas.microsoft.com/office/drawing/2014/main" id="{C248C33C-6C1C-4110-91D9-0B0B3144769E}"/>
              </a:ext>
            </a:extLst>
          </p:cNvPr>
          <p:cNvSpPr/>
          <p:nvPr/>
        </p:nvSpPr>
        <p:spPr>
          <a:xfrm>
            <a:off x="260747" y="1804824"/>
            <a:ext cx="2102227" cy="20208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Open nlp</a:t>
            </a:r>
          </a:p>
        </p:txBody>
      </p:sp>
      <p:sp>
        <p:nvSpPr>
          <p:cNvPr id="13" name="Oval 12">
            <a:extLst>
              <a:ext uri="{FF2B5EF4-FFF2-40B4-BE49-F238E27FC236}">
                <a16:creationId xmlns:a16="http://schemas.microsoft.com/office/drawing/2014/main" id="{CA387839-72DB-4DA7-8C56-BE3A562FA2ED}"/>
              </a:ext>
            </a:extLst>
          </p:cNvPr>
          <p:cNvSpPr/>
          <p:nvPr/>
        </p:nvSpPr>
        <p:spPr>
          <a:xfrm>
            <a:off x="1350097" y="3525445"/>
            <a:ext cx="2457675" cy="210044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Open Calais</a:t>
            </a:r>
          </a:p>
        </p:txBody>
      </p:sp>
      <p:pic>
        <p:nvPicPr>
          <p:cNvPr id="15" name="Picture 14" descr="A screenshot of a cell phone&#10;&#10;Description automatically generated">
            <a:extLst>
              <a:ext uri="{FF2B5EF4-FFF2-40B4-BE49-F238E27FC236}">
                <a16:creationId xmlns:a16="http://schemas.microsoft.com/office/drawing/2014/main" id="{5FB0EAEA-12F2-42E3-9128-CB322D79B039}"/>
              </a:ext>
            </a:extLst>
          </p:cNvPr>
          <p:cNvPicPr>
            <a:picLocks noChangeAspect="1"/>
          </p:cNvPicPr>
          <p:nvPr/>
        </p:nvPicPr>
        <p:blipFill>
          <a:blip r:embed="rId3"/>
          <a:stretch>
            <a:fillRect/>
          </a:stretch>
        </p:blipFill>
        <p:spPr>
          <a:xfrm>
            <a:off x="5865075" y="1804824"/>
            <a:ext cx="6084225" cy="3712408"/>
          </a:xfrm>
          <a:prstGeom prst="rect">
            <a:avLst/>
          </a:prstGeom>
        </p:spPr>
      </p:pic>
      <p:sp>
        <p:nvSpPr>
          <p:cNvPr id="17" name="Arrow: Curved Down 16">
            <a:extLst>
              <a:ext uri="{FF2B5EF4-FFF2-40B4-BE49-F238E27FC236}">
                <a16:creationId xmlns:a16="http://schemas.microsoft.com/office/drawing/2014/main" id="{B9D3807C-68A2-49E1-86C4-C5D2B3877F09}"/>
              </a:ext>
            </a:extLst>
          </p:cNvPr>
          <p:cNvSpPr/>
          <p:nvPr/>
        </p:nvSpPr>
        <p:spPr>
          <a:xfrm>
            <a:off x="5686118" y="709440"/>
            <a:ext cx="1440160" cy="803687"/>
          </a:xfrm>
          <a:prstGeom prst="curved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18" name="TextBox 17">
            <a:extLst>
              <a:ext uri="{FF2B5EF4-FFF2-40B4-BE49-F238E27FC236}">
                <a16:creationId xmlns:a16="http://schemas.microsoft.com/office/drawing/2014/main" id="{0CB5F338-E426-4F30-A8C0-86BA222E606C}"/>
              </a:ext>
            </a:extLst>
          </p:cNvPr>
          <p:cNvSpPr txBox="1"/>
          <p:nvPr/>
        </p:nvSpPr>
        <p:spPr bwMode="auto">
          <a:xfrm>
            <a:off x="7126278" y="5625891"/>
            <a:ext cx="3715625" cy="24622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sz="1000" b="1" dirty="0">
                <a:latin typeface="Verdana" panose="020B0604030504040204" pitchFamily="34" charset="0"/>
              </a:rPr>
              <a:t>Figure1: Architecture of stanford CoreNLP</a:t>
            </a:r>
          </a:p>
        </p:txBody>
      </p:sp>
    </p:spTree>
    <p:extLst>
      <p:ext uri="{BB962C8B-B14F-4D97-AF65-F5344CB8AC3E}">
        <p14:creationId xmlns:p14="http://schemas.microsoft.com/office/powerpoint/2010/main" val="41414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1">
            <a:extLst>
              <a:ext uri="{FF2B5EF4-FFF2-40B4-BE49-F238E27FC236}">
                <a16:creationId xmlns:a16="http://schemas.microsoft.com/office/drawing/2014/main" id="{CDEA89FE-4257-4F23-A974-AEB86A15CF49}"/>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a:extLst>
              <a:ext uri="{FF2B5EF4-FFF2-40B4-BE49-F238E27FC236}">
                <a16:creationId xmlns:a16="http://schemas.microsoft.com/office/drawing/2014/main" id="{CB321B23-2730-4888-BF39-8980407082E0}"/>
              </a:ext>
            </a:extLst>
          </p:cNvPr>
          <p:cNvSpPr>
            <a:spLocks noGrp="1"/>
          </p:cNvSpPr>
          <p:nvPr>
            <p:ph type="ftr" sz="quarter" idx="16"/>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92B34737-BDCE-485D-8001-1A47560DD0BE}"/>
              </a:ext>
            </a:extLst>
          </p:cNvPr>
          <p:cNvSpPr>
            <a:spLocks noGrp="1"/>
          </p:cNvSpPr>
          <p:nvPr>
            <p:ph type="sldNum" sz="quarter" idx="17"/>
          </p:nvPr>
        </p:nvSpPr>
        <p:spPr/>
        <p:txBody>
          <a:bodyPr/>
          <a:lstStyle/>
          <a:p>
            <a:fld id="{DD205EFF-948D-4AF6-B54C-65639188FB5F}" type="slidenum">
              <a:rPr lang="en-US" smtClean="0"/>
              <a:pPr/>
              <a:t>5</a:t>
            </a:fld>
            <a:endParaRPr lang="en-US" dirty="0"/>
          </a:p>
        </p:txBody>
      </p:sp>
      <p:sp>
        <p:nvSpPr>
          <p:cNvPr id="16" name="Rectangle 15">
            <a:extLst>
              <a:ext uri="{FF2B5EF4-FFF2-40B4-BE49-F238E27FC236}">
                <a16:creationId xmlns:a16="http://schemas.microsoft.com/office/drawing/2014/main" id="{1297A94C-2B2B-4E51-AD19-B0F7BA00465A}"/>
              </a:ext>
            </a:extLst>
          </p:cNvPr>
          <p:cNvSpPr/>
          <p:nvPr/>
        </p:nvSpPr>
        <p:spPr>
          <a:xfrm>
            <a:off x="4976986" y="1843095"/>
            <a:ext cx="2247506" cy="461116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200" dirty="0">
                <a:solidFill>
                  <a:schemeClr val="tx1"/>
                </a:solidFill>
              </a:rPr>
              <a:t>Apache </a:t>
            </a:r>
            <a:r>
              <a:rPr lang="en-US" sz="1200" dirty="0" err="1">
                <a:solidFill>
                  <a:schemeClr val="tx1"/>
                </a:solidFill>
              </a:rPr>
              <a:t>OpenNLP</a:t>
            </a:r>
            <a:r>
              <a:rPr lang="en-US" sz="1200" dirty="0">
                <a:solidFill>
                  <a:schemeClr val="tx1"/>
                </a:solidFill>
              </a:rPr>
              <a:t> is an open source Natural Language Processing Java library.</a:t>
            </a:r>
          </a:p>
          <a:p>
            <a:pPr marL="285750" indent="-285750">
              <a:buFont typeface="Wingdings" panose="05000000000000000000" pitchFamily="2" charset="2"/>
              <a:buChar char="§"/>
            </a:pPr>
            <a:r>
              <a:rPr lang="en-US" sz="1200" dirty="0" err="1">
                <a:solidFill>
                  <a:schemeClr val="tx1"/>
                </a:solidFill>
              </a:rPr>
              <a:t>OpenNLP</a:t>
            </a:r>
            <a:r>
              <a:rPr lang="en-US" sz="1200" dirty="0">
                <a:solidFill>
                  <a:schemeClr val="tx1"/>
                </a:solidFill>
              </a:rPr>
              <a:t> supports the most common NLP tasks.</a:t>
            </a:r>
          </a:p>
          <a:p>
            <a:pPr marL="285750" indent="-285750">
              <a:buFont typeface="Wingdings" panose="05000000000000000000" pitchFamily="2" charset="2"/>
              <a:buChar char="§"/>
            </a:pPr>
            <a:r>
              <a:rPr lang="en-US" sz="1200" dirty="0">
                <a:solidFill>
                  <a:schemeClr val="tx1"/>
                </a:solidFill>
              </a:rPr>
              <a:t>Such as tokenization, sentence segmentation, part-of-speech tagging, named entity extraction, chunking, parsing, language detection and coreference resolution.</a:t>
            </a:r>
            <a:endParaRPr lang="de-DE" sz="1200" dirty="0">
              <a:solidFill>
                <a:schemeClr val="tx1"/>
              </a:solidFill>
            </a:endParaRPr>
          </a:p>
          <a:p>
            <a:pPr algn="ctr"/>
            <a:endParaRPr lang="de-DE" sz="1200" dirty="0">
              <a:solidFill>
                <a:schemeClr val="tx1"/>
              </a:solidFill>
            </a:endParaRPr>
          </a:p>
        </p:txBody>
      </p:sp>
      <p:sp>
        <p:nvSpPr>
          <p:cNvPr id="17" name="Rectangle 16">
            <a:extLst>
              <a:ext uri="{FF2B5EF4-FFF2-40B4-BE49-F238E27FC236}">
                <a16:creationId xmlns:a16="http://schemas.microsoft.com/office/drawing/2014/main" id="{2EB01119-0273-42EC-AA84-A6B06FDF4217}"/>
              </a:ext>
            </a:extLst>
          </p:cNvPr>
          <p:cNvSpPr/>
          <p:nvPr/>
        </p:nvSpPr>
        <p:spPr>
          <a:xfrm>
            <a:off x="7320015" y="1844824"/>
            <a:ext cx="2223686" cy="461116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100" dirty="0">
                <a:solidFill>
                  <a:schemeClr val="tx1"/>
                </a:solidFill>
              </a:rPr>
              <a:t>Stanford </a:t>
            </a:r>
            <a:r>
              <a:rPr lang="en-US" sz="1100" dirty="0" err="1">
                <a:solidFill>
                  <a:schemeClr val="tx1"/>
                </a:solidFill>
              </a:rPr>
              <a:t>CoreNLP</a:t>
            </a:r>
            <a:r>
              <a:rPr lang="en-US" sz="1100" dirty="0">
                <a:solidFill>
                  <a:schemeClr val="tx1"/>
                </a:solidFill>
              </a:rPr>
              <a:t> provides a set of human language technology tools</a:t>
            </a:r>
          </a:p>
          <a:p>
            <a:pPr marL="285750" indent="-285750">
              <a:buFont typeface="Wingdings" panose="05000000000000000000" pitchFamily="2" charset="2"/>
              <a:buChar char="§"/>
            </a:pPr>
            <a:r>
              <a:rPr lang="en-US" sz="1100" dirty="0">
                <a:solidFill>
                  <a:schemeClr val="tx1"/>
                </a:solidFill>
              </a:rPr>
              <a:t>It can give the base forms of words, their parts of speech, whether they are names of companies, people, </a:t>
            </a:r>
            <a:r>
              <a:rPr lang="en-US" sz="1100" dirty="0" err="1">
                <a:solidFill>
                  <a:schemeClr val="tx1"/>
                </a:solidFill>
              </a:rPr>
              <a:t>etc</a:t>
            </a:r>
            <a:endParaRPr lang="en-US" sz="1100" dirty="0">
              <a:solidFill>
                <a:schemeClr val="tx1"/>
              </a:solidFill>
            </a:endParaRPr>
          </a:p>
          <a:p>
            <a:pPr marL="285750" indent="-285750">
              <a:buFont typeface="Wingdings" panose="05000000000000000000" pitchFamily="2" charset="2"/>
              <a:buChar char="§"/>
            </a:pPr>
            <a:r>
              <a:rPr lang="en-US" sz="1100" dirty="0">
                <a:solidFill>
                  <a:schemeClr val="tx1"/>
                </a:solidFill>
              </a:rPr>
              <a:t>normalize dates, times, and numeric quantities</a:t>
            </a:r>
          </a:p>
          <a:p>
            <a:pPr marL="285750" indent="-285750">
              <a:buFont typeface="Wingdings" panose="05000000000000000000" pitchFamily="2" charset="2"/>
              <a:buChar char="§"/>
            </a:pPr>
            <a:r>
              <a:rPr lang="en-US" sz="1100" dirty="0">
                <a:solidFill>
                  <a:schemeClr val="tx1"/>
                </a:solidFill>
              </a:rPr>
              <a:t>Mark up the structure of sentences in terms of phrases and syntactic dependencies</a:t>
            </a:r>
          </a:p>
          <a:p>
            <a:pPr marL="285750" indent="-285750">
              <a:buFont typeface="Wingdings" panose="05000000000000000000" pitchFamily="2" charset="2"/>
              <a:buChar char="§"/>
            </a:pPr>
            <a:r>
              <a:rPr lang="en-US" sz="1100" dirty="0">
                <a:solidFill>
                  <a:schemeClr val="tx1"/>
                </a:solidFill>
              </a:rPr>
              <a:t> indicate which noun phrases refer to the same entities</a:t>
            </a:r>
          </a:p>
          <a:p>
            <a:pPr marL="285750" indent="-285750">
              <a:buFont typeface="Wingdings" panose="05000000000000000000" pitchFamily="2" charset="2"/>
              <a:buChar char="§"/>
            </a:pPr>
            <a:r>
              <a:rPr lang="en-US" sz="1100" dirty="0">
                <a:solidFill>
                  <a:schemeClr val="tx1"/>
                </a:solidFill>
              </a:rPr>
              <a:t>Indicate sentiment</a:t>
            </a:r>
          </a:p>
          <a:p>
            <a:pPr marL="285750" indent="-285750">
              <a:buFont typeface="Wingdings" panose="05000000000000000000" pitchFamily="2" charset="2"/>
              <a:buChar char="§"/>
            </a:pPr>
            <a:r>
              <a:rPr lang="en-US" sz="1100" dirty="0">
                <a:solidFill>
                  <a:schemeClr val="tx1"/>
                </a:solidFill>
              </a:rPr>
              <a:t>Extract particular or open-class relations between entity mentions</a:t>
            </a:r>
          </a:p>
          <a:p>
            <a:pPr marL="285750" indent="-285750">
              <a:buFont typeface="Wingdings" panose="05000000000000000000" pitchFamily="2" charset="2"/>
              <a:buChar char="§"/>
            </a:pPr>
            <a:r>
              <a:rPr lang="en-US" sz="1100" dirty="0">
                <a:solidFill>
                  <a:schemeClr val="tx1"/>
                </a:solidFill>
              </a:rPr>
              <a:t>Get the quotes people said, etc.</a:t>
            </a:r>
            <a:endParaRPr lang="de-DE" sz="1100" dirty="0">
              <a:solidFill>
                <a:schemeClr val="tx1"/>
              </a:solidFill>
            </a:endParaRPr>
          </a:p>
          <a:p>
            <a:pPr marL="285750" indent="-285750">
              <a:buFont typeface="Wingdings" panose="05000000000000000000" pitchFamily="2" charset="2"/>
              <a:buChar char="§"/>
            </a:pPr>
            <a:endParaRPr lang="de-DE" sz="1100" dirty="0">
              <a:solidFill>
                <a:schemeClr val="tx1"/>
              </a:solidFill>
            </a:endParaRPr>
          </a:p>
        </p:txBody>
      </p:sp>
      <p:sp>
        <p:nvSpPr>
          <p:cNvPr id="20" name="Rectangle 19">
            <a:extLst>
              <a:ext uri="{FF2B5EF4-FFF2-40B4-BE49-F238E27FC236}">
                <a16:creationId xmlns:a16="http://schemas.microsoft.com/office/drawing/2014/main" id="{8DA11971-C72D-4C11-8A1A-100ABDC66EA9}"/>
              </a:ext>
            </a:extLst>
          </p:cNvPr>
          <p:cNvSpPr/>
          <p:nvPr/>
        </p:nvSpPr>
        <p:spPr>
          <a:xfrm>
            <a:off x="2639738" y="1844823"/>
            <a:ext cx="2232248" cy="46128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200" dirty="0" err="1">
                <a:solidFill>
                  <a:schemeClr val="tx1"/>
                </a:solidFill>
              </a:rPr>
              <a:t>spaCy</a:t>
            </a:r>
            <a:r>
              <a:rPr lang="en-US" sz="1200" dirty="0">
                <a:solidFill>
                  <a:schemeClr val="tx1"/>
                </a:solidFill>
              </a:rPr>
              <a:t> is a free, open-source library for advanced Natural Language Processing (NLP) in Python.</a:t>
            </a:r>
          </a:p>
          <a:p>
            <a:pPr marL="285750" indent="-285750">
              <a:buFont typeface="Wingdings" panose="05000000000000000000" pitchFamily="2" charset="2"/>
              <a:buChar char="§"/>
            </a:pPr>
            <a:r>
              <a:rPr lang="en-US" sz="1200" dirty="0" err="1">
                <a:solidFill>
                  <a:schemeClr val="tx1"/>
                </a:solidFill>
              </a:rPr>
              <a:t>spaCy</a:t>
            </a:r>
            <a:r>
              <a:rPr lang="en-US" sz="1200" dirty="0">
                <a:solidFill>
                  <a:schemeClr val="tx1"/>
                </a:solidFill>
              </a:rPr>
              <a:t> is not a platform or “an API</a:t>
            </a:r>
          </a:p>
          <a:p>
            <a:pPr marL="285750" indent="-285750">
              <a:buFont typeface="Wingdings" panose="05000000000000000000" pitchFamily="2" charset="2"/>
              <a:buChar char="§"/>
            </a:pPr>
            <a:r>
              <a:rPr lang="en-US" sz="1200" dirty="0" err="1">
                <a:solidFill>
                  <a:schemeClr val="tx1"/>
                </a:solidFill>
              </a:rPr>
              <a:t>spaCy</a:t>
            </a:r>
            <a:r>
              <a:rPr lang="en-US" sz="1200" dirty="0">
                <a:solidFill>
                  <a:schemeClr val="tx1"/>
                </a:solidFill>
              </a:rPr>
              <a:t> is designed specifically to “understand” large volumes of text.</a:t>
            </a:r>
          </a:p>
          <a:p>
            <a:pPr marL="285750" indent="-285750">
              <a:buFont typeface="Wingdings" panose="05000000000000000000" pitchFamily="2" charset="2"/>
              <a:buChar char="§"/>
            </a:pPr>
            <a:r>
              <a:rPr lang="en-US" sz="1200" dirty="0">
                <a:solidFill>
                  <a:schemeClr val="tx1"/>
                </a:solidFill>
              </a:rPr>
              <a:t> It can be used to build information extraction or natural language understanding systems, or to pre-process text for deep learning</a:t>
            </a:r>
            <a:endParaRPr lang="de-DE" sz="1200" dirty="0">
              <a:solidFill>
                <a:schemeClr val="tx1"/>
              </a:solidFill>
            </a:endParaRPr>
          </a:p>
          <a:p>
            <a:pPr marL="285750" indent="-285750">
              <a:buFont typeface="Wingdings" panose="05000000000000000000" pitchFamily="2" charset="2"/>
              <a:buChar char="§"/>
            </a:pPr>
            <a:endParaRPr lang="de-DE" sz="1200" dirty="0">
              <a:solidFill>
                <a:schemeClr val="tx1"/>
              </a:solidFill>
            </a:endParaRPr>
          </a:p>
        </p:txBody>
      </p:sp>
      <p:sp>
        <p:nvSpPr>
          <p:cNvPr id="21" name="Rectangle 20">
            <a:extLst>
              <a:ext uri="{FF2B5EF4-FFF2-40B4-BE49-F238E27FC236}">
                <a16:creationId xmlns:a16="http://schemas.microsoft.com/office/drawing/2014/main" id="{A999AF16-4027-4C3D-904D-CEC622182568}"/>
              </a:ext>
            </a:extLst>
          </p:cNvPr>
          <p:cNvSpPr/>
          <p:nvPr/>
        </p:nvSpPr>
        <p:spPr>
          <a:xfrm>
            <a:off x="200967" y="1866198"/>
            <a:ext cx="2302390" cy="459151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
            </a:pPr>
            <a:r>
              <a:rPr lang="en-US" sz="1200" dirty="0">
                <a:solidFill>
                  <a:schemeClr val="tx1"/>
                </a:solidFill>
              </a:rPr>
              <a:t>NLTK is a leading platform for building Python.</a:t>
            </a:r>
          </a:p>
          <a:p>
            <a:pPr marL="171450" indent="-171450">
              <a:buFont typeface="Wingdings" panose="05000000000000000000" pitchFamily="2" charset="2"/>
              <a:buChar char="§"/>
            </a:pPr>
            <a:r>
              <a:rPr lang="en-US" sz="1200" dirty="0">
                <a:solidFill>
                  <a:schemeClr val="tx1"/>
                </a:solidFill>
              </a:rPr>
              <a:t>It provides easy-to-use interfaces to over 50 corpora and lexical resources. </a:t>
            </a:r>
          </a:p>
          <a:p>
            <a:pPr marL="171450" indent="-171450">
              <a:buFont typeface="Wingdings" panose="05000000000000000000" pitchFamily="2" charset="2"/>
              <a:buChar char="§"/>
            </a:pPr>
            <a:r>
              <a:rPr lang="en-US" sz="1200" dirty="0">
                <a:solidFill>
                  <a:schemeClr val="tx1"/>
                </a:solidFill>
              </a:rPr>
              <a:t>Such as WordNet, along with a suite of text processing libraries for </a:t>
            </a:r>
            <a:r>
              <a:rPr lang="en-US" sz="1200" i="1" dirty="0">
                <a:solidFill>
                  <a:schemeClr val="tx1"/>
                </a:solidFill>
              </a:rPr>
              <a:t>classification, tokenization, stemming, tagging, parsing, and semantic reasoning, wrappers for industrial-strength NLP libraries</a:t>
            </a:r>
          </a:p>
          <a:p>
            <a:pPr marL="171450" indent="-171450">
              <a:buFont typeface="Wingdings" panose="05000000000000000000" pitchFamily="2" charset="2"/>
              <a:buChar char="§"/>
            </a:pPr>
            <a:r>
              <a:rPr lang="en-US" sz="1200" dirty="0">
                <a:solidFill>
                  <a:schemeClr val="tx1"/>
                </a:solidFill>
              </a:rPr>
              <a:t>NLTK is a free, open source, community-driven project.</a:t>
            </a:r>
            <a:endParaRPr lang="de-DE" sz="1200" dirty="0">
              <a:solidFill>
                <a:schemeClr val="tx1"/>
              </a:solidFill>
            </a:endParaRPr>
          </a:p>
        </p:txBody>
      </p:sp>
      <p:sp>
        <p:nvSpPr>
          <p:cNvPr id="22" name="Rectangle 21">
            <a:extLst>
              <a:ext uri="{FF2B5EF4-FFF2-40B4-BE49-F238E27FC236}">
                <a16:creationId xmlns:a16="http://schemas.microsoft.com/office/drawing/2014/main" id="{D104707B-7765-4563-9DE4-3F100C3DC3EA}"/>
              </a:ext>
            </a:extLst>
          </p:cNvPr>
          <p:cNvSpPr/>
          <p:nvPr/>
        </p:nvSpPr>
        <p:spPr>
          <a:xfrm>
            <a:off x="9622204" y="1844824"/>
            <a:ext cx="2223686" cy="461116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de-DE" sz="1200" dirty="0">
                <a:solidFill>
                  <a:schemeClr val="tx1"/>
                </a:solidFill>
              </a:rPr>
              <a:t>Open Calais uses NLP and machine learning algorithms where user feed unstructured data into extraction engine like blogs, news articles </a:t>
            </a:r>
          </a:p>
          <a:p>
            <a:pPr marL="285750" indent="-285750">
              <a:buFont typeface="Wingdings" panose="05000000000000000000" pitchFamily="2" charset="2"/>
              <a:buChar char="§"/>
            </a:pPr>
            <a:r>
              <a:rPr lang="de-DE" sz="1200" dirty="0">
                <a:solidFill>
                  <a:schemeClr val="tx1"/>
                </a:solidFill>
              </a:rPr>
              <a:t>To examine the users text and locate entities, relationships, facts, events and topics.</a:t>
            </a:r>
          </a:p>
          <a:p>
            <a:pPr marL="285750" indent="-285750">
              <a:buFont typeface="Wingdings" panose="05000000000000000000" pitchFamily="2" charset="2"/>
              <a:buChar char="§"/>
            </a:pPr>
            <a:r>
              <a:rPr lang="de-DE" sz="1200" dirty="0">
                <a:solidFill>
                  <a:schemeClr val="tx1"/>
                </a:solidFill>
              </a:rPr>
              <a:t>Open Calais offers entities, topic codes,events, relations and social tags.</a:t>
            </a:r>
          </a:p>
          <a:p>
            <a:pPr marL="285750" indent="-285750">
              <a:buFont typeface="Wingdings" panose="05000000000000000000" pitchFamily="2" charset="2"/>
              <a:buChar char="§"/>
            </a:pPr>
            <a:r>
              <a:rPr lang="de-DE" sz="1200" dirty="0">
                <a:solidFill>
                  <a:schemeClr val="tx1"/>
                </a:solidFill>
              </a:rPr>
              <a:t>Relevance and confidence</a:t>
            </a:r>
          </a:p>
          <a:p>
            <a:pPr marL="285750" indent="-285750">
              <a:buFont typeface="Wingdings" panose="05000000000000000000" pitchFamily="2" charset="2"/>
              <a:buChar char="§"/>
            </a:pPr>
            <a:r>
              <a:rPr lang="de-DE" sz="1200" dirty="0">
                <a:solidFill>
                  <a:schemeClr val="tx1"/>
                </a:solidFill>
              </a:rPr>
              <a:t>Free service</a:t>
            </a:r>
          </a:p>
          <a:p>
            <a:pPr algn="ctr"/>
            <a:endParaRPr lang="de-DE" sz="1200" dirty="0">
              <a:solidFill>
                <a:schemeClr val="tx1"/>
              </a:solidFill>
            </a:endParaRPr>
          </a:p>
        </p:txBody>
      </p:sp>
      <p:sp>
        <p:nvSpPr>
          <p:cNvPr id="3" name="Rectangle: Top Corners Rounded 2">
            <a:extLst>
              <a:ext uri="{FF2B5EF4-FFF2-40B4-BE49-F238E27FC236}">
                <a16:creationId xmlns:a16="http://schemas.microsoft.com/office/drawing/2014/main" id="{47BF442F-F62F-4BD7-B86E-DF5944F8F9EF}"/>
              </a:ext>
            </a:extLst>
          </p:cNvPr>
          <p:cNvSpPr/>
          <p:nvPr/>
        </p:nvSpPr>
        <p:spPr>
          <a:xfrm>
            <a:off x="191709" y="1146118"/>
            <a:ext cx="2323355" cy="720079"/>
          </a:xfrm>
          <a:prstGeom prst="round2Same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NLTK </a:t>
            </a:r>
            <a:r>
              <a:rPr lang="de-DE" sz="1400" dirty="0"/>
              <a:t>(Natural Language Toolkit)</a:t>
            </a:r>
          </a:p>
          <a:p>
            <a:pPr algn="ctr"/>
            <a:endParaRPr lang="de-DE" sz="1400" dirty="0">
              <a:solidFill>
                <a:schemeClr val="bg1"/>
              </a:solidFill>
            </a:endParaRPr>
          </a:p>
        </p:txBody>
      </p:sp>
      <p:sp>
        <p:nvSpPr>
          <p:cNvPr id="23" name="Rectangle: Top Corners Rounded 22">
            <a:extLst>
              <a:ext uri="{FF2B5EF4-FFF2-40B4-BE49-F238E27FC236}">
                <a16:creationId xmlns:a16="http://schemas.microsoft.com/office/drawing/2014/main" id="{2223CD7E-31AD-4FDE-9766-FD6A8DBF1246}"/>
              </a:ext>
            </a:extLst>
          </p:cNvPr>
          <p:cNvSpPr/>
          <p:nvPr/>
        </p:nvSpPr>
        <p:spPr>
          <a:xfrm>
            <a:off x="2632237" y="1137001"/>
            <a:ext cx="2247505" cy="720079"/>
          </a:xfrm>
          <a:prstGeom prst="round2Same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spaCy</a:t>
            </a:r>
          </a:p>
        </p:txBody>
      </p:sp>
      <p:sp>
        <p:nvSpPr>
          <p:cNvPr id="24" name="Rectangle: Top Corners Rounded 23">
            <a:extLst>
              <a:ext uri="{FF2B5EF4-FFF2-40B4-BE49-F238E27FC236}">
                <a16:creationId xmlns:a16="http://schemas.microsoft.com/office/drawing/2014/main" id="{1F6CB828-48AF-43B9-8EAA-6716C9F8BD58}"/>
              </a:ext>
            </a:extLst>
          </p:cNvPr>
          <p:cNvSpPr/>
          <p:nvPr/>
        </p:nvSpPr>
        <p:spPr>
          <a:xfrm>
            <a:off x="4993110" y="1146119"/>
            <a:ext cx="2247505" cy="720079"/>
          </a:xfrm>
          <a:prstGeom prst="round2Same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OpenNLP</a:t>
            </a:r>
          </a:p>
        </p:txBody>
      </p:sp>
      <p:sp>
        <p:nvSpPr>
          <p:cNvPr id="25" name="Rectangle: Top Corners Rounded 24">
            <a:extLst>
              <a:ext uri="{FF2B5EF4-FFF2-40B4-BE49-F238E27FC236}">
                <a16:creationId xmlns:a16="http://schemas.microsoft.com/office/drawing/2014/main" id="{32D20019-444F-44F1-83AB-76FEAB1E721E}"/>
              </a:ext>
            </a:extLst>
          </p:cNvPr>
          <p:cNvSpPr/>
          <p:nvPr/>
        </p:nvSpPr>
        <p:spPr>
          <a:xfrm>
            <a:off x="7320136" y="1124744"/>
            <a:ext cx="2247505" cy="720079"/>
          </a:xfrm>
          <a:prstGeom prst="round2Same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CoreNLP</a:t>
            </a:r>
          </a:p>
        </p:txBody>
      </p:sp>
      <p:sp>
        <p:nvSpPr>
          <p:cNvPr id="26" name="Rectangle: Top Corners Rounded 25">
            <a:extLst>
              <a:ext uri="{FF2B5EF4-FFF2-40B4-BE49-F238E27FC236}">
                <a16:creationId xmlns:a16="http://schemas.microsoft.com/office/drawing/2014/main" id="{A283EF87-FD47-4D65-A3B5-391F0B37F88D}"/>
              </a:ext>
            </a:extLst>
          </p:cNvPr>
          <p:cNvSpPr/>
          <p:nvPr/>
        </p:nvSpPr>
        <p:spPr>
          <a:xfrm>
            <a:off x="9610294" y="1124744"/>
            <a:ext cx="2247505" cy="720079"/>
          </a:xfrm>
          <a:prstGeom prst="round2Same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OpenCalais</a:t>
            </a:r>
          </a:p>
        </p:txBody>
      </p:sp>
    </p:spTree>
    <p:extLst>
      <p:ext uri="{BB962C8B-B14F-4D97-AF65-F5344CB8AC3E}">
        <p14:creationId xmlns:p14="http://schemas.microsoft.com/office/powerpoint/2010/main" val="291715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1">
            <a:extLst>
              <a:ext uri="{FF2B5EF4-FFF2-40B4-BE49-F238E27FC236}">
                <a16:creationId xmlns:a16="http://schemas.microsoft.com/office/drawing/2014/main" id="{577514FC-FC6D-4A1E-80CB-E458A6985EA5}"/>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a:extLst>
              <a:ext uri="{FF2B5EF4-FFF2-40B4-BE49-F238E27FC236}">
                <a16:creationId xmlns:a16="http://schemas.microsoft.com/office/drawing/2014/main" id="{E18A1820-8A0E-415A-BA40-E1802DEABD75}"/>
              </a:ext>
            </a:extLst>
          </p:cNvPr>
          <p:cNvSpPr>
            <a:spLocks noGrp="1"/>
          </p:cNvSpPr>
          <p:nvPr>
            <p:ph type="title"/>
          </p:nvPr>
        </p:nvSpPr>
        <p:spPr/>
        <p:txBody>
          <a:bodyPr/>
          <a:lstStyle/>
          <a:p>
            <a:r>
              <a:rPr lang="de-DE" dirty="0"/>
              <a:t>APIs available for Java and Python</a:t>
            </a:r>
          </a:p>
        </p:txBody>
      </p:sp>
      <p:sp>
        <p:nvSpPr>
          <p:cNvPr id="4" name="Footer Placeholder 3">
            <a:extLst>
              <a:ext uri="{FF2B5EF4-FFF2-40B4-BE49-F238E27FC236}">
                <a16:creationId xmlns:a16="http://schemas.microsoft.com/office/drawing/2014/main" id="{3DE0E149-05F7-4CAF-9DCD-59CDD9DD89DB}"/>
              </a:ext>
            </a:extLst>
          </p:cNvPr>
          <p:cNvSpPr>
            <a:spLocks noGrp="1"/>
          </p:cNvSpPr>
          <p:nvPr>
            <p:ph type="ftr" sz="quarter" idx="16"/>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4DC5073B-9C07-4D17-9C05-94FAFC946481}"/>
              </a:ext>
            </a:extLst>
          </p:cNvPr>
          <p:cNvSpPr>
            <a:spLocks noGrp="1"/>
          </p:cNvSpPr>
          <p:nvPr>
            <p:ph type="sldNum" sz="quarter" idx="17"/>
          </p:nvPr>
        </p:nvSpPr>
        <p:spPr/>
        <p:txBody>
          <a:bodyPr/>
          <a:lstStyle/>
          <a:p>
            <a:fld id="{DD205EFF-948D-4AF6-B54C-65639188FB5F}" type="slidenum">
              <a:rPr lang="en-US" smtClean="0"/>
              <a:pPr/>
              <a:t>6</a:t>
            </a:fld>
            <a:endParaRPr lang="en-US" dirty="0"/>
          </a:p>
        </p:txBody>
      </p:sp>
      <p:sp>
        <p:nvSpPr>
          <p:cNvPr id="6" name="Text Placeholder 5">
            <a:extLst>
              <a:ext uri="{FF2B5EF4-FFF2-40B4-BE49-F238E27FC236}">
                <a16:creationId xmlns:a16="http://schemas.microsoft.com/office/drawing/2014/main" id="{1F07380E-131A-4E68-998A-6A3C940C8EDF}"/>
              </a:ext>
            </a:extLst>
          </p:cNvPr>
          <p:cNvSpPr>
            <a:spLocks noGrp="1"/>
          </p:cNvSpPr>
          <p:nvPr>
            <p:ph type="body" sz="quarter" idx="12"/>
          </p:nvPr>
        </p:nvSpPr>
        <p:spPr/>
        <p:txBody>
          <a:bodyPr/>
          <a:lstStyle/>
          <a:p>
            <a:r>
              <a:rPr lang="de-DE" dirty="0"/>
              <a:t>Libaries for NLP tasks in Java &amp; Python</a:t>
            </a:r>
          </a:p>
        </p:txBody>
      </p:sp>
      <p:graphicFrame>
        <p:nvGraphicFramePr>
          <p:cNvPr id="8" name="Table 7">
            <a:extLst>
              <a:ext uri="{FF2B5EF4-FFF2-40B4-BE49-F238E27FC236}">
                <a16:creationId xmlns:a16="http://schemas.microsoft.com/office/drawing/2014/main" id="{731B72C5-35EA-47D2-93CF-4FD16114335D}"/>
              </a:ext>
            </a:extLst>
          </p:cNvPr>
          <p:cNvGraphicFramePr>
            <a:graphicFrameLocks noGrp="1"/>
          </p:cNvGraphicFramePr>
          <p:nvPr>
            <p:extLst>
              <p:ext uri="{D42A27DB-BD31-4B8C-83A1-F6EECF244321}">
                <p14:modId xmlns:p14="http://schemas.microsoft.com/office/powerpoint/2010/main" val="2224829721"/>
              </p:ext>
            </p:extLst>
          </p:nvPr>
        </p:nvGraphicFramePr>
        <p:xfrm>
          <a:off x="3287688" y="1967347"/>
          <a:ext cx="4032448" cy="4093649"/>
        </p:xfrm>
        <a:graphic>
          <a:graphicData uri="http://schemas.openxmlformats.org/drawingml/2006/table">
            <a:tbl>
              <a:tblPr firstRow="1" bandRow="1">
                <a:tableStyleId>{5C22544A-7EE6-4342-B048-85BDC9FD1C3A}</a:tableStyleId>
              </a:tblPr>
              <a:tblGrid>
                <a:gridCol w="1824183">
                  <a:extLst>
                    <a:ext uri="{9D8B030D-6E8A-4147-A177-3AD203B41FA5}">
                      <a16:colId xmlns:a16="http://schemas.microsoft.com/office/drawing/2014/main" val="930949292"/>
                    </a:ext>
                  </a:extLst>
                </a:gridCol>
                <a:gridCol w="2208265">
                  <a:extLst>
                    <a:ext uri="{9D8B030D-6E8A-4147-A177-3AD203B41FA5}">
                      <a16:colId xmlns:a16="http://schemas.microsoft.com/office/drawing/2014/main" val="2328587606"/>
                    </a:ext>
                  </a:extLst>
                </a:gridCol>
              </a:tblGrid>
              <a:tr h="493367">
                <a:tc>
                  <a:txBody>
                    <a:bodyPr/>
                    <a:lstStyle/>
                    <a:p>
                      <a:pPr algn="ctr"/>
                      <a:r>
                        <a:rPr lang="de-DE" b="1" dirty="0"/>
                        <a:t>Python</a:t>
                      </a:r>
                    </a:p>
                  </a:txBody>
                  <a:tcPr>
                    <a:solidFill>
                      <a:schemeClr val="tx2">
                        <a:lumMod val="75000"/>
                      </a:schemeClr>
                    </a:solidFill>
                  </a:tcPr>
                </a:tc>
                <a:tc>
                  <a:txBody>
                    <a:bodyPr/>
                    <a:lstStyle/>
                    <a:p>
                      <a:pPr algn="ctr"/>
                      <a:r>
                        <a:rPr lang="de-DE" b="1" dirty="0"/>
                        <a:t>Java</a:t>
                      </a:r>
                    </a:p>
                  </a:txBody>
                  <a:tcPr>
                    <a:solidFill>
                      <a:schemeClr val="tx2">
                        <a:lumMod val="75000"/>
                      </a:schemeClr>
                    </a:solidFill>
                  </a:tcPr>
                </a:tc>
                <a:extLst>
                  <a:ext uri="{0D108BD9-81ED-4DB2-BD59-A6C34878D82A}">
                    <a16:rowId xmlns:a16="http://schemas.microsoft.com/office/drawing/2014/main" val="3628454146"/>
                  </a:ext>
                </a:extLst>
              </a:tr>
              <a:tr h="493367">
                <a:tc>
                  <a:txBody>
                    <a:bodyPr/>
                    <a:lstStyle/>
                    <a:p>
                      <a:pPr algn="l"/>
                      <a:r>
                        <a:rPr lang="de-DE" b="0" dirty="0">
                          <a:highlight>
                            <a:srgbClr val="FF304C"/>
                          </a:highlight>
                        </a:rPr>
                        <a:t>NLTK</a:t>
                      </a:r>
                    </a:p>
                  </a:txBody>
                  <a:tcPr/>
                </a:tc>
                <a:tc>
                  <a:txBody>
                    <a:bodyPr/>
                    <a:lstStyle/>
                    <a:p>
                      <a:pPr algn="l"/>
                      <a:r>
                        <a:rPr lang="de-DE" sz="1800" b="0" i="0" kern="1200" dirty="0">
                          <a:solidFill>
                            <a:schemeClr val="dk1"/>
                          </a:solidFill>
                          <a:effectLst/>
                          <a:latin typeface="+mn-lt"/>
                          <a:ea typeface="+mn-ea"/>
                          <a:cs typeface="+mn-cs"/>
                        </a:rPr>
                        <a:t>Freeling</a:t>
                      </a:r>
                      <a:endParaRPr lang="de-DE" b="0" dirty="0"/>
                    </a:p>
                  </a:txBody>
                  <a:tcPr/>
                </a:tc>
                <a:extLst>
                  <a:ext uri="{0D108BD9-81ED-4DB2-BD59-A6C34878D82A}">
                    <a16:rowId xmlns:a16="http://schemas.microsoft.com/office/drawing/2014/main" val="3127628652"/>
                  </a:ext>
                </a:extLst>
              </a:tr>
              <a:tr h="493367">
                <a:tc>
                  <a:txBody>
                    <a:bodyPr/>
                    <a:lstStyle/>
                    <a:p>
                      <a:pPr algn="l"/>
                      <a:r>
                        <a:rPr lang="de-DE" sz="1800" b="0" i="0" kern="1200" dirty="0">
                          <a:solidFill>
                            <a:schemeClr val="dk1"/>
                          </a:solidFill>
                          <a:effectLst/>
                          <a:latin typeface="+mn-lt"/>
                          <a:ea typeface="+mn-ea"/>
                          <a:cs typeface="+mn-cs"/>
                        </a:rPr>
                        <a:t>TextBlob</a:t>
                      </a:r>
                      <a:endParaRPr lang="de-DE" b="0" dirty="0"/>
                    </a:p>
                  </a:txBody>
                  <a:tcPr/>
                </a:tc>
                <a:tc>
                  <a:txBody>
                    <a:bodyPr/>
                    <a:lstStyle/>
                    <a:p>
                      <a:pPr algn="l"/>
                      <a:r>
                        <a:rPr lang="de-DE" sz="1800" b="0" i="0" kern="1200" dirty="0">
                          <a:solidFill>
                            <a:schemeClr val="dk1"/>
                          </a:solidFill>
                          <a:effectLst/>
                          <a:highlight>
                            <a:srgbClr val="FF304C"/>
                          </a:highlight>
                          <a:latin typeface="+mn-lt"/>
                          <a:ea typeface="+mn-ea"/>
                          <a:cs typeface="+mn-cs"/>
                        </a:rPr>
                        <a:t>OpenNLP</a:t>
                      </a:r>
                      <a:endParaRPr lang="de-DE" b="0" dirty="0">
                        <a:highlight>
                          <a:srgbClr val="FF304C"/>
                        </a:highlight>
                      </a:endParaRPr>
                    </a:p>
                  </a:txBody>
                  <a:tcPr/>
                </a:tc>
                <a:extLst>
                  <a:ext uri="{0D108BD9-81ED-4DB2-BD59-A6C34878D82A}">
                    <a16:rowId xmlns:a16="http://schemas.microsoft.com/office/drawing/2014/main" val="1716917223"/>
                  </a:ext>
                </a:extLst>
              </a:tr>
              <a:tr h="493367">
                <a:tc>
                  <a:txBody>
                    <a:bodyPr/>
                    <a:lstStyle/>
                    <a:p>
                      <a:pPr algn="l"/>
                      <a:r>
                        <a:rPr lang="de-DE" sz="1800" b="0" i="0" kern="1200" dirty="0">
                          <a:solidFill>
                            <a:schemeClr val="dk1"/>
                          </a:solidFill>
                          <a:effectLst/>
                          <a:latin typeface="+mn-lt"/>
                          <a:ea typeface="+mn-ea"/>
                          <a:cs typeface="+mn-cs"/>
                        </a:rPr>
                        <a:t>Gensim</a:t>
                      </a:r>
                      <a:endParaRPr lang="de-DE" b="0" dirty="0"/>
                    </a:p>
                  </a:txBody>
                  <a:tcPr/>
                </a:tc>
                <a:tc>
                  <a:txBody>
                    <a:bodyPr/>
                    <a:lstStyle/>
                    <a:p>
                      <a:pPr algn="l"/>
                      <a:r>
                        <a:rPr lang="de-DE" sz="1800" b="0" i="0" kern="1200" dirty="0">
                          <a:solidFill>
                            <a:schemeClr val="dk1"/>
                          </a:solidFill>
                          <a:effectLst/>
                          <a:latin typeface="+mn-lt"/>
                          <a:ea typeface="+mn-ea"/>
                          <a:cs typeface="+mn-cs"/>
                        </a:rPr>
                        <a:t>LingPipe</a:t>
                      </a:r>
                      <a:endParaRPr lang="de-DE" b="0" dirty="0"/>
                    </a:p>
                  </a:txBody>
                  <a:tcPr/>
                </a:tc>
                <a:extLst>
                  <a:ext uri="{0D108BD9-81ED-4DB2-BD59-A6C34878D82A}">
                    <a16:rowId xmlns:a16="http://schemas.microsoft.com/office/drawing/2014/main" val="2495335275"/>
                  </a:ext>
                </a:extLst>
              </a:tr>
              <a:tr h="493367">
                <a:tc>
                  <a:txBody>
                    <a:bodyPr/>
                    <a:lstStyle/>
                    <a:p>
                      <a:pPr algn="l"/>
                      <a:r>
                        <a:rPr lang="de-DE" sz="1800" b="0" i="0" kern="1200" dirty="0">
                          <a:solidFill>
                            <a:schemeClr val="dk1"/>
                          </a:solidFill>
                          <a:effectLst/>
                          <a:latin typeface="+mn-lt"/>
                          <a:ea typeface="+mn-ea"/>
                          <a:cs typeface="+mn-cs"/>
                        </a:rPr>
                        <a:t>Pattern</a:t>
                      </a:r>
                      <a:endParaRPr lang="de-DE" b="0" dirty="0"/>
                    </a:p>
                  </a:txBody>
                  <a:tcPr/>
                </a:tc>
                <a:tc>
                  <a:txBody>
                    <a:bodyPr/>
                    <a:lstStyle/>
                    <a:p>
                      <a:pPr algn="l"/>
                      <a:r>
                        <a:rPr lang="de-DE" sz="1800" b="0" i="0" kern="1200" dirty="0">
                          <a:solidFill>
                            <a:schemeClr val="dk1"/>
                          </a:solidFill>
                          <a:effectLst/>
                          <a:highlight>
                            <a:srgbClr val="FF304C"/>
                          </a:highlight>
                          <a:latin typeface="+mn-lt"/>
                          <a:ea typeface="+mn-ea"/>
                          <a:cs typeface="+mn-cs"/>
                        </a:rPr>
                        <a:t>Stanford CoreNLP</a:t>
                      </a:r>
                      <a:endParaRPr lang="de-DE" b="0" dirty="0">
                        <a:highlight>
                          <a:srgbClr val="FF304C"/>
                        </a:highlight>
                      </a:endParaRPr>
                    </a:p>
                  </a:txBody>
                  <a:tcPr/>
                </a:tc>
                <a:extLst>
                  <a:ext uri="{0D108BD9-81ED-4DB2-BD59-A6C34878D82A}">
                    <a16:rowId xmlns:a16="http://schemas.microsoft.com/office/drawing/2014/main" val="3718440448"/>
                  </a:ext>
                </a:extLst>
              </a:tr>
              <a:tr h="493367">
                <a:tc>
                  <a:txBody>
                    <a:bodyPr/>
                    <a:lstStyle/>
                    <a:p>
                      <a:pPr algn="l"/>
                      <a:r>
                        <a:rPr lang="de-DE" sz="1800" b="0" i="0" kern="1200" dirty="0">
                          <a:solidFill>
                            <a:schemeClr val="dk1"/>
                          </a:solidFill>
                          <a:effectLst/>
                          <a:highlight>
                            <a:srgbClr val="FF304C"/>
                          </a:highlight>
                          <a:latin typeface="+mn-lt"/>
                          <a:ea typeface="+mn-ea"/>
                          <a:cs typeface="+mn-cs"/>
                        </a:rPr>
                        <a:t>Spacy</a:t>
                      </a:r>
                      <a:endParaRPr lang="de-DE" b="0" dirty="0">
                        <a:highlight>
                          <a:srgbClr val="FF304C"/>
                        </a:highlight>
                      </a:endParaRPr>
                    </a:p>
                  </a:txBody>
                  <a:tcPr/>
                </a:tc>
                <a:tc>
                  <a:txBody>
                    <a:bodyPr/>
                    <a:lstStyle/>
                    <a:p>
                      <a:pPr algn="l"/>
                      <a:r>
                        <a:rPr lang="de-DE" sz="1800" b="0" i="0" kern="1200" dirty="0">
                          <a:solidFill>
                            <a:schemeClr val="dk1"/>
                          </a:solidFill>
                          <a:effectLst/>
                          <a:latin typeface="+mn-lt"/>
                          <a:ea typeface="+mn-ea"/>
                          <a:cs typeface="+mn-cs"/>
                        </a:rPr>
                        <a:t>CogComp NLP</a:t>
                      </a:r>
                      <a:endParaRPr lang="de-DE" b="0" dirty="0"/>
                    </a:p>
                  </a:txBody>
                  <a:tcPr/>
                </a:tc>
                <a:extLst>
                  <a:ext uri="{0D108BD9-81ED-4DB2-BD59-A6C34878D82A}">
                    <a16:rowId xmlns:a16="http://schemas.microsoft.com/office/drawing/2014/main" val="951672596"/>
                  </a:ext>
                </a:extLst>
              </a:tr>
              <a:tr h="493367">
                <a:tc>
                  <a:txBody>
                    <a:bodyPr/>
                    <a:lstStyle/>
                    <a:p>
                      <a:pPr algn="l"/>
                      <a:r>
                        <a:rPr lang="de-DE" sz="1800" b="0" i="0" kern="1200" dirty="0">
                          <a:solidFill>
                            <a:schemeClr val="dk1"/>
                          </a:solidFill>
                          <a:effectLst/>
                          <a:latin typeface="+mn-lt"/>
                          <a:ea typeface="+mn-ea"/>
                          <a:cs typeface="+mn-cs"/>
                        </a:rPr>
                        <a:t>Orange</a:t>
                      </a:r>
                      <a:endParaRPr lang="de-DE" b="0" dirty="0"/>
                    </a:p>
                  </a:txBody>
                  <a:tcPr/>
                </a:tc>
                <a:tc>
                  <a:txBody>
                    <a:bodyPr/>
                    <a:lstStyle/>
                    <a:p>
                      <a:pPr algn="l"/>
                      <a:endParaRPr lang="de-DE" b="0"/>
                    </a:p>
                  </a:txBody>
                  <a:tcPr/>
                </a:tc>
                <a:extLst>
                  <a:ext uri="{0D108BD9-81ED-4DB2-BD59-A6C34878D82A}">
                    <a16:rowId xmlns:a16="http://schemas.microsoft.com/office/drawing/2014/main" val="4131740079"/>
                  </a:ext>
                </a:extLst>
              </a:tr>
              <a:tr h="493367">
                <a:tc>
                  <a:txBody>
                    <a:bodyPr/>
                    <a:lstStyle/>
                    <a:p>
                      <a:pPr algn="l"/>
                      <a:r>
                        <a:rPr lang="de-DE" sz="1800" b="0" i="0" kern="1200" dirty="0">
                          <a:solidFill>
                            <a:schemeClr val="dk1"/>
                          </a:solidFill>
                          <a:effectLst/>
                          <a:latin typeface="+mn-lt"/>
                          <a:ea typeface="+mn-ea"/>
                          <a:cs typeface="+mn-cs"/>
                        </a:rPr>
                        <a:t>Pineapple</a:t>
                      </a:r>
                      <a:endParaRPr lang="de-DE" b="0" dirty="0"/>
                    </a:p>
                  </a:txBody>
                  <a:tcPr/>
                </a:tc>
                <a:tc>
                  <a:txBody>
                    <a:bodyPr/>
                    <a:lstStyle/>
                    <a:p>
                      <a:pPr algn="l"/>
                      <a:endParaRPr lang="de-DE" b="0" dirty="0"/>
                    </a:p>
                  </a:txBody>
                  <a:tcPr/>
                </a:tc>
                <a:extLst>
                  <a:ext uri="{0D108BD9-81ED-4DB2-BD59-A6C34878D82A}">
                    <a16:rowId xmlns:a16="http://schemas.microsoft.com/office/drawing/2014/main" val="4079055901"/>
                  </a:ext>
                </a:extLst>
              </a:tr>
            </a:tbl>
          </a:graphicData>
        </a:graphic>
      </p:graphicFrame>
    </p:spTree>
    <p:extLst>
      <p:ext uri="{BB962C8B-B14F-4D97-AF65-F5344CB8AC3E}">
        <p14:creationId xmlns:p14="http://schemas.microsoft.com/office/powerpoint/2010/main" val="1231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1">
            <a:extLst>
              <a:ext uri="{FF2B5EF4-FFF2-40B4-BE49-F238E27FC236}">
                <a16:creationId xmlns:a16="http://schemas.microsoft.com/office/drawing/2014/main" id="{359DA0F5-7BB1-4982-B557-3AE195D2C0BD}"/>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a:extLst>
              <a:ext uri="{FF2B5EF4-FFF2-40B4-BE49-F238E27FC236}">
                <a16:creationId xmlns:a16="http://schemas.microsoft.com/office/drawing/2014/main" id="{6E059BFA-6831-4CE4-B854-7919B9B81BCC}"/>
              </a:ext>
            </a:extLst>
          </p:cNvPr>
          <p:cNvSpPr>
            <a:spLocks noGrp="1"/>
          </p:cNvSpPr>
          <p:nvPr>
            <p:ph type="title"/>
          </p:nvPr>
        </p:nvSpPr>
        <p:spPr/>
        <p:txBody>
          <a:bodyPr/>
          <a:lstStyle/>
          <a:p>
            <a:r>
              <a:rPr lang="de-DE" b="1" dirty="0"/>
              <a:t>Feature comparsions of APIs</a:t>
            </a:r>
            <a:br>
              <a:rPr lang="de-DE" b="1" dirty="0"/>
            </a:br>
            <a:endParaRPr lang="de-DE" dirty="0"/>
          </a:p>
        </p:txBody>
      </p:sp>
      <p:sp>
        <p:nvSpPr>
          <p:cNvPr id="4" name="Footer Placeholder 3">
            <a:extLst>
              <a:ext uri="{FF2B5EF4-FFF2-40B4-BE49-F238E27FC236}">
                <a16:creationId xmlns:a16="http://schemas.microsoft.com/office/drawing/2014/main" id="{780C7C88-B663-433C-9AAD-D42F662AC997}"/>
              </a:ext>
            </a:extLst>
          </p:cNvPr>
          <p:cNvSpPr>
            <a:spLocks noGrp="1"/>
          </p:cNvSpPr>
          <p:nvPr>
            <p:ph type="ftr" sz="quarter" idx="16"/>
          </p:nvPr>
        </p:nvSpPr>
        <p:spPr/>
        <p:txBody>
          <a:bodyPr/>
          <a:lstStyle/>
          <a:p>
            <a:r>
              <a:rPr lang="en-US" dirty="0"/>
              <a:t>© 2019 Capgemini. All rights reserved.</a:t>
            </a:r>
          </a:p>
        </p:txBody>
      </p:sp>
      <p:sp>
        <p:nvSpPr>
          <p:cNvPr id="5" name="Slide Number Placeholder 4">
            <a:extLst>
              <a:ext uri="{FF2B5EF4-FFF2-40B4-BE49-F238E27FC236}">
                <a16:creationId xmlns:a16="http://schemas.microsoft.com/office/drawing/2014/main" id="{58AA1E34-30D3-4208-A4BA-2AAAAACE88B6}"/>
              </a:ext>
            </a:extLst>
          </p:cNvPr>
          <p:cNvSpPr>
            <a:spLocks noGrp="1"/>
          </p:cNvSpPr>
          <p:nvPr>
            <p:ph type="sldNum" sz="quarter" idx="17"/>
          </p:nvPr>
        </p:nvSpPr>
        <p:spPr/>
        <p:txBody>
          <a:bodyPr/>
          <a:lstStyle/>
          <a:p>
            <a:fld id="{DD205EFF-948D-4AF6-B54C-65639188FB5F}" type="slidenum">
              <a:rPr lang="en-US" smtClean="0"/>
              <a:pPr/>
              <a:t>7</a:t>
            </a:fld>
            <a:endParaRPr lang="en-US" dirty="0"/>
          </a:p>
        </p:txBody>
      </p:sp>
      <p:sp>
        <p:nvSpPr>
          <p:cNvPr id="6" name="Text Placeholder 5">
            <a:extLst>
              <a:ext uri="{FF2B5EF4-FFF2-40B4-BE49-F238E27FC236}">
                <a16:creationId xmlns:a16="http://schemas.microsoft.com/office/drawing/2014/main" id="{EB47219C-AD78-43BA-87AA-9F6C136550F3}"/>
              </a:ext>
            </a:extLst>
          </p:cNvPr>
          <p:cNvSpPr>
            <a:spLocks noGrp="1"/>
          </p:cNvSpPr>
          <p:nvPr>
            <p:ph type="body" sz="quarter" idx="12"/>
          </p:nvPr>
        </p:nvSpPr>
        <p:spPr>
          <a:xfrm>
            <a:off x="407986" y="851913"/>
            <a:ext cx="11376026" cy="360000"/>
          </a:xfrm>
        </p:spPr>
        <p:txBody>
          <a:bodyPr/>
          <a:lstStyle/>
          <a:p>
            <a:r>
              <a:rPr lang="en-US" sz="1400" dirty="0"/>
              <a:t>Here’s a quick comparison of the non-functionalities offered by </a:t>
            </a:r>
            <a:r>
              <a:rPr lang="en-US" sz="1400" dirty="0" err="1"/>
              <a:t>spaCy</a:t>
            </a:r>
            <a:r>
              <a:rPr lang="en-US" sz="1400" dirty="0"/>
              <a:t>, </a:t>
            </a:r>
            <a:r>
              <a:rPr lang="en-US" sz="1400" dirty="0" err="1"/>
              <a:t>openNLP</a:t>
            </a:r>
            <a:r>
              <a:rPr lang="en-US" sz="1400" dirty="0"/>
              <a:t>, Open Calais, NLTK and </a:t>
            </a:r>
            <a:r>
              <a:rPr lang="en-US" sz="1400" dirty="0" err="1"/>
              <a:t>CoreNLP</a:t>
            </a:r>
            <a:r>
              <a:rPr lang="en-US" sz="1400" dirty="0"/>
              <a:t>.</a:t>
            </a:r>
          </a:p>
          <a:p>
            <a:endParaRPr lang="en-US" sz="1400" dirty="0"/>
          </a:p>
          <a:p>
            <a:endParaRPr lang="de-DE" sz="1400" dirty="0"/>
          </a:p>
        </p:txBody>
      </p:sp>
      <p:graphicFrame>
        <p:nvGraphicFramePr>
          <p:cNvPr id="8" name="Table 7">
            <a:extLst>
              <a:ext uri="{FF2B5EF4-FFF2-40B4-BE49-F238E27FC236}">
                <a16:creationId xmlns:a16="http://schemas.microsoft.com/office/drawing/2014/main" id="{8C8C3C21-BAC2-4DA2-8FAF-350B9C318C51}"/>
              </a:ext>
            </a:extLst>
          </p:cNvPr>
          <p:cNvGraphicFramePr>
            <a:graphicFrameLocks noGrp="1"/>
          </p:cNvGraphicFramePr>
          <p:nvPr>
            <p:extLst>
              <p:ext uri="{D42A27DB-BD31-4B8C-83A1-F6EECF244321}">
                <p14:modId xmlns:p14="http://schemas.microsoft.com/office/powerpoint/2010/main" val="4099006036"/>
              </p:ext>
            </p:extLst>
          </p:nvPr>
        </p:nvGraphicFramePr>
        <p:xfrm>
          <a:off x="388248" y="1379803"/>
          <a:ext cx="9750877" cy="4069467"/>
        </p:xfrm>
        <a:graphic>
          <a:graphicData uri="http://schemas.openxmlformats.org/drawingml/2006/table">
            <a:tbl>
              <a:tblPr firstRow="1" bandRow="1">
                <a:tableStyleId>{5C22544A-7EE6-4342-B048-85BDC9FD1C3A}</a:tableStyleId>
              </a:tblPr>
              <a:tblGrid>
                <a:gridCol w="919972">
                  <a:extLst>
                    <a:ext uri="{9D8B030D-6E8A-4147-A177-3AD203B41FA5}">
                      <a16:colId xmlns:a16="http://schemas.microsoft.com/office/drawing/2014/main" val="3953055352"/>
                    </a:ext>
                  </a:extLst>
                </a:gridCol>
                <a:gridCol w="2103742">
                  <a:extLst>
                    <a:ext uri="{9D8B030D-6E8A-4147-A177-3AD203B41FA5}">
                      <a16:colId xmlns:a16="http://schemas.microsoft.com/office/drawing/2014/main" val="3667808939"/>
                    </a:ext>
                  </a:extLst>
                </a:gridCol>
                <a:gridCol w="1656184">
                  <a:extLst>
                    <a:ext uri="{9D8B030D-6E8A-4147-A177-3AD203B41FA5}">
                      <a16:colId xmlns:a16="http://schemas.microsoft.com/office/drawing/2014/main" val="2485681895"/>
                    </a:ext>
                  </a:extLst>
                </a:gridCol>
                <a:gridCol w="1512168">
                  <a:extLst>
                    <a:ext uri="{9D8B030D-6E8A-4147-A177-3AD203B41FA5}">
                      <a16:colId xmlns:a16="http://schemas.microsoft.com/office/drawing/2014/main" val="377663979"/>
                    </a:ext>
                  </a:extLst>
                </a:gridCol>
                <a:gridCol w="1800200">
                  <a:extLst>
                    <a:ext uri="{9D8B030D-6E8A-4147-A177-3AD203B41FA5}">
                      <a16:colId xmlns:a16="http://schemas.microsoft.com/office/drawing/2014/main" val="3499075339"/>
                    </a:ext>
                  </a:extLst>
                </a:gridCol>
                <a:gridCol w="1758611">
                  <a:extLst>
                    <a:ext uri="{9D8B030D-6E8A-4147-A177-3AD203B41FA5}">
                      <a16:colId xmlns:a16="http://schemas.microsoft.com/office/drawing/2014/main" val="3252873070"/>
                    </a:ext>
                  </a:extLst>
                </a:gridCol>
              </a:tblGrid>
              <a:tr h="311022">
                <a:tc>
                  <a:txBody>
                    <a:bodyPr/>
                    <a:lstStyle/>
                    <a:p>
                      <a:pPr marL="0" indent="0" algn="l">
                        <a:buFont typeface="+mj-lt"/>
                        <a:buNone/>
                      </a:pPr>
                      <a:r>
                        <a:rPr lang="de-DE" sz="1000" dirty="0"/>
                        <a:t>Sr.no</a:t>
                      </a:r>
                    </a:p>
                  </a:txBody>
                  <a:tcPr>
                    <a:solidFill>
                      <a:schemeClr val="tx2">
                        <a:lumMod val="75000"/>
                      </a:schemeClr>
                    </a:solidFill>
                  </a:tcPr>
                </a:tc>
                <a:tc>
                  <a:txBody>
                    <a:bodyPr/>
                    <a:lstStyle/>
                    <a:p>
                      <a:pPr algn="l"/>
                      <a:r>
                        <a:rPr lang="de-DE" sz="1000" dirty="0"/>
                        <a:t>Criteria</a:t>
                      </a:r>
                    </a:p>
                  </a:txBody>
                  <a:tcPr>
                    <a:solidFill>
                      <a:schemeClr val="tx2">
                        <a:lumMod val="75000"/>
                      </a:schemeClr>
                    </a:solidFill>
                  </a:tcPr>
                </a:tc>
                <a:tc>
                  <a:txBody>
                    <a:bodyPr/>
                    <a:lstStyle/>
                    <a:p>
                      <a:pPr algn="l"/>
                      <a:r>
                        <a:rPr lang="de-DE" sz="1000" dirty="0"/>
                        <a:t>Spacy</a:t>
                      </a:r>
                    </a:p>
                  </a:txBody>
                  <a:tcPr>
                    <a:solidFill>
                      <a:schemeClr val="tx2">
                        <a:lumMod val="75000"/>
                      </a:schemeClr>
                    </a:solidFill>
                  </a:tcPr>
                </a:tc>
                <a:tc>
                  <a:txBody>
                    <a:bodyPr/>
                    <a:lstStyle/>
                    <a:p>
                      <a:pPr algn="l"/>
                      <a:r>
                        <a:rPr lang="de-DE" sz="1000" dirty="0"/>
                        <a:t>NTLK</a:t>
                      </a:r>
                    </a:p>
                  </a:txBody>
                  <a:tcPr>
                    <a:solidFill>
                      <a:schemeClr val="tx2">
                        <a:lumMod val="75000"/>
                      </a:schemeClr>
                    </a:solidFill>
                  </a:tcPr>
                </a:tc>
                <a:tc>
                  <a:txBody>
                    <a:bodyPr/>
                    <a:lstStyle/>
                    <a:p>
                      <a:pPr algn="l"/>
                      <a:r>
                        <a:rPr lang="de-DE" sz="1000" dirty="0"/>
                        <a:t>CoreNLP</a:t>
                      </a:r>
                    </a:p>
                  </a:txBody>
                  <a:tcPr>
                    <a:solidFill>
                      <a:schemeClr val="tx2">
                        <a:lumMod val="75000"/>
                      </a:schemeClr>
                    </a:solidFill>
                  </a:tcPr>
                </a:tc>
                <a:tc>
                  <a:txBody>
                    <a:bodyPr/>
                    <a:lstStyle/>
                    <a:p>
                      <a:pPr algn="l"/>
                      <a:r>
                        <a:rPr lang="de-DE" sz="1000" dirty="0"/>
                        <a:t>OpenNLP</a:t>
                      </a:r>
                    </a:p>
                  </a:txBody>
                  <a:tcPr>
                    <a:solidFill>
                      <a:schemeClr val="tx2">
                        <a:lumMod val="75000"/>
                      </a:schemeClr>
                    </a:solidFill>
                  </a:tcPr>
                </a:tc>
                <a:extLst>
                  <a:ext uri="{0D108BD9-81ED-4DB2-BD59-A6C34878D82A}">
                    <a16:rowId xmlns:a16="http://schemas.microsoft.com/office/drawing/2014/main" val="591284096"/>
                  </a:ext>
                </a:extLst>
              </a:tr>
              <a:tr h="418614">
                <a:tc>
                  <a:txBody>
                    <a:bodyPr/>
                    <a:lstStyle/>
                    <a:p>
                      <a:pPr marL="0" indent="0" algn="l">
                        <a:buFont typeface="+mj-lt"/>
                        <a:buNone/>
                      </a:pPr>
                      <a:r>
                        <a:rPr lang="de-DE" sz="1000" dirty="0"/>
                        <a:t>1.</a:t>
                      </a:r>
                    </a:p>
                  </a:txBody>
                  <a:tcPr/>
                </a:tc>
                <a:tc>
                  <a:txBody>
                    <a:bodyPr/>
                    <a:lstStyle/>
                    <a:p>
                      <a:pPr algn="l"/>
                      <a:r>
                        <a:rPr lang="de-DE" sz="1000" b="1" i="0" kern="1200" dirty="0">
                          <a:solidFill>
                            <a:schemeClr val="dk1"/>
                          </a:solidFill>
                          <a:effectLst/>
                          <a:latin typeface="+mn-lt"/>
                          <a:ea typeface="+mn-ea"/>
                          <a:cs typeface="+mn-cs"/>
                        </a:rPr>
                        <a:t>Programming language</a:t>
                      </a:r>
                      <a:endParaRPr lang="de-DE" sz="1000" b="1" dirty="0"/>
                    </a:p>
                  </a:txBody>
                  <a:tcPr/>
                </a:tc>
                <a:tc>
                  <a:txBody>
                    <a:bodyPr/>
                    <a:lstStyle/>
                    <a:p>
                      <a:pPr algn="l"/>
                      <a:r>
                        <a:rPr lang="de-DE" sz="1000" dirty="0"/>
                        <a:t>Python</a:t>
                      </a:r>
                    </a:p>
                  </a:txBody>
                  <a:tcPr/>
                </a:tc>
                <a:tc>
                  <a:txBody>
                    <a:bodyPr/>
                    <a:lstStyle/>
                    <a:p>
                      <a:pPr algn="l"/>
                      <a:r>
                        <a:rPr lang="de-DE" sz="1000" dirty="0"/>
                        <a:t>Python</a:t>
                      </a:r>
                    </a:p>
                  </a:txBody>
                  <a:tcPr/>
                </a:tc>
                <a:tc>
                  <a:txBody>
                    <a:bodyPr/>
                    <a:lstStyle/>
                    <a:p>
                      <a:pPr algn="l"/>
                      <a:r>
                        <a:rPr lang="de-DE" sz="1000" dirty="0"/>
                        <a:t>Java/Python</a:t>
                      </a:r>
                    </a:p>
                  </a:txBody>
                  <a:tcPr/>
                </a:tc>
                <a:tc>
                  <a:txBody>
                    <a:bodyPr/>
                    <a:lstStyle/>
                    <a:p>
                      <a:pPr algn="l"/>
                      <a:r>
                        <a:rPr lang="de-DE" sz="1000" dirty="0"/>
                        <a:t>Java</a:t>
                      </a:r>
                    </a:p>
                  </a:txBody>
                  <a:tcPr/>
                </a:tc>
                <a:extLst>
                  <a:ext uri="{0D108BD9-81ED-4DB2-BD59-A6C34878D82A}">
                    <a16:rowId xmlns:a16="http://schemas.microsoft.com/office/drawing/2014/main" val="1352609188"/>
                  </a:ext>
                </a:extLst>
              </a:tr>
              <a:tr h="884177">
                <a:tc>
                  <a:txBody>
                    <a:bodyPr/>
                    <a:lstStyle/>
                    <a:p>
                      <a:pPr marL="0" indent="0" algn="l">
                        <a:buFont typeface="+mj-lt"/>
                        <a:buNone/>
                      </a:pPr>
                      <a:r>
                        <a:rPr lang="de-DE" sz="10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b="1" kern="1200" dirty="0">
                          <a:solidFill>
                            <a:schemeClr val="dk1"/>
                          </a:solidFill>
                          <a:effectLst/>
                          <a:latin typeface="+mn-lt"/>
                          <a:ea typeface="Calibri" panose="020F0502020204030204" pitchFamily="34" charset="0"/>
                          <a:cs typeface="Times New Roman" panose="02020603050405020304" pitchFamily="18" charset="0"/>
                        </a:rPr>
                        <a:t>Speed</a:t>
                      </a:r>
                    </a:p>
                    <a:p>
                      <a:pPr algn="l"/>
                      <a:endParaRPr lang="de-DE" sz="1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Over 400 times faster than NLTK</a:t>
                      </a:r>
                      <a:endParaRPr lang="de-DE" sz="1000" kern="1200" dirty="0">
                        <a:solidFill>
                          <a:schemeClr val="dk1"/>
                        </a:solidFill>
                        <a:effectLst/>
                        <a:latin typeface="+mn-lt"/>
                        <a:ea typeface="+mn-ea"/>
                        <a:cs typeface="+mn-cs"/>
                      </a:endParaRPr>
                    </a:p>
                    <a:p>
                      <a:pPr algn="l"/>
                      <a:endParaRPr lang="de-DE"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Slow speed than Spacy</a:t>
                      </a:r>
                      <a:endParaRPr lang="de-DE" sz="1000" kern="1200" dirty="0">
                        <a:solidFill>
                          <a:schemeClr val="dk1"/>
                        </a:solidFill>
                        <a:effectLst/>
                        <a:latin typeface="+mn-lt"/>
                        <a:ea typeface="Calibri" panose="020F0502020204030204" pitchFamily="34" charset="0"/>
                        <a:cs typeface="Times New Roman" panose="02020603050405020304" pitchFamily="18" charset="0"/>
                      </a:endParaRPr>
                    </a:p>
                    <a:p>
                      <a:pPr algn="l"/>
                      <a:endParaRPr lang="de-DE" sz="1000" dirty="0"/>
                    </a:p>
                  </a:txBody>
                  <a:tcPr/>
                </a:tc>
                <a:tc>
                  <a:txBody>
                    <a:bodyPr/>
                    <a:lstStyle/>
                    <a:p>
                      <a:pPr algn="l"/>
                      <a:r>
                        <a:rPr lang="de-DE" sz="1000" dirty="0"/>
                        <a:t>CoreNLP is very slow than spaCy because it</a:t>
                      </a:r>
                      <a:r>
                        <a:rPr lang="en-US" sz="900" b="0" i="0" kern="1200" dirty="0">
                          <a:solidFill>
                            <a:schemeClr val="dk1"/>
                          </a:solidFill>
                          <a:effectLst/>
                          <a:latin typeface="+mn-lt"/>
                          <a:ea typeface="+mn-ea"/>
                          <a:cs typeface="+mn-cs"/>
                        </a:rPr>
                        <a:t> uses large model files of parameters for various components and they take lots of time to load.</a:t>
                      </a:r>
                      <a:endParaRPr lang="de-DE" sz="900" dirty="0"/>
                    </a:p>
                  </a:txBody>
                  <a:tcPr/>
                </a:tc>
                <a:tc>
                  <a:txBody>
                    <a:bodyPr/>
                    <a:lstStyle/>
                    <a:p>
                      <a:pPr algn="l"/>
                      <a:r>
                        <a:rPr lang="de-DE" sz="1000" dirty="0"/>
                        <a:t>Slower than coreNLP</a:t>
                      </a:r>
                    </a:p>
                  </a:txBody>
                  <a:tcPr/>
                </a:tc>
                <a:extLst>
                  <a:ext uri="{0D108BD9-81ED-4DB2-BD59-A6C34878D82A}">
                    <a16:rowId xmlns:a16="http://schemas.microsoft.com/office/drawing/2014/main" val="1077331930"/>
                  </a:ext>
                </a:extLst>
              </a:tr>
              <a:tr h="926280">
                <a:tc>
                  <a:txBody>
                    <a:bodyPr/>
                    <a:lstStyle/>
                    <a:p>
                      <a:pPr marL="0" indent="0" algn="l">
                        <a:buFont typeface="+mj-lt"/>
                        <a:buNone/>
                      </a:pPr>
                      <a:r>
                        <a:rPr lang="de-DE" sz="1000" dirty="0"/>
                        <a:t>3.</a:t>
                      </a:r>
                    </a:p>
                  </a:txBody>
                  <a:tcPr/>
                </a:tc>
                <a:tc>
                  <a:txBody>
                    <a:bodyPr/>
                    <a:lstStyle/>
                    <a:p>
                      <a:pPr algn="l" fontAlgn="t"/>
                      <a:r>
                        <a:rPr lang="de-DE" sz="1000" b="1" dirty="0">
                          <a:effectLst/>
                        </a:rPr>
                        <a:t>Language support</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The main </a:t>
                      </a:r>
                      <a:r>
                        <a:rPr lang="en-US" sz="1000" b="0" i="0" kern="1200" dirty="0" err="1">
                          <a:solidFill>
                            <a:schemeClr val="dk1"/>
                          </a:solidFill>
                          <a:effectLst/>
                          <a:latin typeface="+mn-lt"/>
                          <a:ea typeface="+mn-ea"/>
                          <a:cs typeface="+mn-cs"/>
                        </a:rPr>
                        <a:t>dra</a:t>
                      </a:r>
                      <a:r>
                        <a:rPr lang="en-US" sz="1000" b="0" i="0" kern="1200" dirty="0">
                          <a:solidFill>
                            <a:schemeClr val="dk1"/>
                          </a:solidFill>
                          <a:effectLst/>
                          <a:latin typeface="+mn-lt"/>
                          <a:ea typeface="+mn-ea"/>
                          <a:cs typeface="+mn-cs"/>
                        </a:rPr>
                        <a:t>  </a:t>
                      </a:r>
                      <a:r>
                        <a:rPr lang="en-US" sz="1000" b="0" i="0" kern="1200" dirty="0" err="1">
                          <a:solidFill>
                            <a:schemeClr val="dk1"/>
                          </a:solidFill>
                          <a:effectLst/>
                          <a:latin typeface="+mn-lt"/>
                          <a:ea typeface="+mn-ea"/>
                          <a:cs typeface="+mn-cs"/>
                        </a:rPr>
                        <a:t>wback</a:t>
                      </a:r>
                      <a:r>
                        <a:rPr lang="en-US" sz="1000" b="0" i="0" kern="1200" dirty="0">
                          <a:solidFill>
                            <a:schemeClr val="dk1"/>
                          </a:solidFill>
                          <a:effectLst/>
                          <a:latin typeface="+mn-lt"/>
                          <a:ea typeface="+mn-ea"/>
                          <a:cs typeface="+mn-cs"/>
                        </a:rPr>
                        <a:t> of </a:t>
                      </a:r>
                      <a:r>
                        <a:rPr lang="en-US" sz="1000" b="0" i="0" kern="1200" dirty="0" err="1">
                          <a:solidFill>
                            <a:schemeClr val="dk1"/>
                          </a:solidFill>
                          <a:effectLst/>
                          <a:latin typeface="+mn-lt"/>
                          <a:ea typeface="+mn-ea"/>
                          <a:cs typeface="+mn-cs"/>
                        </a:rPr>
                        <a:t>spaCy</a:t>
                      </a:r>
                      <a:r>
                        <a:rPr lang="en-US" sz="1000" b="0" i="0" kern="1200" dirty="0">
                          <a:solidFill>
                            <a:schemeClr val="dk1"/>
                          </a:solidFill>
                          <a:effectLst/>
                          <a:latin typeface="+mn-lt"/>
                          <a:ea typeface="+mn-ea"/>
                          <a:cs typeface="+mn-cs"/>
                        </a:rPr>
                        <a:t> — it only supports English and German</a:t>
                      </a:r>
                      <a:endParaRPr lang="de-DE" sz="1000" dirty="0"/>
                    </a:p>
                    <a:p>
                      <a:pPr marL="0" marR="0" lvl="0" indent="0" algn="l" defTabSz="914400" rtl="0" eaLnBrk="1" fontAlgn="t" latinLnBrk="0" hangingPunct="1">
                        <a:lnSpc>
                          <a:spcPct val="100000"/>
                        </a:lnSpc>
                        <a:spcBef>
                          <a:spcPts val="0"/>
                        </a:spcBef>
                        <a:spcAft>
                          <a:spcPts val="0"/>
                        </a:spcAft>
                        <a:buClrTx/>
                        <a:buSzTx/>
                        <a:buFontTx/>
                        <a:buNone/>
                        <a:tabLst/>
                        <a:defRPr/>
                      </a:pPr>
                      <a:endParaRPr lang="de-DE" sz="1000" kern="1200" dirty="0">
                        <a:solidFill>
                          <a:schemeClr val="dk1"/>
                        </a:solidFill>
                        <a:effectLst/>
                        <a:latin typeface="+mn-lt"/>
                        <a:ea typeface="Calibri" panose="020F0502020204030204" pitchFamily="34" charset="0"/>
                        <a:cs typeface="Times New Roman" panose="02020603050405020304" pitchFamily="18" charset="0"/>
                      </a:endParaRPr>
                    </a:p>
                    <a:p>
                      <a:pPr algn="l" fontAlgn="t"/>
                      <a:endParaRPr lang="de-DE" sz="1000" dirty="0">
                        <a:effectLs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DE" sz="1000" kern="1200" dirty="0">
                          <a:solidFill>
                            <a:schemeClr val="dk1"/>
                          </a:solidFill>
                          <a:latin typeface="+mn-lt"/>
                          <a:ea typeface="+mn-ea"/>
                          <a:cs typeface="+mn-cs"/>
                        </a:rPr>
                        <a:t>Support multiple languages</a:t>
                      </a:r>
                    </a:p>
                    <a:p>
                      <a:pPr algn="l" fontAlgn="t"/>
                      <a:endParaRPr lang="de-DE" sz="1000" dirty="0">
                        <a:effectLs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Stanford has a handful more, but not all features are supported for all languages</a:t>
                      </a:r>
                      <a:endParaRPr lang="de-DE" sz="1000" dirty="0"/>
                    </a:p>
                    <a:p>
                      <a:pPr algn="l" fontAlgn="t"/>
                      <a:endParaRPr lang="de-DE" sz="10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kern="1200" dirty="0">
                          <a:solidFill>
                            <a:schemeClr val="dk1"/>
                          </a:solidFill>
                          <a:latin typeface="+mn-lt"/>
                          <a:ea typeface="+mn-ea"/>
                          <a:cs typeface="+mn-cs"/>
                        </a:rPr>
                        <a:t>Support multiple languages</a:t>
                      </a:r>
                    </a:p>
                    <a:p>
                      <a:pPr algn="l"/>
                      <a:endParaRPr lang="de-DE" sz="1000" dirty="0"/>
                    </a:p>
                  </a:txBody>
                  <a:tcPr/>
                </a:tc>
                <a:extLst>
                  <a:ext uri="{0D108BD9-81ED-4DB2-BD59-A6C34878D82A}">
                    <a16:rowId xmlns:a16="http://schemas.microsoft.com/office/drawing/2014/main" val="4137874251"/>
                  </a:ext>
                </a:extLst>
              </a:tr>
              <a:tr h="825231">
                <a:tc>
                  <a:txBody>
                    <a:bodyPr/>
                    <a:lstStyle/>
                    <a:p>
                      <a:pPr marL="0" indent="0" algn="l">
                        <a:buFont typeface="+mj-lt"/>
                        <a:buNone/>
                      </a:pPr>
                      <a:r>
                        <a:rPr lang="de-DE" sz="1000" dirty="0"/>
                        <a:t>4.</a:t>
                      </a:r>
                    </a:p>
                  </a:txBody>
                  <a:tcPr/>
                </a:tc>
                <a:tc>
                  <a:txBody>
                    <a:bodyPr/>
                    <a:lstStyle/>
                    <a:p>
                      <a:pPr algn="l" fontAlgn="t"/>
                      <a:r>
                        <a:rPr lang="de-DE" sz="1000" b="1" kern="1200" dirty="0">
                          <a:solidFill>
                            <a:schemeClr val="dk1"/>
                          </a:solidFill>
                          <a:effectLst/>
                          <a:latin typeface="+mn-lt"/>
                          <a:ea typeface="Calibri" panose="020F0502020204030204" pitchFamily="34" charset="0"/>
                          <a:cs typeface="Times New Roman" panose="02020603050405020304" pitchFamily="18" charset="0"/>
                        </a:rPr>
                        <a:t>Acurracy</a:t>
                      </a:r>
                      <a:endParaRPr lang="de-DE" sz="1000" b="1" dirty="0">
                        <a:effectLst/>
                      </a:endParaRPr>
                    </a:p>
                  </a:txBody>
                  <a:tcPr/>
                </a:tc>
                <a:tc>
                  <a:txBody>
                    <a:bodyPr/>
                    <a:lstStyle/>
                    <a:p>
                      <a:pPr algn="l">
                        <a:lnSpc>
                          <a:spcPct val="107000"/>
                        </a:lnSpc>
                        <a:spcAft>
                          <a:spcPts val="0"/>
                        </a:spcAft>
                      </a:pPr>
                      <a:r>
                        <a:rPr lang="en-US" sz="1000" kern="1200" dirty="0">
                          <a:solidFill>
                            <a:schemeClr val="dk1"/>
                          </a:solidFill>
                          <a:effectLst/>
                          <a:latin typeface="+mn-lt"/>
                          <a:ea typeface="+mn-ea"/>
                          <a:cs typeface="+mn-cs"/>
                        </a:rPr>
                        <a:t>State-of-the-art accuracy. </a:t>
                      </a:r>
                      <a:endParaRPr lang="de-DE" sz="1000" kern="1200" dirty="0">
                        <a:solidFill>
                          <a:schemeClr val="dk1"/>
                        </a:solidFill>
                        <a:effectLst/>
                        <a:latin typeface="+mn-lt"/>
                        <a:ea typeface="+mn-ea"/>
                        <a:cs typeface="+mn-cs"/>
                      </a:endParaRPr>
                    </a:p>
                    <a:p>
                      <a:pPr algn="l">
                        <a:lnSpc>
                          <a:spcPct val="107000"/>
                        </a:lnSpc>
                        <a:spcAft>
                          <a:spcPts val="0"/>
                        </a:spcAft>
                      </a:pPr>
                      <a:r>
                        <a:rPr lang="en-US" sz="1000" kern="1200" dirty="0">
                          <a:solidFill>
                            <a:schemeClr val="dk1"/>
                          </a:solidFill>
                          <a:effectLst/>
                          <a:latin typeface="+mn-lt"/>
                          <a:ea typeface="+mn-ea"/>
                          <a:cs typeface="+mn-cs"/>
                        </a:rPr>
                        <a:t> </a:t>
                      </a:r>
                      <a:endParaRPr lang="de-DE" sz="1000" kern="1200" dirty="0">
                        <a:solidFill>
                          <a:schemeClr val="dk1"/>
                        </a:solidFill>
                        <a:effectLst/>
                        <a:latin typeface="+mn-lt"/>
                        <a:ea typeface="Calibri" panose="020F0502020204030204" pitchFamily="34" charset="0"/>
                        <a:cs typeface="Times New Roman" panose="02020603050405020304" pitchFamily="18" charset="0"/>
                      </a:endParaRPr>
                    </a:p>
                    <a:p>
                      <a:pPr algn="l" fontAlgn="t"/>
                      <a:endParaRPr lang="de-DE" sz="1000" dirty="0">
                        <a:effectLs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Low accuracy</a:t>
                      </a:r>
                      <a:endParaRPr lang="de-DE" sz="1000" kern="1200" dirty="0">
                        <a:solidFill>
                          <a:schemeClr val="dk1"/>
                        </a:solidFill>
                        <a:effectLst/>
                        <a:latin typeface="+mn-lt"/>
                        <a:ea typeface="Calibri" panose="020F0502020204030204" pitchFamily="34" charset="0"/>
                        <a:cs typeface="Times New Roman" panose="02020603050405020304" pitchFamily="18" charset="0"/>
                      </a:endParaRPr>
                    </a:p>
                    <a:p>
                      <a:pPr algn="l" fontAlgn="t"/>
                      <a:endParaRPr lang="de-DE" sz="1000" dirty="0">
                        <a:effectLst/>
                      </a:endParaRPr>
                    </a:p>
                  </a:txBody>
                  <a:tcPr/>
                </a:tc>
                <a:tc>
                  <a:txBody>
                    <a:bodyPr/>
                    <a:lstStyle/>
                    <a:p>
                      <a:pPr algn="l" fontAlgn="t"/>
                      <a:r>
                        <a:rPr lang="en-US" sz="1000" b="0" i="0" kern="1200" dirty="0">
                          <a:solidFill>
                            <a:schemeClr val="dk1"/>
                          </a:solidFill>
                          <a:effectLst/>
                          <a:latin typeface="+mn-lt"/>
                          <a:ea typeface="+mn-ea"/>
                          <a:cs typeface="+mn-cs"/>
                        </a:rPr>
                        <a:t>latest model with state-of-the-art accuracy.</a:t>
                      </a:r>
                      <a:r>
                        <a:rPr lang="en-US" sz="1000" kern="1200" dirty="0">
                          <a:solidFill>
                            <a:schemeClr val="dk1"/>
                          </a:solidFill>
                          <a:effectLst/>
                          <a:latin typeface="+mn-lt"/>
                          <a:ea typeface="+mn-ea"/>
                          <a:cs typeface="+mn-cs"/>
                        </a:rPr>
                        <a:t> means gives best accuracy</a:t>
                      </a:r>
                      <a:endParaRPr lang="de-DE" sz="1000" dirty="0">
                        <a:effectLst/>
                      </a:endParaRPr>
                    </a:p>
                  </a:txBody>
                  <a:tcPr/>
                </a:tc>
                <a:tc>
                  <a:txBody>
                    <a:bodyPr/>
                    <a:lstStyle/>
                    <a:p>
                      <a:pPr algn="l"/>
                      <a:r>
                        <a:rPr lang="de-DE" sz="1000" dirty="0"/>
                        <a:t>Corenlp has better accuracy than openNLP</a:t>
                      </a:r>
                    </a:p>
                  </a:txBody>
                  <a:tcPr/>
                </a:tc>
                <a:extLst>
                  <a:ext uri="{0D108BD9-81ED-4DB2-BD59-A6C34878D82A}">
                    <a16:rowId xmlns:a16="http://schemas.microsoft.com/office/drawing/2014/main" val="2983868008"/>
                  </a:ext>
                </a:extLst>
              </a:tr>
              <a:tr h="505244">
                <a:tc>
                  <a:txBody>
                    <a:bodyPr/>
                    <a:lstStyle/>
                    <a:p>
                      <a:pPr marL="0" indent="0" algn="l">
                        <a:buFont typeface="+mj-lt"/>
                        <a:buNone/>
                      </a:pPr>
                      <a:r>
                        <a:rPr lang="de-DE" sz="1000" dirty="0"/>
                        <a:t>5.</a:t>
                      </a:r>
                    </a:p>
                  </a:txBody>
                  <a:tcPr/>
                </a:tc>
                <a:tc>
                  <a:txBody>
                    <a:bodyPr/>
                    <a:lstStyle/>
                    <a:p>
                      <a:pPr algn="l">
                        <a:lnSpc>
                          <a:spcPct val="107000"/>
                        </a:lnSpc>
                        <a:spcAft>
                          <a:spcPts val="0"/>
                        </a:spcAft>
                      </a:pPr>
                      <a:r>
                        <a:rPr lang="de-DE" sz="1000" b="1" kern="1200" dirty="0">
                          <a:solidFill>
                            <a:schemeClr val="dk1"/>
                          </a:solidFill>
                          <a:effectLst/>
                          <a:latin typeface="+mn-lt"/>
                          <a:ea typeface="Calibri" panose="020F0502020204030204" pitchFamily="34" charset="0"/>
                          <a:cs typeface="Times New Roman" panose="02020603050405020304" pitchFamily="18" charset="0"/>
                        </a:rPr>
                        <a:t>API performance</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Powerful and concise </a:t>
                      </a:r>
                      <a:r>
                        <a:rPr lang="en-US" sz="1000" kern="1200" dirty="0" err="1">
                          <a:solidFill>
                            <a:schemeClr val="dk1"/>
                          </a:solidFill>
                          <a:effectLst/>
                          <a:latin typeface="+mn-lt"/>
                          <a:ea typeface="+mn-ea"/>
                          <a:cs typeface="+mn-cs"/>
                        </a:rPr>
                        <a:t>api</a:t>
                      </a:r>
                      <a:endParaRPr lang="de-DE" sz="1000" kern="1200" dirty="0">
                        <a:solidFill>
                          <a:schemeClr val="dk1"/>
                        </a:solidFill>
                        <a:effectLst/>
                        <a:latin typeface="+mn-lt"/>
                        <a:ea typeface="+mn-ea"/>
                        <a:cs typeface="+mn-cs"/>
                      </a:endParaRPr>
                    </a:p>
                    <a:p>
                      <a:pPr algn="l" fontAlgn="t"/>
                      <a:endParaRPr lang="de-DE" sz="1000" dirty="0">
                        <a:effectLs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Model return list of strings</a:t>
                      </a:r>
                      <a:endParaRPr lang="de-DE" sz="1000" kern="1200" dirty="0">
                        <a:solidFill>
                          <a:schemeClr val="dk1"/>
                        </a:solidFill>
                        <a:effectLst/>
                        <a:latin typeface="+mn-lt"/>
                        <a:ea typeface="Calibri" panose="020F0502020204030204" pitchFamily="34" charset="0"/>
                        <a:cs typeface="Times New Roman" panose="02020603050405020304" pitchFamily="18" charset="0"/>
                      </a:endParaRPr>
                    </a:p>
                    <a:p>
                      <a:pPr algn="l" fontAlgn="t"/>
                      <a:endParaRPr lang="de-DE" sz="1000" dirty="0">
                        <a:effectLst/>
                      </a:endParaRPr>
                    </a:p>
                  </a:txBody>
                  <a:tcPr/>
                </a:tc>
                <a:tc>
                  <a:txBody>
                    <a:bodyPr/>
                    <a:lstStyle/>
                    <a:p>
                      <a:pPr algn="l" fontAlgn="t"/>
                      <a:r>
                        <a:rPr lang="de-DE" sz="1000" dirty="0">
                          <a:effectLst/>
                        </a:rPr>
                        <a:t>Powerful API</a:t>
                      </a:r>
                    </a:p>
                  </a:txBody>
                  <a:tcPr/>
                </a:tc>
                <a:tc>
                  <a:txBody>
                    <a:bodyPr/>
                    <a:lstStyle/>
                    <a:p>
                      <a:pPr algn="l"/>
                      <a:r>
                        <a:rPr lang="de-DE" sz="1000" dirty="0"/>
                        <a:t>Not powerful API than Spacy and CoreNLP</a:t>
                      </a:r>
                    </a:p>
                  </a:txBody>
                  <a:tcPr/>
                </a:tc>
                <a:extLst>
                  <a:ext uri="{0D108BD9-81ED-4DB2-BD59-A6C34878D82A}">
                    <a16:rowId xmlns:a16="http://schemas.microsoft.com/office/drawing/2014/main" val="263350822"/>
                  </a:ext>
                </a:extLst>
              </a:tr>
            </a:tbl>
          </a:graphicData>
        </a:graphic>
      </p:graphicFrame>
    </p:spTree>
    <p:extLst>
      <p:ext uri="{BB962C8B-B14F-4D97-AF65-F5344CB8AC3E}">
        <p14:creationId xmlns:p14="http://schemas.microsoft.com/office/powerpoint/2010/main" val="163445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1">
            <a:extLst>
              <a:ext uri="{FF2B5EF4-FFF2-40B4-BE49-F238E27FC236}">
                <a16:creationId xmlns:a16="http://schemas.microsoft.com/office/drawing/2014/main" id="{359DA0F5-7BB1-4982-B557-3AE195D2C0BD}"/>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a:extLst>
              <a:ext uri="{FF2B5EF4-FFF2-40B4-BE49-F238E27FC236}">
                <a16:creationId xmlns:a16="http://schemas.microsoft.com/office/drawing/2014/main" id="{6E059BFA-6831-4CE4-B854-7919B9B81BCC}"/>
              </a:ext>
            </a:extLst>
          </p:cNvPr>
          <p:cNvSpPr>
            <a:spLocks noGrp="1"/>
          </p:cNvSpPr>
          <p:nvPr>
            <p:ph type="title"/>
          </p:nvPr>
        </p:nvSpPr>
        <p:spPr/>
        <p:txBody>
          <a:bodyPr/>
          <a:lstStyle/>
          <a:p>
            <a:r>
              <a:rPr lang="de-DE" b="1" dirty="0"/>
              <a:t>Feature comparsions of APIs</a:t>
            </a:r>
            <a:br>
              <a:rPr lang="de-DE" b="1" dirty="0"/>
            </a:br>
            <a:endParaRPr lang="de-DE" dirty="0"/>
          </a:p>
        </p:txBody>
      </p:sp>
      <p:sp>
        <p:nvSpPr>
          <p:cNvPr id="4" name="Footer Placeholder 3">
            <a:extLst>
              <a:ext uri="{FF2B5EF4-FFF2-40B4-BE49-F238E27FC236}">
                <a16:creationId xmlns:a16="http://schemas.microsoft.com/office/drawing/2014/main" id="{780C7C88-B663-433C-9AAD-D42F662AC997}"/>
              </a:ext>
            </a:extLst>
          </p:cNvPr>
          <p:cNvSpPr>
            <a:spLocks noGrp="1"/>
          </p:cNvSpPr>
          <p:nvPr>
            <p:ph type="ftr" sz="quarter" idx="16"/>
          </p:nvPr>
        </p:nvSpPr>
        <p:spPr/>
        <p:txBody>
          <a:bodyPr/>
          <a:lstStyle/>
          <a:p>
            <a:r>
              <a:rPr lang="en-US" dirty="0"/>
              <a:t>© 2019 Capgemini. All rights reserved.</a:t>
            </a:r>
          </a:p>
        </p:txBody>
      </p:sp>
      <p:sp>
        <p:nvSpPr>
          <p:cNvPr id="5" name="Slide Number Placeholder 4">
            <a:extLst>
              <a:ext uri="{FF2B5EF4-FFF2-40B4-BE49-F238E27FC236}">
                <a16:creationId xmlns:a16="http://schemas.microsoft.com/office/drawing/2014/main" id="{58AA1E34-30D3-4208-A4BA-2AAAAACE88B6}"/>
              </a:ext>
            </a:extLst>
          </p:cNvPr>
          <p:cNvSpPr>
            <a:spLocks noGrp="1"/>
          </p:cNvSpPr>
          <p:nvPr>
            <p:ph type="sldNum" sz="quarter" idx="17"/>
          </p:nvPr>
        </p:nvSpPr>
        <p:spPr/>
        <p:txBody>
          <a:bodyPr/>
          <a:lstStyle/>
          <a:p>
            <a:fld id="{DD205EFF-948D-4AF6-B54C-65639188FB5F}" type="slidenum">
              <a:rPr lang="en-US" smtClean="0"/>
              <a:pPr/>
              <a:t>8</a:t>
            </a:fld>
            <a:endParaRPr lang="en-US" dirty="0"/>
          </a:p>
        </p:txBody>
      </p:sp>
      <p:sp>
        <p:nvSpPr>
          <p:cNvPr id="6" name="Text Placeholder 5">
            <a:extLst>
              <a:ext uri="{FF2B5EF4-FFF2-40B4-BE49-F238E27FC236}">
                <a16:creationId xmlns:a16="http://schemas.microsoft.com/office/drawing/2014/main" id="{EB47219C-AD78-43BA-87AA-9F6C136550F3}"/>
              </a:ext>
            </a:extLst>
          </p:cNvPr>
          <p:cNvSpPr>
            <a:spLocks noGrp="1"/>
          </p:cNvSpPr>
          <p:nvPr>
            <p:ph type="body" sz="quarter" idx="12"/>
          </p:nvPr>
        </p:nvSpPr>
        <p:spPr>
          <a:xfrm>
            <a:off x="555415" y="1168551"/>
            <a:ext cx="11376026" cy="360000"/>
          </a:xfrm>
        </p:spPr>
        <p:txBody>
          <a:bodyPr/>
          <a:lstStyle/>
          <a:p>
            <a:r>
              <a:rPr lang="en-US" dirty="0"/>
              <a:t>Here’s a quick comparison of the functionalities offered by </a:t>
            </a:r>
            <a:r>
              <a:rPr lang="en-US" dirty="0" err="1"/>
              <a:t>spaCy</a:t>
            </a:r>
            <a:r>
              <a:rPr lang="en-US" dirty="0"/>
              <a:t>, </a:t>
            </a:r>
            <a:r>
              <a:rPr lang="en-US" dirty="0" err="1"/>
              <a:t>openNLP</a:t>
            </a:r>
            <a:r>
              <a:rPr lang="en-US" dirty="0"/>
              <a:t>, Open Calais, NLTK and </a:t>
            </a:r>
            <a:r>
              <a:rPr lang="en-US" dirty="0" err="1"/>
              <a:t>CoreNLP</a:t>
            </a:r>
            <a:r>
              <a:rPr lang="en-US" dirty="0"/>
              <a:t>.</a:t>
            </a:r>
          </a:p>
          <a:p>
            <a:endParaRPr lang="en-US" dirty="0"/>
          </a:p>
          <a:p>
            <a:endParaRPr lang="de-DE" dirty="0"/>
          </a:p>
        </p:txBody>
      </p:sp>
      <p:graphicFrame>
        <p:nvGraphicFramePr>
          <p:cNvPr id="8" name="Table 7">
            <a:extLst>
              <a:ext uri="{FF2B5EF4-FFF2-40B4-BE49-F238E27FC236}">
                <a16:creationId xmlns:a16="http://schemas.microsoft.com/office/drawing/2014/main" id="{8C8C3C21-BAC2-4DA2-8FAF-350B9C318C51}"/>
              </a:ext>
            </a:extLst>
          </p:cNvPr>
          <p:cNvGraphicFramePr>
            <a:graphicFrameLocks noGrp="1"/>
          </p:cNvGraphicFramePr>
          <p:nvPr>
            <p:extLst>
              <p:ext uri="{D42A27DB-BD31-4B8C-83A1-F6EECF244321}">
                <p14:modId xmlns:p14="http://schemas.microsoft.com/office/powerpoint/2010/main" val="3285950621"/>
              </p:ext>
            </p:extLst>
          </p:nvPr>
        </p:nvGraphicFramePr>
        <p:xfrm>
          <a:off x="637295" y="1839801"/>
          <a:ext cx="10513167" cy="4394032"/>
        </p:xfrm>
        <a:graphic>
          <a:graphicData uri="http://schemas.openxmlformats.org/drawingml/2006/table">
            <a:tbl>
              <a:tblPr firstRow="1" bandRow="1">
                <a:tableStyleId>{5C22544A-7EE6-4342-B048-85BDC9FD1C3A}</a:tableStyleId>
              </a:tblPr>
              <a:tblGrid>
                <a:gridCol w="850193">
                  <a:extLst>
                    <a:ext uri="{9D8B030D-6E8A-4147-A177-3AD203B41FA5}">
                      <a16:colId xmlns:a16="http://schemas.microsoft.com/office/drawing/2014/main" val="3953055352"/>
                    </a:ext>
                  </a:extLst>
                </a:gridCol>
                <a:gridCol w="2153569">
                  <a:extLst>
                    <a:ext uri="{9D8B030D-6E8A-4147-A177-3AD203B41FA5}">
                      <a16:colId xmlns:a16="http://schemas.microsoft.com/office/drawing/2014/main" val="3667808939"/>
                    </a:ext>
                  </a:extLst>
                </a:gridCol>
                <a:gridCol w="1501881">
                  <a:extLst>
                    <a:ext uri="{9D8B030D-6E8A-4147-A177-3AD203B41FA5}">
                      <a16:colId xmlns:a16="http://schemas.microsoft.com/office/drawing/2014/main" val="2485681895"/>
                    </a:ext>
                  </a:extLst>
                </a:gridCol>
                <a:gridCol w="1501881">
                  <a:extLst>
                    <a:ext uri="{9D8B030D-6E8A-4147-A177-3AD203B41FA5}">
                      <a16:colId xmlns:a16="http://schemas.microsoft.com/office/drawing/2014/main" val="377663979"/>
                    </a:ext>
                  </a:extLst>
                </a:gridCol>
                <a:gridCol w="1501881">
                  <a:extLst>
                    <a:ext uri="{9D8B030D-6E8A-4147-A177-3AD203B41FA5}">
                      <a16:colId xmlns:a16="http://schemas.microsoft.com/office/drawing/2014/main" val="3499075339"/>
                    </a:ext>
                  </a:extLst>
                </a:gridCol>
                <a:gridCol w="1501881">
                  <a:extLst>
                    <a:ext uri="{9D8B030D-6E8A-4147-A177-3AD203B41FA5}">
                      <a16:colId xmlns:a16="http://schemas.microsoft.com/office/drawing/2014/main" val="3252873070"/>
                    </a:ext>
                  </a:extLst>
                </a:gridCol>
                <a:gridCol w="1501881">
                  <a:extLst>
                    <a:ext uri="{9D8B030D-6E8A-4147-A177-3AD203B41FA5}">
                      <a16:colId xmlns:a16="http://schemas.microsoft.com/office/drawing/2014/main" val="2433673388"/>
                    </a:ext>
                  </a:extLst>
                </a:gridCol>
              </a:tblGrid>
              <a:tr h="337736">
                <a:tc>
                  <a:txBody>
                    <a:bodyPr/>
                    <a:lstStyle/>
                    <a:p>
                      <a:pPr marL="0" indent="0">
                        <a:buFont typeface="+mj-lt"/>
                        <a:buNone/>
                      </a:pPr>
                      <a:r>
                        <a:rPr lang="de-DE" sz="1100" dirty="0"/>
                        <a:t>Sr.no</a:t>
                      </a:r>
                    </a:p>
                  </a:txBody>
                  <a:tcPr>
                    <a:solidFill>
                      <a:schemeClr val="tx2">
                        <a:lumMod val="75000"/>
                      </a:schemeClr>
                    </a:solidFill>
                  </a:tcPr>
                </a:tc>
                <a:tc>
                  <a:txBody>
                    <a:bodyPr/>
                    <a:lstStyle/>
                    <a:p>
                      <a:r>
                        <a:rPr lang="de-DE" sz="1100" dirty="0"/>
                        <a:t>Criteria</a:t>
                      </a:r>
                    </a:p>
                  </a:txBody>
                  <a:tcPr>
                    <a:solidFill>
                      <a:schemeClr val="tx2">
                        <a:lumMod val="75000"/>
                      </a:schemeClr>
                    </a:solidFill>
                  </a:tcPr>
                </a:tc>
                <a:tc>
                  <a:txBody>
                    <a:bodyPr/>
                    <a:lstStyle/>
                    <a:p>
                      <a:r>
                        <a:rPr lang="de-DE" sz="1100" dirty="0"/>
                        <a:t>Spacy</a:t>
                      </a:r>
                    </a:p>
                  </a:txBody>
                  <a:tcPr>
                    <a:solidFill>
                      <a:schemeClr val="tx2">
                        <a:lumMod val="75000"/>
                      </a:schemeClr>
                    </a:solidFill>
                  </a:tcPr>
                </a:tc>
                <a:tc>
                  <a:txBody>
                    <a:bodyPr/>
                    <a:lstStyle/>
                    <a:p>
                      <a:r>
                        <a:rPr lang="de-DE" sz="1100" dirty="0"/>
                        <a:t>NTLK</a:t>
                      </a:r>
                    </a:p>
                  </a:txBody>
                  <a:tcPr>
                    <a:solidFill>
                      <a:schemeClr val="tx2">
                        <a:lumMod val="75000"/>
                      </a:schemeClr>
                    </a:solidFill>
                  </a:tcPr>
                </a:tc>
                <a:tc>
                  <a:txBody>
                    <a:bodyPr/>
                    <a:lstStyle/>
                    <a:p>
                      <a:r>
                        <a:rPr lang="de-DE" sz="1100" dirty="0"/>
                        <a:t>CoreNLP</a:t>
                      </a:r>
                    </a:p>
                  </a:txBody>
                  <a:tcPr>
                    <a:solidFill>
                      <a:schemeClr val="tx2">
                        <a:lumMod val="75000"/>
                      </a:schemeClr>
                    </a:solidFill>
                  </a:tcPr>
                </a:tc>
                <a:tc>
                  <a:txBody>
                    <a:bodyPr/>
                    <a:lstStyle/>
                    <a:p>
                      <a:r>
                        <a:rPr lang="de-DE" sz="1100" dirty="0"/>
                        <a:t>OpenNLP</a:t>
                      </a:r>
                    </a:p>
                  </a:txBody>
                  <a:tcPr>
                    <a:solidFill>
                      <a:schemeClr val="tx2">
                        <a:lumMod val="75000"/>
                      </a:schemeClr>
                    </a:solidFill>
                  </a:tcPr>
                </a:tc>
                <a:tc>
                  <a:txBody>
                    <a:bodyPr/>
                    <a:lstStyle/>
                    <a:p>
                      <a:r>
                        <a:rPr lang="de-DE" sz="1100" dirty="0"/>
                        <a:t>Open calais</a:t>
                      </a:r>
                    </a:p>
                  </a:txBody>
                  <a:tcPr>
                    <a:solidFill>
                      <a:schemeClr val="tx2">
                        <a:lumMod val="75000"/>
                      </a:schemeClr>
                    </a:solidFill>
                  </a:tcPr>
                </a:tc>
                <a:extLst>
                  <a:ext uri="{0D108BD9-81ED-4DB2-BD59-A6C34878D82A}">
                    <a16:rowId xmlns:a16="http://schemas.microsoft.com/office/drawing/2014/main" val="591284096"/>
                  </a:ext>
                </a:extLst>
              </a:tr>
              <a:tr h="337736">
                <a:tc>
                  <a:txBody>
                    <a:bodyPr/>
                    <a:lstStyle/>
                    <a:p>
                      <a:pPr marL="0" indent="0">
                        <a:buFont typeface="+mj-lt"/>
                        <a:buNone/>
                      </a:pPr>
                      <a:r>
                        <a:rPr lang="de-DE" sz="1100" dirty="0"/>
                        <a:t>1.</a:t>
                      </a:r>
                    </a:p>
                  </a:txBody>
                  <a:tcPr/>
                </a:tc>
                <a:tc>
                  <a:txBody>
                    <a:bodyPr/>
                    <a:lstStyle/>
                    <a:p>
                      <a:r>
                        <a:rPr lang="de-DE" sz="1100" b="0" i="0" kern="1200" dirty="0">
                          <a:solidFill>
                            <a:schemeClr val="dk1"/>
                          </a:solidFill>
                          <a:effectLst/>
                          <a:latin typeface="+mn-lt"/>
                          <a:ea typeface="+mn-ea"/>
                          <a:cs typeface="+mn-cs"/>
                        </a:rPr>
                        <a:t>Programming language</a:t>
                      </a:r>
                      <a:endParaRPr lang="de-DE" sz="1100" dirty="0"/>
                    </a:p>
                  </a:txBody>
                  <a:tcPr/>
                </a:tc>
                <a:tc>
                  <a:txBody>
                    <a:bodyPr/>
                    <a:lstStyle/>
                    <a:p>
                      <a:pPr algn="ctr"/>
                      <a:r>
                        <a:rPr lang="de-DE" sz="1100" dirty="0"/>
                        <a:t>Python</a:t>
                      </a:r>
                    </a:p>
                  </a:txBody>
                  <a:tcPr/>
                </a:tc>
                <a:tc>
                  <a:txBody>
                    <a:bodyPr/>
                    <a:lstStyle/>
                    <a:p>
                      <a:pPr algn="ctr"/>
                      <a:r>
                        <a:rPr lang="de-DE" sz="1100" dirty="0"/>
                        <a:t>Python</a:t>
                      </a:r>
                    </a:p>
                  </a:txBody>
                  <a:tcPr/>
                </a:tc>
                <a:tc>
                  <a:txBody>
                    <a:bodyPr/>
                    <a:lstStyle/>
                    <a:p>
                      <a:pPr algn="ctr"/>
                      <a:r>
                        <a:rPr lang="de-DE" sz="1100" dirty="0"/>
                        <a:t>Java/Python</a:t>
                      </a:r>
                    </a:p>
                  </a:txBody>
                  <a:tcPr/>
                </a:tc>
                <a:tc>
                  <a:txBody>
                    <a:bodyPr/>
                    <a:lstStyle/>
                    <a:p>
                      <a:pPr algn="ctr"/>
                      <a:r>
                        <a:rPr lang="de-DE" sz="1100" dirty="0"/>
                        <a:t>Java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Java/Python</a:t>
                      </a:r>
                    </a:p>
                    <a:p>
                      <a:endParaRPr lang="de-DE" sz="1100" dirty="0"/>
                    </a:p>
                  </a:txBody>
                  <a:tcPr/>
                </a:tc>
                <a:extLst>
                  <a:ext uri="{0D108BD9-81ED-4DB2-BD59-A6C34878D82A}">
                    <a16:rowId xmlns:a16="http://schemas.microsoft.com/office/drawing/2014/main" val="1352609188"/>
                  </a:ext>
                </a:extLst>
              </a:tr>
              <a:tr h="337736">
                <a:tc>
                  <a:txBody>
                    <a:bodyPr/>
                    <a:lstStyle/>
                    <a:p>
                      <a:pPr marL="0" indent="0">
                        <a:buFont typeface="+mj-lt"/>
                        <a:buNone/>
                      </a:pPr>
                      <a:r>
                        <a:rPr lang="de-DE" sz="1100" dirty="0"/>
                        <a:t>2.</a:t>
                      </a:r>
                    </a:p>
                  </a:txBody>
                  <a:tcPr/>
                </a:tc>
                <a:tc>
                  <a:txBody>
                    <a:bodyPr/>
                    <a:lstStyle/>
                    <a:p>
                      <a:r>
                        <a:rPr lang="de-DE" sz="1100" b="0" i="0" kern="1200" dirty="0">
                          <a:solidFill>
                            <a:schemeClr val="dk1"/>
                          </a:solidFill>
                          <a:effectLst/>
                          <a:latin typeface="+mn-lt"/>
                          <a:ea typeface="+mn-ea"/>
                          <a:cs typeface="+mn-cs"/>
                        </a:rPr>
                        <a:t>Neural network models</a:t>
                      </a:r>
                      <a:endParaRPr lang="de-DE" sz="1100" dirty="0"/>
                    </a:p>
                  </a:txBody>
                  <a:tcPr/>
                </a:tc>
                <a:tc>
                  <a:txBody>
                    <a:bodyPr/>
                    <a:lstStyle/>
                    <a:p>
                      <a:endParaRPr lang="de-DE" sz="1100"/>
                    </a:p>
                  </a:txBody>
                  <a:tcPr/>
                </a:tc>
                <a:tc>
                  <a:txBody>
                    <a:bodyPr/>
                    <a:lstStyle/>
                    <a:p>
                      <a:endParaRPr lang="de-DE" sz="1100"/>
                    </a:p>
                  </a:txBody>
                  <a:tcPr/>
                </a:tc>
                <a:tc>
                  <a:txBody>
                    <a:bodyPr/>
                    <a:lstStyle/>
                    <a:p>
                      <a:endParaRPr lang="de-DE" sz="1100"/>
                    </a:p>
                  </a:txBody>
                  <a:tcPr/>
                </a:tc>
                <a:tc>
                  <a:txBody>
                    <a:bodyPr/>
                    <a:lstStyle/>
                    <a:p>
                      <a:endParaRPr lang="de-DE" sz="1100" dirty="0"/>
                    </a:p>
                  </a:txBody>
                  <a:tcPr/>
                </a:tc>
                <a:tc>
                  <a:txBody>
                    <a:bodyPr/>
                    <a:lstStyle/>
                    <a:p>
                      <a:endParaRPr lang="de-DE" sz="1100"/>
                    </a:p>
                  </a:txBody>
                  <a:tcPr/>
                </a:tc>
                <a:extLst>
                  <a:ext uri="{0D108BD9-81ED-4DB2-BD59-A6C34878D82A}">
                    <a16:rowId xmlns:a16="http://schemas.microsoft.com/office/drawing/2014/main" val="1077331930"/>
                  </a:ext>
                </a:extLst>
              </a:tr>
              <a:tr h="337736">
                <a:tc>
                  <a:txBody>
                    <a:bodyPr/>
                    <a:lstStyle/>
                    <a:p>
                      <a:pPr marL="0" indent="0">
                        <a:buFont typeface="+mj-lt"/>
                        <a:buNone/>
                      </a:pPr>
                      <a:r>
                        <a:rPr lang="de-DE" sz="1100" dirty="0"/>
                        <a:t>3.</a:t>
                      </a:r>
                    </a:p>
                  </a:txBody>
                  <a:tcPr/>
                </a:tc>
                <a:tc>
                  <a:txBody>
                    <a:bodyPr/>
                    <a:lstStyle/>
                    <a:p>
                      <a:pPr fontAlgn="t"/>
                      <a:r>
                        <a:rPr lang="de-DE" sz="1100" dirty="0">
                          <a:effectLst/>
                        </a:rPr>
                        <a:t>Integrated word vectors</a:t>
                      </a:r>
                    </a:p>
                  </a:txBody>
                  <a:tcPr/>
                </a:tc>
                <a:tc>
                  <a:txBody>
                    <a:bodyPr/>
                    <a:lstStyle/>
                    <a:p>
                      <a:pPr algn="ctr" fontAlgn="t"/>
                      <a:endParaRPr lang="de-DE" dirty="0">
                        <a:effectLst/>
                      </a:endParaRPr>
                    </a:p>
                  </a:txBody>
                  <a:tcPr/>
                </a:tc>
                <a:tc>
                  <a:txBody>
                    <a:bodyPr/>
                    <a:lstStyle/>
                    <a:p>
                      <a:pPr algn="ctr" fontAlgn="t"/>
                      <a:endParaRPr lang="de-DE" dirty="0">
                        <a:effectLst/>
                      </a:endParaRPr>
                    </a:p>
                  </a:txBody>
                  <a:tcPr/>
                </a:tc>
                <a:tc>
                  <a:txBody>
                    <a:bodyPr/>
                    <a:lstStyle/>
                    <a:p>
                      <a:pPr algn="ctr" fontAlgn="t"/>
                      <a:endParaRPr lang="de-DE" dirty="0">
                        <a:effectLst/>
                      </a:endParaRPr>
                    </a:p>
                  </a:txBody>
                  <a:tcPr/>
                </a:tc>
                <a:tc>
                  <a:txBody>
                    <a:bodyPr/>
                    <a:lstStyle/>
                    <a:p>
                      <a:endParaRPr lang="de-DE" sz="1100" dirty="0"/>
                    </a:p>
                  </a:txBody>
                  <a:tcPr/>
                </a:tc>
                <a:tc>
                  <a:txBody>
                    <a:bodyPr/>
                    <a:lstStyle/>
                    <a:p>
                      <a:endParaRPr lang="de-DE" sz="1100" dirty="0"/>
                    </a:p>
                  </a:txBody>
                  <a:tcPr/>
                </a:tc>
                <a:extLst>
                  <a:ext uri="{0D108BD9-81ED-4DB2-BD59-A6C34878D82A}">
                    <a16:rowId xmlns:a16="http://schemas.microsoft.com/office/drawing/2014/main" val="2295723718"/>
                  </a:ext>
                </a:extLst>
              </a:tr>
              <a:tr h="337736">
                <a:tc>
                  <a:txBody>
                    <a:bodyPr/>
                    <a:lstStyle/>
                    <a:p>
                      <a:pPr marL="0" indent="0">
                        <a:buFont typeface="+mj-lt"/>
                        <a:buNone/>
                      </a:pPr>
                      <a:r>
                        <a:rPr lang="de-DE" sz="1100" dirty="0"/>
                        <a:t>4.</a:t>
                      </a:r>
                    </a:p>
                  </a:txBody>
                  <a:tcPr/>
                </a:tc>
                <a:tc>
                  <a:txBody>
                    <a:bodyPr/>
                    <a:lstStyle/>
                    <a:p>
                      <a:pPr fontAlgn="t"/>
                      <a:r>
                        <a:rPr lang="de-DE" sz="1100" dirty="0">
                          <a:effectLst/>
                        </a:rPr>
                        <a:t>Multi-language support</a:t>
                      </a:r>
                    </a:p>
                  </a:txBody>
                  <a:tcPr/>
                </a:tc>
                <a:tc>
                  <a:txBody>
                    <a:bodyPr/>
                    <a:lstStyle/>
                    <a:p>
                      <a:pPr algn="ctr" fontAlgn="t"/>
                      <a:endParaRPr lang="de-DE" dirty="0">
                        <a:effectLst/>
                      </a:endParaRPr>
                    </a:p>
                  </a:txBody>
                  <a:tcPr/>
                </a:tc>
                <a:tc>
                  <a:txBody>
                    <a:bodyPr/>
                    <a:lstStyle/>
                    <a:p>
                      <a:pPr algn="ctr" fontAlgn="t"/>
                      <a:endParaRPr lang="de-DE" dirty="0">
                        <a:effectLst/>
                      </a:endParaRPr>
                    </a:p>
                  </a:txBody>
                  <a:tcPr/>
                </a:tc>
                <a:tc>
                  <a:txBody>
                    <a:bodyPr/>
                    <a:lstStyle/>
                    <a:p>
                      <a:pPr algn="ctr" fontAlgn="t"/>
                      <a:endParaRPr lang="de-DE" dirty="0">
                        <a:effectLst/>
                      </a:endParaRPr>
                    </a:p>
                  </a:txBody>
                  <a:tcPr/>
                </a:tc>
                <a:tc>
                  <a:txBody>
                    <a:bodyPr/>
                    <a:lstStyle/>
                    <a:p>
                      <a:endParaRPr lang="de-DE" sz="1100" dirty="0"/>
                    </a:p>
                  </a:txBody>
                  <a:tcPr/>
                </a:tc>
                <a:tc>
                  <a:txBody>
                    <a:bodyPr/>
                    <a:lstStyle/>
                    <a:p>
                      <a:endParaRPr lang="de-DE" sz="1100" dirty="0"/>
                    </a:p>
                  </a:txBody>
                  <a:tcPr/>
                </a:tc>
                <a:extLst>
                  <a:ext uri="{0D108BD9-81ED-4DB2-BD59-A6C34878D82A}">
                    <a16:rowId xmlns:a16="http://schemas.microsoft.com/office/drawing/2014/main" val="4137874251"/>
                  </a:ext>
                </a:extLst>
              </a:tr>
              <a:tr h="337736">
                <a:tc>
                  <a:txBody>
                    <a:bodyPr/>
                    <a:lstStyle/>
                    <a:p>
                      <a:pPr marL="0" indent="0">
                        <a:buFont typeface="+mj-lt"/>
                        <a:buNone/>
                      </a:pPr>
                      <a:r>
                        <a:rPr lang="de-DE" sz="1100" dirty="0"/>
                        <a:t>5.</a:t>
                      </a:r>
                    </a:p>
                  </a:txBody>
                  <a:tcPr/>
                </a:tc>
                <a:tc>
                  <a:txBody>
                    <a:bodyPr/>
                    <a:lstStyle/>
                    <a:p>
                      <a:r>
                        <a:rPr lang="de-DE" sz="1100" b="0" i="0" kern="1200" dirty="0">
                          <a:solidFill>
                            <a:schemeClr val="dk1"/>
                          </a:solidFill>
                          <a:effectLst/>
                          <a:latin typeface="+mn-lt"/>
                          <a:ea typeface="+mn-ea"/>
                          <a:cs typeface="+mn-cs"/>
                        </a:rPr>
                        <a:t>Tokenization</a:t>
                      </a:r>
                      <a:endParaRPr lang="de-DE" sz="1100" dirty="0"/>
                    </a:p>
                  </a:txBody>
                  <a:tcPr/>
                </a:tc>
                <a:tc>
                  <a:txBody>
                    <a:bodyPr/>
                    <a:lstStyle/>
                    <a:p>
                      <a:endParaRPr lang="de-DE" dirty="0"/>
                    </a:p>
                  </a:txBody>
                  <a:tcPr/>
                </a:tc>
                <a:tc>
                  <a:txBody>
                    <a:bodyPr/>
                    <a:lstStyle/>
                    <a:p>
                      <a:endParaRPr lang="de-DE"/>
                    </a:p>
                  </a:txBody>
                  <a:tcPr/>
                </a:tc>
                <a:tc>
                  <a:txBody>
                    <a:bodyPr/>
                    <a:lstStyle/>
                    <a:p>
                      <a:endParaRPr lang="de-DE" dirty="0"/>
                    </a:p>
                  </a:txBody>
                  <a:tcPr/>
                </a:tc>
                <a:tc>
                  <a:txBody>
                    <a:bodyPr/>
                    <a:lstStyle/>
                    <a:p>
                      <a:endParaRPr lang="de-DE" sz="1100" dirty="0"/>
                    </a:p>
                  </a:txBody>
                  <a:tcPr/>
                </a:tc>
                <a:tc>
                  <a:txBody>
                    <a:bodyPr/>
                    <a:lstStyle/>
                    <a:p>
                      <a:endParaRPr lang="de-DE" sz="1100" dirty="0"/>
                    </a:p>
                  </a:txBody>
                  <a:tcPr/>
                </a:tc>
                <a:extLst>
                  <a:ext uri="{0D108BD9-81ED-4DB2-BD59-A6C34878D82A}">
                    <a16:rowId xmlns:a16="http://schemas.microsoft.com/office/drawing/2014/main" val="3036992721"/>
                  </a:ext>
                </a:extLst>
              </a:tr>
              <a:tr h="337736">
                <a:tc>
                  <a:txBody>
                    <a:bodyPr/>
                    <a:lstStyle/>
                    <a:p>
                      <a:pPr marL="0" indent="0">
                        <a:buFont typeface="+mj-lt"/>
                        <a:buNone/>
                      </a:pPr>
                      <a:r>
                        <a:rPr lang="de-DE" sz="1100" dirty="0"/>
                        <a:t>6.</a:t>
                      </a:r>
                    </a:p>
                  </a:txBody>
                  <a:tcPr/>
                </a:tc>
                <a:tc>
                  <a:txBody>
                    <a:bodyPr/>
                    <a:lstStyle/>
                    <a:p>
                      <a:pPr fontAlgn="t"/>
                      <a:r>
                        <a:rPr lang="de-DE" sz="1100" dirty="0">
                          <a:effectLst/>
                        </a:rPr>
                        <a:t>Part-of-speech tagging</a:t>
                      </a:r>
                    </a:p>
                  </a:txBody>
                  <a:tcPr/>
                </a:tc>
                <a:tc>
                  <a:txBody>
                    <a:bodyPr/>
                    <a:lstStyle/>
                    <a:p>
                      <a:pPr algn="ctr" fontAlgn="t"/>
                      <a:endParaRPr lang="de-DE">
                        <a:effectLst/>
                      </a:endParaRPr>
                    </a:p>
                  </a:txBody>
                  <a:tcPr/>
                </a:tc>
                <a:tc>
                  <a:txBody>
                    <a:bodyPr/>
                    <a:lstStyle/>
                    <a:p>
                      <a:pPr algn="ctr" fontAlgn="t"/>
                      <a:endParaRPr lang="de-DE" dirty="0">
                        <a:effectLst/>
                      </a:endParaRPr>
                    </a:p>
                  </a:txBody>
                  <a:tcPr/>
                </a:tc>
                <a:tc>
                  <a:txBody>
                    <a:bodyPr/>
                    <a:lstStyle/>
                    <a:p>
                      <a:pPr algn="ctr" fontAlgn="t"/>
                      <a:endParaRPr lang="de-DE">
                        <a:effectLst/>
                      </a:endParaRPr>
                    </a:p>
                  </a:txBody>
                  <a:tcPr/>
                </a:tc>
                <a:tc>
                  <a:txBody>
                    <a:bodyPr/>
                    <a:lstStyle/>
                    <a:p>
                      <a:endParaRPr lang="de-DE" sz="1100" dirty="0"/>
                    </a:p>
                  </a:txBody>
                  <a:tcPr/>
                </a:tc>
                <a:tc>
                  <a:txBody>
                    <a:bodyPr/>
                    <a:lstStyle/>
                    <a:p>
                      <a:endParaRPr lang="de-DE" sz="1100" dirty="0"/>
                    </a:p>
                  </a:txBody>
                  <a:tcPr/>
                </a:tc>
                <a:extLst>
                  <a:ext uri="{0D108BD9-81ED-4DB2-BD59-A6C34878D82A}">
                    <a16:rowId xmlns:a16="http://schemas.microsoft.com/office/drawing/2014/main" val="3986468617"/>
                  </a:ext>
                </a:extLst>
              </a:tr>
              <a:tr h="337736">
                <a:tc>
                  <a:txBody>
                    <a:bodyPr/>
                    <a:lstStyle/>
                    <a:p>
                      <a:pPr marL="0" indent="0">
                        <a:buFont typeface="+mj-lt"/>
                        <a:buNone/>
                      </a:pPr>
                      <a:r>
                        <a:rPr lang="de-DE" sz="1100" dirty="0"/>
                        <a:t>7.</a:t>
                      </a:r>
                    </a:p>
                  </a:txBody>
                  <a:tcPr/>
                </a:tc>
                <a:tc>
                  <a:txBody>
                    <a:bodyPr/>
                    <a:lstStyle/>
                    <a:p>
                      <a:pPr fontAlgn="t"/>
                      <a:r>
                        <a:rPr lang="de-DE" sz="1100" dirty="0">
                          <a:effectLst/>
                        </a:rPr>
                        <a:t>Sentence segmentation</a:t>
                      </a:r>
                    </a:p>
                  </a:txBody>
                  <a:tcPr/>
                </a:tc>
                <a:tc>
                  <a:txBody>
                    <a:bodyPr/>
                    <a:lstStyle/>
                    <a:p>
                      <a:pPr algn="ctr" fontAlgn="t"/>
                      <a:endParaRPr lang="de-DE">
                        <a:effectLst/>
                      </a:endParaRPr>
                    </a:p>
                  </a:txBody>
                  <a:tcPr/>
                </a:tc>
                <a:tc>
                  <a:txBody>
                    <a:bodyPr/>
                    <a:lstStyle/>
                    <a:p>
                      <a:pPr algn="ctr" fontAlgn="t"/>
                      <a:endParaRPr lang="de-DE">
                        <a:effectLst/>
                      </a:endParaRPr>
                    </a:p>
                  </a:txBody>
                  <a:tcPr/>
                </a:tc>
                <a:tc>
                  <a:txBody>
                    <a:bodyPr/>
                    <a:lstStyle/>
                    <a:p>
                      <a:pPr algn="ctr" fontAlgn="t"/>
                      <a:endParaRPr lang="de-DE">
                        <a:effectLst/>
                      </a:endParaRPr>
                    </a:p>
                  </a:txBody>
                  <a:tcPr/>
                </a:tc>
                <a:tc>
                  <a:txBody>
                    <a:bodyPr/>
                    <a:lstStyle/>
                    <a:p>
                      <a:endParaRPr lang="de-DE" sz="1100" dirty="0"/>
                    </a:p>
                  </a:txBody>
                  <a:tcPr/>
                </a:tc>
                <a:tc>
                  <a:txBody>
                    <a:bodyPr/>
                    <a:lstStyle/>
                    <a:p>
                      <a:endParaRPr lang="de-DE" sz="1100" dirty="0"/>
                    </a:p>
                  </a:txBody>
                  <a:tcPr/>
                </a:tc>
                <a:extLst>
                  <a:ext uri="{0D108BD9-81ED-4DB2-BD59-A6C34878D82A}">
                    <a16:rowId xmlns:a16="http://schemas.microsoft.com/office/drawing/2014/main" val="2983868008"/>
                  </a:ext>
                </a:extLst>
              </a:tr>
              <a:tr h="337736">
                <a:tc>
                  <a:txBody>
                    <a:bodyPr/>
                    <a:lstStyle/>
                    <a:p>
                      <a:pPr marL="0" indent="0">
                        <a:buFont typeface="+mj-lt"/>
                        <a:buNone/>
                      </a:pPr>
                      <a:r>
                        <a:rPr lang="de-DE" sz="1100" dirty="0"/>
                        <a:t>8.</a:t>
                      </a:r>
                    </a:p>
                  </a:txBody>
                  <a:tcPr/>
                </a:tc>
                <a:tc>
                  <a:txBody>
                    <a:bodyPr/>
                    <a:lstStyle/>
                    <a:p>
                      <a:pPr fontAlgn="t"/>
                      <a:r>
                        <a:rPr lang="de-DE" sz="1100" dirty="0">
                          <a:effectLst/>
                        </a:rPr>
                        <a:t>Dependency parsing</a:t>
                      </a:r>
                    </a:p>
                  </a:txBody>
                  <a:tcPr/>
                </a:tc>
                <a:tc>
                  <a:txBody>
                    <a:bodyPr/>
                    <a:lstStyle/>
                    <a:p>
                      <a:pPr algn="ctr" fontAlgn="t"/>
                      <a:endParaRPr lang="de-DE">
                        <a:effectLst/>
                      </a:endParaRPr>
                    </a:p>
                  </a:txBody>
                  <a:tcPr/>
                </a:tc>
                <a:tc>
                  <a:txBody>
                    <a:bodyPr/>
                    <a:lstStyle/>
                    <a:p>
                      <a:pPr algn="ctr" fontAlgn="t"/>
                      <a:endParaRPr lang="de-DE" dirty="0">
                        <a:effectLst/>
                      </a:endParaRPr>
                    </a:p>
                  </a:txBody>
                  <a:tcPr/>
                </a:tc>
                <a:tc>
                  <a:txBody>
                    <a:bodyPr/>
                    <a:lstStyle/>
                    <a:p>
                      <a:pPr algn="ctr" fontAlgn="t"/>
                      <a:endParaRPr lang="de-DE">
                        <a:effectLst/>
                      </a:endParaRPr>
                    </a:p>
                  </a:txBody>
                  <a:tcPr/>
                </a:tc>
                <a:tc>
                  <a:txBody>
                    <a:bodyPr/>
                    <a:lstStyle/>
                    <a:p>
                      <a:endParaRPr lang="de-DE" sz="1100" dirty="0"/>
                    </a:p>
                  </a:txBody>
                  <a:tcPr/>
                </a:tc>
                <a:tc>
                  <a:txBody>
                    <a:bodyPr/>
                    <a:lstStyle/>
                    <a:p>
                      <a:endParaRPr lang="de-DE" sz="1100" dirty="0"/>
                    </a:p>
                  </a:txBody>
                  <a:tcPr/>
                </a:tc>
                <a:extLst>
                  <a:ext uri="{0D108BD9-81ED-4DB2-BD59-A6C34878D82A}">
                    <a16:rowId xmlns:a16="http://schemas.microsoft.com/office/drawing/2014/main" val="263350822"/>
                  </a:ext>
                </a:extLst>
              </a:tr>
              <a:tr h="337736">
                <a:tc>
                  <a:txBody>
                    <a:bodyPr/>
                    <a:lstStyle/>
                    <a:p>
                      <a:pPr marL="0" indent="0">
                        <a:buFont typeface="+mj-lt"/>
                        <a:buNone/>
                      </a:pPr>
                      <a:r>
                        <a:rPr lang="de-DE" sz="1100" dirty="0"/>
                        <a:t>9.</a:t>
                      </a:r>
                    </a:p>
                  </a:txBody>
                  <a:tcPr/>
                </a:tc>
                <a:tc>
                  <a:txBody>
                    <a:bodyPr/>
                    <a:lstStyle/>
                    <a:p>
                      <a:pPr fontAlgn="t"/>
                      <a:r>
                        <a:rPr lang="de-DE" sz="1100" dirty="0">
                          <a:effectLst/>
                        </a:rPr>
                        <a:t>Entity recognition</a:t>
                      </a:r>
                    </a:p>
                  </a:txBody>
                  <a:tcPr/>
                </a:tc>
                <a:tc>
                  <a:txBody>
                    <a:bodyPr/>
                    <a:lstStyle/>
                    <a:p>
                      <a:pPr algn="ctr" fontAlgn="t"/>
                      <a:endParaRPr lang="de-DE">
                        <a:effectLst/>
                      </a:endParaRPr>
                    </a:p>
                  </a:txBody>
                  <a:tcPr/>
                </a:tc>
                <a:tc>
                  <a:txBody>
                    <a:bodyPr/>
                    <a:lstStyle/>
                    <a:p>
                      <a:pPr algn="ctr" fontAlgn="t"/>
                      <a:endParaRPr lang="de-DE">
                        <a:effectLst/>
                      </a:endParaRPr>
                    </a:p>
                  </a:txBody>
                  <a:tcPr/>
                </a:tc>
                <a:tc>
                  <a:txBody>
                    <a:bodyPr/>
                    <a:lstStyle/>
                    <a:p>
                      <a:pPr algn="ctr" fontAlgn="t"/>
                      <a:endParaRPr lang="de-DE">
                        <a:effectLst/>
                      </a:endParaRPr>
                    </a:p>
                  </a:txBody>
                  <a:tcPr/>
                </a:tc>
                <a:tc>
                  <a:txBody>
                    <a:bodyPr/>
                    <a:lstStyle/>
                    <a:p>
                      <a:endParaRPr lang="de-DE" sz="1100" dirty="0"/>
                    </a:p>
                  </a:txBody>
                  <a:tcPr/>
                </a:tc>
                <a:tc>
                  <a:txBody>
                    <a:bodyPr/>
                    <a:lstStyle/>
                    <a:p>
                      <a:endParaRPr lang="de-DE" sz="1100" dirty="0"/>
                    </a:p>
                  </a:txBody>
                  <a:tcPr/>
                </a:tc>
                <a:extLst>
                  <a:ext uri="{0D108BD9-81ED-4DB2-BD59-A6C34878D82A}">
                    <a16:rowId xmlns:a16="http://schemas.microsoft.com/office/drawing/2014/main" val="666425042"/>
                  </a:ext>
                </a:extLst>
              </a:tr>
              <a:tr h="337736">
                <a:tc>
                  <a:txBody>
                    <a:bodyPr/>
                    <a:lstStyle/>
                    <a:p>
                      <a:pPr marL="0" indent="0">
                        <a:buFont typeface="+mj-lt"/>
                        <a:buNone/>
                      </a:pPr>
                      <a:r>
                        <a:rPr lang="de-DE" sz="1100" dirty="0"/>
                        <a:t>10.</a:t>
                      </a:r>
                    </a:p>
                  </a:txBody>
                  <a:tcPr/>
                </a:tc>
                <a:tc>
                  <a:txBody>
                    <a:bodyPr/>
                    <a:lstStyle/>
                    <a:p>
                      <a:pPr fontAlgn="t"/>
                      <a:r>
                        <a:rPr lang="de-DE" sz="1100" dirty="0">
                          <a:effectLst/>
                        </a:rPr>
                        <a:t>Entity linking</a:t>
                      </a:r>
                    </a:p>
                  </a:txBody>
                  <a:tcPr/>
                </a:tc>
                <a:tc>
                  <a:txBody>
                    <a:bodyPr/>
                    <a:lstStyle/>
                    <a:p>
                      <a:pPr algn="ctr" fontAlgn="t"/>
                      <a:endParaRPr lang="de-DE" dirty="0">
                        <a:effectLst/>
                      </a:endParaRPr>
                    </a:p>
                  </a:txBody>
                  <a:tcPr/>
                </a:tc>
                <a:tc>
                  <a:txBody>
                    <a:bodyPr/>
                    <a:lstStyle/>
                    <a:p>
                      <a:pPr algn="ctr" fontAlgn="t"/>
                      <a:endParaRPr lang="de-DE">
                        <a:effectLst/>
                      </a:endParaRPr>
                    </a:p>
                  </a:txBody>
                  <a:tcPr/>
                </a:tc>
                <a:tc>
                  <a:txBody>
                    <a:bodyPr/>
                    <a:lstStyle/>
                    <a:p>
                      <a:pPr algn="ctr" fontAlgn="t"/>
                      <a:endParaRPr lang="de-DE">
                        <a:effectLst/>
                      </a:endParaRPr>
                    </a:p>
                  </a:txBody>
                  <a:tcPr/>
                </a:tc>
                <a:tc>
                  <a:txBody>
                    <a:bodyPr/>
                    <a:lstStyle/>
                    <a:p>
                      <a:endParaRPr lang="de-DE" sz="1100" dirty="0"/>
                    </a:p>
                  </a:txBody>
                  <a:tcPr/>
                </a:tc>
                <a:tc>
                  <a:txBody>
                    <a:bodyPr/>
                    <a:lstStyle/>
                    <a:p>
                      <a:endParaRPr lang="de-DE" sz="1100" dirty="0"/>
                    </a:p>
                  </a:txBody>
                  <a:tcPr/>
                </a:tc>
                <a:extLst>
                  <a:ext uri="{0D108BD9-81ED-4DB2-BD59-A6C34878D82A}">
                    <a16:rowId xmlns:a16="http://schemas.microsoft.com/office/drawing/2014/main" val="2026031272"/>
                  </a:ext>
                </a:extLst>
              </a:tr>
              <a:tr h="337736">
                <a:tc>
                  <a:txBody>
                    <a:bodyPr/>
                    <a:lstStyle/>
                    <a:p>
                      <a:pPr marL="0" indent="0">
                        <a:buFont typeface="+mj-lt"/>
                        <a:buNone/>
                      </a:pPr>
                      <a:r>
                        <a:rPr lang="de-DE" sz="1100" dirty="0"/>
                        <a:t>11.</a:t>
                      </a:r>
                    </a:p>
                  </a:txBody>
                  <a:tcPr/>
                </a:tc>
                <a:tc>
                  <a:txBody>
                    <a:bodyPr/>
                    <a:lstStyle/>
                    <a:p>
                      <a:pPr fontAlgn="t"/>
                      <a:r>
                        <a:rPr lang="de-DE" sz="1100" dirty="0">
                          <a:effectLst/>
                        </a:rPr>
                        <a:t>Coreference resolution</a:t>
                      </a:r>
                    </a:p>
                  </a:txBody>
                  <a:tcPr/>
                </a:tc>
                <a:tc>
                  <a:txBody>
                    <a:bodyPr/>
                    <a:lstStyle/>
                    <a:p>
                      <a:pPr algn="ctr" fontAlgn="t"/>
                      <a:endParaRPr lang="de-DE" dirty="0">
                        <a:effectLst/>
                      </a:endParaRPr>
                    </a:p>
                  </a:txBody>
                  <a:tcPr/>
                </a:tc>
                <a:tc>
                  <a:txBody>
                    <a:bodyPr/>
                    <a:lstStyle/>
                    <a:p>
                      <a:pPr algn="ctr" fontAlgn="t"/>
                      <a:endParaRPr lang="de-DE" dirty="0">
                        <a:effectLst/>
                      </a:endParaRPr>
                    </a:p>
                  </a:txBody>
                  <a:tcPr/>
                </a:tc>
                <a:tc>
                  <a:txBody>
                    <a:bodyPr/>
                    <a:lstStyle/>
                    <a:p>
                      <a:pPr algn="ctr" fontAlgn="t"/>
                      <a:endParaRPr lang="de-DE" dirty="0">
                        <a:effectLst/>
                      </a:endParaRPr>
                    </a:p>
                  </a:txBody>
                  <a:tcPr/>
                </a:tc>
                <a:tc>
                  <a:txBody>
                    <a:bodyPr/>
                    <a:lstStyle/>
                    <a:p>
                      <a:endParaRPr lang="de-DE" sz="1100" dirty="0"/>
                    </a:p>
                  </a:txBody>
                  <a:tcPr/>
                </a:tc>
                <a:tc>
                  <a:txBody>
                    <a:bodyPr/>
                    <a:lstStyle/>
                    <a:p>
                      <a:endParaRPr lang="de-DE" sz="1100" dirty="0"/>
                    </a:p>
                  </a:txBody>
                  <a:tcPr/>
                </a:tc>
                <a:extLst>
                  <a:ext uri="{0D108BD9-81ED-4DB2-BD59-A6C34878D82A}">
                    <a16:rowId xmlns:a16="http://schemas.microsoft.com/office/drawing/2014/main" val="176571739"/>
                  </a:ext>
                </a:extLst>
              </a:tr>
            </a:tbl>
          </a:graphicData>
        </a:graphic>
      </p:graphicFrame>
      <p:pic>
        <p:nvPicPr>
          <p:cNvPr id="25" name="Graphic 24" descr="Checkmark">
            <a:extLst>
              <a:ext uri="{FF2B5EF4-FFF2-40B4-BE49-F238E27FC236}">
                <a16:creationId xmlns:a16="http://schemas.microsoft.com/office/drawing/2014/main" id="{3307C1EA-4380-4561-8DC6-F12DDC253E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95800" y="2611760"/>
            <a:ext cx="241176" cy="241176"/>
          </a:xfrm>
          <a:prstGeom prst="rect">
            <a:avLst/>
          </a:prstGeom>
        </p:spPr>
      </p:pic>
      <p:pic>
        <p:nvPicPr>
          <p:cNvPr id="26" name="Graphic 25" descr="Checkmark">
            <a:extLst>
              <a:ext uri="{FF2B5EF4-FFF2-40B4-BE49-F238E27FC236}">
                <a16:creationId xmlns:a16="http://schemas.microsoft.com/office/drawing/2014/main" id="{51EF3B35-56DF-4CE4-B8FE-8296EB6183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95800" y="2971800"/>
            <a:ext cx="241176" cy="241176"/>
          </a:xfrm>
          <a:prstGeom prst="rect">
            <a:avLst/>
          </a:prstGeom>
        </p:spPr>
      </p:pic>
      <p:pic>
        <p:nvPicPr>
          <p:cNvPr id="27" name="Graphic 26" descr="Checkmark">
            <a:extLst>
              <a:ext uri="{FF2B5EF4-FFF2-40B4-BE49-F238E27FC236}">
                <a16:creationId xmlns:a16="http://schemas.microsoft.com/office/drawing/2014/main" id="{A523CB51-F456-41C3-946F-8DAA05B5E3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89629" y="3331840"/>
            <a:ext cx="241176" cy="241176"/>
          </a:xfrm>
          <a:prstGeom prst="rect">
            <a:avLst/>
          </a:prstGeom>
        </p:spPr>
      </p:pic>
      <p:pic>
        <p:nvPicPr>
          <p:cNvPr id="28" name="Graphic 27" descr="Checkmark">
            <a:extLst>
              <a:ext uri="{FF2B5EF4-FFF2-40B4-BE49-F238E27FC236}">
                <a16:creationId xmlns:a16="http://schemas.microsoft.com/office/drawing/2014/main" id="{5ADF4334-6121-4714-A62E-05B176E33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8791" y="3691880"/>
            <a:ext cx="241176" cy="241176"/>
          </a:xfrm>
          <a:prstGeom prst="rect">
            <a:avLst/>
          </a:prstGeom>
        </p:spPr>
      </p:pic>
      <p:pic>
        <p:nvPicPr>
          <p:cNvPr id="29" name="Graphic 28" descr="Checkmark">
            <a:extLst>
              <a:ext uri="{FF2B5EF4-FFF2-40B4-BE49-F238E27FC236}">
                <a16:creationId xmlns:a16="http://schemas.microsoft.com/office/drawing/2014/main" id="{67769A4C-2F6E-4331-AF30-672653D606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8791" y="4123928"/>
            <a:ext cx="241176" cy="241176"/>
          </a:xfrm>
          <a:prstGeom prst="rect">
            <a:avLst/>
          </a:prstGeom>
        </p:spPr>
      </p:pic>
      <p:pic>
        <p:nvPicPr>
          <p:cNvPr id="30" name="Graphic 29" descr="Checkmark">
            <a:extLst>
              <a:ext uri="{FF2B5EF4-FFF2-40B4-BE49-F238E27FC236}">
                <a16:creationId xmlns:a16="http://schemas.microsoft.com/office/drawing/2014/main" id="{B9C61E72-580C-4F2B-A22C-96128ABA63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76799" y="4483968"/>
            <a:ext cx="241176" cy="241176"/>
          </a:xfrm>
          <a:prstGeom prst="rect">
            <a:avLst/>
          </a:prstGeom>
        </p:spPr>
      </p:pic>
      <p:pic>
        <p:nvPicPr>
          <p:cNvPr id="31" name="Graphic 30" descr="Checkmark">
            <a:extLst>
              <a:ext uri="{FF2B5EF4-FFF2-40B4-BE49-F238E27FC236}">
                <a16:creationId xmlns:a16="http://schemas.microsoft.com/office/drawing/2014/main" id="{F2C7136E-FC09-4F37-8475-EF491381A7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89629" y="4844008"/>
            <a:ext cx="241176" cy="241176"/>
          </a:xfrm>
          <a:prstGeom prst="rect">
            <a:avLst/>
          </a:prstGeom>
        </p:spPr>
      </p:pic>
      <p:pic>
        <p:nvPicPr>
          <p:cNvPr id="32" name="Graphic 31" descr="Checkmark">
            <a:extLst>
              <a:ext uri="{FF2B5EF4-FFF2-40B4-BE49-F238E27FC236}">
                <a16:creationId xmlns:a16="http://schemas.microsoft.com/office/drawing/2014/main" id="{B434CC5E-9438-4C14-8DB3-6ABBEBB8D3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95800" y="5204048"/>
            <a:ext cx="241176" cy="241176"/>
          </a:xfrm>
          <a:prstGeom prst="rect">
            <a:avLst/>
          </a:prstGeom>
        </p:spPr>
      </p:pic>
      <p:pic>
        <p:nvPicPr>
          <p:cNvPr id="33" name="Graphic 32" descr="Checkmark">
            <a:extLst>
              <a:ext uri="{FF2B5EF4-FFF2-40B4-BE49-F238E27FC236}">
                <a16:creationId xmlns:a16="http://schemas.microsoft.com/office/drawing/2014/main" id="{9AFCD679-0C06-4950-A670-BE9A24C51B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61450" y="4001479"/>
            <a:ext cx="241176" cy="241176"/>
          </a:xfrm>
          <a:prstGeom prst="rect">
            <a:avLst/>
          </a:prstGeom>
        </p:spPr>
      </p:pic>
      <p:pic>
        <p:nvPicPr>
          <p:cNvPr id="34" name="Graphic 33" descr="Checkmark">
            <a:extLst>
              <a:ext uri="{FF2B5EF4-FFF2-40B4-BE49-F238E27FC236}">
                <a16:creationId xmlns:a16="http://schemas.microsoft.com/office/drawing/2014/main" id="{AD2441EF-F8D7-41AB-85DA-2F0416606E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61450" y="3612070"/>
            <a:ext cx="241176" cy="241176"/>
          </a:xfrm>
          <a:prstGeom prst="rect">
            <a:avLst/>
          </a:prstGeom>
        </p:spPr>
      </p:pic>
      <p:pic>
        <p:nvPicPr>
          <p:cNvPr id="35" name="Graphic 34" descr="Checkmark">
            <a:extLst>
              <a:ext uri="{FF2B5EF4-FFF2-40B4-BE49-F238E27FC236}">
                <a16:creationId xmlns:a16="http://schemas.microsoft.com/office/drawing/2014/main" id="{54AA6C74-DFA7-45E1-834E-AD5E80F5BC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61450" y="3288663"/>
            <a:ext cx="241176" cy="241176"/>
          </a:xfrm>
          <a:prstGeom prst="rect">
            <a:avLst/>
          </a:prstGeom>
        </p:spPr>
      </p:pic>
      <p:pic>
        <p:nvPicPr>
          <p:cNvPr id="36" name="Graphic 35" descr="Checkmark">
            <a:extLst>
              <a:ext uri="{FF2B5EF4-FFF2-40B4-BE49-F238E27FC236}">
                <a16:creationId xmlns:a16="http://schemas.microsoft.com/office/drawing/2014/main" id="{FB5BE39F-F659-414F-84B0-CB9B9E492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3881" y="2619172"/>
            <a:ext cx="241176" cy="241176"/>
          </a:xfrm>
          <a:prstGeom prst="rect">
            <a:avLst/>
          </a:prstGeom>
        </p:spPr>
      </p:pic>
      <p:pic>
        <p:nvPicPr>
          <p:cNvPr id="37" name="Graphic 36" descr="Checkmark">
            <a:extLst>
              <a:ext uri="{FF2B5EF4-FFF2-40B4-BE49-F238E27FC236}">
                <a16:creationId xmlns:a16="http://schemas.microsoft.com/office/drawing/2014/main" id="{8C88D650-1DB6-41EC-BC0F-9BD2CDE3B3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1183" y="5924128"/>
            <a:ext cx="241176" cy="241176"/>
          </a:xfrm>
          <a:prstGeom prst="rect">
            <a:avLst/>
          </a:prstGeom>
        </p:spPr>
      </p:pic>
      <p:pic>
        <p:nvPicPr>
          <p:cNvPr id="38" name="Graphic 37" descr="Checkmark">
            <a:extLst>
              <a:ext uri="{FF2B5EF4-FFF2-40B4-BE49-F238E27FC236}">
                <a16:creationId xmlns:a16="http://schemas.microsoft.com/office/drawing/2014/main" id="{636069B6-54AC-443A-9339-EFB23B116D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3262" y="5132040"/>
            <a:ext cx="241176" cy="241176"/>
          </a:xfrm>
          <a:prstGeom prst="rect">
            <a:avLst/>
          </a:prstGeom>
        </p:spPr>
      </p:pic>
      <p:pic>
        <p:nvPicPr>
          <p:cNvPr id="39" name="Graphic 38" descr="Checkmark">
            <a:extLst>
              <a:ext uri="{FF2B5EF4-FFF2-40B4-BE49-F238E27FC236}">
                <a16:creationId xmlns:a16="http://schemas.microsoft.com/office/drawing/2014/main" id="{2035E7CD-8CAC-4B26-BFE9-399FFBF5CE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66884" y="4753430"/>
            <a:ext cx="241176" cy="241176"/>
          </a:xfrm>
          <a:prstGeom prst="rect">
            <a:avLst/>
          </a:prstGeom>
        </p:spPr>
      </p:pic>
      <p:pic>
        <p:nvPicPr>
          <p:cNvPr id="40" name="Graphic 39" descr="Checkmark">
            <a:extLst>
              <a:ext uri="{FF2B5EF4-FFF2-40B4-BE49-F238E27FC236}">
                <a16:creationId xmlns:a16="http://schemas.microsoft.com/office/drawing/2014/main" id="{0D8CD565-6BD0-408E-A936-E65F683D73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58497" y="4437112"/>
            <a:ext cx="241176" cy="241176"/>
          </a:xfrm>
          <a:prstGeom prst="rect">
            <a:avLst/>
          </a:prstGeom>
        </p:spPr>
      </p:pic>
      <p:pic>
        <p:nvPicPr>
          <p:cNvPr id="41" name="Graphic 40" descr="Checkmark">
            <a:extLst>
              <a:ext uri="{FF2B5EF4-FFF2-40B4-BE49-F238E27FC236}">
                <a16:creationId xmlns:a16="http://schemas.microsoft.com/office/drawing/2014/main" id="{94F1C906-53FA-4D04-81D2-B128395471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2005" y="5204048"/>
            <a:ext cx="241176" cy="241176"/>
          </a:xfrm>
          <a:prstGeom prst="rect">
            <a:avLst/>
          </a:prstGeom>
        </p:spPr>
      </p:pic>
      <p:pic>
        <p:nvPicPr>
          <p:cNvPr id="42" name="Graphic 41" descr="Checkmark">
            <a:extLst>
              <a:ext uri="{FF2B5EF4-FFF2-40B4-BE49-F238E27FC236}">
                <a16:creationId xmlns:a16="http://schemas.microsoft.com/office/drawing/2014/main" id="{1293D952-4460-425E-AD98-532F3CE12D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69428" y="4437112"/>
            <a:ext cx="241176" cy="241176"/>
          </a:xfrm>
          <a:prstGeom prst="rect">
            <a:avLst/>
          </a:prstGeom>
        </p:spPr>
      </p:pic>
      <p:pic>
        <p:nvPicPr>
          <p:cNvPr id="43" name="Graphic 42" descr="Checkmark">
            <a:extLst>
              <a:ext uri="{FF2B5EF4-FFF2-40B4-BE49-F238E27FC236}">
                <a16:creationId xmlns:a16="http://schemas.microsoft.com/office/drawing/2014/main" id="{50F4D7BC-F79F-450F-85B7-0FD9DB97EC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5449" y="4047786"/>
            <a:ext cx="241176" cy="241176"/>
          </a:xfrm>
          <a:prstGeom prst="rect">
            <a:avLst/>
          </a:prstGeom>
        </p:spPr>
      </p:pic>
      <p:pic>
        <p:nvPicPr>
          <p:cNvPr id="44" name="Graphic 43" descr="Checkmark">
            <a:extLst>
              <a:ext uri="{FF2B5EF4-FFF2-40B4-BE49-F238E27FC236}">
                <a16:creationId xmlns:a16="http://schemas.microsoft.com/office/drawing/2014/main" id="{3DB66A96-D473-4848-A28F-6EAFC011A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2005" y="3612070"/>
            <a:ext cx="241176" cy="241176"/>
          </a:xfrm>
          <a:prstGeom prst="rect">
            <a:avLst/>
          </a:prstGeom>
        </p:spPr>
      </p:pic>
      <p:pic>
        <p:nvPicPr>
          <p:cNvPr id="45" name="Graphic 44" descr="Checkmark">
            <a:extLst>
              <a:ext uri="{FF2B5EF4-FFF2-40B4-BE49-F238E27FC236}">
                <a16:creationId xmlns:a16="http://schemas.microsoft.com/office/drawing/2014/main" id="{6730C93A-9841-460E-AA33-D73DE1A208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69428" y="3308412"/>
            <a:ext cx="241176" cy="241176"/>
          </a:xfrm>
          <a:prstGeom prst="rect">
            <a:avLst/>
          </a:prstGeom>
        </p:spPr>
      </p:pic>
      <p:pic>
        <p:nvPicPr>
          <p:cNvPr id="47" name="Graphic 46" descr="Close">
            <a:extLst>
              <a:ext uri="{FF2B5EF4-FFF2-40B4-BE49-F238E27FC236}">
                <a16:creationId xmlns:a16="http://schemas.microsoft.com/office/drawing/2014/main" id="{626EE334-9FB8-47C4-BC59-B6C5501F4A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3879" y="2564904"/>
            <a:ext cx="274129" cy="274129"/>
          </a:xfrm>
          <a:prstGeom prst="rect">
            <a:avLst/>
          </a:prstGeom>
        </p:spPr>
      </p:pic>
      <p:pic>
        <p:nvPicPr>
          <p:cNvPr id="48" name="Graphic 47" descr="Close">
            <a:extLst>
              <a:ext uri="{FF2B5EF4-FFF2-40B4-BE49-F238E27FC236}">
                <a16:creationId xmlns:a16="http://schemas.microsoft.com/office/drawing/2014/main" id="{0CA27039-D8E4-4DDD-AAA8-76D24C73F0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3879" y="2908696"/>
            <a:ext cx="274129" cy="274129"/>
          </a:xfrm>
          <a:prstGeom prst="rect">
            <a:avLst/>
          </a:prstGeom>
        </p:spPr>
      </p:pic>
      <p:pic>
        <p:nvPicPr>
          <p:cNvPr id="49" name="Graphic 48" descr="Close">
            <a:extLst>
              <a:ext uri="{FF2B5EF4-FFF2-40B4-BE49-F238E27FC236}">
                <a16:creationId xmlns:a16="http://schemas.microsoft.com/office/drawing/2014/main" id="{821A4B16-4046-4889-8364-029E2EF8C2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9976" y="5459127"/>
            <a:ext cx="274129" cy="274129"/>
          </a:xfrm>
          <a:prstGeom prst="rect">
            <a:avLst/>
          </a:prstGeom>
        </p:spPr>
      </p:pic>
      <p:pic>
        <p:nvPicPr>
          <p:cNvPr id="50" name="Graphic 49" descr="Close">
            <a:extLst>
              <a:ext uri="{FF2B5EF4-FFF2-40B4-BE49-F238E27FC236}">
                <a16:creationId xmlns:a16="http://schemas.microsoft.com/office/drawing/2014/main" id="{F874EE9F-6B5B-4D93-810D-044021FED3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09805" y="5891175"/>
            <a:ext cx="274129" cy="274129"/>
          </a:xfrm>
          <a:prstGeom prst="rect">
            <a:avLst/>
          </a:prstGeom>
        </p:spPr>
      </p:pic>
      <p:pic>
        <p:nvPicPr>
          <p:cNvPr id="51" name="Graphic 50" descr="Close">
            <a:extLst>
              <a:ext uri="{FF2B5EF4-FFF2-40B4-BE49-F238E27FC236}">
                <a16:creationId xmlns:a16="http://schemas.microsoft.com/office/drawing/2014/main" id="{35ACE9DE-01F1-46F4-A5F9-AE4A85B867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82918" y="5531135"/>
            <a:ext cx="274129" cy="274129"/>
          </a:xfrm>
          <a:prstGeom prst="rect">
            <a:avLst/>
          </a:prstGeom>
        </p:spPr>
      </p:pic>
      <p:pic>
        <p:nvPicPr>
          <p:cNvPr id="52" name="Graphic 51" descr="Close">
            <a:extLst>
              <a:ext uri="{FF2B5EF4-FFF2-40B4-BE49-F238E27FC236}">
                <a16:creationId xmlns:a16="http://schemas.microsoft.com/office/drawing/2014/main" id="{55956224-9D62-4C4F-96F6-E9B7EB9CA9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9975" y="4765941"/>
            <a:ext cx="274129" cy="274129"/>
          </a:xfrm>
          <a:prstGeom prst="rect">
            <a:avLst/>
          </a:prstGeom>
        </p:spPr>
      </p:pic>
      <p:pic>
        <p:nvPicPr>
          <p:cNvPr id="53" name="Graphic 52" descr="Close">
            <a:extLst>
              <a:ext uri="{FF2B5EF4-FFF2-40B4-BE49-F238E27FC236}">
                <a16:creationId xmlns:a16="http://schemas.microsoft.com/office/drawing/2014/main" id="{1ED0F957-C747-4CD8-81DF-30FCA895EC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3879" y="5877272"/>
            <a:ext cx="274129" cy="274129"/>
          </a:xfrm>
          <a:prstGeom prst="rect">
            <a:avLst/>
          </a:prstGeom>
        </p:spPr>
      </p:pic>
      <p:pic>
        <p:nvPicPr>
          <p:cNvPr id="54" name="Graphic 53" descr="Close">
            <a:extLst>
              <a:ext uri="{FF2B5EF4-FFF2-40B4-BE49-F238E27FC236}">
                <a16:creationId xmlns:a16="http://schemas.microsoft.com/office/drawing/2014/main" id="{066D9C8C-8DB1-4774-AABC-B9103FBFB5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2070" y="2928922"/>
            <a:ext cx="274129" cy="274129"/>
          </a:xfrm>
          <a:prstGeom prst="rect">
            <a:avLst/>
          </a:prstGeom>
        </p:spPr>
      </p:pic>
      <p:pic>
        <p:nvPicPr>
          <p:cNvPr id="55" name="Graphic 54" descr="Close">
            <a:extLst>
              <a:ext uri="{FF2B5EF4-FFF2-40B4-BE49-F238E27FC236}">
                <a16:creationId xmlns:a16="http://schemas.microsoft.com/office/drawing/2014/main" id="{4CDB25A8-9055-42E5-AFDD-FD9C9F16A1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21183" y="5468638"/>
            <a:ext cx="274129" cy="274129"/>
          </a:xfrm>
          <a:prstGeom prst="rect">
            <a:avLst/>
          </a:prstGeom>
        </p:spPr>
      </p:pic>
      <p:pic>
        <p:nvPicPr>
          <p:cNvPr id="56" name="Graphic 55" descr="Checkmark">
            <a:extLst>
              <a:ext uri="{FF2B5EF4-FFF2-40B4-BE49-F238E27FC236}">
                <a16:creationId xmlns:a16="http://schemas.microsoft.com/office/drawing/2014/main" id="{E6CFFCCD-55C5-41D1-A9BE-D54A95F582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8879" y="3732658"/>
            <a:ext cx="241176" cy="241176"/>
          </a:xfrm>
          <a:prstGeom prst="rect">
            <a:avLst/>
          </a:prstGeom>
        </p:spPr>
      </p:pic>
      <p:pic>
        <p:nvPicPr>
          <p:cNvPr id="57" name="Graphic 56" descr="Checkmark">
            <a:extLst>
              <a:ext uri="{FF2B5EF4-FFF2-40B4-BE49-F238E27FC236}">
                <a16:creationId xmlns:a16="http://schemas.microsoft.com/office/drawing/2014/main" id="{FF85CE00-97A7-4F94-9E64-1E3C437C4B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60296" y="4123928"/>
            <a:ext cx="241176" cy="241176"/>
          </a:xfrm>
          <a:prstGeom prst="rect">
            <a:avLst/>
          </a:prstGeom>
        </p:spPr>
      </p:pic>
      <p:pic>
        <p:nvPicPr>
          <p:cNvPr id="58" name="Graphic 57" descr="Checkmark">
            <a:extLst>
              <a:ext uri="{FF2B5EF4-FFF2-40B4-BE49-F238E27FC236}">
                <a16:creationId xmlns:a16="http://schemas.microsoft.com/office/drawing/2014/main" id="{D03788BD-C0EF-4C24-B5A3-71FC36D623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8879" y="5204048"/>
            <a:ext cx="241176" cy="241176"/>
          </a:xfrm>
          <a:prstGeom prst="rect">
            <a:avLst/>
          </a:prstGeom>
        </p:spPr>
      </p:pic>
      <p:pic>
        <p:nvPicPr>
          <p:cNvPr id="59" name="Graphic 58" descr="Checkmark">
            <a:extLst>
              <a:ext uri="{FF2B5EF4-FFF2-40B4-BE49-F238E27FC236}">
                <a16:creationId xmlns:a16="http://schemas.microsoft.com/office/drawing/2014/main" id="{AEDE5ADC-0ACE-4E10-BEA4-576B4B3631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69595" y="4772000"/>
            <a:ext cx="241176" cy="241176"/>
          </a:xfrm>
          <a:prstGeom prst="rect">
            <a:avLst/>
          </a:prstGeom>
        </p:spPr>
      </p:pic>
      <p:pic>
        <p:nvPicPr>
          <p:cNvPr id="60" name="Graphic 59" descr="Checkmark">
            <a:extLst>
              <a:ext uri="{FF2B5EF4-FFF2-40B4-BE49-F238E27FC236}">
                <a16:creationId xmlns:a16="http://schemas.microsoft.com/office/drawing/2014/main" id="{80E93BB2-2E8A-4E85-A08F-647BC5DA89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8879" y="4437112"/>
            <a:ext cx="241176" cy="241176"/>
          </a:xfrm>
          <a:prstGeom prst="rect">
            <a:avLst/>
          </a:prstGeom>
        </p:spPr>
      </p:pic>
      <p:pic>
        <p:nvPicPr>
          <p:cNvPr id="61" name="Graphic 60" descr="Checkmark">
            <a:extLst>
              <a:ext uri="{FF2B5EF4-FFF2-40B4-BE49-F238E27FC236}">
                <a16:creationId xmlns:a16="http://schemas.microsoft.com/office/drawing/2014/main" id="{1C0412AF-0DD6-44DF-8DD1-9A3663C062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8879" y="3356992"/>
            <a:ext cx="241176" cy="241176"/>
          </a:xfrm>
          <a:prstGeom prst="rect">
            <a:avLst/>
          </a:prstGeom>
        </p:spPr>
      </p:pic>
      <p:pic>
        <p:nvPicPr>
          <p:cNvPr id="62" name="Graphic 61" descr="Checkmark">
            <a:extLst>
              <a:ext uri="{FF2B5EF4-FFF2-40B4-BE49-F238E27FC236}">
                <a16:creationId xmlns:a16="http://schemas.microsoft.com/office/drawing/2014/main" id="{F7019675-2809-4384-B99C-A708937902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14325" y="2611760"/>
            <a:ext cx="241176" cy="241176"/>
          </a:xfrm>
          <a:prstGeom prst="rect">
            <a:avLst/>
          </a:prstGeom>
        </p:spPr>
      </p:pic>
      <p:pic>
        <p:nvPicPr>
          <p:cNvPr id="63" name="Graphic 62" descr="Close">
            <a:extLst>
              <a:ext uri="{FF2B5EF4-FFF2-40B4-BE49-F238E27FC236}">
                <a16:creationId xmlns:a16="http://schemas.microsoft.com/office/drawing/2014/main" id="{02CD405F-2C51-448E-976E-1CC94BCAE0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3118" y="2955599"/>
            <a:ext cx="274129" cy="274129"/>
          </a:xfrm>
          <a:prstGeom prst="rect">
            <a:avLst/>
          </a:prstGeom>
        </p:spPr>
      </p:pic>
      <p:pic>
        <p:nvPicPr>
          <p:cNvPr id="64" name="Graphic 63" descr="Checkmark">
            <a:extLst>
              <a:ext uri="{FF2B5EF4-FFF2-40B4-BE49-F238E27FC236}">
                <a16:creationId xmlns:a16="http://schemas.microsoft.com/office/drawing/2014/main" id="{820CA183-0C67-40C2-8BE9-0979D7E337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6071" y="5547611"/>
            <a:ext cx="241176" cy="241176"/>
          </a:xfrm>
          <a:prstGeom prst="rect">
            <a:avLst/>
          </a:prstGeom>
        </p:spPr>
      </p:pic>
      <p:pic>
        <p:nvPicPr>
          <p:cNvPr id="65" name="Graphic 64" descr="Checkmark">
            <a:extLst>
              <a:ext uri="{FF2B5EF4-FFF2-40B4-BE49-F238E27FC236}">
                <a16:creationId xmlns:a16="http://schemas.microsoft.com/office/drawing/2014/main" id="{6E1EAE3D-329C-4651-9FB8-E9CD0FCE1F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14325" y="5947116"/>
            <a:ext cx="241176" cy="241176"/>
          </a:xfrm>
          <a:prstGeom prst="rect">
            <a:avLst/>
          </a:prstGeom>
        </p:spPr>
      </p:pic>
      <p:pic>
        <p:nvPicPr>
          <p:cNvPr id="66" name="Graphic 65" descr="Checkmark">
            <a:extLst>
              <a:ext uri="{FF2B5EF4-FFF2-40B4-BE49-F238E27FC236}">
                <a16:creationId xmlns:a16="http://schemas.microsoft.com/office/drawing/2014/main" id="{243EBC78-35C2-4056-9F9B-DCE13D05CF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5304" y="5924128"/>
            <a:ext cx="241176" cy="241176"/>
          </a:xfrm>
          <a:prstGeom prst="rect">
            <a:avLst/>
          </a:prstGeom>
        </p:spPr>
      </p:pic>
      <p:pic>
        <p:nvPicPr>
          <p:cNvPr id="67" name="Graphic 66" descr="Checkmark">
            <a:extLst>
              <a:ext uri="{FF2B5EF4-FFF2-40B4-BE49-F238E27FC236}">
                <a16:creationId xmlns:a16="http://schemas.microsoft.com/office/drawing/2014/main" id="{DA8A25C1-294D-4502-86C9-4480EF7A80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5304" y="3374931"/>
            <a:ext cx="241176" cy="241176"/>
          </a:xfrm>
          <a:prstGeom prst="rect">
            <a:avLst/>
          </a:prstGeom>
        </p:spPr>
      </p:pic>
      <p:pic>
        <p:nvPicPr>
          <p:cNvPr id="69" name="Graphic 68" descr="Checkmark">
            <a:extLst>
              <a:ext uri="{FF2B5EF4-FFF2-40B4-BE49-F238E27FC236}">
                <a16:creationId xmlns:a16="http://schemas.microsoft.com/office/drawing/2014/main" id="{C799CD59-E007-41E5-8FD1-6771B44765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5304" y="3717032"/>
            <a:ext cx="241176" cy="241176"/>
          </a:xfrm>
          <a:prstGeom prst="rect">
            <a:avLst/>
          </a:prstGeom>
        </p:spPr>
      </p:pic>
      <p:pic>
        <p:nvPicPr>
          <p:cNvPr id="70" name="Graphic 69" descr="Checkmark">
            <a:extLst>
              <a:ext uri="{FF2B5EF4-FFF2-40B4-BE49-F238E27FC236}">
                <a16:creationId xmlns:a16="http://schemas.microsoft.com/office/drawing/2014/main" id="{95817B50-DC6B-4098-875E-99863B0E1A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82713" y="4090432"/>
            <a:ext cx="241176" cy="241176"/>
          </a:xfrm>
          <a:prstGeom prst="rect">
            <a:avLst/>
          </a:prstGeom>
        </p:spPr>
      </p:pic>
      <p:pic>
        <p:nvPicPr>
          <p:cNvPr id="71" name="Graphic 70" descr="Checkmark">
            <a:extLst>
              <a:ext uri="{FF2B5EF4-FFF2-40B4-BE49-F238E27FC236}">
                <a16:creationId xmlns:a16="http://schemas.microsoft.com/office/drawing/2014/main" id="{45400FF9-E926-4F38-8E07-6C3FF6B44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94774" y="4463832"/>
            <a:ext cx="241176" cy="241176"/>
          </a:xfrm>
          <a:prstGeom prst="rect">
            <a:avLst/>
          </a:prstGeom>
        </p:spPr>
      </p:pic>
      <p:pic>
        <p:nvPicPr>
          <p:cNvPr id="73" name="Graphic 72" descr="Checkmark">
            <a:extLst>
              <a:ext uri="{FF2B5EF4-FFF2-40B4-BE49-F238E27FC236}">
                <a16:creationId xmlns:a16="http://schemas.microsoft.com/office/drawing/2014/main" id="{40CA12C5-2F13-4095-B5A4-68E9B19F36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00456" y="5212575"/>
            <a:ext cx="241176" cy="241176"/>
          </a:xfrm>
          <a:prstGeom prst="rect">
            <a:avLst/>
          </a:prstGeom>
        </p:spPr>
      </p:pic>
      <p:pic>
        <p:nvPicPr>
          <p:cNvPr id="74" name="Graphic 73" descr="Checkmark">
            <a:extLst>
              <a:ext uri="{FF2B5EF4-FFF2-40B4-BE49-F238E27FC236}">
                <a16:creationId xmlns:a16="http://schemas.microsoft.com/office/drawing/2014/main" id="{80FB8D51-32AA-4D0C-BAA1-8470BAAD0C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91868" y="5628567"/>
            <a:ext cx="241176" cy="241176"/>
          </a:xfrm>
          <a:prstGeom prst="rect">
            <a:avLst/>
          </a:prstGeom>
        </p:spPr>
      </p:pic>
      <p:pic>
        <p:nvPicPr>
          <p:cNvPr id="75" name="Graphic 74" descr="Close">
            <a:extLst>
              <a:ext uri="{FF2B5EF4-FFF2-40B4-BE49-F238E27FC236}">
                <a16:creationId xmlns:a16="http://schemas.microsoft.com/office/drawing/2014/main" id="{711072D0-8DAD-404F-A6DC-D6E6A1765C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75304" y="2966083"/>
            <a:ext cx="274129" cy="274129"/>
          </a:xfrm>
          <a:prstGeom prst="rect">
            <a:avLst/>
          </a:prstGeom>
        </p:spPr>
      </p:pic>
      <p:pic>
        <p:nvPicPr>
          <p:cNvPr id="76" name="Graphic 75" descr="Close">
            <a:extLst>
              <a:ext uri="{FF2B5EF4-FFF2-40B4-BE49-F238E27FC236}">
                <a16:creationId xmlns:a16="http://schemas.microsoft.com/office/drawing/2014/main" id="{D18DAD3D-7FBB-423B-AD7F-19A97E1052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42351" y="2654833"/>
            <a:ext cx="274129" cy="274129"/>
          </a:xfrm>
          <a:prstGeom prst="rect">
            <a:avLst/>
          </a:prstGeom>
        </p:spPr>
      </p:pic>
      <p:pic>
        <p:nvPicPr>
          <p:cNvPr id="68" name="Graphic 67" descr="Close">
            <a:extLst>
              <a:ext uri="{FF2B5EF4-FFF2-40B4-BE49-F238E27FC236}">
                <a16:creationId xmlns:a16="http://schemas.microsoft.com/office/drawing/2014/main" id="{01EFD9BD-5AE6-49EB-9928-2ABEBDAAFF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52578" y="4811055"/>
            <a:ext cx="274129" cy="274129"/>
          </a:xfrm>
          <a:prstGeom prst="rect">
            <a:avLst/>
          </a:prstGeom>
        </p:spPr>
      </p:pic>
    </p:spTree>
    <p:extLst>
      <p:ext uri="{BB962C8B-B14F-4D97-AF65-F5344CB8AC3E}">
        <p14:creationId xmlns:p14="http://schemas.microsoft.com/office/powerpoint/2010/main" val="48381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C1">
            <a:extLst>
              <a:ext uri="{FF2B5EF4-FFF2-40B4-BE49-F238E27FC236}">
                <a16:creationId xmlns:a16="http://schemas.microsoft.com/office/drawing/2014/main" id="{359DA0F5-7BB1-4982-B557-3AE195D2C0BD}"/>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cs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Title 1">
            <a:extLst>
              <a:ext uri="{FF2B5EF4-FFF2-40B4-BE49-F238E27FC236}">
                <a16:creationId xmlns:a16="http://schemas.microsoft.com/office/drawing/2014/main" id="{6E059BFA-6831-4CE4-B854-7919B9B81BCC}"/>
              </a:ext>
            </a:extLst>
          </p:cNvPr>
          <p:cNvSpPr>
            <a:spLocks noGrp="1"/>
          </p:cNvSpPr>
          <p:nvPr>
            <p:ph type="title"/>
          </p:nvPr>
        </p:nvSpPr>
        <p:spPr/>
        <p:txBody>
          <a:bodyPr/>
          <a:lstStyle/>
          <a:p>
            <a:r>
              <a:rPr lang="de-DE" b="1" dirty="0"/>
              <a:t>Feature comparsions of APIs</a:t>
            </a:r>
            <a:br>
              <a:rPr lang="de-DE" b="1" dirty="0"/>
            </a:br>
            <a:endParaRPr lang="de-DE" dirty="0"/>
          </a:p>
        </p:txBody>
      </p:sp>
      <p:sp>
        <p:nvSpPr>
          <p:cNvPr id="4" name="Footer Placeholder 3">
            <a:extLst>
              <a:ext uri="{FF2B5EF4-FFF2-40B4-BE49-F238E27FC236}">
                <a16:creationId xmlns:a16="http://schemas.microsoft.com/office/drawing/2014/main" id="{780C7C88-B663-433C-9AAD-D42F662AC997}"/>
              </a:ext>
            </a:extLst>
          </p:cNvPr>
          <p:cNvSpPr>
            <a:spLocks noGrp="1"/>
          </p:cNvSpPr>
          <p:nvPr>
            <p:ph type="ftr" sz="quarter" idx="16"/>
          </p:nvPr>
        </p:nvSpPr>
        <p:spPr/>
        <p:txBody>
          <a:bodyPr/>
          <a:lstStyle/>
          <a:p>
            <a:r>
              <a:rPr lang="en-US" dirty="0"/>
              <a:t>© 2019 Capgemini. All rights reserved.</a:t>
            </a:r>
          </a:p>
        </p:txBody>
      </p:sp>
      <p:sp>
        <p:nvSpPr>
          <p:cNvPr id="5" name="Slide Number Placeholder 4">
            <a:extLst>
              <a:ext uri="{FF2B5EF4-FFF2-40B4-BE49-F238E27FC236}">
                <a16:creationId xmlns:a16="http://schemas.microsoft.com/office/drawing/2014/main" id="{58AA1E34-30D3-4208-A4BA-2AAAAACE88B6}"/>
              </a:ext>
            </a:extLst>
          </p:cNvPr>
          <p:cNvSpPr>
            <a:spLocks noGrp="1"/>
          </p:cNvSpPr>
          <p:nvPr>
            <p:ph type="sldNum" sz="quarter" idx="17"/>
          </p:nvPr>
        </p:nvSpPr>
        <p:spPr/>
        <p:txBody>
          <a:bodyPr/>
          <a:lstStyle/>
          <a:p>
            <a:fld id="{DD205EFF-948D-4AF6-B54C-65639188FB5F}" type="slidenum">
              <a:rPr lang="en-US" smtClean="0"/>
              <a:pPr/>
              <a:t>9</a:t>
            </a:fld>
            <a:endParaRPr lang="en-US" dirty="0"/>
          </a:p>
        </p:txBody>
      </p:sp>
      <p:sp>
        <p:nvSpPr>
          <p:cNvPr id="6" name="Text Placeholder 5">
            <a:extLst>
              <a:ext uri="{FF2B5EF4-FFF2-40B4-BE49-F238E27FC236}">
                <a16:creationId xmlns:a16="http://schemas.microsoft.com/office/drawing/2014/main" id="{EB47219C-AD78-43BA-87AA-9F6C136550F3}"/>
              </a:ext>
            </a:extLst>
          </p:cNvPr>
          <p:cNvSpPr>
            <a:spLocks noGrp="1"/>
          </p:cNvSpPr>
          <p:nvPr>
            <p:ph type="body" sz="quarter" idx="12"/>
          </p:nvPr>
        </p:nvSpPr>
        <p:spPr>
          <a:xfrm>
            <a:off x="479998" y="885246"/>
            <a:ext cx="11376026" cy="360000"/>
          </a:xfrm>
        </p:spPr>
        <p:txBody>
          <a:bodyPr/>
          <a:lstStyle/>
          <a:p>
            <a:r>
              <a:rPr lang="en-US" sz="1400" dirty="0"/>
              <a:t>Here’s a quick comparison of the functionalities offered by </a:t>
            </a:r>
            <a:r>
              <a:rPr lang="en-US" sz="1400" dirty="0" err="1"/>
              <a:t>spaCy</a:t>
            </a:r>
            <a:r>
              <a:rPr lang="en-US" sz="1400" dirty="0"/>
              <a:t>, </a:t>
            </a:r>
            <a:r>
              <a:rPr lang="en-US" sz="1400" dirty="0" err="1"/>
              <a:t>openNLP</a:t>
            </a:r>
            <a:r>
              <a:rPr lang="en-US" sz="1400" dirty="0"/>
              <a:t>, Open Calais, NLTK and </a:t>
            </a:r>
            <a:r>
              <a:rPr lang="en-US" sz="1400" dirty="0" err="1"/>
              <a:t>CoreNLP</a:t>
            </a:r>
            <a:r>
              <a:rPr lang="en-US" sz="1400" dirty="0"/>
              <a:t>.</a:t>
            </a:r>
          </a:p>
          <a:p>
            <a:endParaRPr lang="en-US" sz="1400" dirty="0"/>
          </a:p>
          <a:p>
            <a:endParaRPr lang="de-DE" sz="1400" dirty="0"/>
          </a:p>
        </p:txBody>
      </p:sp>
      <p:graphicFrame>
        <p:nvGraphicFramePr>
          <p:cNvPr id="8" name="Table 7">
            <a:extLst>
              <a:ext uri="{FF2B5EF4-FFF2-40B4-BE49-F238E27FC236}">
                <a16:creationId xmlns:a16="http://schemas.microsoft.com/office/drawing/2014/main" id="{8C8C3C21-BAC2-4DA2-8FAF-350B9C318C51}"/>
              </a:ext>
            </a:extLst>
          </p:cNvPr>
          <p:cNvGraphicFramePr>
            <a:graphicFrameLocks noGrp="1"/>
          </p:cNvGraphicFramePr>
          <p:nvPr>
            <p:extLst>
              <p:ext uri="{D42A27DB-BD31-4B8C-83A1-F6EECF244321}">
                <p14:modId xmlns:p14="http://schemas.microsoft.com/office/powerpoint/2010/main" val="1977666285"/>
              </p:ext>
            </p:extLst>
          </p:nvPr>
        </p:nvGraphicFramePr>
        <p:xfrm>
          <a:off x="191344" y="1196039"/>
          <a:ext cx="11931556" cy="6283792"/>
        </p:xfrm>
        <a:graphic>
          <a:graphicData uri="http://schemas.openxmlformats.org/drawingml/2006/table">
            <a:tbl>
              <a:tblPr firstRow="1" bandRow="1">
                <a:tableStyleId>{5C22544A-7EE6-4342-B048-85BDC9FD1C3A}</a:tableStyleId>
              </a:tblPr>
              <a:tblGrid>
                <a:gridCol w="372915">
                  <a:extLst>
                    <a:ext uri="{9D8B030D-6E8A-4147-A177-3AD203B41FA5}">
                      <a16:colId xmlns:a16="http://schemas.microsoft.com/office/drawing/2014/main" val="3953055352"/>
                    </a:ext>
                  </a:extLst>
                </a:gridCol>
                <a:gridCol w="1867791">
                  <a:extLst>
                    <a:ext uri="{9D8B030D-6E8A-4147-A177-3AD203B41FA5}">
                      <a16:colId xmlns:a16="http://schemas.microsoft.com/office/drawing/2014/main" val="3667808939"/>
                    </a:ext>
                  </a:extLst>
                </a:gridCol>
                <a:gridCol w="3485801">
                  <a:extLst>
                    <a:ext uri="{9D8B030D-6E8A-4147-A177-3AD203B41FA5}">
                      <a16:colId xmlns:a16="http://schemas.microsoft.com/office/drawing/2014/main" val="2485681895"/>
                    </a:ext>
                  </a:extLst>
                </a:gridCol>
                <a:gridCol w="1850348">
                  <a:extLst>
                    <a:ext uri="{9D8B030D-6E8A-4147-A177-3AD203B41FA5}">
                      <a16:colId xmlns:a16="http://schemas.microsoft.com/office/drawing/2014/main" val="377663979"/>
                    </a:ext>
                  </a:extLst>
                </a:gridCol>
                <a:gridCol w="2284439">
                  <a:extLst>
                    <a:ext uri="{9D8B030D-6E8A-4147-A177-3AD203B41FA5}">
                      <a16:colId xmlns:a16="http://schemas.microsoft.com/office/drawing/2014/main" val="3499075339"/>
                    </a:ext>
                  </a:extLst>
                </a:gridCol>
                <a:gridCol w="2070262">
                  <a:extLst>
                    <a:ext uri="{9D8B030D-6E8A-4147-A177-3AD203B41FA5}">
                      <a16:colId xmlns:a16="http://schemas.microsoft.com/office/drawing/2014/main" val="3252873070"/>
                    </a:ext>
                  </a:extLst>
                </a:gridCol>
              </a:tblGrid>
              <a:tr h="337736">
                <a:tc>
                  <a:txBody>
                    <a:bodyPr/>
                    <a:lstStyle/>
                    <a:p>
                      <a:pPr marL="0" indent="0" algn="l">
                        <a:buFont typeface="+mj-lt"/>
                        <a:buNone/>
                      </a:pPr>
                      <a:r>
                        <a:rPr lang="de-DE" sz="800" dirty="0"/>
                        <a:t>Sr.no</a:t>
                      </a:r>
                    </a:p>
                  </a:txBody>
                  <a:tcPr>
                    <a:solidFill>
                      <a:schemeClr val="tx2">
                        <a:lumMod val="75000"/>
                      </a:schemeClr>
                    </a:solidFill>
                  </a:tcPr>
                </a:tc>
                <a:tc>
                  <a:txBody>
                    <a:bodyPr/>
                    <a:lstStyle/>
                    <a:p>
                      <a:pPr algn="l"/>
                      <a:r>
                        <a:rPr lang="de-DE" sz="800" dirty="0"/>
                        <a:t>Criteria</a:t>
                      </a:r>
                    </a:p>
                  </a:txBody>
                  <a:tcPr>
                    <a:solidFill>
                      <a:schemeClr val="tx2">
                        <a:lumMod val="75000"/>
                      </a:schemeClr>
                    </a:solidFill>
                  </a:tcPr>
                </a:tc>
                <a:tc>
                  <a:txBody>
                    <a:bodyPr/>
                    <a:lstStyle/>
                    <a:p>
                      <a:pPr algn="l"/>
                      <a:r>
                        <a:rPr lang="de-DE" sz="800" dirty="0"/>
                        <a:t>spaCy</a:t>
                      </a:r>
                    </a:p>
                  </a:txBody>
                  <a:tcPr>
                    <a:solidFill>
                      <a:schemeClr val="tx2">
                        <a:lumMod val="75000"/>
                      </a:schemeClr>
                    </a:solidFill>
                  </a:tcPr>
                </a:tc>
                <a:tc>
                  <a:txBody>
                    <a:bodyPr/>
                    <a:lstStyle/>
                    <a:p>
                      <a:pPr algn="l"/>
                      <a:r>
                        <a:rPr lang="de-DE" sz="800" dirty="0"/>
                        <a:t>NTLK</a:t>
                      </a:r>
                    </a:p>
                  </a:txBody>
                  <a:tcPr>
                    <a:solidFill>
                      <a:schemeClr val="tx2">
                        <a:lumMod val="75000"/>
                      </a:schemeClr>
                    </a:solidFill>
                  </a:tcPr>
                </a:tc>
                <a:tc>
                  <a:txBody>
                    <a:bodyPr/>
                    <a:lstStyle/>
                    <a:p>
                      <a:pPr algn="l"/>
                      <a:r>
                        <a:rPr lang="de-DE" sz="800" dirty="0"/>
                        <a:t>CoreNLP</a:t>
                      </a:r>
                    </a:p>
                  </a:txBody>
                  <a:tcPr>
                    <a:solidFill>
                      <a:schemeClr val="tx2">
                        <a:lumMod val="75000"/>
                      </a:schemeClr>
                    </a:solidFill>
                  </a:tcPr>
                </a:tc>
                <a:tc>
                  <a:txBody>
                    <a:bodyPr/>
                    <a:lstStyle/>
                    <a:p>
                      <a:pPr algn="l"/>
                      <a:r>
                        <a:rPr lang="de-DE" sz="800" dirty="0"/>
                        <a:t>OpenNLP</a:t>
                      </a:r>
                    </a:p>
                  </a:txBody>
                  <a:tcPr>
                    <a:solidFill>
                      <a:schemeClr val="tx2">
                        <a:lumMod val="75000"/>
                      </a:schemeClr>
                    </a:solidFill>
                  </a:tcPr>
                </a:tc>
                <a:extLst>
                  <a:ext uri="{0D108BD9-81ED-4DB2-BD59-A6C34878D82A}">
                    <a16:rowId xmlns:a16="http://schemas.microsoft.com/office/drawing/2014/main" val="591284096"/>
                  </a:ext>
                </a:extLst>
              </a:tr>
              <a:tr h="337736">
                <a:tc>
                  <a:txBody>
                    <a:bodyPr/>
                    <a:lstStyle/>
                    <a:p>
                      <a:pPr marL="0" indent="0" algn="l">
                        <a:buFont typeface="+mj-lt"/>
                        <a:buNone/>
                      </a:pPr>
                      <a:r>
                        <a:rPr lang="de-DE" sz="800" dirty="0"/>
                        <a:t>1.</a:t>
                      </a:r>
                    </a:p>
                  </a:txBody>
                  <a:tcPr/>
                </a:tc>
                <a:tc>
                  <a:txBody>
                    <a:bodyPr/>
                    <a:lstStyle/>
                    <a:p>
                      <a:pPr algn="l"/>
                      <a:r>
                        <a:rPr lang="de-DE" sz="800" b="1" i="0" kern="1200" dirty="0">
                          <a:solidFill>
                            <a:schemeClr val="dk1"/>
                          </a:solidFill>
                          <a:effectLst/>
                          <a:latin typeface="+mn-lt"/>
                          <a:ea typeface="+mn-ea"/>
                          <a:cs typeface="+mn-cs"/>
                        </a:rPr>
                        <a:t>Programming language/ Client</a:t>
                      </a:r>
                      <a:endParaRPr lang="de-DE" sz="800" b="1" dirty="0"/>
                    </a:p>
                  </a:txBody>
                  <a:tcPr/>
                </a:tc>
                <a:tc>
                  <a:txBody>
                    <a:bodyPr/>
                    <a:lstStyle/>
                    <a:p>
                      <a:pPr algn="l"/>
                      <a:r>
                        <a:rPr lang="en-US" sz="800" b="0" i="0" kern="1200" dirty="0" err="1">
                          <a:solidFill>
                            <a:schemeClr val="dk1"/>
                          </a:solidFill>
                          <a:effectLst/>
                          <a:latin typeface="+mn-lt"/>
                          <a:ea typeface="+mn-ea"/>
                          <a:cs typeface="+mn-cs"/>
                        </a:rPr>
                        <a:t>spaCy</a:t>
                      </a:r>
                      <a:r>
                        <a:rPr lang="en-US" sz="800" b="0" i="0" kern="1200" dirty="0">
                          <a:solidFill>
                            <a:schemeClr val="dk1"/>
                          </a:solidFill>
                          <a:effectLst/>
                          <a:latin typeface="+mn-lt"/>
                          <a:ea typeface="+mn-ea"/>
                          <a:cs typeface="+mn-cs"/>
                        </a:rPr>
                        <a:t> is a proper python lib</a:t>
                      </a:r>
                      <a:endParaRPr lang="de-DE" sz="800" dirty="0"/>
                    </a:p>
                  </a:txBody>
                  <a:tcPr/>
                </a:tc>
                <a:tc>
                  <a:txBody>
                    <a:bodyPr/>
                    <a:lstStyle/>
                    <a:p>
                      <a:pPr algn="l"/>
                      <a:r>
                        <a:rPr lang="de-DE" sz="800" dirty="0"/>
                        <a:t>Python Library</a:t>
                      </a:r>
                    </a:p>
                  </a:txBody>
                  <a:tcPr/>
                </a:tc>
                <a:tc>
                  <a:txBody>
                    <a:bodyPr/>
                    <a:lstStyle/>
                    <a:p>
                      <a:pPr algn="l"/>
                      <a:r>
                        <a:rPr lang="en-US" sz="800" b="0" i="0" kern="1200" dirty="0">
                          <a:solidFill>
                            <a:schemeClr val="dk1"/>
                          </a:solidFill>
                          <a:effectLst/>
                          <a:latin typeface="+mn-lt"/>
                          <a:ea typeface="+mn-ea"/>
                          <a:cs typeface="+mn-cs"/>
                        </a:rPr>
                        <a:t>Stanford uses Java but there are third-party wrappers for other languages.</a:t>
                      </a:r>
                      <a:endParaRPr lang="de-DE" sz="800" dirty="0"/>
                    </a:p>
                  </a:txBody>
                  <a:tcPr/>
                </a:tc>
                <a:tc>
                  <a:txBody>
                    <a:bodyPr/>
                    <a:lstStyle/>
                    <a:p>
                      <a:pPr algn="l"/>
                      <a:r>
                        <a:rPr lang="de-DE" sz="800" dirty="0"/>
                        <a:t>Java Library</a:t>
                      </a:r>
                    </a:p>
                  </a:txBody>
                  <a:tcPr/>
                </a:tc>
                <a:extLst>
                  <a:ext uri="{0D108BD9-81ED-4DB2-BD59-A6C34878D82A}">
                    <a16:rowId xmlns:a16="http://schemas.microsoft.com/office/drawing/2014/main" val="1352609188"/>
                  </a:ext>
                </a:extLst>
              </a:tr>
              <a:tr h="0">
                <a:tc>
                  <a:txBody>
                    <a:bodyPr/>
                    <a:lstStyle/>
                    <a:p>
                      <a:pPr marL="0" indent="0" algn="l">
                        <a:buFont typeface="+mj-lt"/>
                        <a:buNone/>
                      </a:pPr>
                      <a:r>
                        <a:rPr lang="de-DE" sz="800" dirty="0"/>
                        <a:t>2.</a:t>
                      </a:r>
                    </a:p>
                  </a:txBody>
                  <a:tcPr/>
                </a:tc>
                <a:tc>
                  <a:txBody>
                    <a:bodyPr/>
                    <a:lstStyle/>
                    <a:p>
                      <a:pPr algn="l"/>
                      <a:br>
                        <a:rPr lang="de-DE" sz="800" b="1" dirty="0"/>
                      </a:br>
                      <a:r>
                        <a:rPr lang="de-DE" sz="800" b="1" dirty="0"/>
                        <a:t>Features</a:t>
                      </a:r>
                    </a:p>
                    <a:p>
                      <a:pPr algn="l"/>
                      <a:endParaRPr lang="de-DE" sz="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kern="1200" dirty="0">
                          <a:solidFill>
                            <a:schemeClr val="dk1"/>
                          </a:solidFill>
                          <a:effectLst/>
                          <a:latin typeface="+mn-lt"/>
                          <a:ea typeface="+mn-ea"/>
                          <a:cs typeface="+mn-cs"/>
                        </a:rPr>
                        <a:t>For English, </a:t>
                      </a:r>
                      <a:r>
                        <a:rPr lang="en-US" sz="800" b="0" i="0" kern="1200" dirty="0" err="1">
                          <a:solidFill>
                            <a:schemeClr val="dk1"/>
                          </a:solidFill>
                          <a:effectLst/>
                          <a:latin typeface="+mn-lt"/>
                          <a:ea typeface="+mn-ea"/>
                          <a:cs typeface="+mn-cs"/>
                        </a:rPr>
                        <a:t>spaCy</a:t>
                      </a:r>
                      <a:r>
                        <a:rPr lang="en-US" sz="800" b="0" i="0" kern="1200" dirty="0">
                          <a:solidFill>
                            <a:schemeClr val="dk1"/>
                          </a:solidFill>
                          <a:effectLst/>
                          <a:latin typeface="+mn-lt"/>
                          <a:ea typeface="+mn-ea"/>
                          <a:cs typeface="+mn-cs"/>
                        </a:rPr>
                        <a:t> and Core NLP offer dependency parsing and POS tagging with effectively the same Universal Dependency tag set</a:t>
                      </a:r>
                      <a:endParaRPr lang="de-DE" sz="800" dirty="0"/>
                    </a:p>
                    <a:p>
                      <a:pPr algn="l"/>
                      <a:endParaRPr lang="de-DE" sz="800" dirty="0"/>
                    </a:p>
                  </a:txBody>
                  <a:tcPr/>
                </a:tc>
                <a:tc>
                  <a:txBody>
                    <a:bodyPr/>
                    <a:lstStyle/>
                    <a:p>
                      <a:pPr algn="l"/>
                      <a:r>
                        <a:rPr lang="en-US" sz="800" b="0" i="0" kern="1200" dirty="0">
                          <a:solidFill>
                            <a:schemeClr val="dk1"/>
                          </a:solidFill>
                          <a:effectLst/>
                          <a:latin typeface="+mn-lt"/>
                          <a:ea typeface="+mn-ea"/>
                          <a:cs typeface="+mn-cs"/>
                        </a:rPr>
                        <a:t>NLTK is great for pre-processing and tokenizing text. you can't parse syntactic dependencies out of the box with NLTK</a:t>
                      </a:r>
                      <a:endParaRPr lang="de-DE" sz="800" b="0" dirty="0"/>
                    </a:p>
                  </a:txBody>
                  <a:tcPr/>
                </a:tc>
                <a:tc>
                  <a:txBody>
                    <a:bodyPr/>
                    <a:lstStyle/>
                    <a:p>
                      <a:r>
                        <a:rPr lang="en-US" sz="800" b="0" i="0" kern="1200" dirty="0" err="1">
                          <a:solidFill>
                            <a:schemeClr val="dk1"/>
                          </a:solidFill>
                          <a:effectLst/>
                          <a:latin typeface="+mn-lt"/>
                          <a:ea typeface="+mn-ea"/>
                          <a:cs typeface="+mn-cs"/>
                        </a:rPr>
                        <a:t>spaCy</a:t>
                      </a:r>
                      <a:r>
                        <a:rPr lang="en-US" sz="800" b="0" i="0" kern="1200" dirty="0">
                          <a:solidFill>
                            <a:schemeClr val="dk1"/>
                          </a:solidFill>
                          <a:effectLst/>
                          <a:latin typeface="+mn-lt"/>
                          <a:ea typeface="+mn-ea"/>
                          <a:cs typeface="+mn-cs"/>
                        </a:rPr>
                        <a:t> and  Stanford also offer sentence segmentation, named-entity recognition.</a:t>
                      </a:r>
                      <a:endParaRPr lang="de-DE" sz="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800" dirty="0"/>
                    </a:p>
                    <a:p>
                      <a:pPr algn="l"/>
                      <a:endParaRPr lang="de-DE" sz="800" dirty="0"/>
                    </a:p>
                  </a:txBody>
                  <a:tcPr/>
                </a:tc>
                <a:tc>
                  <a:txBody>
                    <a:bodyPr/>
                    <a:lstStyle/>
                    <a:p>
                      <a:pPr fontAlgn="base"/>
                      <a:r>
                        <a:rPr lang="de-DE" sz="800" b="0" i="0" kern="1200" dirty="0">
                          <a:solidFill>
                            <a:schemeClr val="dk1"/>
                          </a:solidFill>
                          <a:effectLst/>
                          <a:latin typeface="+mn-lt"/>
                          <a:ea typeface="+mn-ea"/>
                          <a:cs typeface="+mn-cs"/>
                        </a:rPr>
                        <a:t>OpenNLP can support you with the following tasks:</a:t>
                      </a:r>
                    </a:p>
                    <a:p>
                      <a:pPr fontAlgn="base"/>
                      <a:r>
                        <a:rPr lang="de-DE" sz="800" b="0" i="0" kern="1200" dirty="0">
                          <a:solidFill>
                            <a:schemeClr val="dk1"/>
                          </a:solidFill>
                          <a:effectLst/>
                          <a:latin typeface="+mn-lt"/>
                          <a:ea typeface="+mn-ea"/>
                          <a:cs typeface="+mn-cs"/>
                        </a:rPr>
                        <a:t>Sentence Detection, Tokenization, Chunking,</a:t>
                      </a:r>
                    </a:p>
                    <a:p>
                      <a:pPr fontAlgn="base"/>
                      <a:r>
                        <a:rPr lang="de-DE" sz="800" b="0" i="0" kern="1200" dirty="0">
                          <a:solidFill>
                            <a:schemeClr val="dk1"/>
                          </a:solidFill>
                          <a:effectLst/>
                          <a:latin typeface="+mn-lt"/>
                          <a:ea typeface="+mn-ea"/>
                          <a:cs typeface="+mn-cs"/>
                        </a:rPr>
                        <a:t>Named Entity Recognition, Pos Tagging, Parsing, Stemming, Language Model, Lemmatization, Document classification</a:t>
                      </a:r>
                    </a:p>
                    <a:p>
                      <a:pPr algn="l"/>
                      <a:endParaRPr lang="de-DE" sz="800" dirty="0"/>
                    </a:p>
                  </a:txBody>
                  <a:tcPr/>
                </a:tc>
                <a:extLst>
                  <a:ext uri="{0D108BD9-81ED-4DB2-BD59-A6C34878D82A}">
                    <a16:rowId xmlns:a16="http://schemas.microsoft.com/office/drawing/2014/main" val="4130971730"/>
                  </a:ext>
                </a:extLst>
              </a:tr>
              <a:tr h="0">
                <a:tc>
                  <a:txBody>
                    <a:bodyPr/>
                    <a:lstStyle/>
                    <a:p>
                      <a:pPr marL="0" indent="0" algn="l">
                        <a:buFont typeface="+mj-lt"/>
                        <a:buNone/>
                      </a:pPr>
                      <a:r>
                        <a:rPr lang="de-DE" sz="800" dirty="0"/>
                        <a:t>3.</a:t>
                      </a:r>
                    </a:p>
                  </a:txBody>
                  <a:tcPr/>
                </a:tc>
                <a:tc>
                  <a:txBody>
                    <a:bodyPr/>
                    <a:lstStyle/>
                    <a:p>
                      <a:pPr algn="l" fontAlgn="t"/>
                      <a:r>
                        <a:rPr lang="de-DE" sz="800" b="1" dirty="0">
                          <a:effectLst/>
                        </a:rPr>
                        <a:t>Integrated word vectors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1" kern="1200" dirty="0">
                          <a:solidFill>
                            <a:schemeClr val="dk1"/>
                          </a:solidFill>
                          <a:effectLst/>
                          <a:latin typeface="+mn-lt"/>
                          <a:ea typeface="+mn-ea"/>
                          <a:cs typeface="+mn-cs"/>
                        </a:rPr>
                        <a:t>Integrated word vectors</a:t>
                      </a:r>
                      <a:r>
                        <a:rPr lang="de-DE" sz="800" b="1" i="0" kern="1200" dirty="0">
                          <a:solidFill>
                            <a:schemeClr val="dk1"/>
                          </a:solidFill>
                          <a:effectLst/>
                          <a:latin typeface="+mn-lt"/>
                          <a:ea typeface="+mn-ea"/>
                          <a:cs typeface="+mn-cs"/>
                        </a:rPr>
                        <a:t>: </a:t>
                      </a:r>
                      <a:r>
                        <a:rPr lang="en-US" sz="800" b="0" i="0" kern="1200" dirty="0">
                          <a:solidFill>
                            <a:schemeClr val="dk1"/>
                          </a:solidFill>
                          <a:effectLst/>
                          <a:latin typeface="+mn-lt"/>
                          <a:ea typeface="+mn-ea"/>
                          <a:cs typeface="+mn-cs"/>
                        </a:rPr>
                        <a:t>Most word vector libraries output an easy-to-read text-based format, where each line consists of the word followed by its vector. For everyday use, we want to convert the vectors model into a binary format that loads faster and takes up less space on disk. </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kern="1200" dirty="0">
                          <a:solidFill>
                            <a:schemeClr val="dk1"/>
                          </a:solidFill>
                          <a:effectLst/>
                          <a:latin typeface="+mn-lt"/>
                          <a:ea typeface="+mn-ea"/>
                          <a:cs typeface="+mn-cs"/>
                        </a:rPr>
                        <a:t>No word vector support that’s why it has low speed.</a:t>
                      </a:r>
                      <a:endParaRPr lang="de-DE" sz="800" kern="1200" dirty="0">
                        <a:solidFill>
                          <a:schemeClr val="dk1"/>
                        </a:solidFill>
                        <a:effectLst/>
                        <a:latin typeface="+mn-lt"/>
                        <a:ea typeface="Calibri" panose="020F0502020204030204" pitchFamily="34" charset="0"/>
                        <a:cs typeface="Times New Roman" panose="02020603050405020304" pitchFamily="18" charset="0"/>
                      </a:endParaRPr>
                    </a:p>
                  </a:txBody>
                  <a:tcPr/>
                </a:tc>
                <a:tc>
                  <a:txBody>
                    <a:bodyPr/>
                    <a:lstStyle/>
                    <a:p>
                      <a:pPr algn="l" fontAlgn="t"/>
                      <a:r>
                        <a:rPr lang="en-US" sz="800" kern="1200" dirty="0" err="1">
                          <a:solidFill>
                            <a:schemeClr val="dk1"/>
                          </a:solidFill>
                          <a:effectLst/>
                          <a:latin typeface="+mn-lt"/>
                          <a:ea typeface="+mn-ea"/>
                          <a:cs typeface="+mn-cs"/>
                        </a:rPr>
                        <a:t>CoreNLP</a:t>
                      </a:r>
                      <a:r>
                        <a:rPr lang="en-US" sz="800" kern="1200" dirty="0">
                          <a:solidFill>
                            <a:schemeClr val="dk1"/>
                          </a:solidFill>
                          <a:effectLst/>
                          <a:latin typeface="+mn-lt"/>
                          <a:ea typeface="+mn-ea"/>
                          <a:cs typeface="+mn-cs"/>
                        </a:rPr>
                        <a:t> has word vector support </a:t>
                      </a:r>
                      <a:endParaRPr lang="de-DE" sz="8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err="1">
                          <a:solidFill>
                            <a:schemeClr val="dk1"/>
                          </a:solidFill>
                          <a:effectLst/>
                          <a:latin typeface="+mn-lt"/>
                          <a:ea typeface="+mn-ea"/>
                          <a:cs typeface="+mn-cs"/>
                        </a:rPr>
                        <a:t>OpenNLP</a:t>
                      </a:r>
                      <a:r>
                        <a:rPr lang="en-US" sz="800" kern="1200" dirty="0">
                          <a:solidFill>
                            <a:schemeClr val="dk1"/>
                          </a:solidFill>
                          <a:effectLst/>
                          <a:latin typeface="+mn-lt"/>
                          <a:ea typeface="+mn-ea"/>
                          <a:cs typeface="+mn-cs"/>
                        </a:rPr>
                        <a:t> has word vector support </a:t>
                      </a:r>
                      <a:endParaRPr lang="de-DE" sz="800" dirty="0">
                        <a:effectLst/>
                      </a:endParaRPr>
                    </a:p>
                    <a:p>
                      <a:pPr algn="l"/>
                      <a:endParaRPr lang="de-DE" sz="800" dirty="0"/>
                    </a:p>
                  </a:txBody>
                  <a:tcPr/>
                </a:tc>
                <a:extLst>
                  <a:ext uri="{0D108BD9-81ED-4DB2-BD59-A6C34878D82A}">
                    <a16:rowId xmlns:a16="http://schemas.microsoft.com/office/drawing/2014/main" val="2295723718"/>
                  </a:ext>
                </a:extLst>
              </a:tr>
              <a:tr h="0">
                <a:tc>
                  <a:txBody>
                    <a:bodyPr/>
                    <a:lstStyle/>
                    <a:p>
                      <a:pPr marL="0" indent="0">
                        <a:buFont typeface="+mj-lt"/>
                        <a:buNone/>
                      </a:pPr>
                      <a:r>
                        <a:rPr lang="de-DE" sz="8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Tokenization before doing any extraction</a:t>
                      </a:r>
                      <a:endParaRPr lang="de-DE" sz="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kern="1200" dirty="0">
                          <a:solidFill>
                            <a:schemeClr val="dk1"/>
                          </a:solidFill>
                          <a:effectLst/>
                          <a:latin typeface="+mn-lt"/>
                          <a:ea typeface="+mn-ea"/>
                          <a:cs typeface="+mn-cs"/>
                        </a:rPr>
                        <a:t>Tokenizer maintain a simple alignment between the tokens and the original string, and it ensure that </a:t>
                      </a:r>
                      <a:r>
                        <a:rPr lang="en-US" sz="800" b="1" i="0" kern="1200" dirty="0">
                          <a:solidFill>
                            <a:schemeClr val="dk1"/>
                          </a:solidFill>
                          <a:effectLst/>
                          <a:latin typeface="+mn-lt"/>
                          <a:ea typeface="+mn-ea"/>
                          <a:cs typeface="+mn-cs"/>
                        </a:rPr>
                        <a:t>no information is lost</a:t>
                      </a:r>
                      <a:r>
                        <a:rPr lang="en-US" sz="800" b="0" i="0" kern="1200" dirty="0">
                          <a:solidFill>
                            <a:schemeClr val="dk1"/>
                          </a:solidFill>
                          <a:effectLst/>
                          <a:latin typeface="+mn-lt"/>
                          <a:ea typeface="+mn-ea"/>
                          <a:cs typeface="+mn-cs"/>
                        </a:rPr>
                        <a:t> during processing.</a:t>
                      </a:r>
                      <a:endParaRPr lang="de-DE" sz="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dk1"/>
                          </a:solidFill>
                          <a:effectLst/>
                          <a:latin typeface="+mn-lt"/>
                          <a:ea typeface="+mn-ea"/>
                          <a:cs typeface="+mn-cs"/>
                        </a:rPr>
                        <a:t>Token don’t align to original string and data lost during processing.</a:t>
                      </a:r>
                      <a:endParaRPr lang="de-DE" sz="800" kern="1200" dirty="0">
                        <a:solidFill>
                          <a:schemeClr val="dk1"/>
                        </a:solidFill>
                        <a:effectLst/>
                        <a:latin typeface="+mn-lt"/>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Tokenization is required  before doing any extraction.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Tokenization is required  before doing any extraction.</a:t>
                      </a:r>
                    </a:p>
                  </a:txBody>
                  <a:tcPr/>
                </a:tc>
                <a:extLst>
                  <a:ext uri="{0D108BD9-81ED-4DB2-BD59-A6C34878D82A}">
                    <a16:rowId xmlns:a16="http://schemas.microsoft.com/office/drawing/2014/main" val="1928885844"/>
                  </a:ext>
                </a:extLst>
              </a:tr>
              <a:tr h="375561">
                <a:tc>
                  <a:txBody>
                    <a:bodyPr/>
                    <a:lstStyle/>
                    <a:p>
                      <a:pPr marL="0" indent="0" algn="l">
                        <a:buFont typeface="+mj-lt"/>
                        <a:buNone/>
                      </a:pPr>
                      <a:r>
                        <a:rPr lang="de-DE" sz="800" dirty="0"/>
                        <a:t>4.</a:t>
                      </a:r>
                    </a:p>
                  </a:txBody>
                  <a:tcPr/>
                </a:tc>
                <a:tc>
                  <a:txBody>
                    <a:bodyPr/>
                    <a:lstStyle/>
                    <a:p>
                      <a:pPr algn="l" fontAlgn="t"/>
                      <a:r>
                        <a:rPr lang="de-DE" sz="800" b="1" dirty="0">
                          <a:effectLst/>
                        </a:rPr>
                        <a:t>Part-of-speech tagging</a:t>
                      </a:r>
                    </a:p>
                  </a:txBody>
                  <a:tcPr/>
                </a:tc>
                <a:tc>
                  <a:txBody>
                    <a:bodyPr/>
                    <a:lstStyle/>
                    <a:p>
                      <a:pPr algn="l" fontAlgn="t"/>
                      <a:r>
                        <a:rPr lang="en-US" sz="800" b="0" i="0" kern="1200" dirty="0">
                          <a:solidFill>
                            <a:schemeClr val="dk1"/>
                          </a:solidFill>
                          <a:effectLst/>
                          <a:latin typeface="+mn-lt"/>
                          <a:ea typeface="+mn-ea"/>
                          <a:cs typeface="+mn-cs"/>
                        </a:rPr>
                        <a:t>POS-tagging </a:t>
                      </a:r>
                      <a:r>
                        <a:rPr lang="en-US" sz="800" b="0" i="0" kern="1200" dirty="0" err="1">
                          <a:solidFill>
                            <a:schemeClr val="dk1"/>
                          </a:solidFill>
                          <a:effectLst/>
                          <a:latin typeface="+mn-lt"/>
                          <a:ea typeface="+mn-ea"/>
                          <a:cs typeface="+mn-cs"/>
                        </a:rPr>
                        <a:t>spaCy</a:t>
                      </a:r>
                      <a:r>
                        <a:rPr lang="en-US" sz="800" b="0" i="0" kern="1200" dirty="0">
                          <a:solidFill>
                            <a:schemeClr val="dk1"/>
                          </a:solidFill>
                          <a:effectLst/>
                          <a:latin typeface="+mn-lt"/>
                          <a:ea typeface="+mn-ea"/>
                          <a:cs typeface="+mn-cs"/>
                        </a:rPr>
                        <a:t> performs better, but in sentence tokenization, NLTK outperforms </a:t>
                      </a:r>
                      <a:r>
                        <a:rPr lang="en-US" sz="800" b="0" i="0" kern="1200" dirty="0" err="1">
                          <a:solidFill>
                            <a:schemeClr val="dk1"/>
                          </a:solidFill>
                          <a:effectLst/>
                          <a:latin typeface="+mn-lt"/>
                          <a:ea typeface="+mn-ea"/>
                          <a:cs typeface="+mn-cs"/>
                        </a:rPr>
                        <a:t>spaCy</a:t>
                      </a:r>
                      <a:r>
                        <a:rPr lang="en-US" sz="800" b="0" i="0" kern="1200" dirty="0">
                          <a:solidFill>
                            <a:schemeClr val="dk1"/>
                          </a:solidFill>
                          <a:effectLst/>
                          <a:latin typeface="+mn-lt"/>
                          <a:ea typeface="+mn-ea"/>
                          <a:cs typeface="+mn-cs"/>
                        </a:rPr>
                        <a:t>.</a:t>
                      </a:r>
                      <a:endParaRPr lang="de-DE" sz="800" dirty="0">
                        <a:effectLst/>
                      </a:endParaRPr>
                    </a:p>
                  </a:txBody>
                  <a:tcPr/>
                </a:tc>
                <a:tc>
                  <a:txBody>
                    <a:bodyPr/>
                    <a:lstStyle/>
                    <a:p>
                      <a:pPr algn="l" fontAlgn="t"/>
                      <a:r>
                        <a:rPr lang="de-DE" sz="800" dirty="0">
                          <a:effectLst/>
                        </a:rPr>
                        <a:t>NLTK performs really slow in POS tags compared to other libraries.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DE" sz="800" dirty="0"/>
                        <a:t>Stanford CoreNLP is much more efficient than OpenNLP in POS tagging</a:t>
                      </a:r>
                    </a:p>
                    <a:p>
                      <a:pPr algn="l" fontAlgn="t"/>
                      <a:endParaRPr lang="de-DE" sz="8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t>OpenNLP runs faster than Stanford CoreNLP in NER tagging.</a:t>
                      </a:r>
                    </a:p>
                    <a:p>
                      <a:pPr algn="l"/>
                      <a:endParaRPr lang="de-DE" sz="800" dirty="0"/>
                    </a:p>
                  </a:txBody>
                  <a:tcPr/>
                </a:tc>
                <a:extLst>
                  <a:ext uri="{0D108BD9-81ED-4DB2-BD59-A6C34878D82A}">
                    <a16:rowId xmlns:a16="http://schemas.microsoft.com/office/drawing/2014/main" val="3986468617"/>
                  </a:ext>
                </a:extLst>
              </a:tr>
              <a:tr h="337736">
                <a:tc>
                  <a:txBody>
                    <a:bodyPr/>
                    <a:lstStyle/>
                    <a:p>
                      <a:pPr marL="0" indent="0" algn="l">
                        <a:buFont typeface="+mj-lt"/>
                        <a:buNone/>
                      </a:pPr>
                      <a:r>
                        <a:rPr lang="de-DE" sz="800" dirty="0"/>
                        <a:t>5.</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1" dirty="0"/>
                        <a:t>In terms of named-entity recognition (NER)</a:t>
                      </a:r>
                      <a:endParaRPr lang="de-DE" sz="800" b="1" dirty="0"/>
                    </a:p>
                    <a:p>
                      <a:pPr algn="l" fontAlgn="t"/>
                      <a:endParaRPr lang="de-DE" sz="800" b="1" dirty="0">
                        <a:effectLst/>
                      </a:endParaRPr>
                    </a:p>
                  </a:txBody>
                  <a:tcPr/>
                </a:tc>
                <a:tc>
                  <a:txBody>
                    <a:bodyPr/>
                    <a:lstStyle/>
                    <a:p>
                      <a:pPr algn="l" fontAlgn="t"/>
                      <a:r>
                        <a:rPr lang="en-US" sz="800" b="0" i="0" kern="1200" dirty="0">
                          <a:solidFill>
                            <a:schemeClr val="dk1"/>
                          </a:solidFill>
                          <a:effectLst/>
                          <a:latin typeface="+mn-lt"/>
                          <a:ea typeface="+mn-ea"/>
                          <a:cs typeface="+mn-cs"/>
                        </a:rPr>
                        <a:t>In NER </a:t>
                      </a:r>
                      <a:r>
                        <a:rPr lang="en-US" sz="800" b="1" i="0" kern="1200" dirty="0" err="1">
                          <a:solidFill>
                            <a:schemeClr val="dk1"/>
                          </a:solidFill>
                          <a:effectLst/>
                          <a:latin typeface="+mn-lt"/>
                          <a:ea typeface="+mn-ea"/>
                          <a:cs typeface="+mn-cs"/>
                        </a:rPr>
                        <a:t>spaCy</a:t>
                      </a:r>
                      <a:r>
                        <a:rPr lang="en-US" sz="800" b="0" i="0" kern="1200" dirty="0">
                          <a:solidFill>
                            <a:schemeClr val="dk1"/>
                          </a:solidFill>
                          <a:effectLst/>
                          <a:latin typeface="+mn-lt"/>
                          <a:ea typeface="+mn-ea"/>
                          <a:cs typeface="+mn-cs"/>
                        </a:rPr>
                        <a:t> performs better than NLTK, it gives state of the art results.</a:t>
                      </a:r>
                      <a:endParaRPr lang="de-DE" sz="800" b="0" dirty="0">
                        <a:effectLst/>
                      </a:endParaRPr>
                    </a:p>
                  </a:txBody>
                  <a:tcPr/>
                </a:tc>
                <a:tc>
                  <a:txBody>
                    <a:bodyPr/>
                    <a:lstStyle/>
                    <a:p>
                      <a:pPr algn="l" fontAlgn="t"/>
                      <a:r>
                        <a:rPr lang="de-DE" sz="800" dirty="0">
                          <a:effectLst/>
                        </a:rPr>
                        <a:t>NLTK works well on tokenization but it has quite slow performance in NER and POS compared to spaCy and other APIs.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dirty="0"/>
                        <a:t>Stanford </a:t>
                      </a:r>
                      <a:r>
                        <a:rPr lang="en-US" sz="800" dirty="0" err="1"/>
                        <a:t>CoreNLP</a:t>
                      </a:r>
                      <a:r>
                        <a:rPr lang="en-US" sz="800" dirty="0"/>
                        <a:t> works better on general-purpose text</a:t>
                      </a:r>
                      <a:endParaRPr lang="de-DE" sz="800" dirty="0"/>
                    </a:p>
                    <a:p>
                      <a:pPr algn="l" fontAlgn="t"/>
                      <a:endParaRPr lang="de-DE" sz="8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OpenNLP</a:t>
                      </a:r>
                      <a:r>
                        <a:rPr lang="en-US" sz="800" dirty="0"/>
                        <a:t> might be a better choice when one wants to extract information from text by using their own models trained on a corpus.</a:t>
                      </a:r>
                      <a:endParaRPr lang="de-DE" sz="800" dirty="0"/>
                    </a:p>
                    <a:p>
                      <a:pPr algn="l"/>
                      <a:endParaRPr lang="de-DE" sz="800" dirty="0"/>
                    </a:p>
                  </a:txBody>
                  <a:tcPr/>
                </a:tc>
                <a:extLst>
                  <a:ext uri="{0D108BD9-81ED-4DB2-BD59-A6C34878D82A}">
                    <a16:rowId xmlns:a16="http://schemas.microsoft.com/office/drawing/2014/main" val="2983868008"/>
                  </a:ext>
                </a:extLst>
              </a:tr>
              <a:tr h="337736">
                <a:tc>
                  <a:txBody>
                    <a:bodyPr/>
                    <a:lstStyle/>
                    <a:p>
                      <a:pPr marL="0" indent="0" algn="l">
                        <a:buFont typeface="+mj-lt"/>
                        <a:buNone/>
                      </a:pPr>
                      <a:r>
                        <a:rPr lang="de-DE" sz="800" dirty="0"/>
                        <a:t>6.</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DE" sz="800" b="1" dirty="0">
                          <a:effectLst/>
                        </a:rPr>
                        <a:t>Dependency parsing</a:t>
                      </a:r>
                    </a:p>
                    <a:p>
                      <a:pPr algn="l" fontAlgn="t"/>
                      <a:endParaRPr lang="de-DE" sz="800" b="1" dirty="0">
                        <a:effectLst/>
                      </a:endParaRPr>
                    </a:p>
                  </a:txBody>
                  <a:tcPr/>
                </a:tc>
                <a:tc>
                  <a:txBody>
                    <a:bodyPr/>
                    <a:lstStyle/>
                    <a:p>
                      <a:pPr algn="l" fontAlgn="t"/>
                      <a:r>
                        <a:rPr lang="de-DE" sz="800" dirty="0">
                          <a:effectLst/>
                        </a:rPr>
                        <a:t>spaCy performs dependency parsing.</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DE" sz="800" dirty="0">
                          <a:effectLst/>
                        </a:rPr>
                        <a:t>NLTK doesnt provide dependency parsing.</a:t>
                      </a:r>
                    </a:p>
                    <a:p>
                      <a:pPr algn="l" fontAlgn="t"/>
                      <a:endParaRPr lang="de-DE" sz="800" dirty="0">
                        <a:effectLst/>
                      </a:endParaRPr>
                    </a:p>
                  </a:txBody>
                  <a:tcPr/>
                </a:tc>
                <a:tc>
                  <a:txBody>
                    <a:bodyPr/>
                    <a:lstStyle/>
                    <a:p>
                      <a:pPr algn="l" fontAlgn="t"/>
                      <a:r>
                        <a:rPr lang="de-DE" sz="800" dirty="0">
                          <a:effectLst/>
                        </a:rPr>
                        <a:t>CoreNLP also perform dependency parsing which gives better results than spaCy but its quite slower than spaCy.</a:t>
                      </a:r>
                    </a:p>
                  </a:txBody>
                  <a:tcPr/>
                </a:tc>
                <a:tc>
                  <a:txBody>
                    <a:bodyPr/>
                    <a:lstStyle/>
                    <a:p>
                      <a:pPr algn="l"/>
                      <a:r>
                        <a:rPr lang="en-US" sz="800" b="0" i="0" kern="1200" dirty="0" err="1">
                          <a:solidFill>
                            <a:schemeClr val="dk1"/>
                          </a:solidFill>
                          <a:effectLst/>
                          <a:latin typeface="+mn-lt"/>
                          <a:ea typeface="+mn-ea"/>
                          <a:cs typeface="+mn-cs"/>
                        </a:rPr>
                        <a:t>CoreNLP</a:t>
                      </a:r>
                      <a:r>
                        <a:rPr lang="en-US" sz="800" b="0" i="0" kern="1200" dirty="0">
                          <a:solidFill>
                            <a:schemeClr val="dk1"/>
                          </a:solidFill>
                          <a:effectLst/>
                          <a:latin typeface="+mn-lt"/>
                          <a:ea typeface="+mn-ea"/>
                          <a:cs typeface="+mn-cs"/>
                        </a:rPr>
                        <a:t> has a quite a few dependencies which are pulled into your project, where </a:t>
                      </a:r>
                      <a:r>
                        <a:rPr lang="en-US" sz="800" b="0" i="0" kern="1200" dirty="0" err="1">
                          <a:solidFill>
                            <a:schemeClr val="dk1"/>
                          </a:solidFill>
                          <a:effectLst/>
                          <a:latin typeface="+mn-lt"/>
                          <a:ea typeface="+mn-ea"/>
                          <a:cs typeface="+mn-cs"/>
                        </a:rPr>
                        <a:t>OpenNLP</a:t>
                      </a:r>
                      <a:r>
                        <a:rPr lang="en-US" sz="800" b="0" i="0" kern="1200" dirty="0">
                          <a:solidFill>
                            <a:schemeClr val="dk1"/>
                          </a:solidFill>
                          <a:effectLst/>
                          <a:latin typeface="+mn-lt"/>
                          <a:ea typeface="+mn-ea"/>
                          <a:cs typeface="+mn-cs"/>
                        </a:rPr>
                        <a:t> has zero dependencies</a:t>
                      </a:r>
                      <a:endParaRPr lang="de-DE" sz="800" dirty="0"/>
                    </a:p>
                  </a:txBody>
                  <a:tcPr/>
                </a:tc>
                <a:extLst>
                  <a:ext uri="{0D108BD9-81ED-4DB2-BD59-A6C34878D82A}">
                    <a16:rowId xmlns:a16="http://schemas.microsoft.com/office/drawing/2014/main" val="666425042"/>
                  </a:ext>
                </a:extLst>
              </a:tr>
              <a:tr h="337736">
                <a:tc>
                  <a:txBody>
                    <a:bodyPr/>
                    <a:lstStyle/>
                    <a:p>
                      <a:pPr marL="0" indent="0" algn="l">
                        <a:buFont typeface="+mj-lt"/>
                        <a:buNone/>
                      </a:pPr>
                      <a:r>
                        <a:rPr lang="de-DE" sz="800" dirty="0"/>
                        <a:t>7.</a:t>
                      </a:r>
                    </a:p>
                  </a:txBody>
                  <a:tcPr/>
                </a:tc>
                <a:tc>
                  <a:txBody>
                    <a:bodyPr/>
                    <a:lstStyle/>
                    <a:p>
                      <a:pPr algn="l" fontAlgn="t"/>
                      <a:r>
                        <a:rPr lang="de-DE" sz="800" b="1" dirty="0">
                          <a:effectLst/>
                        </a:rPr>
                        <a:t>Entity linking</a:t>
                      </a:r>
                    </a:p>
                  </a:txBody>
                  <a:tcPr/>
                </a:tc>
                <a:tc>
                  <a:txBody>
                    <a:bodyPr/>
                    <a:lstStyle/>
                    <a:p>
                      <a:pPr algn="l" fontAlgn="t"/>
                      <a:r>
                        <a:rPr lang="de-DE" sz="800" dirty="0">
                          <a:effectLst/>
                        </a:rPr>
                        <a:t>spaCy doesnt provide entity linking</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DE" sz="800" dirty="0">
                          <a:effectLst/>
                        </a:rPr>
                        <a:t>NLTK doesnt provide entity linking.</a:t>
                      </a:r>
                    </a:p>
                    <a:p>
                      <a:pPr algn="l" fontAlgn="t"/>
                      <a:endParaRPr lang="de-DE" sz="800" dirty="0">
                        <a:effectLst/>
                      </a:endParaRPr>
                    </a:p>
                  </a:txBody>
                  <a:tcPr/>
                </a:tc>
                <a:tc>
                  <a:txBody>
                    <a:bodyPr/>
                    <a:lstStyle/>
                    <a:p>
                      <a:pPr algn="l" fontAlgn="t"/>
                      <a:r>
                        <a:rPr lang="de-DE" sz="800" dirty="0">
                          <a:effectLst/>
                        </a:rPr>
                        <a:t>coreNLP doesnt provide entity linking</a:t>
                      </a:r>
                    </a:p>
                  </a:txBody>
                  <a:tcPr/>
                </a:tc>
                <a:tc>
                  <a:txBody>
                    <a:bodyPr/>
                    <a:lstStyle/>
                    <a:p>
                      <a:pPr algn="l"/>
                      <a:r>
                        <a:rPr lang="de-DE" sz="800" dirty="0">
                          <a:effectLst/>
                        </a:rPr>
                        <a:t>openNLP provides entity linking </a:t>
                      </a:r>
                      <a:r>
                        <a:rPr lang="en-US" sz="800" b="1" i="0" kern="1200" dirty="0">
                          <a:solidFill>
                            <a:schemeClr val="dk1"/>
                          </a:solidFill>
                          <a:effectLst/>
                          <a:latin typeface="+mn-lt"/>
                          <a:ea typeface="+mn-ea"/>
                          <a:cs typeface="+mn-cs"/>
                        </a:rPr>
                        <a:t>which</a:t>
                      </a:r>
                      <a:r>
                        <a:rPr lang="en-US" sz="800" b="0" i="0" kern="1200" dirty="0">
                          <a:solidFill>
                            <a:schemeClr val="dk1"/>
                          </a:solidFill>
                          <a:effectLst/>
                          <a:latin typeface="+mn-lt"/>
                          <a:ea typeface="+mn-ea"/>
                          <a:cs typeface="+mn-cs"/>
                        </a:rPr>
                        <a:t> is the task of extracting entities (i.e. NER) and linking the entities to the entities' entry in the knowledge base. </a:t>
                      </a:r>
                      <a:endParaRPr lang="de-DE" sz="800" dirty="0"/>
                    </a:p>
                  </a:txBody>
                  <a:tcPr/>
                </a:tc>
                <a:extLst>
                  <a:ext uri="{0D108BD9-81ED-4DB2-BD59-A6C34878D82A}">
                    <a16:rowId xmlns:a16="http://schemas.microsoft.com/office/drawing/2014/main" val="2026031272"/>
                  </a:ext>
                </a:extLst>
              </a:tr>
              <a:tr h="337736">
                <a:tc>
                  <a:txBody>
                    <a:bodyPr/>
                    <a:lstStyle/>
                    <a:p>
                      <a:pPr marL="0" indent="0" algn="l">
                        <a:buFont typeface="+mj-lt"/>
                        <a:buNone/>
                      </a:pPr>
                      <a:r>
                        <a:rPr lang="de-DE" sz="800" dirty="0"/>
                        <a:t>8.</a:t>
                      </a:r>
                    </a:p>
                  </a:txBody>
                  <a:tcPr/>
                </a:tc>
                <a:tc>
                  <a:txBody>
                    <a:bodyPr/>
                    <a:lstStyle/>
                    <a:p>
                      <a:pPr algn="l" fontAlgn="t"/>
                      <a:r>
                        <a:rPr lang="de-DE" sz="800" b="1" dirty="0">
                          <a:effectLst/>
                        </a:rPr>
                        <a:t>Coreference resolution</a:t>
                      </a:r>
                    </a:p>
                  </a:txBody>
                  <a:tcPr/>
                </a:tc>
                <a:tc>
                  <a:txBody>
                    <a:bodyPr/>
                    <a:lstStyle/>
                    <a:p>
                      <a:pPr algn="l" fontAlgn="t"/>
                      <a:r>
                        <a:rPr lang="de-DE" sz="800" dirty="0">
                          <a:effectLst/>
                        </a:rPr>
                        <a:t>spaCy doesnt provide coreference resolution</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de-DE" sz="800" dirty="0">
                          <a:effectLst/>
                        </a:rPr>
                        <a:t>NLTK doesnt provide coreference resolution.</a:t>
                      </a:r>
                    </a:p>
                    <a:p>
                      <a:pPr algn="l" fontAlgn="t"/>
                      <a:endParaRPr lang="de-DE" sz="800" dirty="0">
                        <a:effectLst/>
                      </a:endParaRPr>
                    </a:p>
                  </a:txBody>
                  <a:tcPr/>
                </a:tc>
                <a:tc>
                  <a:txBody>
                    <a:bodyPr/>
                    <a:lstStyle/>
                    <a:p>
                      <a:pPr algn="l" fontAlgn="t"/>
                      <a:r>
                        <a:rPr lang="de-DE" sz="800" dirty="0">
                          <a:effectLst/>
                        </a:rPr>
                        <a:t>CoreNLP provides coreference resolution which </a:t>
                      </a:r>
                      <a:r>
                        <a:rPr lang="en-US" sz="800" b="0" i="0" kern="1200" dirty="0">
                          <a:solidFill>
                            <a:schemeClr val="dk1"/>
                          </a:solidFill>
                          <a:effectLst/>
                          <a:latin typeface="+mn-lt"/>
                          <a:ea typeface="+mn-ea"/>
                          <a:cs typeface="+mn-cs"/>
                        </a:rPr>
                        <a:t>is the task of finding all expressions that refer to the same entity in a text. It provides accurate results but its little slow in neural network tasks.</a:t>
                      </a:r>
                      <a:endParaRPr lang="de-DE" sz="800" dirty="0">
                        <a:effectLst/>
                      </a:endParaRPr>
                    </a:p>
                  </a:txBody>
                  <a:tcPr/>
                </a:tc>
                <a:tc>
                  <a:txBody>
                    <a:bodyPr/>
                    <a:lstStyle/>
                    <a:p>
                      <a:pPr algn="l"/>
                      <a:r>
                        <a:rPr lang="de-DE" sz="800" dirty="0"/>
                        <a:t>OpenNLP provides </a:t>
                      </a:r>
                      <a:r>
                        <a:rPr lang="de-DE" sz="800" dirty="0">
                          <a:effectLst/>
                        </a:rPr>
                        <a:t>coreference resolution but its not that accurate and fast than CoreNLP.</a:t>
                      </a:r>
                      <a:endParaRPr lang="de-DE" sz="800" dirty="0"/>
                    </a:p>
                  </a:txBody>
                  <a:tcPr/>
                </a:tc>
                <a:extLst>
                  <a:ext uri="{0D108BD9-81ED-4DB2-BD59-A6C34878D82A}">
                    <a16:rowId xmlns:a16="http://schemas.microsoft.com/office/drawing/2014/main" val="176571739"/>
                  </a:ext>
                </a:extLst>
              </a:tr>
            </a:tbl>
          </a:graphicData>
        </a:graphic>
      </p:graphicFrame>
    </p:spTree>
    <p:extLst>
      <p:ext uri="{BB962C8B-B14F-4D97-AF65-F5344CB8AC3E}">
        <p14:creationId xmlns:p14="http://schemas.microsoft.com/office/powerpoint/2010/main" val="2341887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CG_SECLEVEL" val="SEC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FILLFORECOLOR" val="15592941"/>
  <p:tag name="FILLFORESCHEMECOLOR" val="16"/>
</p:tagLst>
</file>

<file path=ppt/theme/theme1.xml><?xml version="1.0" encoding="utf-8"?>
<a:theme xmlns:a="http://schemas.openxmlformats.org/drawingml/2006/main" name="Capgemini Global 2019">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a:extLst>
          <a:ext uri="{909E8E84-426E-40DD-AFC4-6F175D3DCCD1}">
            <a14:hiddenFill xmlns:a14="http://schemas.microsoft.com/office/drawing/2010/main">
              <a:solidFill>
                <a:srgbClr val="FFFFFF"/>
              </a:solidFill>
            </a14:hiddenFill>
          </a:ext>
        </a:extLst>
      </a:spPr>
      <a:bodyPr vert="horz" wrap="square" lIns="0" tIns="45720" rIns="0" bIns="45720" anchor="t" anchorCtr="0">
        <a:spAutoFit/>
      </a:bodyPr>
      <a:lstStyle>
        <a:defPPr algn="l">
          <a:spcBef>
            <a:spcPts val="0"/>
          </a:spcBef>
          <a:defRPr dirty="0">
            <a:latin typeface="Verdana" panose="020B0604030504040204" pitchFamily="34" charset="0"/>
          </a:defRPr>
        </a:defPPr>
      </a:lstStyle>
    </a:txDef>
  </a:objectDefaults>
  <a:extraClrSchemeLst/>
  <a:extLst>
    <a:ext uri="{05A4C25C-085E-4340-85A3-A5531E510DB2}">
      <thm15:themeFamily xmlns:thm15="http://schemas.microsoft.com/office/thememl/2012/main" name="Blank.potx" id="{1895D4A9-2A58-4B84-949A-5BEF97CBD5DF}" vid="{3ABE157C-A592-4414-8D02-E6F3171C3EED}"/>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1412</Words>
  <Application>Microsoft Office PowerPoint</Application>
  <PresentationFormat>Widescreen</PresentationFormat>
  <Paragraphs>297</Paragraphs>
  <Slides>15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Verdana</vt:lpstr>
      <vt:lpstr>Wingdings</vt:lpstr>
      <vt:lpstr>Capgemini Global 2019</vt:lpstr>
      <vt:lpstr>think-cell Slide</vt:lpstr>
      <vt:lpstr>Semantic Annotation APIs</vt:lpstr>
      <vt:lpstr>Agenda</vt:lpstr>
      <vt:lpstr>APIs related to Semantic annotations</vt:lpstr>
      <vt:lpstr>PowerPoint Presentation</vt:lpstr>
      <vt:lpstr>PowerPoint Presentation</vt:lpstr>
      <vt:lpstr>APIs available for Java and Python</vt:lpstr>
      <vt:lpstr>Feature comparsions of APIs </vt:lpstr>
      <vt:lpstr>Feature comparsions of APIs </vt:lpstr>
      <vt:lpstr>Feature comparsions of APIs </vt:lpstr>
      <vt:lpstr>Functionality comparsion of APIs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Annotation APIs</dc:title>
  <dc:creator>Gul Jabeen</dc:creator>
  <cp:lastModifiedBy>Jabeen, Gul</cp:lastModifiedBy>
  <cp:revision>87</cp:revision>
  <dcterms:created xsi:type="dcterms:W3CDTF">2019-06-14T11:59:14Z</dcterms:created>
  <dcterms:modified xsi:type="dcterms:W3CDTF">2019-11-15T11:46:35Z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mainingLayouts">
    <vt:lpwstr>Capgemini Global 2019;Cover1;Agenda Slide;Title Only;Title Subtitle;Title Content;Title Subtitle Content;Blank-White;Blank-Gray;Logo White;EN_Closing1;EN_Closing2</vt:lpwstr>
  </property>
</Properties>
</file>