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C1C269-58E4-4298-941D-DFCB859D020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EE01DD1-0F29-443F-80D6-6DDF286AC4C0}">
      <dgm:prSet/>
      <dgm:spPr/>
      <dgm:t>
        <a:bodyPr/>
        <a:lstStyle/>
        <a:p>
          <a:pPr algn="ctr"/>
          <a:r>
            <a:rPr lang="ru-RU" dirty="0"/>
            <a:t>Анализ рынка валют</a:t>
          </a:r>
          <a:endParaRPr lang="en-US" dirty="0"/>
        </a:p>
      </dgm:t>
    </dgm:pt>
    <dgm:pt modelId="{D22B16F4-40D0-4C5C-94FB-79A318507657}" type="parTrans" cxnId="{6E09281A-3B1B-4EB3-BAED-7DDACDBDC3F8}">
      <dgm:prSet/>
      <dgm:spPr/>
      <dgm:t>
        <a:bodyPr/>
        <a:lstStyle/>
        <a:p>
          <a:endParaRPr lang="en-US"/>
        </a:p>
      </dgm:t>
    </dgm:pt>
    <dgm:pt modelId="{98B3461B-AC7C-47AA-A62A-C54C6702C27C}" type="sibTrans" cxnId="{6E09281A-3B1B-4EB3-BAED-7DDACDBDC3F8}">
      <dgm:prSet/>
      <dgm:spPr/>
      <dgm:t>
        <a:bodyPr/>
        <a:lstStyle/>
        <a:p>
          <a:endParaRPr lang="en-US"/>
        </a:p>
      </dgm:t>
    </dgm:pt>
    <dgm:pt modelId="{6F94558F-03B9-41EE-B367-F13B7644766C}" type="pres">
      <dgm:prSet presAssocID="{87C1C269-58E4-4298-941D-DFCB859D020C}" presName="linear" presStyleCnt="0">
        <dgm:presLayoutVars>
          <dgm:animLvl val="lvl"/>
          <dgm:resizeHandles val="exact"/>
        </dgm:presLayoutVars>
      </dgm:prSet>
      <dgm:spPr/>
    </dgm:pt>
    <dgm:pt modelId="{3BBC40D2-FC7D-4884-BED4-014AE74592B9}" type="pres">
      <dgm:prSet presAssocID="{0EE01DD1-0F29-443F-80D6-6DDF286AC4C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E09281A-3B1B-4EB3-BAED-7DDACDBDC3F8}" srcId="{87C1C269-58E4-4298-941D-DFCB859D020C}" destId="{0EE01DD1-0F29-443F-80D6-6DDF286AC4C0}" srcOrd="0" destOrd="0" parTransId="{D22B16F4-40D0-4C5C-94FB-79A318507657}" sibTransId="{98B3461B-AC7C-47AA-A62A-C54C6702C27C}"/>
    <dgm:cxn modelId="{44C92A5E-71EE-489B-875C-D1E79B194AFC}" type="presOf" srcId="{87C1C269-58E4-4298-941D-DFCB859D020C}" destId="{6F94558F-03B9-41EE-B367-F13B7644766C}" srcOrd="0" destOrd="0" presId="urn:microsoft.com/office/officeart/2005/8/layout/vList2"/>
    <dgm:cxn modelId="{968CD463-7B68-4203-AD76-4DCB126EDB87}" type="presOf" srcId="{0EE01DD1-0F29-443F-80D6-6DDF286AC4C0}" destId="{3BBC40D2-FC7D-4884-BED4-014AE74592B9}" srcOrd="0" destOrd="0" presId="urn:microsoft.com/office/officeart/2005/8/layout/vList2"/>
    <dgm:cxn modelId="{79024926-0FF3-4F7F-87CA-75CEC78D5253}" type="presParOf" srcId="{6F94558F-03B9-41EE-B367-F13B7644766C}" destId="{3BBC40D2-FC7D-4884-BED4-014AE74592B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DD48F5-D37A-43A8-8D4F-1599FE432FC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1ED040-80A5-41C4-8328-EE9A5ED3DAD3}">
      <dgm:prSet/>
      <dgm:spPr/>
      <dgm:t>
        <a:bodyPr/>
        <a:lstStyle/>
        <a:p>
          <a:r>
            <a:rPr lang="ru-RU" dirty="0"/>
            <a:t>Структура проекта</a:t>
          </a:r>
          <a:endParaRPr lang="en-US" dirty="0"/>
        </a:p>
      </dgm:t>
    </dgm:pt>
    <dgm:pt modelId="{1BFFB916-77FF-43C5-991F-1D775E868DDF}" type="parTrans" cxnId="{41CB9878-F587-49ED-9F09-ACCD99342E44}">
      <dgm:prSet/>
      <dgm:spPr/>
      <dgm:t>
        <a:bodyPr/>
        <a:lstStyle/>
        <a:p>
          <a:endParaRPr lang="en-US"/>
        </a:p>
      </dgm:t>
    </dgm:pt>
    <dgm:pt modelId="{C5C0A393-ABF7-403A-8B6A-FFCE19CCADA2}" type="sibTrans" cxnId="{41CB9878-F587-49ED-9F09-ACCD99342E44}">
      <dgm:prSet/>
      <dgm:spPr/>
      <dgm:t>
        <a:bodyPr/>
        <a:lstStyle/>
        <a:p>
          <a:endParaRPr lang="en-US"/>
        </a:p>
      </dgm:t>
    </dgm:pt>
    <dgm:pt modelId="{262C8FBF-BBD9-4877-A407-470768A2B81F}" type="pres">
      <dgm:prSet presAssocID="{68DD48F5-D37A-43A8-8D4F-1599FE432FCA}" presName="linear" presStyleCnt="0">
        <dgm:presLayoutVars>
          <dgm:animLvl val="lvl"/>
          <dgm:resizeHandles val="exact"/>
        </dgm:presLayoutVars>
      </dgm:prSet>
      <dgm:spPr/>
    </dgm:pt>
    <dgm:pt modelId="{82CF6B7F-2CB5-4312-95FD-F0C866CC3C8B}" type="pres">
      <dgm:prSet presAssocID="{C01ED040-80A5-41C4-8328-EE9A5ED3DAD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105974D-F514-4251-BED0-D028FDFB0A07}" type="presOf" srcId="{C01ED040-80A5-41C4-8328-EE9A5ED3DAD3}" destId="{82CF6B7F-2CB5-4312-95FD-F0C866CC3C8B}" srcOrd="0" destOrd="0" presId="urn:microsoft.com/office/officeart/2005/8/layout/vList2"/>
    <dgm:cxn modelId="{41CB9878-F587-49ED-9F09-ACCD99342E44}" srcId="{68DD48F5-D37A-43A8-8D4F-1599FE432FCA}" destId="{C01ED040-80A5-41C4-8328-EE9A5ED3DAD3}" srcOrd="0" destOrd="0" parTransId="{1BFFB916-77FF-43C5-991F-1D775E868DDF}" sibTransId="{C5C0A393-ABF7-403A-8B6A-FFCE19CCADA2}"/>
    <dgm:cxn modelId="{661749A4-6B18-4C94-AF1F-4D8233B5CD57}" type="presOf" srcId="{68DD48F5-D37A-43A8-8D4F-1599FE432FCA}" destId="{262C8FBF-BBD9-4877-A407-470768A2B81F}" srcOrd="0" destOrd="0" presId="urn:microsoft.com/office/officeart/2005/8/layout/vList2"/>
    <dgm:cxn modelId="{DB23AD7B-B7BB-44D3-91EC-CC08DB0CD253}" type="presParOf" srcId="{262C8FBF-BBD9-4877-A407-470768A2B81F}" destId="{82CF6B7F-2CB5-4312-95FD-F0C866CC3C8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DD48F5-D37A-43A8-8D4F-1599FE432FC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1ED040-80A5-41C4-8328-EE9A5ED3DAD3}">
      <dgm:prSet/>
      <dgm:spPr/>
      <dgm:t>
        <a:bodyPr/>
        <a:lstStyle/>
        <a:p>
          <a:r>
            <a:rPr lang="ru-RU" dirty="0"/>
            <a:t>Структура проекта</a:t>
          </a:r>
          <a:endParaRPr lang="en-US" dirty="0"/>
        </a:p>
      </dgm:t>
    </dgm:pt>
    <dgm:pt modelId="{1BFFB916-77FF-43C5-991F-1D775E868DDF}" type="parTrans" cxnId="{41CB9878-F587-49ED-9F09-ACCD99342E44}">
      <dgm:prSet/>
      <dgm:spPr/>
      <dgm:t>
        <a:bodyPr/>
        <a:lstStyle/>
        <a:p>
          <a:endParaRPr lang="en-US"/>
        </a:p>
      </dgm:t>
    </dgm:pt>
    <dgm:pt modelId="{C5C0A393-ABF7-403A-8B6A-FFCE19CCADA2}" type="sibTrans" cxnId="{41CB9878-F587-49ED-9F09-ACCD99342E44}">
      <dgm:prSet/>
      <dgm:spPr/>
      <dgm:t>
        <a:bodyPr/>
        <a:lstStyle/>
        <a:p>
          <a:endParaRPr lang="en-US"/>
        </a:p>
      </dgm:t>
    </dgm:pt>
    <dgm:pt modelId="{262C8FBF-BBD9-4877-A407-470768A2B81F}" type="pres">
      <dgm:prSet presAssocID="{68DD48F5-D37A-43A8-8D4F-1599FE432FCA}" presName="linear" presStyleCnt="0">
        <dgm:presLayoutVars>
          <dgm:animLvl val="lvl"/>
          <dgm:resizeHandles val="exact"/>
        </dgm:presLayoutVars>
      </dgm:prSet>
      <dgm:spPr/>
    </dgm:pt>
    <dgm:pt modelId="{82CF6B7F-2CB5-4312-95FD-F0C866CC3C8B}" type="pres">
      <dgm:prSet presAssocID="{C01ED040-80A5-41C4-8328-EE9A5ED3DAD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105974D-F514-4251-BED0-D028FDFB0A07}" type="presOf" srcId="{C01ED040-80A5-41C4-8328-EE9A5ED3DAD3}" destId="{82CF6B7F-2CB5-4312-95FD-F0C866CC3C8B}" srcOrd="0" destOrd="0" presId="urn:microsoft.com/office/officeart/2005/8/layout/vList2"/>
    <dgm:cxn modelId="{41CB9878-F587-49ED-9F09-ACCD99342E44}" srcId="{68DD48F5-D37A-43A8-8D4F-1599FE432FCA}" destId="{C01ED040-80A5-41C4-8328-EE9A5ED3DAD3}" srcOrd="0" destOrd="0" parTransId="{1BFFB916-77FF-43C5-991F-1D775E868DDF}" sibTransId="{C5C0A393-ABF7-403A-8B6A-FFCE19CCADA2}"/>
    <dgm:cxn modelId="{661749A4-6B18-4C94-AF1F-4D8233B5CD57}" type="presOf" srcId="{68DD48F5-D37A-43A8-8D4F-1599FE432FCA}" destId="{262C8FBF-BBD9-4877-A407-470768A2B81F}" srcOrd="0" destOrd="0" presId="urn:microsoft.com/office/officeart/2005/8/layout/vList2"/>
    <dgm:cxn modelId="{DB23AD7B-B7BB-44D3-91EC-CC08DB0CD253}" type="presParOf" srcId="{262C8FBF-BBD9-4877-A407-470768A2B81F}" destId="{82CF6B7F-2CB5-4312-95FD-F0C866CC3C8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DD48F5-D37A-43A8-8D4F-1599FE432FC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1ED040-80A5-41C4-8328-EE9A5ED3DAD3}">
      <dgm:prSet/>
      <dgm:spPr/>
      <dgm:t>
        <a:bodyPr/>
        <a:lstStyle/>
        <a:p>
          <a:r>
            <a:rPr lang="ru-RU" dirty="0"/>
            <a:t>Структура проекта</a:t>
          </a:r>
          <a:endParaRPr lang="en-US" dirty="0"/>
        </a:p>
      </dgm:t>
    </dgm:pt>
    <dgm:pt modelId="{1BFFB916-77FF-43C5-991F-1D775E868DDF}" type="parTrans" cxnId="{41CB9878-F587-49ED-9F09-ACCD99342E44}">
      <dgm:prSet/>
      <dgm:spPr/>
      <dgm:t>
        <a:bodyPr/>
        <a:lstStyle/>
        <a:p>
          <a:endParaRPr lang="en-US"/>
        </a:p>
      </dgm:t>
    </dgm:pt>
    <dgm:pt modelId="{C5C0A393-ABF7-403A-8B6A-FFCE19CCADA2}" type="sibTrans" cxnId="{41CB9878-F587-49ED-9F09-ACCD99342E44}">
      <dgm:prSet/>
      <dgm:spPr/>
      <dgm:t>
        <a:bodyPr/>
        <a:lstStyle/>
        <a:p>
          <a:endParaRPr lang="en-US"/>
        </a:p>
      </dgm:t>
    </dgm:pt>
    <dgm:pt modelId="{262C8FBF-BBD9-4877-A407-470768A2B81F}" type="pres">
      <dgm:prSet presAssocID="{68DD48F5-D37A-43A8-8D4F-1599FE432FCA}" presName="linear" presStyleCnt="0">
        <dgm:presLayoutVars>
          <dgm:animLvl val="lvl"/>
          <dgm:resizeHandles val="exact"/>
        </dgm:presLayoutVars>
      </dgm:prSet>
      <dgm:spPr/>
    </dgm:pt>
    <dgm:pt modelId="{82CF6B7F-2CB5-4312-95FD-F0C866CC3C8B}" type="pres">
      <dgm:prSet presAssocID="{C01ED040-80A5-41C4-8328-EE9A5ED3DAD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105974D-F514-4251-BED0-D028FDFB0A07}" type="presOf" srcId="{C01ED040-80A5-41C4-8328-EE9A5ED3DAD3}" destId="{82CF6B7F-2CB5-4312-95FD-F0C866CC3C8B}" srcOrd="0" destOrd="0" presId="urn:microsoft.com/office/officeart/2005/8/layout/vList2"/>
    <dgm:cxn modelId="{41CB9878-F587-49ED-9F09-ACCD99342E44}" srcId="{68DD48F5-D37A-43A8-8D4F-1599FE432FCA}" destId="{C01ED040-80A5-41C4-8328-EE9A5ED3DAD3}" srcOrd="0" destOrd="0" parTransId="{1BFFB916-77FF-43C5-991F-1D775E868DDF}" sibTransId="{C5C0A393-ABF7-403A-8B6A-FFCE19CCADA2}"/>
    <dgm:cxn modelId="{661749A4-6B18-4C94-AF1F-4D8233B5CD57}" type="presOf" srcId="{68DD48F5-D37A-43A8-8D4F-1599FE432FCA}" destId="{262C8FBF-BBD9-4877-A407-470768A2B81F}" srcOrd="0" destOrd="0" presId="urn:microsoft.com/office/officeart/2005/8/layout/vList2"/>
    <dgm:cxn modelId="{DB23AD7B-B7BB-44D3-91EC-CC08DB0CD253}" type="presParOf" srcId="{262C8FBF-BBD9-4877-A407-470768A2B81F}" destId="{82CF6B7F-2CB5-4312-95FD-F0C866CC3C8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DD48F5-D37A-43A8-8D4F-1599FE432FC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1ED040-80A5-41C4-8328-EE9A5ED3DAD3}">
      <dgm:prSet/>
      <dgm:spPr/>
      <dgm:t>
        <a:bodyPr/>
        <a:lstStyle/>
        <a:p>
          <a:r>
            <a:rPr lang="ru-RU" dirty="0"/>
            <a:t>Принцип работы скриптов</a:t>
          </a:r>
          <a:endParaRPr lang="en-US" dirty="0"/>
        </a:p>
      </dgm:t>
    </dgm:pt>
    <dgm:pt modelId="{1BFFB916-77FF-43C5-991F-1D775E868DDF}" type="parTrans" cxnId="{41CB9878-F587-49ED-9F09-ACCD99342E44}">
      <dgm:prSet/>
      <dgm:spPr/>
      <dgm:t>
        <a:bodyPr/>
        <a:lstStyle/>
        <a:p>
          <a:endParaRPr lang="en-US"/>
        </a:p>
      </dgm:t>
    </dgm:pt>
    <dgm:pt modelId="{C5C0A393-ABF7-403A-8B6A-FFCE19CCADA2}" type="sibTrans" cxnId="{41CB9878-F587-49ED-9F09-ACCD99342E44}">
      <dgm:prSet/>
      <dgm:spPr/>
      <dgm:t>
        <a:bodyPr/>
        <a:lstStyle/>
        <a:p>
          <a:endParaRPr lang="en-US"/>
        </a:p>
      </dgm:t>
    </dgm:pt>
    <dgm:pt modelId="{262C8FBF-BBD9-4877-A407-470768A2B81F}" type="pres">
      <dgm:prSet presAssocID="{68DD48F5-D37A-43A8-8D4F-1599FE432FCA}" presName="linear" presStyleCnt="0">
        <dgm:presLayoutVars>
          <dgm:animLvl val="lvl"/>
          <dgm:resizeHandles val="exact"/>
        </dgm:presLayoutVars>
      </dgm:prSet>
      <dgm:spPr/>
    </dgm:pt>
    <dgm:pt modelId="{82CF6B7F-2CB5-4312-95FD-F0C866CC3C8B}" type="pres">
      <dgm:prSet presAssocID="{C01ED040-80A5-41C4-8328-EE9A5ED3DAD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105974D-F514-4251-BED0-D028FDFB0A07}" type="presOf" srcId="{C01ED040-80A5-41C4-8328-EE9A5ED3DAD3}" destId="{82CF6B7F-2CB5-4312-95FD-F0C866CC3C8B}" srcOrd="0" destOrd="0" presId="urn:microsoft.com/office/officeart/2005/8/layout/vList2"/>
    <dgm:cxn modelId="{41CB9878-F587-49ED-9F09-ACCD99342E44}" srcId="{68DD48F5-D37A-43A8-8D4F-1599FE432FCA}" destId="{C01ED040-80A5-41C4-8328-EE9A5ED3DAD3}" srcOrd="0" destOrd="0" parTransId="{1BFFB916-77FF-43C5-991F-1D775E868DDF}" sibTransId="{C5C0A393-ABF7-403A-8B6A-FFCE19CCADA2}"/>
    <dgm:cxn modelId="{661749A4-6B18-4C94-AF1F-4D8233B5CD57}" type="presOf" srcId="{68DD48F5-D37A-43A8-8D4F-1599FE432FCA}" destId="{262C8FBF-BBD9-4877-A407-470768A2B81F}" srcOrd="0" destOrd="0" presId="urn:microsoft.com/office/officeart/2005/8/layout/vList2"/>
    <dgm:cxn modelId="{DB23AD7B-B7BB-44D3-91EC-CC08DB0CD253}" type="presParOf" srcId="{262C8FBF-BBD9-4877-A407-470768A2B81F}" destId="{82CF6B7F-2CB5-4312-95FD-F0C866CC3C8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C40D2-FC7D-4884-BED4-014AE74592B9}">
      <dsp:nvSpPr>
        <dsp:cNvPr id="0" name=""/>
        <dsp:cNvSpPr/>
      </dsp:nvSpPr>
      <dsp:spPr>
        <a:xfrm>
          <a:off x="0" y="414287"/>
          <a:ext cx="91440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500" kern="1200" dirty="0"/>
            <a:t>Анализ рынка валют</a:t>
          </a:r>
          <a:endParaRPr lang="en-US" sz="6500" kern="1200" dirty="0"/>
        </a:p>
      </dsp:txBody>
      <dsp:txXfrm>
        <a:off x="76105" y="490392"/>
        <a:ext cx="8991790" cy="14068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F6B7F-2CB5-4312-95FD-F0C866CC3C8B}">
      <dsp:nvSpPr>
        <dsp:cNvPr id="0" name=""/>
        <dsp:cNvSpPr/>
      </dsp:nvSpPr>
      <dsp:spPr>
        <a:xfrm>
          <a:off x="0" y="3193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500" kern="1200" dirty="0"/>
            <a:t>Структура проекта</a:t>
          </a:r>
          <a:endParaRPr lang="en-US" sz="5500" kern="1200" dirty="0"/>
        </a:p>
      </dsp:txBody>
      <dsp:txXfrm>
        <a:off x="64397" y="67590"/>
        <a:ext cx="10386806" cy="11903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F6B7F-2CB5-4312-95FD-F0C866CC3C8B}">
      <dsp:nvSpPr>
        <dsp:cNvPr id="0" name=""/>
        <dsp:cNvSpPr/>
      </dsp:nvSpPr>
      <dsp:spPr>
        <a:xfrm>
          <a:off x="0" y="3193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500" kern="1200" dirty="0"/>
            <a:t>Структура проекта</a:t>
          </a:r>
          <a:endParaRPr lang="en-US" sz="5500" kern="1200" dirty="0"/>
        </a:p>
      </dsp:txBody>
      <dsp:txXfrm>
        <a:off x="64397" y="67590"/>
        <a:ext cx="10386806" cy="11903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F6B7F-2CB5-4312-95FD-F0C866CC3C8B}">
      <dsp:nvSpPr>
        <dsp:cNvPr id="0" name=""/>
        <dsp:cNvSpPr/>
      </dsp:nvSpPr>
      <dsp:spPr>
        <a:xfrm>
          <a:off x="0" y="3193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500" kern="1200" dirty="0"/>
            <a:t>Структура проекта</a:t>
          </a:r>
          <a:endParaRPr lang="en-US" sz="5500" kern="1200" dirty="0"/>
        </a:p>
      </dsp:txBody>
      <dsp:txXfrm>
        <a:off x="64397" y="67590"/>
        <a:ext cx="10386806" cy="11903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F6B7F-2CB5-4312-95FD-F0C866CC3C8B}">
      <dsp:nvSpPr>
        <dsp:cNvPr id="0" name=""/>
        <dsp:cNvSpPr/>
      </dsp:nvSpPr>
      <dsp:spPr>
        <a:xfrm>
          <a:off x="0" y="3193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500" kern="1200" dirty="0"/>
            <a:t>Принцип работы скриптов</a:t>
          </a:r>
          <a:endParaRPr lang="en-US" sz="5500" kern="1200" dirty="0"/>
        </a:p>
      </dsp:txBody>
      <dsp:txXfrm>
        <a:off x="64397" y="67590"/>
        <a:ext cx="10386806" cy="1190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F904C-FACA-41C2-9FF7-68E4BC2BA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30836-6161-4BB9-802B-B32D57958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6500E-787C-4EC6-A306-11328BAE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F9B3-F52E-4B63-9BF7-E917A62BFE0C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6BA68-E34A-4AE3-8286-E5C0A121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1A98C-FA66-49A1-8038-8A64A82B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BBE6-D4A3-4DFD-AC65-51F16332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6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732E-EEE6-46ED-A674-14370FF4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6E2D3-404E-47E5-A279-04A9B4434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F52E-4DC1-4B95-A1DC-1BC5B88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F9B3-F52E-4B63-9BF7-E917A62BFE0C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C9E32-CB1C-4DEC-96F9-BA16DA55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CF494-9B4E-4322-BDF4-D0670C47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BBE6-D4A3-4DFD-AC65-51F16332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3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8E33E8-A623-408B-B569-66400E627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82E60-B7ED-44D5-AC07-55C9A2725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F6FB1-1880-4510-A3DB-A2ED9047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F9B3-F52E-4B63-9BF7-E917A62BFE0C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19E77-7CE1-4786-B546-10A39C2B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6A1F-2B07-4A6B-B957-77D73A00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BBE6-D4A3-4DFD-AC65-51F16332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1C97-5229-4F27-BC53-C0F06888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6C9AD-4736-4BFC-9EA4-99F3AF136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34395-1BCE-4C10-926E-44F2748F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F9B3-F52E-4B63-9BF7-E917A62BFE0C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37384-3805-49AE-88CB-7EDB6DF3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BBACF-B2E9-4F11-8B4A-C152A8CE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BBE6-D4A3-4DFD-AC65-51F16332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5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A75D-6351-455F-99A9-7088EEA2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ACD0A-668E-4EAE-907C-8ADBC28F0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93996-44B5-4376-9D25-84DF0C32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F9B3-F52E-4B63-9BF7-E917A62BFE0C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E8B30-AE48-479A-8123-9AF26F4A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B38A0-94BD-43BF-9D8A-5BD4D199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BBE6-D4A3-4DFD-AC65-51F16332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9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E9F6-421E-4F3C-A35E-1809C416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3B7AC-33DF-497D-B4B6-85E564B8D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AC170-2BA9-4789-835E-82DD98DEE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8A290-4278-4C99-AAF4-A973DE36C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F9B3-F52E-4B63-9BF7-E917A62BFE0C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71917-09DC-4EBC-97D2-4FAEF3DC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6D698-21D6-4480-8828-5A2EEAF8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BBE6-D4A3-4DFD-AC65-51F16332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0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8E2E-D16F-43EC-9FB1-05598F526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6EB2E-A223-4519-9535-BB5CB6192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37B34-A47F-450B-88D1-8CE0E340C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1C9D9-EB7F-403F-822A-13C12EC0E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E751C-F2E4-4275-8C4C-DCC24641F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7B9461-7517-4A54-B8FB-8C65E3B8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F9B3-F52E-4B63-9BF7-E917A62BFE0C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EF5E6F-3D4E-4CB6-8CCF-6B9B7119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3C39C0-25CB-42F1-94B6-345445D5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BBE6-D4A3-4DFD-AC65-51F16332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9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D247-00AB-43ED-AEE4-6CF5417B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30875-DB48-4D2D-8F10-EEC730B7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F9B3-F52E-4B63-9BF7-E917A62BFE0C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19EFD-A861-4C73-B584-D974A49D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66216-4A0C-4243-BD2A-C94D1DDB4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BBE6-D4A3-4DFD-AC65-51F16332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3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1CC6F3-BFF4-4C9F-AD23-7958E753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F9B3-F52E-4B63-9BF7-E917A62BFE0C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F658B3-E965-4ECC-9680-6DD67790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A45CE-F78E-45AF-A7A0-6909FCE2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BBE6-D4A3-4DFD-AC65-51F16332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6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7A77D-6B56-4273-83CA-8C5FA232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DC68A-5942-4BD4-91F7-176893F15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4D186-DF4D-4069-AD41-A86B857F2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3910F-F59C-45C7-A661-B6077916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F9B3-F52E-4B63-9BF7-E917A62BFE0C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0646A-E72F-453A-AE8A-5E7EB4B7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9A2E4-FDF0-4EE7-95AC-E75B679C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BBE6-D4A3-4DFD-AC65-51F16332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8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85FC-37A3-4176-94E3-3578176DD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528B36-99E7-4E52-A281-1F25045AF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BA710-A50F-49B2-A8B0-3B99B0B3D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35EF5-1552-4414-8E96-DE9AE218D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F9B3-F52E-4B63-9BF7-E917A62BFE0C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F3A99-49FA-4BD5-B8A4-B4D7B0305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67278-F1D3-41A8-AADA-39CEDB60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BBE6-D4A3-4DFD-AC65-51F16332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3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948F5B-FF4C-45B4-BD6C-17B2ACA04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9B3F9-E771-4F5B-B141-83CA8817A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BCC3E-1B4F-49BB-92F0-67F889C33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0F9B3-F52E-4B63-9BF7-E917A62BFE0C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C9ACD-4F15-458F-B715-CA48FF4A0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C9BF9-A113-42F4-9ADB-63D36655F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7BBE6-D4A3-4DFD-AC65-51F16332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0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FFE6AFC-8D34-4171-B525-F903DE6AD4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2043129"/>
              </p:ext>
            </p:extLst>
          </p:nvPr>
        </p:nvGraphicFramePr>
        <p:xfrm>
          <a:off x="1524000" y="2042319"/>
          <a:ext cx="9144000" cy="238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784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3F303FA-3A84-4D6B-91F0-14D29345C6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0672521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21709-0693-40D8-891E-92102B50F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Данный инструмент генерирует, а впоследствии обновляет базу данных </a:t>
            </a:r>
          </a:p>
          <a:p>
            <a:r>
              <a:rPr lang="ru-RU" dirty="0"/>
              <a:t>разных валют, акций, криптовалют ...</a:t>
            </a:r>
          </a:p>
          <a:p>
            <a:endParaRPr lang="ru-RU" dirty="0"/>
          </a:p>
          <a:p>
            <a:r>
              <a:rPr lang="ru-RU" dirty="0"/>
              <a:t>База содержит сырые данные об объемах торгов, ценах открытия-закрытия, </a:t>
            </a:r>
          </a:p>
          <a:p>
            <a:r>
              <a:rPr lang="ru-RU" dirty="0"/>
              <a:t>максимальных и минимальных показателях курса с дельтой времени 1 минута.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62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3F303FA-3A84-4D6B-91F0-14D29345C6A3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21709-0693-40D8-891E-92102B50F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Основываясь на сырых данных формируется витрина данных со следующим</a:t>
            </a:r>
          </a:p>
          <a:p>
            <a:r>
              <a:rPr lang="ru-RU" dirty="0"/>
              <a:t>показателями:</a:t>
            </a:r>
          </a:p>
          <a:p>
            <a:endParaRPr lang="ru-RU" dirty="0"/>
          </a:p>
          <a:p>
            <a:r>
              <a:rPr lang="ru-RU" dirty="0"/>
              <a:t>Суррогатный ключ категории</a:t>
            </a:r>
          </a:p>
          <a:p>
            <a:r>
              <a:rPr lang="ru-RU" dirty="0"/>
              <a:t>Название валюты</a:t>
            </a:r>
          </a:p>
          <a:p>
            <a:r>
              <a:rPr lang="ru-RU" dirty="0"/>
              <a:t>Суммарный объем торгов за данные сутки</a:t>
            </a:r>
          </a:p>
          <a:p>
            <a:r>
              <a:rPr lang="ru-RU" dirty="0"/>
              <a:t>Курс валюты на момент открытия торгов для данных суток</a:t>
            </a:r>
          </a:p>
          <a:p>
            <a:r>
              <a:rPr lang="ru-RU" dirty="0"/>
              <a:t>Курс валюты на момент закрытия торгов для данных суток</a:t>
            </a:r>
          </a:p>
          <a:p>
            <a:r>
              <a:rPr lang="ru-RU" dirty="0"/>
              <a:t>Разница(в %) курса с момента открытия до момента закрытия торгов для данных суток</a:t>
            </a:r>
          </a:p>
          <a:p>
            <a:r>
              <a:rPr lang="ru-RU" dirty="0"/>
              <a:t>Момент времени, на котором был зафиксирован самый крупный объем торгов для данных суток</a:t>
            </a:r>
          </a:p>
          <a:p>
            <a:r>
              <a:rPr lang="ru-RU" dirty="0"/>
              <a:t>Момент времени, на котором был зафиксирован максимальный курс для данных суток</a:t>
            </a:r>
          </a:p>
          <a:p>
            <a:r>
              <a:rPr lang="ru-RU" dirty="0"/>
              <a:t>Момент времени, на котором был зафиксирован минимальный курс торгов для данных суток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0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3F303FA-3A84-4D6B-91F0-14D29345C6A3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21709-0693-40D8-891E-92102B50F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Изначально в базе находятся таблицы с сырыми данными (</a:t>
            </a:r>
            <a:r>
              <a:rPr lang="en-US" dirty="0"/>
              <a:t>date, open, close, low, high, volume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для каждой позиции</a:t>
            </a:r>
          </a:p>
          <a:p>
            <a:r>
              <a:rPr lang="ru-RU" dirty="0"/>
              <a:t>Далее они разбиваются на подтаблицы с теме же полями, но для каждого конкретного дня из всего диапазона дней.</a:t>
            </a:r>
          </a:p>
          <a:p>
            <a:r>
              <a:rPr lang="ru-RU" dirty="0"/>
              <a:t>Для каждой позиции и каждого дня считаются метрики и записываются в поля новой таблицы </a:t>
            </a:r>
            <a:r>
              <a:rPr lang="en-US" dirty="0"/>
              <a:t>METRICS</a:t>
            </a:r>
          </a:p>
          <a:p>
            <a:r>
              <a:rPr lang="ru-RU" dirty="0"/>
              <a:t>Ниже приведен пример для трех позиций, где диапазон дней – 2 дня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DD5AEE8-0675-46C9-AB50-3AF60FCAC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509" y="0"/>
            <a:ext cx="72459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6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3F303FA-3A84-4D6B-91F0-14D29345C6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4941060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21709-0693-40D8-891E-92102B50F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После конфигурации проекта идет начальная верификация проекта.</a:t>
            </a:r>
          </a:p>
          <a:p>
            <a:r>
              <a:rPr lang="ru-RU" dirty="0"/>
              <a:t>Если отсутствуют указанные позиции, идет скачивание всей доступной</a:t>
            </a:r>
          </a:p>
          <a:p>
            <a:r>
              <a:rPr lang="ru-RU" dirty="0"/>
              <a:t>информации о стоках и расчет метрик.</a:t>
            </a:r>
          </a:p>
          <a:p>
            <a:endParaRPr lang="ru-RU" dirty="0"/>
          </a:p>
          <a:p>
            <a:r>
              <a:rPr lang="ru-RU" dirty="0"/>
              <a:t>Далее в бесконечном цикле каждые 2 минуты идет обновление данных</a:t>
            </a:r>
          </a:p>
          <a:p>
            <a:r>
              <a:rPr lang="ru-RU" dirty="0"/>
              <a:t>и соответственно метрик.</a:t>
            </a:r>
          </a:p>
          <a:p>
            <a:endParaRPr lang="ru-RU" dirty="0"/>
          </a:p>
          <a:p>
            <a:r>
              <a:rPr lang="ru-RU" dirty="0"/>
              <a:t>Посмотреть на полученные данные можно через любой программный </a:t>
            </a:r>
          </a:p>
          <a:p>
            <a:r>
              <a:rPr lang="ru-RU" dirty="0"/>
              <a:t>продукт, позволяющий подключаться к БД SQLite3 (например </a:t>
            </a:r>
            <a:r>
              <a:rPr lang="ru-RU" dirty="0" err="1"/>
              <a:t>DBeaver</a:t>
            </a:r>
            <a:r>
              <a:rPr lang="ru-RU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19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273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Eponeshnikov</dc:creator>
  <cp:lastModifiedBy>Alexander Eponeshnikov</cp:lastModifiedBy>
  <cp:revision>2</cp:revision>
  <dcterms:created xsi:type="dcterms:W3CDTF">2022-12-25T13:50:21Z</dcterms:created>
  <dcterms:modified xsi:type="dcterms:W3CDTF">2022-12-25T14:16:39Z</dcterms:modified>
</cp:coreProperties>
</file>