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5" r:id="rId4"/>
    <p:sldId id="269" r:id="rId5"/>
    <p:sldId id="271" r:id="rId6"/>
    <p:sldId id="270" r:id="rId7"/>
    <p:sldId id="272" r:id="rId8"/>
    <p:sldId id="273" r:id="rId9"/>
    <p:sldId id="276" r:id="rId10"/>
    <p:sldId id="278" r:id="rId11"/>
    <p:sldId id="277" r:id="rId12"/>
    <p:sldId id="279" r:id="rId13"/>
    <p:sldId id="280" r:id="rId14"/>
    <p:sldId id="281" r:id="rId15"/>
    <p:sldId id="283" r:id="rId16"/>
    <p:sldId id="284" r:id="rId17"/>
    <p:sldId id="285" r:id="rId18"/>
    <p:sldId id="286" r:id="rId19"/>
    <p:sldId id="287" r:id="rId20"/>
    <p:sldId id="288" r:id="rId21"/>
    <p:sldId id="291" r:id="rId22"/>
    <p:sldId id="290" r:id="rId23"/>
    <p:sldId id="292" r:id="rId24"/>
    <p:sldId id="28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4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76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67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11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4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85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2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3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23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78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wk9nRG4Ahs?feature=oembe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outervision.com/power-supply-calculato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olenjoy.net/bbs/tip/41441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svKdK1OyvA?start=373&amp;feature=oembe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jq9ZOlerrg" TargetMode="External"/><Relationship Id="rId2" Type="http://schemas.openxmlformats.org/officeDocument/2006/relationships/hyperlink" Target="https://www.youtube.com/watch?v=9wk9nRG4Ah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mkorea.com/1521039013" TargetMode="External"/><Relationship Id="rId4" Type="http://schemas.openxmlformats.org/officeDocument/2006/relationships/hyperlink" Target="https://www.dogdrip.net/3964865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qGbq2kg-oA?start=1207&amp;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TRAyG8xjxUQ?feature=oembed" TargetMode="External"/><Relationship Id="rId1" Type="http://schemas.openxmlformats.org/officeDocument/2006/relationships/video" Target="https://www.youtube.com/embed/pd7sxiITgDo?feature=oembed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92ABA6C8-8043-3083-A48E-EAD6636C7BB6}"/>
              </a:ext>
            </a:extLst>
          </p:cNvPr>
          <p:cNvSpPr txBox="1"/>
          <p:nvPr/>
        </p:nvSpPr>
        <p:spPr>
          <a:xfrm>
            <a:off x="2667334" y="2775191"/>
            <a:ext cx="6857331" cy="110799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6600" b="1" kern="0" dirty="0">
                <a:ln w="1905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컴퓨터 견적 제안</a:t>
            </a:r>
            <a:endParaRPr lang="ko-KR" alt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9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2C4AF-3AEE-738E-86B1-3E77F42B693F}"/>
              </a:ext>
            </a:extLst>
          </p:cNvPr>
          <p:cNvSpPr txBox="1"/>
          <p:nvPr/>
        </p:nvSpPr>
        <p:spPr>
          <a:xfrm>
            <a:off x="237512" y="69275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GPU : </a:t>
            </a:r>
            <a:r>
              <a:rPr lang="ko-KR" altLang="en-US" sz="3200" b="1" kern="0" dirty="0" err="1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라데온</a:t>
            </a: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 </a:t>
            </a:r>
            <a:r>
              <a:rPr lang="en-US" altLang="ko-KR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RX 580 8GB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온라인 미디어 1" title="RX560 vs RX570 vs RX580 게임 성능 비교! (오버워치, 로스트아크, 배그) with 라이젠 5600X">
            <a:hlinkClick r:id="" action="ppaction://media"/>
            <a:extLst>
              <a:ext uri="{FF2B5EF4-FFF2-40B4-BE49-F238E27FC236}">
                <a16:creationId xmlns:a16="http://schemas.microsoft.com/office/drawing/2014/main" id="{3771E0E2-873C-43B5-B06C-DCCED172984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3375" y="2455382"/>
            <a:ext cx="7229151" cy="408447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A23ECB3-708C-F079-CDA6-4825F1B662BC}"/>
              </a:ext>
            </a:extLst>
          </p:cNvPr>
          <p:cNvSpPr/>
          <p:nvPr/>
        </p:nvSpPr>
        <p:spPr>
          <a:xfrm>
            <a:off x="237510" y="654050"/>
            <a:ext cx="11288905" cy="3714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근거 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 :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유튜브 영상을 통한 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5600x + RX 580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sz="3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로스트아크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벤치마크 확인 결과 최상옵션  프레임 평균 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77fps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였음을 확인 </a:t>
            </a:r>
          </a:p>
          <a:p>
            <a:pPr>
              <a:lnSpc>
                <a:spcPct val="150000"/>
              </a:lnSpc>
              <a:defRPr/>
            </a:pPr>
            <a:endParaRPr lang="ko-KR" altLang="en-US" sz="3200" b="1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  <a:defRPr/>
            </a:pPr>
            <a:endParaRPr lang="ko-KR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678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1E8E234-B3B9-207B-338E-B3FF15683BFE}"/>
              </a:ext>
            </a:extLst>
          </p:cNvPr>
          <p:cNvSpPr txBox="1"/>
          <p:nvPr/>
        </p:nvSpPr>
        <p:spPr>
          <a:xfrm>
            <a:off x="237512" y="69275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메인보드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41F6CA-288D-B6EB-A89E-9810A8464C65}"/>
              </a:ext>
            </a:extLst>
          </p:cNvPr>
          <p:cNvSpPr/>
          <p:nvPr/>
        </p:nvSpPr>
        <p:spPr>
          <a:xfrm>
            <a:off x="237512" y="1643700"/>
            <a:ext cx="11130773" cy="926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다나와</a:t>
            </a:r>
            <a:r>
              <a:rPr lang="ko-KR" alt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최저가 </a:t>
            </a:r>
            <a:r>
              <a:rPr lang="en-US" altLang="ko-KR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90,990 (</a:t>
            </a:r>
            <a:r>
              <a:rPr lang="ko-KR" alt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누적금액 </a:t>
            </a:r>
            <a:r>
              <a:rPr lang="en-US" altLang="ko-KR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463,590)</a:t>
            </a:r>
            <a:endParaRPr lang="ko-KR" altLang="en-US" sz="40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E4C09-F09E-1159-C72E-2871490E8DB1}"/>
              </a:ext>
            </a:extLst>
          </p:cNvPr>
          <p:cNvSpPr txBox="1"/>
          <p:nvPr/>
        </p:nvSpPr>
        <p:spPr>
          <a:xfrm>
            <a:off x="242873" y="831275"/>
            <a:ext cx="8913568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ASUS EX A320M-GAMING STCOM(90,990)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C3B2489-86E1-6E57-D853-0C9B463D26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12" y="2570557"/>
            <a:ext cx="9820888" cy="334689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F6A12C-C765-DF5B-0BAC-487B50AF3A1A}"/>
              </a:ext>
            </a:extLst>
          </p:cNvPr>
          <p:cNvSpPr txBox="1"/>
          <p:nvPr/>
        </p:nvSpPr>
        <p:spPr>
          <a:xfrm>
            <a:off x="160211" y="6040749"/>
            <a:ext cx="112080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메인보드는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CPU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와의 호환성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RAM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세대에 대한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호환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여부 등을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고려해야하므로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신중히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선택해야한다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또한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보드는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CPU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오버클럭을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미지원하지만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어짜피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로스트아크용이므로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오버클럭하지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않아도 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05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82F855-7930-F3F0-AE22-A0C1B7333BF9}"/>
              </a:ext>
            </a:extLst>
          </p:cNvPr>
          <p:cNvSpPr txBox="1"/>
          <p:nvPr/>
        </p:nvSpPr>
        <p:spPr>
          <a:xfrm>
            <a:off x="237512" y="69275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메인보드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EF95E-7A87-AD21-F795-CCAA652AE761}"/>
              </a:ext>
            </a:extLst>
          </p:cNvPr>
          <p:cNvSpPr txBox="1"/>
          <p:nvPr/>
        </p:nvSpPr>
        <p:spPr>
          <a:xfrm>
            <a:off x="5435537" y="3429000"/>
            <a:ext cx="640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https://quasarzone.com/bbs/qf_cmr/views/1832020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F0425B-AD84-29F2-4ABE-9426011CB400}"/>
              </a:ext>
            </a:extLst>
          </p:cNvPr>
          <p:cNvSpPr/>
          <p:nvPr/>
        </p:nvSpPr>
        <p:spPr>
          <a:xfrm>
            <a:off x="237510" y="654050"/>
            <a:ext cx="11288905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근거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: 5600x + DDR4 RAM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 사용할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만원 이하 메인보드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추천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6870F300-1E49-F00C-2B4A-7B55BF8C7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48" y="1460203"/>
            <a:ext cx="5023889" cy="232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58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82F855-7930-F3F0-AE22-A0C1B7333BF9}"/>
              </a:ext>
            </a:extLst>
          </p:cNvPr>
          <p:cNvSpPr txBox="1"/>
          <p:nvPr/>
        </p:nvSpPr>
        <p:spPr>
          <a:xfrm>
            <a:off x="237512" y="69275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메인보드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EF95E-7A87-AD21-F795-CCAA652AE761}"/>
              </a:ext>
            </a:extLst>
          </p:cNvPr>
          <p:cNvSpPr txBox="1"/>
          <p:nvPr/>
        </p:nvSpPr>
        <p:spPr>
          <a:xfrm>
            <a:off x="237510" y="151711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https://quasarzone.com/bbs/qb_free/views/7086563</a:t>
            </a:r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DC5075-09B2-AF4C-4E54-D13AA5DFCE7D}"/>
              </a:ext>
            </a:extLst>
          </p:cNvPr>
          <p:cNvSpPr/>
          <p:nvPr/>
        </p:nvSpPr>
        <p:spPr>
          <a:xfrm>
            <a:off x="237511" y="654050"/>
            <a:ext cx="11288905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근거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 : 5600x + RX 580 + A320M-GAMING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실사용 후기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FAE09F-B79F-E64F-215C-86D7F10A0E6D}"/>
              </a:ext>
            </a:extLst>
          </p:cNvPr>
          <p:cNvSpPr/>
          <p:nvPr/>
        </p:nvSpPr>
        <p:spPr>
          <a:xfrm>
            <a:off x="237510" y="1886448"/>
            <a:ext cx="11288905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후기를 통해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보드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그래픽카드에 대한 메인보드의 호환성을 확인할 수 있다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46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1E8E234-B3B9-207B-338E-B3FF15683BFE}"/>
              </a:ext>
            </a:extLst>
          </p:cNvPr>
          <p:cNvSpPr txBox="1"/>
          <p:nvPr/>
        </p:nvSpPr>
        <p:spPr>
          <a:xfrm>
            <a:off x="237512" y="69275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RAM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E4C09-F09E-1159-C72E-2871490E8DB1}"/>
              </a:ext>
            </a:extLst>
          </p:cNvPr>
          <p:cNvSpPr txBox="1"/>
          <p:nvPr/>
        </p:nvSpPr>
        <p:spPr>
          <a:xfrm>
            <a:off x="242873" y="831275"/>
            <a:ext cx="8913568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삼성전자 </a:t>
            </a:r>
            <a:r>
              <a:rPr lang="en-US" altLang="ko-KR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DDR4-3200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65AF1E1-DB24-2DE8-FA0F-CA5DC55295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12" y="2793581"/>
            <a:ext cx="11620432" cy="21281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6AE976B-2DB0-A59B-07FD-DF5297E0BEB8}"/>
              </a:ext>
            </a:extLst>
          </p:cNvPr>
          <p:cNvSpPr/>
          <p:nvPr/>
        </p:nvSpPr>
        <p:spPr>
          <a:xfrm>
            <a:off x="237512" y="1977331"/>
            <a:ext cx="1113077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다나와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최저가 </a:t>
            </a: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46,380 (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누적금액 </a:t>
            </a: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509,970)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FE7A23-14E7-398C-5ABD-1A8E293BF567}"/>
              </a:ext>
            </a:extLst>
          </p:cNvPr>
          <p:cNvSpPr/>
          <p:nvPr/>
        </p:nvSpPr>
        <p:spPr>
          <a:xfrm>
            <a:off x="237512" y="5162394"/>
            <a:ext cx="12072676" cy="97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전세계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DRAM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점유율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위의 신뢰도인 삼성이고 대한민국이라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AS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 편리하니 채택했다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램 용량은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로스트아크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권장사양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16GB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따라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16GB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선택했다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6398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1E8E234-B3B9-207B-338E-B3FF15683BFE}"/>
              </a:ext>
            </a:extLst>
          </p:cNvPr>
          <p:cNvSpPr txBox="1"/>
          <p:nvPr/>
        </p:nvSpPr>
        <p:spPr>
          <a:xfrm>
            <a:off x="237512" y="69275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파워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E4C09-F09E-1159-C72E-2871490E8DB1}"/>
              </a:ext>
            </a:extLst>
          </p:cNvPr>
          <p:cNvSpPr txBox="1"/>
          <p:nvPr/>
        </p:nvSpPr>
        <p:spPr>
          <a:xfrm>
            <a:off x="242873" y="831275"/>
            <a:ext cx="8913568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쿨러마스터 </a:t>
            </a:r>
            <a:r>
              <a:rPr lang="en-US" altLang="ko-KR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MWE 500 BRONZE V2 230V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AE976B-2DB0-A59B-07FD-DF5297E0BEB8}"/>
              </a:ext>
            </a:extLst>
          </p:cNvPr>
          <p:cNvSpPr/>
          <p:nvPr/>
        </p:nvSpPr>
        <p:spPr>
          <a:xfrm>
            <a:off x="237512" y="2045655"/>
            <a:ext cx="1113077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다나와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최저가 </a:t>
            </a: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46,070 (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누적금액 </a:t>
            </a: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556,040)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22E3833-1DA2-1881-55E7-607CF5B359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12" y="2861905"/>
            <a:ext cx="10939497" cy="24906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083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82F855-7930-F3F0-AE22-A0C1B7333BF9}"/>
              </a:ext>
            </a:extLst>
          </p:cNvPr>
          <p:cNvSpPr txBox="1"/>
          <p:nvPr/>
        </p:nvSpPr>
        <p:spPr>
          <a:xfrm>
            <a:off x="237512" y="69275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메인보드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56CB6-D953-2937-AD44-8201A8167DEA}"/>
              </a:ext>
            </a:extLst>
          </p:cNvPr>
          <p:cNvSpPr txBox="1"/>
          <p:nvPr/>
        </p:nvSpPr>
        <p:spPr>
          <a:xfrm>
            <a:off x="237511" y="1398659"/>
            <a:ext cx="11811419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1800" u="sng" kern="100" dirty="0">
                <a:solidFill>
                  <a:srgbClr val="0563C1"/>
                </a:solidFill>
                <a:effectLst/>
                <a:latin typeface="나눔스퀘어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2"/>
              </a:rPr>
              <a:t>https://outervision.com/power-supply-calculator</a:t>
            </a:r>
            <a:r>
              <a:rPr lang="en-US" altLang="ko-KR" sz="1800" u="sng" kern="100" dirty="0">
                <a:solidFill>
                  <a:srgbClr val="0563C1"/>
                </a:solidFill>
                <a:effectLst/>
                <a:latin typeface="나눔스퀘어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u="sng" kern="10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u="sng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3" name="그림 12" descr="텍스트, 번호, 폰트, 스크린샷이(가) 표시된 사진&#10;&#10;자동 생성된 설명">
            <a:extLst>
              <a:ext uri="{FF2B5EF4-FFF2-40B4-BE49-F238E27FC236}">
                <a16:creationId xmlns:a16="http://schemas.microsoft.com/office/drawing/2014/main" id="{9ACD641D-FF19-2676-5875-F49935A84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554" y="2608691"/>
            <a:ext cx="7634816" cy="396959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9AA878-3E28-51C5-8933-3B6E85E34396}"/>
              </a:ext>
            </a:extLst>
          </p:cNvPr>
          <p:cNvSpPr/>
          <p:nvPr/>
        </p:nvSpPr>
        <p:spPr>
          <a:xfrm>
            <a:off x="237511" y="654050"/>
            <a:ext cx="11288905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근거 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: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왜 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500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와트인가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2C4FF9-D01D-8403-AE97-4D69F07C30B2}"/>
              </a:ext>
            </a:extLst>
          </p:cNvPr>
          <p:cNvSpPr/>
          <p:nvPr/>
        </p:nvSpPr>
        <p:spPr>
          <a:xfrm>
            <a:off x="237510" y="1767991"/>
            <a:ext cx="11288905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사이트 이용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직접 </a:t>
            </a:r>
            <a:r>
              <a:rPr lang="ko-KR" altLang="en-US" sz="2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계산해본결과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324W 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소모할 것이다 도출</a:t>
            </a:r>
          </a:p>
        </p:txBody>
      </p:sp>
    </p:spTree>
    <p:extLst>
      <p:ext uri="{BB962C8B-B14F-4D97-AF65-F5344CB8AC3E}">
        <p14:creationId xmlns:p14="http://schemas.microsoft.com/office/powerpoint/2010/main" val="3577890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82F855-7930-F3F0-AE22-A0C1B7333BF9}"/>
              </a:ext>
            </a:extLst>
          </p:cNvPr>
          <p:cNvSpPr txBox="1"/>
          <p:nvPr/>
        </p:nvSpPr>
        <p:spPr>
          <a:xfrm>
            <a:off x="237512" y="69275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메인보드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56CB6-D953-2937-AD44-8201A8167DEA}"/>
              </a:ext>
            </a:extLst>
          </p:cNvPr>
          <p:cNvSpPr txBox="1"/>
          <p:nvPr/>
        </p:nvSpPr>
        <p:spPr>
          <a:xfrm>
            <a:off x="190290" y="1414002"/>
            <a:ext cx="11811419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1800" u="sng" kern="100" dirty="0">
                <a:solidFill>
                  <a:srgbClr val="0563C1"/>
                </a:solidFill>
                <a:effectLst/>
                <a:latin typeface="나눔스퀘어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https://quasarzone.com/bbs/qf_vga/views/125238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E210135-FAB1-3831-501A-662327765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11" y="1783334"/>
            <a:ext cx="11010228" cy="274507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A5CB38E-BCDF-EC7E-0D2D-0E2A98959111}"/>
              </a:ext>
            </a:extLst>
          </p:cNvPr>
          <p:cNvSpPr/>
          <p:nvPr/>
        </p:nvSpPr>
        <p:spPr>
          <a:xfrm>
            <a:off x="237511" y="654050"/>
            <a:ext cx="11288905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근거 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: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왜 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500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와트인가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4764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82F855-7930-F3F0-AE22-A0C1B7333BF9}"/>
              </a:ext>
            </a:extLst>
          </p:cNvPr>
          <p:cNvSpPr txBox="1"/>
          <p:nvPr/>
        </p:nvSpPr>
        <p:spPr>
          <a:xfrm>
            <a:off x="237512" y="69275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메인보드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DD3C0-7DFC-1211-2D5C-D73355D63031}"/>
              </a:ext>
            </a:extLst>
          </p:cNvPr>
          <p:cNvSpPr txBox="1"/>
          <p:nvPr/>
        </p:nvSpPr>
        <p:spPr>
          <a:xfrm>
            <a:off x="237511" y="1700212"/>
            <a:ext cx="10362065" cy="2962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여러 사이트</a:t>
            </a:r>
            <a:r>
              <a:rPr lang="en-US" altLang="ko-KR" sz="24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2400" kern="10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다나와</a:t>
            </a:r>
            <a:r>
              <a:rPr lang="en-US" altLang="ko-KR" sz="24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퀘이사존</a:t>
            </a:r>
            <a:r>
              <a:rPr lang="en-US" altLang="ko-KR" sz="24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24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에서 알아본 결과 셋의 후보가 있었음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2400" kern="10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마이크로닉스</a:t>
            </a:r>
            <a:r>
              <a:rPr lang="en-US" altLang="ko-KR" sz="24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Classic II </a:t>
            </a:r>
            <a:r>
              <a:rPr lang="ko-KR" altLang="ko-KR" sz="24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풀체인지</a:t>
            </a:r>
            <a:r>
              <a:rPr lang="en-US" altLang="ko-KR" sz="24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500W 80PLUS 230V EU</a:t>
            </a:r>
            <a:endParaRPr lang="ko-KR" altLang="ko-KR" sz="2400" kern="1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24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쿨러마스터</a:t>
            </a:r>
            <a:r>
              <a:rPr lang="en-US" altLang="ko-KR" sz="24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MWE 500 BRONZE V2 230V</a:t>
            </a:r>
            <a:endParaRPr lang="ko-KR" altLang="ko-KR" sz="2400" kern="1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 </a:t>
            </a:r>
            <a:endParaRPr lang="ko-KR" altLang="ko-KR" sz="2400" kern="1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그러던 중 </a:t>
            </a:r>
            <a:r>
              <a:rPr lang="ko-KR" altLang="ko-KR" sz="2400" kern="10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쿨앤조이</a:t>
            </a:r>
            <a:r>
              <a:rPr lang="ko-KR" altLang="ko-KR" sz="24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사이트에서 다음과 같은 측정 그래프를 </a:t>
            </a:r>
            <a:r>
              <a:rPr lang="ko-KR" altLang="ko-KR" sz="2400" kern="10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보게됨</a:t>
            </a:r>
            <a:endParaRPr lang="ko-KR" altLang="ko-KR" sz="2400" kern="1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u="sng" kern="100" dirty="0">
                <a:solidFill>
                  <a:srgbClr val="0563C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  <a:hlinkClick r:id="rId2"/>
              </a:rPr>
              <a:t>https://coolenjoy.net/bbs/tip/414415</a:t>
            </a:r>
            <a:endParaRPr lang="ko-KR" altLang="ko-KR" sz="2400" kern="1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764095-61DC-2735-C00C-81824E3DEC56}"/>
              </a:ext>
            </a:extLst>
          </p:cNvPr>
          <p:cNvSpPr/>
          <p:nvPr/>
        </p:nvSpPr>
        <p:spPr>
          <a:xfrm>
            <a:off x="237511" y="654050"/>
            <a:ext cx="11288905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근거 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 :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왜 이 파워인가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02671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82F855-7930-F3F0-AE22-A0C1B7333BF9}"/>
              </a:ext>
            </a:extLst>
          </p:cNvPr>
          <p:cNvSpPr txBox="1"/>
          <p:nvPr/>
        </p:nvSpPr>
        <p:spPr>
          <a:xfrm>
            <a:off x="237512" y="69275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메인보드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DD3C0-7DFC-1211-2D5C-D73355D63031}"/>
              </a:ext>
            </a:extLst>
          </p:cNvPr>
          <p:cNvSpPr txBox="1"/>
          <p:nvPr/>
        </p:nvSpPr>
        <p:spPr>
          <a:xfrm>
            <a:off x="5544807" y="1553561"/>
            <a:ext cx="6176705" cy="5564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solidFill>
                  <a:srgbClr val="FF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빨강 </a:t>
            </a:r>
            <a:r>
              <a:rPr lang="en-US" altLang="ko-KR" kern="100" dirty="0">
                <a:solidFill>
                  <a:srgbClr val="FF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kern="100" dirty="0" err="1">
                <a:solidFill>
                  <a:srgbClr val="FF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마이크로닉스</a:t>
            </a:r>
            <a:endParaRPr lang="en-US" altLang="ko-KR" kern="100" dirty="0">
              <a:solidFill>
                <a:srgbClr val="FF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파랑 </a:t>
            </a:r>
            <a:r>
              <a:rPr lang="en-US" altLang="ko-KR" kern="1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kern="1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쿨러마스터</a:t>
            </a:r>
            <a:endParaRPr lang="en-US" altLang="ko-KR" kern="100" dirty="0">
              <a:solidFill>
                <a:srgbClr val="0070C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전압은 </a:t>
            </a:r>
            <a:r>
              <a:rPr lang="ko-KR" altLang="ko-KR" kern="10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마이크로닉스가</a:t>
            </a:r>
            <a:r>
              <a:rPr lang="ko-KR" altLang="ko-KR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안정적이나</a:t>
            </a:r>
            <a:r>
              <a:rPr lang="en-US" altLang="ko-KR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, 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쿨러마스터도 오차범위 안이라 괜찮다고 평가함</a:t>
            </a:r>
            <a:r>
              <a:rPr lang="en-US" altLang="ko-KR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,</a:t>
            </a:r>
            <a:endParaRPr lang="ko-KR" altLang="ko-KR" kern="1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좁은 자취방이라 소음 문제가 더 문제이므로 </a:t>
            </a:r>
            <a:endParaRPr lang="en-US" altLang="ko-KR" kern="1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소음이 더 문제라고 판단함</a:t>
            </a:r>
            <a:r>
              <a:rPr lang="en-US" altLang="ko-KR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풀로드시 팬속도가 </a:t>
            </a:r>
            <a:r>
              <a:rPr lang="en-US" altLang="ko-KR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3/4 </a:t>
            </a:r>
            <a:r>
              <a:rPr lang="ko-KR" altLang="ko-KR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수준인 쿨러마스터를</a:t>
            </a:r>
            <a:endParaRPr lang="en-US" altLang="ko-KR" kern="1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선택하기로함</a:t>
            </a:r>
            <a:r>
              <a:rPr lang="en-US" altLang="ko-KR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또한 가격도 싸다</a:t>
            </a:r>
            <a:r>
              <a:rPr lang="en-US" altLang="ko-KR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kern="1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C4636AB0-801B-ABE3-6117-0157FAD1C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3" y="1553561"/>
            <a:ext cx="5105761" cy="51236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A0CD55-92AA-F511-FBA8-B39D56650840}"/>
              </a:ext>
            </a:extLst>
          </p:cNvPr>
          <p:cNvSpPr/>
          <p:nvPr/>
        </p:nvSpPr>
        <p:spPr>
          <a:xfrm>
            <a:off x="237511" y="654050"/>
            <a:ext cx="11288905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근거 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 :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왜 이 파워인가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2193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2ABA6C8-8043-3083-A48E-EAD6636C7BB6}"/>
              </a:ext>
            </a:extLst>
          </p:cNvPr>
          <p:cNvSpPr txBox="1"/>
          <p:nvPr/>
        </p:nvSpPr>
        <p:spPr>
          <a:xfrm>
            <a:off x="237512" y="78006"/>
            <a:ext cx="6541109" cy="83099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목적 </a:t>
            </a:r>
            <a:r>
              <a:rPr lang="en-US" altLang="ko-KR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: </a:t>
            </a: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게임</a:t>
            </a:r>
            <a:endParaRPr lang="en-US" altLang="ko-KR" sz="3200" b="1" kern="0" dirty="0">
              <a:ln w="15875"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  <a:effectLst>
                <a:outerShdw dist="38100" dir="2700000" algn="tl" rotWithShape="0">
                  <a:prstClr val="black">
                    <a:lumMod val="85000"/>
                    <a:lumOff val="15000"/>
                  </a:prstClr>
                </a:outerShdw>
              </a:effectLst>
              <a:ea typeface="Tmon몬소리 Black" panose="02000A03000000000000" pitchFamily="2" charset="-127"/>
            </a:endParaRPr>
          </a:p>
          <a:p>
            <a:pPr marL="0" lvl="2">
              <a:defRPr/>
            </a:pP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C28EF5-A707-ECB4-DCF1-19FA3FF24D0B}"/>
              </a:ext>
            </a:extLst>
          </p:cNvPr>
          <p:cNvSpPr/>
          <p:nvPr/>
        </p:nvSpPr>
        <p:spPr>
          <a:xfrm>
            <a:off x="317711" y="979456"/>
            <a:ext cx="9854989" cy="185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게임명</a:t>
            </a:r>
            <a:r>
              <a:rPr lang="ko-KR" alt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4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로스트아크</a:t>
            </a:r>
            <a:r>
              <a:rPr lang="ko-KR" alt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얼마나</a:t>
            </a:r>
            <a:r>
              <a:rPr lang="en-US" altLang="ko-KR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 : </a:t>
            </a:r>
            <a:r>
              <a:rPr lang="ko-KR" alt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그래픽 옵션 일괄설정 </a:t>
            </a:r>
            <a:r>
              <a:rPr lang="en-US" altLang="ko-KR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</a:t>
            </a:r>
            <a:r>
              <a:rPr lang="en-US" altLang="ko-KR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82888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1E8E234-B3B9-207B-338E-B3FF15683BFE}"/>
              </a:ext>
            </a:extLst>
          </p:cNvPr>
          <p:cNvSpPr txBox="1"/>
          <p:nvPr/>
        </p:nvSpPr>
        <p:spPr>
          <a:xfrm>
            <a:off x="237512" y="69275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보조메모리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E4C09-F09E-1159-C72E-2871490E8DB1}"/>
              </a:ext>
            </a:extLst>
          </p:cNvPr>
          <p:cNvSpPr txBox="1"/>
          <p:nvPr/>
        </p:nvSpPr>
        <p:spPr>
          <a:xfrm>
            <a:off x="242873" y="831275"/>
            <a:ext cx="8913568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삼성전자 </a:t>
            </a:r>
            <a:r>
              <a:rPr lang="en-US" altLang="ko-KR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PM981 M.2 </a:t>
            </a:r>
            <a:r>
              <a:rPr lang="en-US" altLang="ko-KR" sz="3200" b="1" kern="0" dirty="0" err="1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NVMe</a:t>
            </a:r>
            <a:r>
              <a:rPr lang="en-US" altLang="ko-KR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 </a:t>
            </a:r>
            <a:r>
              <a:rPr lang="ko-KR" altLang="en-US" sz="3200" b="1" kern="0" dirty="0" err="1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벌크</a:t>
            </a: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 </a:t>
            </a:r>
            <a:r>
              <a:rPr lang="en-US" altLang="ko-KR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(256GB)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AE976B-2DB0-A59B-07FD-DF5297E0BEB8}"/>
              </a:ext>
            </a:extLst>
          </p:cNvPr>
          <p:cNvSpPr/>
          <p:nvPr/>
        </p:nvSpPr>
        <p:spPr>
          <a:xfrm>
            <a:off x="237512" y="1769707"/>
            <a:ext cx="1113077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다나와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최저가 </a:t>
            </a: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25,930 (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누적금액 </a:t>
            </a: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581,970)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FF3B50-4436-D557-3AA2-1B2B3C24E99C}"/>
              </a:ext>
            </a:extLst>
          </p:cNvPr>
          <p:cNvSpPr/>
          <p:nvPr/>
        </p:nvSpPr>
        <p:spPr>
          <a:xfrm>
            <a:off x="177657" y="5288022"/>
            <a:ext cx="12072676" cy="1162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로스트아크용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컴퓨터 이므로 약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70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기가의 저장공간만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확보하면된다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따라서 제일 무난한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256GB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SSD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을 채택해도 저장공간은 여유롭게 남는다고 판단함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제조사는 </a:t>
            </a:r>
            <a:r>
              <a:rPr lang="ko-KR" altLang="en-US" kern="100" dirty="0" err="1"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별점도</a:t>
            </a:r>
            <a:r>
              <a:rPr lang="ko-KR" altLang="en-US" kern="100" dirty="0"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좋고</a:t>
            </a:r>
            <a:r>
              <a:rPr lang="en-US" altLang="ko-KR" kern="100" dirty="0"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무난한 삼성전자를 선택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3" name="그림 12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C7E6850E-ECC3-CAEB-BE30-9F08D949E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12" y="2585957"/>
            <a:ext cx="9706351" cy="25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7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D7E4C09-F09E-1159-C72E-2871490E8DB1}"/>
              </a:ext>
            </a:extLst>
          </p:cNvPr>
          <p:cNvSpPr txBox="1"/>
          <p:nvPr/>
        </p:nvSpPr>
        <p:spPr>
          <a:xfrm>
            <a:off x="242873" y="831275"/>
            <a:ext cx="8913568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잘만 </a:t>
            </a:r>
            <a:r>
              <a:rPr lang="en-US" altLang="ko-KR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N3 FM </a:t>
            </a: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강화유리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AE976B-2DB0-A59B-07FD-DF5297E0BEB8}"/>
              </a:ext>
            </a:extLst>
          </p:cNvPr>
          <p:cNvSpPr/>
          <p:nvPr/>
        </p:nvSpPr>
        <p:spPr>
          <a:xfrm>
            <a:off x="237512" y="1678958"/>
            <a:ext cx="964049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다나와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최저가 </a:t>
            </a: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35,630 (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누적금액 </a:t>
            </a: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617,600)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2D58B-6317-F034-C7D2-BDA44A98A053}"/>
              </a:ext>
            </a:extLst>
          </p:cNvPr>
          <p:cNvSpPr txBox="1"/>
          <p:nvPr/>
        </p:nvSpPr>
        <p:spPr>
          <a:xfrm>
            <a:off x="237512" y="69275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케이스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0D0F52E-43C6-BAF3-2973-7DD4435D63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11" y="2495208"/>
            <a:ext cx="10044747" cy="2602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8441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82F855-7930-F3F0-AE22-A0C1B7333BF9}"/>
              </a:ext>
            </a:extLst>
          </p:cNvPr>
          <p:cNvSpPr txBox="1"/>
          <p:nvPr/>
        </p:nvSpPr>
        <p:spPr>
          <a:xfrm>
            <a:off x="237512" y="69275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메인보드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온라인 미디어 4" title="다나와 인기 케이스 42종을 직접 조립해본뒤 평가 비교하는 '케이스 비교표' - 신성조">
            <a:hlinkClick r:id="" action="ppaction://media"/>
            <a:extLst>
              <a:ext uri="{FF2B5EF4-FFF2-40B4-BE49-F238E27FC236}">
                <a16:creationId xmlns:a16="http://schemas.microsoft.com/office/drawing/2014/main" id="{86C6C821-A1B1-C4D3-DBA9-0FA74EFF5C8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84937" y="3184849"/>
            <a:ext cx="5989150" cy="3383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F3082C-187B-9A3E-22D1-3E77294E143F}"/>
              </a:ext>
            </a:extLst>
          </p:cNvPr>
          <p:cNvSpPr txBox="1"/>
          <p:nvPr/>
        </p:nvSpPr>
        <p:spPr>
          <a:xfrm>
            <a:off x="237512" y="654050"/>
            <a:ext cx="10134039" cy="2965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32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근거 </a:t>
            </a:r>
            <a:r>
              <a:rPr lang="en-US" altLang="ko-KR" sz="32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1 : </a:t>
            </a:r>
            <a:r>
              <a:rPr lang="ko-KR" altLang="en-US" sz="32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왜 싼 케이스를 선택했는가</a:t>
            </a:r>
            <a:r>
              <a:rPr lang="en-US" altLang="ko-KR" sz="32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몇 만원 차이로 </a:t>
            </a:r>
            <a:r>
              <a:rPr lang="en-US" altLang="ko-KR" sz="24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CPU, GPU</a:t>
            </a:r>
            <a:r>
              <a:rPr lang="ko-KR" altLang="en-US" sz="24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등의 성능차가 변한다</a:t>
            </a:r>
            <a:r>
              <a:rPr lang="en-US" altLang="ko-KR" sz="24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예산이 적은 상황에서 </a:t>
            </a:r>
            <a:r>
              <a:rPr lang="ko-KR" altLang="en-US" sz="24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케이스에 많은 돈을 투자하는 건 무리가 있다고 판단</a:t>
            </a:r>
            <a:r>
              <a:rPr lang="en-US" altLang="ko-KR" sz="24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,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그러나 쿨링 성능을 평가하는 다음 유튜브를 통해 가성비가 좋은 케이스를 선택함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endParaRPr lang="ko-KR" altLang="en-US" sz="2000" kern="1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endParaRPr lang="ko-KR" altLang="ko-KR" sz="2000" kern="1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98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82F855-7930-F3F0-AE22-A0C1B7333BF9}"/>
              </a:ext>
            </a:extLst>
          </p:cNvPr>
          <p:cNvSpPr txBox="1"/>
          <p:nvPr/>
        </p:nvSpPr>
        <p:spPr>
          <a:xfrm>
            <a:off x="237512" y="69275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메인보드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3082C-187B-9A3E-22D1-3E77294E143F}"/>
              </a:ext>
            </a:extLst>
          </p:cNvPr>
          <p:cNvSpPr txBox="1"/>
          <p:nvPr/>
        </p:nvSpPr>
        <p:spPr>
          <a:xfrm>
            <a:off x="237512" y="654050"/>
            <a:ext cx="10134039" cy="1039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32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근거 </a:t>
            </a:r>
            <a:r>
              <a:rPr lang="en-US" altLang="ko-KR" sz="32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32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: </a:t>
            </a:r>
            <a:r>
              <a:rPr lang="ko-KR" altLang="en-US" sz="32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호환성 확인 문제 없음</a:t>
            </a:r>
            <a:endParaRPr lang="ko-KR" altLang="en-US" sz="2000" kern="1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endParaRPr lang="ko-KR" altLang="ko-KR" sz="2000" kern="1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0065D4-F62E-9E0D-0C7A-6E01D18B5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56" y="1408397"/>
            <a:ext cx="9421832" cy="12573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A4F969-2D26-0F6A-1CC6-C493C3D6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56" y="2966721"/>
            <a:ext cx="9345630" cy="19322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4ECEC0-A927-E6FC-FCC4-7EAE7965D494}"/>
              </a:ext>
            </a:extLst>
          </p:cNvPr>
          <p:cNvSpPr txBox="1"/>
          <p:nvPr/>
        </p:nvSpPr>
        <p:spPr>
          <a:xfrm>
            <a:off x="340056" y="5046791"/>
            <a:ext cx="10362065" cy="1967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파워 </a:t>
            </a:r>
            <a:r>
              <a:rPr lang="en-US" altLang="ko-KR" sz="24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24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표준 </a:t>
            </a:r>
            <a:r>
              <a:rPr lang="en-US" altLang="ko-KR" sz="24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ATX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GPU : </a:t>
            </a:r>
            <a:r>
              <a:rPr lang="ko-KR" altLang="en-US" sz="24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세로 길이 </a:t>
            </a:r>
            <a:r>
              <a:rPr lang="en-US" altLang="ko-KR" sz="24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232mm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CPU </a:t>
            </a:r>
            <a:r>
              <a:rPr lang="ko-KR" altLang="en-US" sz="24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쿨러 </a:t>
            </a:r>
            <a:r>
              <a:rPr lang="en-US" altLang="ko-KR" sz="24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: AMD Wraith Stealth,</a:t>
            </a:r>
            <a:r>
              <a:rPr lang="ko-KR" altLang="en-US" sz="24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높이 </a:t>
            </a:r>
            <a:r>
              <a:rPr lang="en-US" altLang="ko-KR" sz="24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48MM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2400" kern="1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87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B02D58B-6317-F034-C7D2-BDA44A98A053}"/>
              </a:ext>
            </a:extLst>
          </p:cNvPr>
          <p:cNvSpPr txBox="1"/>
          <p:nvPr/>
        </p:nvSpPr>
        <p:spPr>
          <a:xfrm>
            <a:off x="237512" y="69275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실행여부의 검증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32673-52D4-9CC1-555A-FED7C5584FAC}"/>
              </a:ext>
            </a:extLst>
          </p:cNvPr>
          <p:cNvSpPr txBox="1"/>
          <p:nvPr/>
        </p:nvSpPr>
        <p:spPr>
          <a:xfrm>
            <a:off x="237512" y="1051049"/>
            <a:ext cx="10923037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u="sng" kern="100" dirty="0">
                <a:solidFill>
                  <a:srgbClr val="0563C1"/>
                </a:solidFill>
                <a:effectLst/>
                <a:latin typeface="나눔스퀘어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2"/>
              </a:rPr>
              <a:t>https://www.youtube.com/watch?v=9wk9nRG4Ahs</a:t>
            </a:r>
            <a:r>
              <a:rPr lang="en-US" altLang="ko-KR" sz="1600" kern="100" dirty="0">
                <a:effectLst/>
                <a:latin typeface="나눔스퀘어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5600x + rx580 + 16GB RAM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조합의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 err="1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로스트아크</a:t>
            </a:r>
            <a:r>
              <a:rPr lang="ko-KR" altLang="en-US" sz="1600" kern="100" dirty="0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벤치마크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66434-E098-D0B3-B021-DA3B6F495058}"/>
              </a:ext>
            </a:extLst>
          </p:cNvPr>
          <p:cNvSpPr txBox="1"/>
          <p:nvPr/>
        </p:nvSpPr>
        <p:spPr>
          <a:xfrm>
            <a:off x="237512" y="5209856"/>
            <a:ext cx="11484000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u="sng" kern="100" dirty="0">
                <a:solidFill>
                  <a:srgbClr val="0563C1"/>
                </a:solidFill>
                <a:latin typeface="나눔스퀘어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3"/>
              </a:rPr>
              <a:t>https://www.youtube.com/watch?v=ljq9ZOlerrg</a:t>
            </a:r>
            <a:r>
              <a:rPr lang="en-US" altLang="ko-KR" kern="100" dirty="0">
                <a:latin typeface="나눔스퀘어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나눔스퀘어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de-DE" altLang="ko-KR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PUBG in 2023: RX 580 8GB + Ryzen 5 5600x (BENCHMARK)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kern="100" dirty="0">
                <a:solidFill>
                  <a:srgbClr val="0563C1"/>
                </a:solidFill>
                <a:effectLst/>
                <a:latin typeface="나눔스퀘어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19DBF7-0B0A-567F-F2CA-B3A083E9B267}"/>
              </a:ext>
            </a:extLst>
          </p:cNvPr>
          <p:cNvSpPr txBox="1"/>
          <p:nvPr/>
        </p:nvSpPr>
        <p:spPr>
          <a:xfrm>
            <a:off x="237512" y="1865875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간접적 검증 </a:t>
            </a:r>
            <a:r>
              <a:rPr lang="en-US" altLang="ko-KR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: </a:t>
            </a:r>
            <a:r>
              <a:rPr lang="ko-KR" altLang="en-US" sz="3200" b="1" kern="0" dirty="0" err="1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배틀그라운드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61784E-0766-688C-870F-956C91BB6BED}"/>
              </a:ext>
            </a:extLst>
          </p:cNvPr>
          <p:cNvSpPr txBox="1"/>
          <p:nvPr/>
        </p:nvSpPr>
        <p:spPr>
          <a:xfrm>
            <a:off x="237512" y="2450650"/>
            <a:ext cx="9289881" cy="2073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근거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로스트아크와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배그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모두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GPU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CPU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성능에 더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영향받는다고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알려져있다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또한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배틀그라운드의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권장사양이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로스트아크의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권장사양보다 높기 때문에 간접적으로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배틀그라운드를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통해 검증할 수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참고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u="sng" kern="100" dirty="0">
                <a:solidFill>
                  <a:srgbClr val="0563C1"/>
                </a:solidFill>
                <a:effectLst/>
                <a:latin typeface="나눔스퀘어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4"/>
              </a:rPr>
              <a:t>https://www.dogdrip.net/396486520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u="sng" kern="100" dirty="0">
                <a:solidFill>
                  <a:srgbClr val="0563C1"/>
                </a:solidFill>
                <a:effectLst/>
                <a:latin typeface="나눔스퀘어" panose="020B0600000101010101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5"/>
              </a:rPr>
              <a:t>https://www.fmkorea.com/1521039013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4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2ABA6C8-8043-3083-A48E-EAD6636C7BB6}"/>
              </a:ext>
            </a:extLst>
          </p:cNvPr>
          <p:cNvSpPr txBox="1"/>
          <p:nvPr/>
        </p:nvSpPr>
        <p:spPr>
          <a:xfrm>
            <a:off x="237512" y="78006"/>
            <a:ext cx="6541109" cy="83099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예산 배분 계획</a:t>
            </a:r>
            <a:endParaRPr lang="en-US" altLang="ko-KR" sz="3200" b="1" kern="0" dirty="0">
              <a:ln w="15875"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  <a:effectLst>
                <a:outerShdw dist="38100" dir="2700000" algn="tl" rotWithShape="0">
                  <a:prstClr val="black">
                    <a:lumMod val="85000"/>
                    <a:lumOff val="15000"/>
                  </a:prstClr>
                </a:outerShdw>
              </a:effectLst>
              <a:ea typeface="Tmon몬소리 Black" panose="02000A03000000000000" pitchFamily="2" charset="-127"/>
            </a:endParaRPr>
          </a:p>
          <a:p>
            <a:pPr marL="0" lvl="2">
              <a:defRPr/>
            </a:pP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1A00B0-A8F7-106A-4835-64ECEE5CC554}"/>
              </a:ext>
            </a:extLst>
          </p:cNvPr>
          <p:cNvSpPr/>
          <p:nvPr/>
        </p:nvSpPr>
        <p:spPr>
          <a:xfrm>
            <a:off x="237512" y="815199"/>
            <a:ext cx="1186746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특이사항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로스트아크는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GPU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보다는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CPU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영향을 많이 받는다 알려져 있음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https://www.dogdrip.net/396486520</a:t>
            </a:r>
          </a:p>
          <a:p>
            <a:pPr>
              <a:lnSpc>
                <a:spcPct val="150000"/>
              </a:lnSpc>
              <a:defRPr/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602B53-BC30-ABB3-662B-B2F0B7DDFD05}"/>
              </a:ext>
            </a:extLst>
          </p:cNvPr>
          <p:cNvSpPr/>
          <p:nvPr/>
        </p:nvSpPr>
        <p:spPr>
          <a:xfrm>
            <a:off x="237512" y="2059968"/>
            <a:ext cx="12213931" cy="1266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따라서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GPU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보통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50%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정도 투자하나 여기에서는 </a:t>
            </a:r>
            <a:r>
              <a:rPr lang="en-US" altLang="ko-KR" sz="2000" b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33%</a:t>
            </a:r>
            <a:r>
              <a:rPr lang="ko-KR" altLang="en-US" sz="2000" b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정도로 </a:t>
            </a:r>
            <a:r>
              <a:rPr lang="en-US" altLang="ko-KR" sz="2000" b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CPU</a:t>
            </a:r>
            <a:r>
              <a:rPr lang="ko-KR" altLang="en-US" sz="2000" b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동일하게 투자하고자 함</a:t>
            </a:r>
            <a:endParaRPr lang="en-US" altLang="ko-KR" sz="2000" b="1" u="sng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https://pgr21.com/freedom/86217</a:t>
            </a:r>
          </a:p>
          <a:p>
            <a:pPr>
              <a:lnSpc>
                <a:spcPct val="150000"/>
              </a:lnSpc>
              <a:defRPr/>
            </a:pP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F96222D-6229-24D9-44FF-FE41E3AA37F0}"/>
              </a:ext>
            </a:extLst>
          </p:cNvPr>
          <p:cNvSpPr/>
          <p:nvPr/>
        </p:nvSpPr>
        <p:spPr>
          <a:xfrm>
            <a:off x="2324189" y="3883406"/>
            <a:ext cx="2044282" cy="204428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889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CPU</a:t>
            </a:r>
          </a:p>
          <a:p>
            <a:pPr algn="ctr">
              <a:defRPr/>
            </a:pPr>
            <a:r>
              <a:rPr lang="en-US" altLang="ko-KR" sz="40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33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7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F17FEC44-53A7-4159-F896-7B49035C71A5}"/>
              </a:ext>
            </a:extLst>
          </p:cNvPr>
          <p:cNvSpPr/>
          <p:nvPr/>
        </p:nvSpPr>
        <p:spPr>
          <a:xfrm>
            <a:off x="2119364" y="3678581"/>
            <a:ext cx="2453932" cy="2453932"/>
          </a:xfrm>
          <a:prstGeom prst="arc">
            <a:avLst>
              <a:gd name="adj1" fmla="val 5384123"/>
              <a:gd name="adj2" fmla="val 16148387"/>
            </a:avLst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343209A4-B60D-13ED-0B52-BE99C44F9291}"/>
              </a:ext>
            </a:extLst>
          </p:cNvPr>
          <p:cNvSpPr/>
          <p:nvPr/>
        </p:nvSpPr>
        <p:spPr>
          <a:xfrm>
            <a:off x="2119364" y="3678581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75A53954-1BC4-8743-E626-7A356BE72D13}"/>
              </a:ext>
            </a:extLst>
          </p:cNvPr>
          <p:cNvSpPr/>
          <p:nvPr/>
        </p:nvSpPr>
        <p:spPr>
          <a:xfrm>
            <a:off x="4573296" y="3678581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CE6644A-9984-946D-0B58-50F416A9A4EB}"/>
              </a:ext>
            </a:extLst>
          </p:cNvPr>
          <p:cNvSpPr/>
          <p:nvPr/>
        </p:nvSpPr>
        <p:spPr>
          <a:xfrm>
            <a:off x="4778121" y="3883406"/>
            <a:ext cx="2044282" cy="204428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889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GPU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40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33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7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5E8803AF-D128-1BD6-5729-B756918E880D}"/>
              </a:ext>
            </a:extLst>
          </p:cNvPr>
          <p:cNvSpPr/>
          <p:nvPr/>
        </p:nvSpPr>
        <p:spPr>
          <a:xfrm>
            <a:off x="4573296" y="3678581"/>
            <a:ext cx="2453932" cy="2453932"/>
          </a:xfrm>
          <a:prstGeom prst="arc">
            <a:avLst>
              <a:gd name="adj1" fmla="val 5384123"/>
              <a:gd name="adj2" fmla="val 8713473"/>
            </a:avLst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6B8CE79B-CA5E-4230-5AD9-199F1B251F98}"/>
              </a:ext>
            </a:extLst>
          </p:cNvPr>
          <p:cNvSpPr/>
          <p:nvPr/>
        </p:nvSpPr>
        <p:spPr>
          <a:xfrm>
            <a:off x="4573296" y="3678581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179323FA-5060-0C41-15E2-898BC15E8867}"/>
              </a:ext>
            </a:extLst>
          </p:cNvPr>
          <p:cNvSpPr/>
          <p:nvPr/>
        </p:nvSpPr>
        <p:spPr>
          <a:xfrm>
            <a:off x="7027228" y="3678581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32F3CFE-9222-8FCC-F2B2-8E0759AF287B}"/>
              </a:ext>
            </a:extLst>
          </p:cNvPr>
          <p:cNvSpPr/>
          <p:nvPr/>
        </p:nvSpPr>
        <p:spPr>
          <a:xfrm>
            <a:off x="7232053" y="3883406"/>
            <a:ext cx="2044282" cy="204428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889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그 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40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34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7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1FB31B32-903C-F15E-E9AE-1161C301FAEA}"/>
              </a:ext>
            </a:extLst>
          </p:cNvPr>
          <p:cNvSpPr/>
          <p:nvPr/>
        </p:nvSpPr>
        <p:spPr>
          <a:xfrm>
            <a:off x="7027228" y="3678581"/>
            <a:ext cx="2453932" cy="2453932"/>
          </a:xfrm>
          <a:prstGeom prst="arc">
            <a:avLst>
              <a:gd name="adj1" fmla="val 16284385"/>
              <a:gd name="adj2" fmla="val 5385223"/>
            </a:avLst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FE23E49-B97A-BCAD-24F8-B5F03738DDFD}"/>
              </a:ext>
            </a:extLst>
          </p:cNvPr>
          <p:cNvGrpSpPr/>
          <p:nvPr/>
        </p:nvGrpSpPr>
        <p:grpSpPr>
          <a:xfrm>
            <a:off x="3236793" y="3569043"/>
            <a:ext cx="219075" cy="219075"/>
            <a:chOff x="8105775" y="1819275"/>
            <a:chExt cx="219075" cy="21907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8069D20-2A03-B989-E085-417D9FA479C2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8B22781-A02A-C4B4-4D37-AED4560A1483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FCD60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8103FAD-FE63-5A21-F6B9-E613B55CBBA3}"/>
              </a:ext>
            </a:extLst>
          </p:cNvPr>
          <p:cNvGrpSpPr/>
          <p:nvPr/>
        </p:nvGrpSpPr>
        <p:grpSpPr>
          <a:xfrm>
            <a:off x="4706683" y="5540718"/>
            <a:ext cx="219075" cy="219075"/>
            <a:chOff x="8105775" y="1819275"/>
            <a:chExt cx="219075" cy="21907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B131E98-8C95-5C64-08AC-582191E380C0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96B3AED-E713-D22F-BA22-7D316A4F1484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FCD60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779D9EF-94FA-FC62-833C-989B1DFB1A8B}"/>
              </a:ext>
            </a:extLst>
          </p:cNvPr>
          <p:cNvGrpSpPr/>
          <p:nvPr/>
        </p:nvGrpSpPr>
        <p:grpSpPr>
          <a:xfrm>
            <a:off x="8144656" y="6022975"/>
            <a:ext cx="219075" cy="219075"/>
            <a:chOff x="8105775" y="1819275"/>
            <a:chExt cx="219075" cy="21907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F5040C8-1A93-EAF7-C5AA-7E61A5E16F80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D64958F-7D44-BBE1-435F-7A217360EB07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FCD60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709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32540C3-9247-6C61-D37D-8D0073A75C08}"/>
              </a:ext>
            </a:extLst>
          </p:cNvPr>
          <p:cNvSpPr txBox="1"/>
          <p:nvPr/>
        </p:nvSpPr>
        <p:spPr>
          <a:xfrm>
            <a:off x="237512" y="69275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CPU : Ryzen 5600X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9F6F1F68-FF33-7A2F-C976-6D41BA67F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12" y="2317199"/>
            <a:ext cx="10753233" cy="288905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1F9409C-4EAC-D2D6-4C63-BDA2CA6674FC}"/>
              </a:ext>
            </a:extLst>
          </p:cNvPr>
          <p:cNvSpPr/>
          <p:nvPr/>
        </p:nvSpPr>
        <p:spPr>
          <a:xfrm>
            <a:off x="237512" y="1390341"/>
            <a:ext cx="10264124" cy="926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4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다나와</a:t>
            </a:r>
            <a:r>
              <a:rPr lang="ko-KR" alt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최저가 </a:t>
            </a:r>
            <a:r>
              <a:rPr lang="en-US" altLang="ko-KR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182,650 (</a:t>
            </a:r>
            <a:r>
              <a:rPr lang="ko-KR" alt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누적금액 </a:t>
            </a:r>
            <a:r>
              <a:rPr lang="en-US" altLang="ko-KR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182,650)</a:t>
            </a:r>
            <a:endParaRPr lang="ko-KR" altLang="en-US" sz="40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30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23D612B-BCCC-48A6-9C3A-21646E75B756}"/>
              </a:ext>
            </a:extLst>
          </p:cNvPr>
          <p:cNvSpPr txBox="1"/>
          <p:nvPr/>
        </p:nvSpPr>
        <p:spPr>
          <a:xfrm>
            <a:off x="237512" y="69275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CPU : Ryzen 5600X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온라인 미디어 3" title="CPU 가성비 비교표 4월!! ( CPU + 메인보드 합 가격으로 편하게 가성비 채크!) - 신성조">
            <a:hlinkClick r:id="" action="ppaction://media"/>
            <a:extLst>
              <a:ext uri="{FF2B5EF4-FFF2-40B4-BE49-F238E27FC236}">
                <a16:creationId xmlns:a16="http://schemas.microsoft.com/office/drawing/2014/main" id="{33C6588C-7D8F-7822-C04B-0FB7452F0C7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60951" y="2243881"/>
            <a:ext cx="7870097" cy="44466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FB00631-DB60-FFEE-C14D-31514C6A8318}"/>
              </a:ext>
            </a:extLst>
          </p:cNvPr>
          <p:cNvSpPr/>
          <p:nvPr/>
        </p:nvSpPr>
        <p:spPr>
          <a:xfrm>
            <a:off x="237512" y="654050"/>
            <a:ext cx="10264124" cy="149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근거 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: CPU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가성비 비교표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(23.03)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유튜브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3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이를통해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최근에도 가성비가 유지되고 있음을 확인</a:t>
            </a:r>
            <a:endParaRPr lang="ko-KR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12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32540C3-9247-6C61-D37D-8D0073A75C08}"/>
              </a:ext>
            </a:extLst>
          </p:cNvPr>
          <p:cNvSpPr txBox="1"/>
          <p:nvPr/>
        </p:nvSpPr>
        <p:spPr>
          <a:xfrm>
            <a:off x="237512" y="910357"/>
            <a:ext cx="1127920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4DF04-8C6B-7453-9BE1-7A7726BAF942}"/>
              </a:ext>
            </a:extLst>
          </p:cNvPr>
          <p:cNvSpPr txBox="1"/>
          <p:nvPr/>
        </p:nvSpPr>
        <p:spPr>
          <a:xfrm>
            <a:off x="5132632" y="63627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http://ryzen.co.kr/community/58864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C3BD7C-F050-0DC5-295C-4FAFE8CD0A7A}"/>
              </a:ext>
            </a:extLst>
          </p:cNvPr>
          <p:cNvSpPr txBox="1"/>
          <p:nvPr/>
        </p:nvSpPr>
        <p:spPr>
          <a:xfrm>
            <a:off x="237512" y="69275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CPU : Ryzen 5600X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8" name="그림 17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7B6C4C6C-9A14-2AD9-92CB-258270D22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65" y="2128237"/>
            <a:ext cx="4715067" cy="460386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8711D9-A704-24E5-7488-07150128443E}"/>
              </a:ext>
            </a:extLst>
          </p:cNvPr>
          <p:cNvSpPr/>
          <p:nvPr/>
        </p:nvSpPr>
        <p:spPr>
          <a:xfrm>
            <a:off x="237512" y="654050"/>
            <a:ext cx="10264124" cy="223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 :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비슷한 라인으로 평가되는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인텔의 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12400F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sz="3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로스트아크에서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큰 차이로 이김 </a:t>
            </a:r>
          </a:p>
          <a:p>
            <a:pPr>
              <a:lnSpc>
                <a:spcPct val="150000"/>
              </a:lnSpc>
              <a:defRPr/>
            </a:pPr>
            <a:endParaRPr lang="ko-KR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86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온라인 미디어 3" title="로스트아크 풀옵션!! I5 랑 5600X 얼마나 차이가 날까요?ㅣ로아 게임용 컴퓨터">
            <a:hlinkClick r:id="" action="ppaction://media"/>
            <a:extLst>
              <a:ext uri="{FF2B5EF4-FFF2-40B4-BE49-F238E27FC236}">
                <a16:creationId xmlns:a16="http://schemas.microsoft.com/office/drawing/2014/main" id="{A35DA121-4F93-96A7-236B-F910F86F3A4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89912" y="2158598"/>
            <a:ext cx="5369250" cy="3033626"/>
          </a:xfrm>
          <a:prstGeom prst="rect">
            <a:avLst/>
          </a:prstGeom>
        </p:spPr>
      </p:pic>
      <p:pic>
        <p:nvPicPr>
          <p:cNvPr id="5" name="온라인 미디어 4" title="[갓겜 로스트아크] 메난민이된 분들을 위한 로아 추천견적 BEST 3 (Feat. 5600X + 6700XT 조립컴퓨터)">
            <a:hlinkClick r:id="" action="ppaction://media"/>
            <a:extLst>
              <a:ext uri="{FF2B5EF4-FFF2-40B4-BE49-F238E27FC236}">
                <a16:creationId xmlns:a16="http://schemas.microsoft.com/office/drawing/2014/main" id="{841001A5-5658-E582-626B-C1C4A3A4F016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6041346" y="2158598"/>
            <a:ext cx="5369249" cy="3033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36EF61-FA9C-D2F1-CF56-A962F59BCF91}"/>
              </a:ext>
            </a:extLst>
          </p:cNvPr>
          <p:cNvSpPr txBox="1"/>
          <p:nvPr/>
        </p:nvSpPr>
        <p:spPr>
          <a:xfrm>
            <a:off x="237512" y="69275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CPU : Ryzen 5600X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8DB347-889F-E152-3022-680D85BE44AD}"/>
              </a:ext>
            </a:extLst>
          </p:cNvPr>
          <p:cNvSpPr/>
          <p:nvPr/>
        </p:nvSpPr>
        <p:spPr>
          <a:xfrm>
            <a:off x="237512" y="654050"/>
            <a:ext cx="10264124" cy="2975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근거  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3: </a:t>
            </a:r>
            <a:r>
              <a:rPr lang="ko-KR" altLang="en-US" sz="3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로스트아크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전용 벤치마킹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견적 추천에서의 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등장으로 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5600X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ko-KR" altLang="en-US" sz="3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로스트아크에서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꽤 사용됨을 확인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  <a:defRPr/>
            </a:pPr>
            <a:endParaRPr lang="ko-KR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07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1E8E234-B3B9-207B-338E-B3FF15683BFE}"/>
              </a:ext>
            </a:extLst>
          </p:cNvPr>
          <p:cNvSpPr txBox="1"/>
          <p:nvPr/>
        </p:nvSpPr>
        <p:spPr>
          <a:xfrm>
            <a:off x="237512" y="69275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GPU : </a:t>
            </a:r>
            <a:r>
              <a:rPr lang="ko-KR" altLang="en-US" sz="3200" b="1" kern="0" dirty="0" err="1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라데온</a:t>
            </a: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 </a:t>
            </a:r>
            <a:r>
              <a:rPr lang="en-US" altLang="ko-KR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RX 580 8GB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41F6CA-288D-B6EB-A89E-9810A8464C65}"/>
              </a:ext>
            </a:extLst>
          </p:cNvPr>
          <p:cNvSpPr/>
          <p:nvPr/>
        </p:nvSpPr>
        <p:spPr>
          <a:xfrm>
            <a:off x="237333" y="1869207"/>
            <a:ext cx="11130773" cy="926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다나와</a:t>
            </a:r>
            <a:r>
              <a:rPr lang="ko-KR" alt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최저가 </a:t>
            </a:r>
            <a:r>
              <a:rPr lang="en-US" altLang="ko-KR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189,950 (</a:t>
            </a:r>
            <a:r>
              <a:rPr lang="ko-KR" alt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누적금액 </a:t>
            </a:r>
            <a:r>
              <a:rPr lang="en-US" altLang="ko-KR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372,600)</a:t>
            </a:r>
            <a:endParaRPr lang="ko-KR" altLang="en-US" sz="40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6F79217-782F-6F0A-6F85-90E5469B63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12" y="2796065"/>
            <a:ext cx="11130773" cy="2533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526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2C4AF-3AEE-738E-86B1-3E77F42B693F}"/>
              </a:ext>
            </a:extLst>
          </p:cNvPr>
          <p:cNvSpPr txBox="1"/>
          <p:nvPr/>
        </p:nvSpPr>
        <p:spPr>
          <a:xfrm>
            <a:off x="237512" y="69275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GPU : </a:t>
            </a:r>
            <a:r>
              <a:rPr lang="ko-KR" altLang="en-US" sz="3200" b="1" kern="0" dirty="0" err="1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라데온</a:t>
            </a: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 </a:t>
            </a:r>
            <a:r>
              <a:rPr lang="en-US" altLang="ko-KR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ea typeface="Tmon몬소리 Black" panose="02000A03000000000000" pitchFamily="2" charset="-127"/>
              </a:rPr>
              <a:t>RX 580 8GB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0F0E97-224E-1A84-2DDA-9D0AA24654EA}"/>
              </a:ext>
            </a:extLst>
          </p:cNvPr>
          <p:cNvSpPr txBox="1"/>
          <p:nvPr/>
        </p:nvSpPr>
        <p:spPr>
          <a:xfrm>
            <a:off x="6198901" y="52363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http://ryzen.co.kr/community/58864</a:t>
            </a:r>
          </a:p>
        </p:txBody>
      </p:sp>
      <p:pic>
        <p:nvPicPr>
          <p:cNvPr id="20" name="그림 1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3AF09D8-FB60-FBF4-E95D-C41D63B77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17" y="3131328"/>
            <a:ext cx="5905968" cy="236238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931C76-85DE-B8FE-2478-CD07DAEC5EB3}"/>
              </a:ext>
            </a:extLst>
          </p:cNvPr>
          <p:cNvSpPr/>
          <p:nvPr/>
        </p:nvSpPr>
        <p:spPr>
          <a:xfrm>
            <a:off x="237512" y="654050"/>
            <a:ext cx="10264124" cy="2129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근거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</a:t>
            </a:r>
            <a:r>
              <a:rPr lang="en-US" altLang="ko-KR" b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GPU</a:t>
            </a:r>
            <a:r>
              <a:rPr lang="ko-KR" altLang="en-US" b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가격을 </a:t>
            </a:r>
            <a:r>
              <a:rPr lang="en-US" altLang="ko-KR" b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CPU</a:t>
            </a:r>
            <a:r>
              <a:rPr lang="ko-KR" altLang="en-US" b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비슷하게 책정하기로 했으므로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20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만원 이하에서 그래픽카드를 </a:t>
            </a:r>
            <a:r>
              <a:rPr lang="ko-KR" alt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찾아야한다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만원 이하 그래픽카드는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GTX1060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RX580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알려져 있으나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GTX1060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단종되어 신품을 구할 수 없었다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따라서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RX580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선택했다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벤치마크 결과는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RX580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더 우세하다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8104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837</Words>
  <Application>Microsoft Office PowerPoint</Application>
  <PresentationFormat>와이드스크린</PresentationFormat>
  <Paragraphs>121</Paragraphs>
  <Slides>24</Slides>
  <Notes>0</Notes>
  <HiddenSlides>0</HiddenSlides>
  <MMClips>5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Tmon몬소리 Black</vt:lpstr>
      <vt:lpstr>나눔스퀘어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오영제</cp:lastModifiedBy>
  <cp:revision>166</cp:revision>
  <dcterms:created xsi:type="dcterms:W3CDTF">2023-02-12T14:57:18Z</dcterms:created>
  <dcterms:modified xsi:type="dcterms:W3CDTF">2023-05-13T08:35:36Z</dcterms:modified>
</cp:coreProperties>
</file>