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20"/>
  </p:notesMasterIdLst>
  <p:sldIdLst>
    <p:sldId id="259" r:id="rId2"/>
    <p:sldId id="256" r:id="rId3"/>
    <p:sldId id="257" r:id="rId4"/>
    <p:sldId id="258" r:id="rId5"/>
    <p:sldId id="260" r:id="rId6"/>
    <p:sldId id="261" r:id="rId7"/>
    <p:sldId id="263" r:id="rId8"/>
    <p:sldId id="284" r:id="rId9"/>
    <p:sldId id="279" r:id="rId10"/>
    <p:sldId id="275" r:id="rId11"/>
    <p:sldId id="276" r:id="rId12"/>
    <p:sldId id="277" r:id="rId13"/>
    <p:sldId id="281" r:id="rId14"/>
    <p:sldId id="282" r:id="rId15"/>
    <p:sldId id="289" r:id="rId16"/>
    <p:sldId id="270" r:id="rId17"/>
    <p:sldId id="271" r:id="rId18"/>
    <p:sldId id="272" r:id="rId19"/>
  </p:sldIdLst>
  <p:sldSz cx="12649200" cy="7315200"/>
  <p:notesSz cx="12649200" cy="7315200"/>
  <p:embeddedFontLst>
    <p:embeddedFont>
      <p:font typeface="Carlito" panose="020B0604020202020204"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lQInkyz+1uaObXuKFl0Ac5YT8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026"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 name="Google Shape;57;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75" y="549275"/>
            <a:ext cx="4745038" cy="27432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734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9031"/>
            <a:ext cx="12649200" cy="7324231"/>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63582" y="2564837"/>
            <a:ext cx="8058196" cy="1756055"/>
          </a:xfrm>
        </p:spPr>
        <p:txBody>
          <a:bodyPr anchor="b">
            <a:noAutofit/>
          </a:bodyPr>
          <a:lstStyle>
            <a:lvl1pPr algn="r">
              <a:defRPr sz="5603">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63582" y="4320889"/>
            <a:ext cx="8058196" cy="1170026"/>
          </a:xfrm>
        </p:spPr>
        <p:txBody>
          <a:bodyPr anchor="t"/>
          <a:lstStyle>
            <a:lvl1pPr marL="0" indent="0" algn="r">
              <a:buNone/>
              <a:defRPr>
                <a:solidFill>
                  <a:schemeClr val="tx1">
                    <a:lumMod val="50000"/>
                    <a:lumOff val="50000"/>
                  </a:schemeClr>
                </a:solidFill>
              </a:defRPr>
            </a:lvl1pPr>
            <a:lvl2pPr marL="474345" indent="0" algn="ctr">
              <a:buNone/>
              <a:defRPr>
                <a:solidFill>
                  <a:schemeClr val="tx1">
                    <a:tint val="75000"/>
                  </a:schemeClr>
                </a:solidFill>
              </a:defRPr>
            </a:lvl2pPr>
            <a:lvl3pPr marL="948690" indent="0" algn="ctr">
              <a:buNone/>
              <a:defRPr>
                <a:solidFill>
                  <a:schemeClr val="tx1">
                    <a:tint val="75000"/>
                  </a:schemeClr>
                </a:solidFill>
              </a:defRPr>
            </a:lvl3pPr>
            <a:lvl4pPr marL="1423035" indent="0" algn="ctr">
              <a:buNone/>
              <a:defRPr>
                <a:solidFill>
                  <a:schemeClr val="tx1">
                    <a:tint val="75000"/>
                  </a:schemeClr>
                </a:solidFill>
              </a:defRPr>
            </a:lvl4pPr>
            <a:lvl5pPr marL="1897380" indent="0" algn="ctr">
              <a:buNone/>
              <a:defRPr>
                <a:solidFill>
                  <a:schemeClr val="tx1">
                    <a:tint val="75000"/>
                  </a:schemeClr>
                </a:solidFill>
              </a:defRPr>
            </a:lvl5pPr>
            <a:lvl6pPr marL="2371725" indent="0" algn="ctr">
              <a:buNone/>
              <a:defRPr>
                <a:solidFill>
                  <a:schemeClr val="tx1">
                    <a:tint val="75000"/>
                  </a:schemeClr>
                </a:solidFill>
              </a:defRPr>
            </a:lvl6pPr>
            <a:lvl7pPr marL="2846070" indent="0" algn="ctr">
              <a:buNone/>
              <a:defRPr>
                <a:solidFill>
                  <a:schemeClr val="tx1">
                    <a:tint val="75000"/>
                  </a:schemeClr>
                </a:solidFill>
              </a:defRPr>
            </a:lvl7pPr>
            <a:lvl8pPr marL="3320415" indent="0" algn="ctr">
              <a:buNone/>
              <a:defRPr>
                <a:solidFill>
                  <a:schemeClr val="tx1">
                    <a:tint val="75000"/>
                  </a:schemeClr>
                </a:solidFill>
              </a:defRPr>
            </a:lvl8pPr>
            <a:lvl9pPr marL="37947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7151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02735" y="650240"/>
            <a:ext cx="8919043" cy="3630507"/>
          </a:xfrm>
        </p:spPr>
        <p:txBody>
          <a:bodyPr anchor="ctr">
            <a:normAutofit/>
          </a:bodyPr>
          <a:lstStyle>
            <a:lvl1pPr algn="l">
              <a:defRPr sz="4565" b="0" cap="none"/>
            </a:lvl1pPr>
          </a:lstStyle>
          <a:p>
            <a:r>
              <a:rPr lang="en-US"/>
              <a:t>Click to edit Master title style</a:t>
            </a:r>
            <a:endParaRPr lang="en-US" dirty="0"/>
          </a:p>
        </p:txBody>
      </p:sp>
      <p:sp>
        <p:nvSpPr>
          <p:cNvPr id="3" name="Text Placeholder 2"/>
          <p:cNvSpPr>
            <a:spLocks noGrp="1"/>
          </p:cNvSpPr>
          <p:nvPr>
            <p:ph type="body" idx="1"/>
          </p:nvPr>
        </p:nvSpPr>
        <p:spPr>
          <a:xfrm>
            <a:off x="702735" y="4768427"/>
            <a:ext cx="8919043" cy="1675693"/>
          </a:xfrm>
        </p:spPr>
        <p:txBody>
          <a:bodyPr anchor="ctr">
            <a:normAutofit/>
          </a:bodyPr>
          <a:lstStyle>
            <a:lvl1pPr marL="0" indent="0" algn="l">
              <a:buNone/>
              <a:defRPr sz="1868">
                <a:solidFill>
                  <a:schemeClr val="tx1">
                    <a:lumMod val="75000"/>
                    <a:lumOff val="2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41703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6259" y="650240"/>
            <a:ext cx="8397664" cy="3224107"/>
          </a:xfrm>
        </p:spPr>
        <p:txBody>
          <a:bodyPr anchor="ctr">
            <a:normAutofit/>
          </a:bodyPr>
          <a:lstStyle>
            <a:lvl1pPr algn="l">
              <a:defRPr sz="4565"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17369" y="3874347"/>
            <a:ext cx="7495444" cy="406400"/>
          </a:xfrm>
        </p:spPr>
        <p:txBody>
          <a:bodyPr anchor="ctr">
            <a:noAutofit/>
          </a:bodyPr>
          <a:lstStyle>
            <a:lvl1pPr marL="0" indent="0">
              <a:buFontTx/>
              <a:buNone/>
              <a:defRPr sz="1660">
                <a:solidFill>
                  <a:schemeClr val="tx1">
                    <a:lumMod val="50000"/>
                    <a:lumOff val="50000"/>
                  </a:schemeClr>
                </a:solidFill>
              </a:defRPr>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702735" y="4768427"/>
            <a:ext cx="8919043" cy="1675693"/>
          </a:xfrm>
        </p:spPr>
        <p:txBody>
          <a:bodyPr anchor="ctr">
            <a:normAutofit/>
          </a:bodyPr>
          <a:lstStyle>
            <a:lvl1pPr marL="0" indent="0" algn="l">
              <a:buNone/>
              <a:defRPr sz="1868">
                <a:solidFill>
                  <a:schemeClr val="tx1">
                    <a:lumMod val="75000"/>
                    <a:lumOff val="2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562190" y="843070"/>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9226499" y="3078993"/>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2959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02735" y="2060787"/>
            <a:ext cx="8919043" cy="2768491"/>
          </a:xfrm>
        </p:spPr>
        <p:txBody>
          <a:bodyPr anchor="b">
            <a:normAutofit/>
          </a:bodyPr>
          <a:lstStyle>
            <a:lvl1pPr algn="l">
              <a:defRPr sz="4565" b="0" cap="none"/>
            </a:lvl1pPr>
          </a:lstStyle>
          <a:p>
            <a:r>
              <a:rPr lang="en-US"/>
              <a:t>Click to edit Master title style</a:t>
            </a:r>
            <a:endParaRPr lang="en-US" dirty="0"/>
          </a:p>
        </p:txBody>
      </p:sp>
      <p:sp>
        <p:nvSpPr>
          <p:cNvPr id="3" name="Text Placeholder 2"/>
          <p:cNvSpPr>
            <a:spLocks noGrp="1"/>
          </p:cNvSpPr>
          <p:nvPr>
            <p:ph type="body" idx="1"/>
          </p:nvPr>
        </p:nvSpPr>
        <p:spPr>
          <a:xfrm>
            <a:off x="702735" y="4829278"/>
            <a:ext cx="8919043" cy="1614842"/>
          </a:xfrm>
        </p:spPr>
        <p:txBody>
          <a:bodyPr anchor="t">
            <a:normAutofit/>
          </a:bodyPr>
          <a:lstStyle>
            <a:lvl1pPr marL="0" indent="0" algn="l">
              <a:buNone/>
              <a:defRPr sz="1868">
                <a:solidFill>
                  <a:schemeClr val="tx1">
                    <a:lumMod val="75000"/>
                    <a:lumOff val="2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218852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66259" y="650240"/>
            <a:ext cx="8397664" cy="3224107"/>
          </a:xfrm>
        </p:spPr>
        <p:txBody>
          <a:bodyPr anchor="ctr">
            <a:normAutofit/>
          </a:bodyPr>
          <a:lstStyle>
            <a:lvl1pPr algn="l">
              <a:defRPr sz="4565"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02733" y="4280747"/>
            <a:ext cx="8919044" cy="548531"/>
          </a:xfrm>
        </p:spPr>
        <p:txBody>
          <a:bodyPr anchor="b">
            <a:noAutofit/>
          </a:bodyPr>
          <a:lstStyle>
            <a:lvl1pPr marL="0" indent="0">
              <a:buFontTx/>
              <a:buNone/>
              <a:defRPr sz="2490">
                <a:solidFill>
                  <a:schemeClr val="tx1">
                    <a:lumMod val="75000"/>
                    <a:lumOff val="25000"/>
                  </a:schemeClr>
                </a:solidFill>
              </a:defRPr>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702735" y="4829278"/>
            <a:ext cx="8919043" cy="1614842"/>
          </a:xfrm>
        </p:spPr>
        <p:txBody>
          <a:bodyPr anchor="t">
            <a:normAutofit/>
          </a:bodyPr>
          <a:lstStyle>
            <a:lvl1pPr marL="0" indent="0" algn="l">
              <a:buNone/>
              <a:defRPr sz="1868">
                <a:solidFill>
                  <a:schemeClr val="tx1">
                    <a:lumMod val="50000"/>
                    <a:lumOff val="50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562190" y="843070"/>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9226499" y="3078993"/>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20975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11517" y="650240"/>
            <a:ext cx="8910261" cy="3224107"/>
          </a:xfrm>
        </p:spPr>
        <p:txBody>
          <a:bodyPr anchor="ctr">
            <a:normAutofit/>
          </a:bodyPr>
          <a:lstStyle>
            <a:lvl1pPr algn="l">
              <a:defRPr sz="4565"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02733" y="4280747"/>
            <a:ext cx="8919044" cy="548531"/>
          </a:xfrm>
        </p:spPr>
        <p:txBody>
          <a:bodyPr anchor="b">
            <a:noAutofit/>
          </a:bodyPr>
          <a:lstStyle>
            <a:lvl1pPr marL="0" indent="0">
              <a:buFontTx/>
              <a:buNone/>
              <a:defRPr sz="2490">
                <a:solidFill>
                  <a:schemeClr val="accent1"/>
                </a:solidFill>
              </a:defRPr>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702735" y="4829278"/>
            <a:ext cx="8919043" cy="1614842"/>
          </a:xfrm>
        </p:spPr>
        <p:txBody>
          <a:bodyPr anchor="t">
            <a:normAutofit/>
          </a:bodyPr>
          <a:lstStyle>
            <a:lvl1pPr marL="0" indent="0" algn="l">
              <a:buNone/>
              <a:defRPr sz="1868">
                <a:solidFill>
                  <a:schemeClr val="tx1">
                    <a:lumMod val="50000"/>
                    <a:lumOff val="50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3718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608521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66461" y="650239"/>
            <a:ext cx="1353671" cy="560154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702735" y="650240"/>
            <a:ext cx="7324906" cy="5601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43264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wo Content">
  <p:cSld name="1_Two Content">
    <p:spTree>
      <p:nvGrpSpPr>
        <p:cNvPr id="1" name="Shape 17"/>
        <p:cNvGrpSpPr/>
        <p:nvPr/>
      </p:nvGrpSpPr>
      <p:grpSpPr>
        <a:xfrm>
          <a:off x="0" y="0"/>
          <a:ext cx="0" cy="0"/>
          <a:chOff x="0" y="0"/>
          <a:chExt cx="0" cy="0"/>
        </a:xfrm>
      </p:grpSpPr>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extLst>
      <p:ext uri="{BB962C8B-B14F-4D97-AF65-F5344CB8AC3E}">
        <p14:creationId xmlns:p14="http://schemas.microsoft.com/office/powerpoint/2010/main" val="1229853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p:cSld name="1_Title Only">
    <p:spTree>
      <p:nvGrpSpPr>
        <p:cNvPr id="1" name="Shape 25"/>
        <p:cNvGrpSpPr/>
        <p:nvPr/>
      </p:nvGrpSpPr>
      <p:grpSpPr>
        <a:xfrm>
          <a:off x="0" y="0"/>
          <a:ext cx="0" cy="0"/>
          <a:chOff x="0" y="0"/>
          <a:chExt cx="0" cy="0"/>
        </a:xfrm>
      </p:grpSpPr>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extLst>
      <p:ext uri="{BB962C8B-B14F-4D97-AF65-F5344CB8AC3E}">
        <p14:creationId xmlns:p14="http://schemas.microsoft.com/office/powerpoint/2010/main" val="286396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41361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2735" y="2880925"/>
            <a:ext cx="8919043" cy="1948353"/>
          </a:xfrm>
        </p:spPr>
        <p:txBody>
          <a:bodyPr anchor="b"/>
          <a:lstStyle>
            <a:lvl1pPr algn="l">
              <a:defRPr sz="4150" b="0" cap="none"/>
            </a:lvl1pPr>
          </a:lstStyle>
          <a:p>
            <a:r>
              <a:rPr lang="en-US"/>
              <a:t>Click to edit Master title style</a:t>
            </a:r>
            <a:endParaRPr lang="en-US" dirty="0"/>
          </a:p>
        </p:txBody>
      </p:sp>
      <p:sp>
        <p:nvSpPr>
          <p:cNvPr id="3" name="Text Placeholder 2"/>
          <p:cNvSpPr>
            <a:spLocks noGrp="1"/>
          </p:cNvSpPr>
          <p:nvPr>
            <p:ph type="body" idx="1"/>
          </p:nvPr>
        </p:nvSpPr>
        <p:spPr>
          <a:xfrm>
            <a:off x="702735" y="4829278"/>
            <a:ext cx="8919043" cy="917760"/>
          </a:xfrm>
        </p:spPr>
        <p:txBody>
          <a:bodyPr anchor="t"/>
          <a:lstStyle>
            <a:lvl1pPr marL="0" indent="0" algn="l">
              <a:buNone/>
              <a:defRPr sz="2075">
                <a:solidFill>
                  <a:schemeClr val="tx1">
                    <a:lumMod val="50000"/>
                    <a:lumOff val="50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480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2735" y="2304628"/>
            <a:ext cx="4340936" cy="4139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80844" y="2304629"/>
            <a:ext cx="4340935" cy="41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321182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01086" y="2305049"/>
            <a:ext cx="4342584" cy="614679"/>
          </a:xfrm>
        </p:spPr>
        <p:txBody>
          <a:bodyPr anchor="b">
            <a:noAutofit/>
          </a:bodyPr>
          <a:lstStyle>
            <a:lvl1pPr marL="0" indent="0">
              <a:buNone/>
              <a:defRPr sz="2490" b="0"/>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4" name="Content Placeholder 3"/>
          <p:cNvSpPr>
            <a:spLocks noGrp="1"/>
          </p:cNvSpPr>
          <p:nvPr>
            <p:ph sz="half" idx="2"/>
          </p:nvPr>
        </p:nvSpPr>
        <p:spPr>
          <a:xfrm>
            <a:off x="701086" y="2919729"/>
            <a:ext cx="4342584" cy="352439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79197" y="2305049"/>
            <a:ext cx="4342579" cy="614679"/>
          </a:xfrm>
        </p:spPr>
        <p:txBody>
          <a:bodyPr anchor="b">
            <a:noAutofit/>
          </a:bodyPr>
          <a:lstStyle>
            <a:lvl1pPr marL="0" indent="0">
              <a:buNone/>
              <a:defRPr sz="2490" b="0"/>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6" name="Content Placeholder 5"/>
          <p:cNvSpPr>
            <a:spLocks noGrp="1"/>
          </p:cNvSpPr>
          <p:nvPr>
            <p:ph sz="quarter" idx="4"/>
          </p:nvPr>
        </p:nvSpPr>
        <p:spPr>
          <a:xfrm>
            <a:off x="5279199" y="2919729"/>
            <a:ext cx="4342578" cy="352439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901440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02734" y="650240"/>
            <a:ext cx="8919043" cy="140885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335925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428153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734" y="1598511"/>
            <a:ext cx="3999073" cy="1363697"/>
          </a:xfrm>
        </p:spPr>
        <p:txBody>
          <a:bodyPr anchor="b">
            <a:normAutofit/>
          </a:bodyPr>
          <a:lstStyle>
            <a:lvl1pPr>
              <a:defRPr sz="2075"/>
            </a:lvl1pPr>
          </a:lstStyle>
          <a:p>
            <a:r>
              <a:rPr lang="en-US"/>
              <a:t>Click to edit Master title style</a:t>
            </a:r>
            <a:endParaRPr lang="en-US" dirty="0"/>
          </a:p>
        </p:txBody>
      </p:sp>
      <p:sp>
        <p:nvSpPr>
          <p:cNvPr id="3" name="Content Placeholder 2"/>
          <p:cNvSpPr>
            <a:spLocks noGrp="1"/>
          </p:cNvSpPr>
          <p:nvPr>
            <p:ph idx="1"/>
          </p:nvPr>
        </p:nvSpPr>
        <p:spPr>
          <a:xfrm>
            <a:off x="4938979" y="549253"/>
            <a:ext cx="4682799" cy="58948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2734" y="2962207"/>
            <a:ext cx="3999073" cy="2756746"/>
          </a:xfrm>
        </p:spPr>
        <p:txBody>
          <a:bodyPr>
            <a:normAutofit/>
          </a:bodyPr>
          <a:lstStyle>
            <a:lvl1pPr marL="0" indent="0">
              <a:buNone/>
              <a:defRPr sz="1453"/>
            </a:lvl1pPr>
            <a:lvl2pPr marL="474203" indent="0">
              <a:buNone/>
              <a:defRPr sz="1453"/>
            </a:lvl2pPr>
            <a:lvl3pPr marL="948406" indent="0">
              <a:buNone/>
              <a:defRPr sz="1245"/>
            </a:lvl3pPr>
            <a:lvl4pPr marL="1422609" indent="0">
              <a:buNone/>
              <a:defRPr sz="1038"/>
            </a:lvl4pPr>
            <a:lvl5pPr marL="1896810" indent="0">
              <a:buNone/>
              <a:defRPr sz="1038"/>
            </a:lvl5pPr>
            <a:lvl6pPr marL="2371013" indent="0">
              <a:buNone/>
              <a:defRPr sz="1038"/>
            </a:lvl6pPr>
            <a:lvl7pPr marL="2845216" indent="0">
              <a:buNone/>
              <a:defRPr sz="1038"/>
            </a:lvl7pPr>
            <a:lvl8pPr marL="3319419" indent="0">
              <a:buNone/>
              <a:defRPr sz="1038"/>
            </a:lvl8pPr>
            <a:lvl9pPr marL="3793622"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83363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735" y="5120640"/>
            <a:ext cx="8919042" cy="604521"/>
          </a:xfrm>
        </p:spPr>
        <p:txBody>
          <a:bodyPr anchor="b">
            <a:normAutofit/>
          </a:bodyPr>
          <a:lstStyle>
            <a:lvl1pPr algn="l">
              <a:defRPr sz="249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02734" y="650240"/>
            <a:ext cx="8919043" cy="4102099"/>
          </a:xfrm>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US"/>
              <a:t>Click icon to add picture</a:t>
            </a:r>
            <a:endParaRPr lang="en-US" dirty="0"/>
          </a:p>
        </p:txBody>
      </p:sp>
      <p:sp>
        <p:nvSpPr>
          <p:cNvPr id="4" name="Text Placeholder 3"/>
          <p:cNvSpPr>
            <a:spLocks noGrp="1"/>
          </p:cNvSpPr>
          <p:nvPr>
            <p:ph type="body" sz="half" idx="2"/>
          </p:nvPr>
        </p:nvSpPr>
        <p:spPr>
          <a:xfrm>
            <a:off x="702735" y="5725161"/>
            <a:ext cx="8919042" cy="718959"/>
          </a:xfrm>
        </p:spPr>
        <p:txBody>
          <a:bodyPr>
            <a:normAutofit/>
          </a:bodyPr>
          <a:lstStyle>
            <a:lvl1pPr marL="0" indent="0">
              <a:buNone/>
              <a:defRPr sz="1245"/>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9947806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9031"/>
            <a:ext cx="12649200" cy="7324231"/>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702734" y="650240"/>
            <a:ext cx="8919043" cy="1408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02734" y="2304629"/>
            <a:ext cx="8919043" cy="41394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75326" y="6444120"/>
            <a:ext cx="946137" cy="389467"/>
          </a:xfrm>
          <a:prstGeom prst="rect">
            <a:avLst/>
          </a:prstGeom>
        </p:spPr>
        <p:txBody>
          <a:bodyPr vert="horz" lIns="91440" tIns="45720" rIns="91440" bIns="45720" rtlCol="0" anchor="ctr"/>
          <a:lstStyle>
            <a:lvl1pPr algn="r">
              <a:defRPr sz="934">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702734" y="6444120"/>
            <a:ext cx="6533772" cy="389467"/>
          </a:xfrm>
          <a:prstGeom prst="rect">
            <a:avLst/>
          </a:prstGeom>
        </p:spPr>
        <p:txBody>
          <a:bodyPr vert="horz" lIns="91440" tIns="45720" rIns="91440" bIns="45720" rtlCol="0" anchor="ctr"/>
          <a:lstStyle>
            <a:lvl1pPr algn="l">
              <a:defRPr sz="93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912813" y="6444120"/>
            <a:ext cx="708964" cy="389467"/>
          </a:xfrm>
          <a:prstGeom prst="rect">
            <a:avLst/>
          </a:prstGeom>
        </p:spPr>
        <p:txBody>
          <a:bodyPr vert="horz" lIns="91440" tIns="45720" rIns="91440" bIns="45720" rtlCol="0" anchor="ctr"/>
          <a:lstStyle>
            <a:lvl1pPr algn="r">
              <a:defRPr sz="934">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246292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hf sldNum="0" hdr="0" ftr="0" dt="0"/>
  <p:txStyles>
    <p:titleStyle>
      <a:lvl1pPr algn="l" defTabSz="474345" rtl="0" eaLnBrk="1" latinLnBrk="0" hangingPunct="1">
        <a:spcBef>
          <a:spcPct val="0"/>
        </a:spcBef>
        <a:buNone/>
        <a:defRPr sz="373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5759" indent="-355759" algn="l" defTabSz="474345" rtl="0" eaLnBrk="1" latinLnBrk="0" hangingPunct="1">
        <a:spcBef>
          <a:spcPts val="1038"/>
        </a:spcBef>
        <a:spcAft>
          <a:spcPts val="0"/>
        </a:spcAft>
        <a:buClr>
          <a:schemeClr val="accent1"/>
        </a:buClr>
        <a:buSzPct val="80000"/>
        <a:buFont typeface="Wingdings 3" charset="2"/>
        <a:buChar char=""/>
        <a:defRPr sz="1868" kern="1200">
          <a:solidFill>
            <a:schemeClr val="tx1">
              <a:lumMod val="75000"/>
              <a:lumOff val="25000"/>
            </a:schemeClr>
          </a:solidFill>
          <a:latin typeface="+mn-lt"/>
          <a:ea typeface="+mn-ea"/>
          <a:cs typeface="+mn-cs"/>
        </a:defRPr>
      </a:lvl1pPr>
      <a:lvl2pPr marL="770811" indent="-296466" algn="l" defTabSz="474345" rtl="0" eaLnBrk="1" latinLnBrk="0" hangingPunct="1">
        <a:spcBef>
          <a:spcPts val="1038"/>
        </a:spcBef>
        <a:spcAft>
          <a:spcPts val="0"/>
        </a:spcAft>
        <a:buClr>
          <a:schemeClr val="accent1"/>
        </a:buClr>
        <a:buSzPct val="80000"/>
        <a:buFont typeface="Wingdings 3" charset="2"/>
        <a:buChar char=""/>
        <a:defRPr sz="1660" kern="1200">
          <a:solidFill>
            <a:schemeClr val="tx1">
              <a:lumMod val="75000"/>
              <a:lumOff val="25000"/>
            </a:schemeClr>
          </a:solidFill>
          <a:latin typeface="+mn-lt"/>
          <a:ea typeface="+mn-ea"/>
          <a:cs typeface="+mn-cs"/>
        </a:defRPr>
      </a:lvl2pPr>
      <a:lvl3pPr marL="1185863" indent="-237173" algn="l" defTabSz="474345" rtl="0" eaLnBrk="1" latinLnBrk="0" hangingPunct="1">
        <a:spcBef>
          <a:spcPts val="1038"/>
        </a:spcBef>
        <a:spcAft>
          <a:spcPts val="0"/>
        </a:spcAft>
        <a:buClr>
          <a:schemeClr val="accent1"/>
        </a:buClr>
        <a:buSzPct val="80000"/>
        <a:buFont typeface="Wingdings 3" charset="2"/>
        <a:buChar char=""/>
        <a:defRPr sz="1453" kern="1200">
          <a:solidFill>
            <a:schemeClr val="tx1">
              <a:lumMod val="75000"/>
              <a:lumOff val="25000"/>
            </a:schemeClr>
          </a:solidFill>
          <a:latin typeface="+mn-lt"/>
          <a:ea typeface="+mn-ea"/>
          <a:cs typeface="+mn-cs"/>
        </a:defRPr>
      </a:lvl3pPr>
      <a:lvl4pPr marL="1660208"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4pPr>
      <a:lvl5pPr marL="2134553"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5pPr>
      <a:lvl6pPr marL="2608898"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6pPr>
      <a:lvl7pPr marL="3083243"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7pPr>
      <a:lvl8pPr marL="3557588"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8pPr>
      <a:lvl9pPr marL="4031933"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9pPr>
    </p:bodyStyle>
    <p:otherStyle>
      <a:defPPr>
        <a:defRPr lang="en-US"/>
      </a:defPPr>
      <a:lvl1pPr marL="0" algn="l" defTabSz="474345" rtl="0" eaLnBrk="1" latinLnBrk="0" hangingPunct="1">
        <a:defRPr sz="1868" kern="1200">
          <a:solidFill>
            <a:schemeClr val="tx1"/>
          </a:solidFill>
          <a:latin typeface="+mn-lt"/>
          <a:ea typeface="+mn-ea"/>
          <a:cs typeface="+mn-cs"/>
        </a:defRPr>
      </a:lvl1pPr>
      <a:lvl2pPr marL="474345" algn="l" defTabSz="474345" rtl="0" eaLnBrk="1" latinLnBrk="0" hangingPunct="1">
        <a:defRPr sz="1868" kern="1200">
          <a:solidFill>
            <a:schemeClr val="tx1"/>
          </a:solidFill>
          <a:latin typeface="+mn-lt"/>
          <a:ea typeface="+mn-ea"/>
          <a:cs typeface="+mn-cs"/>
        </a:defRPr>
      </a:lvl2pPr>
      <a:lvl3pPr marL="948690" algn="l" defTabSz="474345" rtl="0" eaLnBrk="1" latinLnBrk="0" hangingPunct="1">
        <a:defRPr sz="1868" kern="1200">
          <a:solidFill>
            <a:schemeClr val="tx1"/>
          </a:solidFill>
          <a:latin typeface="+mn-lt"/>
          <a:ea typeface="+mn-ea"/>
          <a:cs typeface="+mn-cs"/>
        </a:defRPr>
      </a:lvl3pPr>
      <a:lvl4pPr marL="1423035" algn="l" defTabSz="474345" rtl="0" eaLnBrk="1" latinLnBrk="0" hangingPunct="1">
        <a:defRPr sz="1868" kern="1200">
          <a:solidFill>
            <a:schemeClr val="tx1"/>
          </a:solidFill>
          <a:latin typeface="+mn-lt"/>
          <a:ea typeface="+mn-ea"/>
          <a:cs typeface="+mn-cs"/>
        </a:defRPr>
      </a:lvl4pPr>
      <a:lvl5pPr marL="1897380" algn="l" defTabSz="474345" rtl="0" eaLnBrk="1" latinLnBrk="0" hangingPunct="1">
        <a:defRPr sz="1868" kern="1200">
          <a:solidFill>
            <a:schemeClr val="tx1"/>
          </a:solidFill>
          <a:latin typeface="+mn-lt"/>
          <a:ea typeface="+mn-ea"/>
          <a:cs typeface="+mn-cs"/>
        </a:defRPr>
      </a:lvl5pPr>
      <a:lvl6pPr marL="2371725" algn="l" defTabSz="474345" rtl="0" eaLnBrk="1" latinLnBrk="0" hangingPunct="1">
        <a:defRPr sz="1868" kern="1200">
          <a:solidFill>
            <a:schemeClr val="tx1"/>
          </a:solidFill>
          <a:latin typeface="+mn-lt"/>
          <a:ea typeface="+mn-ea"/>
          <a:cs typeface="+mn-cs"/>
        </a:defRPr>
      </a:lvl6pPr>
      <a:lvl7pPr marL="2846070" algn="l" defTabSz="474345" rtl="0" eaLnBrk="1" latinLnBrk="0" hangingPunct="1">
        <a:defRPr sz="1868" kern="1200">
          <a:solidFill>
            <a:schemeClr val="tx1"/>
          </a:solidFill>
          <a:latin typeface="+mn-lt"/>
          <a:ea typeface="+mn-ea"/>
          <a:cs typeface="+mn-cs"/>
        </a:defRPr>
      </a:lvl7pPr>
      <a:lvl8pPr marL="3320415" algn="l" defTabSz="474345" rtl="0" eaLnBrk="1" latinLnBrk="0" hangingPunct="1">
        <a:defRPr sz="1868" kern="1200">
          <a:solidFill>
            <a:schemeClr val="tx1"/>
          </a:solidFill>
          <a:latin typeface="+mn-lt"/>
          <a:ea typeface="+mn-ea"/>
          <a:cs typeface="+mn-cs"/>
        </a:defRPr>
      </a:lvl8pPr>
      <a:lvl9pPr marL="3794760" algn="l" defTabSz="474345"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app/profile/gulafsha.ansari/vizz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3392890" y="719047"/>
            <a:ext cx="7074900" cy="58759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b="1" dirty="0">
                <a:solidFill>
                  <a:schemeClr val="accent2">
                    <a:lumMod val="75000"/>
                  </a:schemeClr>
                </a:solidFill>
                <a:latin typeface="Times New Roman" panose="02020603050405020304" pitchFamily="18" charset="0"/>
                <a:cs typeface="Times New Roman" panose="02020603050405020304" pitchFamily="18" charset="0"/>
              </a:rPr>
              <a:t>TABLE OF CONTENT</a:t>
            </a:r>
            <a:endParaRPr b="1" dirty="0">
              <a:solidFill>
                <a:schemeClr val="accent2">
                  <a:lumMod val="75000"/>
                </a:schemeClr>
              </a:solidFill>
              <a:latin typeface="Times New Roman" panose="02020603050405020304" pitchFamily="18" charset="0"/>
              <a:cs typeface="Times New Roman" panose="02020603050405020304" pitchFamily="18" charset="0"/>
            </a:endParaRPr>
          </a:p>
        </p:txBody>
      </p:sp>
      <p:grpSp>
        <p:nvGrpSpPr>
          <p:cNvPr id="100" name="Google Shape;100;p4"/>
          <p:cNvGrpSpPr/>
          <p:nvPr/>
        </p:nvGrpSpPr>
        <p:grpSpPr>
          <a:xfrm>
            <a:off x="713858" y="1610200"/>
            <a:ext cx="11553492" cy="5148631"/>
            <a:chOff x="17576" y="2128481"/>
            <a:chExt cx="11553492" cy="5148631"/>
          </a:xfrm>
        </p:grpSpPr>
        <p:sp>
          <p:nvSpPr>
            <p:cNvPr id="101" name="Google Shape;101;p4"/>
            <p:cNvSpPr/>
            <p:nvPr/>
          </p:nvSpPr>
          <p:spPr>
            <a:xfrm>
              <a:off x="17576" y="2128481"/>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solidFill>
                <a:schemeClr val="accent1"/>
              </a:solid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2" name="Google Shape;102;p4"/>
            <p:cNvSpPr/>
            <p:nvPr/>
          </p:nvSpPr>
          <p:spPr>
            <a:xfrm>
              <a:off x="17576" y="2735592"/>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3" name="Google Shape;103;p4"/>
            <p:cNvSpPr/>
            <p:nvPr/>
          </p:nvSpPr>
          <p:spPr>
            <a:xfrm>
              <a:off x="188058" y="25085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Rectangle: Rounded Corners 1">
            <a:extLst>
              <a:ext uri="{FF2B5EF4-FFF2-40B4-BE49-F238E27FC236}">
                <a16:creationId xmlns:a16="http://schemas.microsoft.com/office/drawing/2014/main" id="{64078A6B-EA14-DAB9-13A1-B1C5013912FA}"/>
              </a:ext>
            </a:extLst>
          </p:cNvPr>
          <p:cNvSpPr/>
          <p:nvPr/>
        </p:nvSpPr>
        <p:spPr>
          <a:xfrm>
            <a:off x="1931737" y="2217311"/>
            <a:ext cx="8750777" cy="3922231"/>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marL="298450" marR="1450975" indent="-285750">
              <a:lnSpc>
                <a:spcPct val="176300"/>
              </a:lnSpc>
              <a:spcBef>
                <a:spcPts val="5"/>
              </a:spcBef>
              <a:buFont typeface="Wingdings" panose="05000000000000000000" pitchFamily="2" charset="2"/>
              <a:buChar char="§"/>
            </a:pPr>
            <a:endParaRPr lang="en-GB" sz="1800"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endParaRPr>
          </a:p>
          <a:p>
            <a:pPr marL="298450" marR="1450975" indent="-285750">
              <a:lnSpc>
                <a:spcPct val="176300"/>
              </a:lnSpc>
              <a:spcBef>
                <a:spcPts val="5"/>
              </a:spcBef>
              <a:buFont typeface="Wingdings" panose="05000000000000000000" pitchFamily="2" charset="2"/>
              <a:buChar char="§"/>
            </a:pPr>
            <a:r>
              <a:rPr lang="en-GB" sz="1800"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Introduction                                                      </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Objectives                                              </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Project Overview                                                </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Data Se</a:t>
            </a:r>
            <a:r>
              <a:rPr lang="en-GB"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t</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Tools</a:t>
            </a:r>
          </a:p>
          <a:p>
            <a:pPr marL="298450" marR="1450975" lvl="0" indent="-285750" algn="l" rtl="0">
              <a:lnSpc>
                <a:spcPct val="176300"/>
              </a:lnSpc>
              <a:spcBef>
                <a:spcPts val="5"/>
              </a:spcBef>
              <a:spcAft>
                <a:spcPts val="0"/>
              </a:spcAft>
              <a:buFont typeface="Wingdings" panose="05000000000000000000" pitchFamily="2" charset="2"/>
              <a:buChar char="§"/>
            </a:pPr>
            <a:r>
              <a:rPr lang="en-GB"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Insights</a:t>
            </a:r>
          </a:p>
          <a:p>
            <a:pPr marL="298450" marR="1450975" lvl="0" indent="-285750" algn="l" rtl="0">
              <a:lnSpc>
                <a:spcPct val="176300"/>
              </a:lnSpc>
              <a:spcBef>
                <a:spcPts val="5"/>
              </a:spcBef>
              <a:spcAft>
                <a:spcPts val="0"/>
              </a:spcAft>
              <a:buFont typeface="Wingdings" panose="05000000000000000000" pitchFamily="2" charset="2"/>
              <a:buChar char="§"/>
            </a:pPr>
            <a:r>
              <a:rPr lang="en-GB"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Recommendations</a:t>
            </a: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12700" marR="343535" lvl="0" indent="0" algn="l" rtl="0">
              <a:lnSpc>
                <a:spcPct val="176300"/>
              </a:lnSpc>
              <a:spcBef>
                <a:spcPts val="0"/>
              </a:spcBef>
              <a:spcAft>
                <a:spcPts val="0"/>
              </a:spcAft>
              <a:buNone/>
            </a:pPr>
            <a:endParaRPr lang="en-GB" sz="1800" dirty="0">
              <a:solidFill>
                <a:schemeClr val="accent1">
                  <a:lumMod val="50000"/>
                </a:schemeClr>
              </a:solidFill>
              <a:latin typeface="Carlito"/>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843E2F-07BD-3624-B7ED-AEA78866138A}"/>
              </a:ext>
            </a:extLst>
          </p:cNvPr>
          <p:cNvSpPr txBox="1"/>
          <p:nvPr/>
        </p:nvSpPr>
        <p:spPr>
          <a:xfrm>
            <a:off x="628650" y="899886"/>
            <a:ext cx="11258550" cy="1754326"/>
          </a:xfrm>
          <a:prstGeom prst="rect">
            <a:avLst/>
          </a:prstGeom>
          <a:noFill/>
        </p:spPr>
        <p:txBody>
          <a:bodyPr wrap="square" rtlCol="0">
            <a:spAutoFit/>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In this visual, I am analysing contribution of CO2 due to different factors like land use change ,oil , cement etc. </a:t>
            </a:r>
          </a:p>
          <a:p>
            <a:r>
              <a:rPr lang="en-IN" dirty="0">
                <a:solidFill>
                  <a:schemeClr val="accent2">
                    <a:lumMod val="50000"/>
                  </a:schemeClr>
                </a:solidFill>
                <a:latin typeface="Times New Roman" panose="02020603050405020304" pitchFamily="18" charset="0"/>
                <a:cs typeface="Times New Roman" panose="02020603050405020304" pitchFamily="18" charset="0"/>
              </a:rPr>
              <a:t>From the visual we can conclude that out of total CO2 emission of world, maximum contribution which is 1,012,488 is made because of the change in the usage of land which includes mining, deforestation etc. Because of Industrial revolution and growing urbanisation most of the developed countries are removing their forest hence it is the major factor which is contributing in CO2 emission.</a:t>
            </a:r>
          </a:p>
          <a:p>
            <a:r>
              <a:rPr lang="en-IN" dirty="0">
                <a:solidFill>
                  <a:schemeClr val="accent2">
                    <a:lumMod val="50000"/>
                  </a:schemeClr>
                </a:solidFill>
                <a:latin typeface="Times New Roman" panose="02020603050405020304" pitchFamily="18" charset="0"/>
                <a:cs typeface="Times New Roman" panose="02020603050405020304" pitchFamily="18" charset="0"/>
              </a:rPr>
              <a:t>And the least contributing factor would be due to cement which is 45,062</a:t>
            </a:r>
          </a:p>
        </p:txBody>
      </p:sp>
      <p:pic>
        <p:nvPicPr>
          <p:cNvPr id="8" name="Picture 7">
            <a:extLst>
              <a:ext uri="{FF2B5EF4-FFF2-40B4-BE49-F238E27FC236}">
                <a16:creationId xmlns:a16="http://schemas.microsoft.com/office/drawing/2014/main" id="{A5B61387-775E-0AA9-86C8-9F5B325B4159}"/>
              </a:ext>
            </a:extLst>
          </p:cNvPr>
          <p:cNvPicPr>
            <a:picLocks noChangeAspect="1"/>
          </p:cNvPicPr>
          <p:nvPr/>
        </p:nvPicPr>
        <p:blipFill>
          <a:blip r:embed="rId2"/>
          <a:stretch>
            <a:fillRect/>
          </a:stretch>
        </p:blipFill>
        <p:spPr>
          <a:xfrm>
            <a:off x="778488" y="2969789"/>
            <a:ext cx="11108712" cy="4090736"/>
          </a:xfrm>
          <a:prstGeom prst="rect">
            <a:avLst/>
          </a:prstGeom>
        </p:spPr>
      </p:pic>
      <p:sp>
        <p:nvSpPr>
          <p:cNvPr id="9" name="TextBox 8">
            <a:extLst>
              <a:ext uri="{FF2B5EF4-FFF2-40B4-BE49-F238E27FC236}">
                <a16:creationId xmlns:a16="http://schemas.microsoft.com/office/drawing/2014/main" id="{38749318-A009-FBEF-35B4-60619334728B}"/>
              </a:ext>
            </a:extLst>
          </p:cNvPr>
          <p:cNvSpPr txBox="1"/>
          <p:nvPr/>
        </p:nvSpPr>
        <p:spPr>
          <a:xfrm>
            <a:off x="3818021" y="254675"/>
            <a:ext cx="4517583" cy="369332"/>
          </a:xfrm>
          <a:prstGeom prst="rect">
            <a:avLst/>
          </a:prstGeom>
          <a:solidFill>
            <a:schemeClr val="accent1">
              <a:lumMod val="40000"/>
              <a:lumOff val="60000"/>
            </a:schemeClr>
          </a:solidFill>
        </p:spPr>
        <p:txBody>
          <a:bodyPr wrap="squar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Contribution of CO2 by different factors</a:t>
            </a:r>
          </a:p>
        </p:txBody>
      </p:sp>
    </p:spTree>
    <p:extLst>
      <p:ext uri="{BB962C8B-B14F-4D97-AF65-F5344CB8AC3E}">
        <p14:creationId xmlns:p14="http://schemas.microsoft.com/office/powerpoint/2010/main" val="328721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CC840-C21E-5C3D-E24E-4D41C8A1F1E7}"/>
              </a:ext>
            </a:extLst>
          </p:cNvPr>
          <p:cNvPicPr>
            <a:picLocks noChangeAspect="1"/>
          </p:cNvPicPr>
          <p:nvPr/>
        </p:nvPicPr>
        <p:blipFill>
          <a:blip r:embed="rId2"/>
          <a:stretch>
            <a:fillRect/>
          </a:stretch>
        </p:blipFill>
        <p:spPr>
          <a:xfrm>
            <a:off x="705853" y="3416968"/>
            <a:ext cx="11277600" cy="3741656"/>
          </a:xfrm>
          <a:prstGeom prst="rect">
            <a:avLst/>
          </a:prstGeom>
        </p:spPr>
      </p:pic>
      <p:sp>
        <p:nvSpPr>
          <p:cNvPr id="5" name="TextBox 4">
            <a:extLst>
              <a:ext uri="{FF2B5EF4-FFF2-40B4-BE49-F238E27FC236}">
                <a16:creationId xmlns:a16="http://schemas.microsoft.com/office/drawing/2014/main" id="{C0ED701F-7C38-9A7F-5ACF-C5F41079C029}"/>
              </a:ext>
            </a:extLst>
          </p:cNvPr>
          <p:cNvSpPr txBox="1"/>
          <p:nvPr/>
        </p:nvSpPr>
        <p:spPr>
          <a:xfrm>
            <a:off x="561474" y="657726"/>
            <a:ext cx="11596843" cy="2585323"/>
          </a:xfrm>
          <a:prstGeom prst="rect">
            <a:avLst/>
          </a:prstGeom>
          <a:noFill/>
        </p:spPr>
        <p:txBody>
          <a:bodyPr wrap="square" rtlCol="0">
            <a:spAutoFit/>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In this visual, I am analysing country wise contribution of total green house gases which includes Nitrous </a:t>
            </a:r>
          </a:p>
          <a:p>
            <a:r>
              <a:rPr lang="en-IN" dirty="0">
                <a:solidFill>
                  <a:schemeClr val="accent2">
                    <a:lumMod val="50000"/>
                  </a:schemeClr>
                </a:solidFill>
                <a:latin typeface="Times New Roman" panose="02020603050405020304" pitchFamily="18" charset="0"/>
                <a:cs typeface="Times New Roman" panose="02020603050405020304" pitchFamily="18" charset="0"/>
              </a:rPr>
              <a:t>Oxide, Methane and CO2 with few other gases for Top 10 countries and their trend  over last 10 years.</a:t>
            </a:r>
          </a:p>
          <a:p>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From this visual we can conclude that China has been a leading green house gas producing country </a:t>
            </a:r>
          </a:p>
          <a:p>
            <a:r>
              <a:rPr lang="en-IN" dirty="0">
                <a:solidFill>
                  <a:schemeClr val="accent2">
                    <a:lumMod val="50000"/>
                  </a:schemeClr>
                </a:solidFill>
                <a:latin typeface="Times New Roman" panose="02020603050405020304" pitchFamily="18" charset="0"/>
                <a:cs typeface="Times New Roman" panose="02020603050405020304" pitchFamily="18" charset="0"/>
              </a:rPr>
              <a:t>followed By USA and India in last 10 years. Although if I talk about Brazil then in 2010 Brazil was on fourth</a:t>
            </a:r>
          </a:p>
          <a:p>
            <a:r>
              <a:rPr lang="en-IN" dirty="0">
                <a:solidFill>
                  <a:schemeClr val="accent2">
                    <a:lumMod val="50000"/>
                  </a:schemeClr>
                </a:solidFill>
                <a:latin typeface="Times New Roman" panose="02020603050405020304" pitchFamily="18" charset="0"/>
                <a:cs typeface="Times New Roman" panose="02020603050405020304" pitchFamily="18" charset="0"/>
              </a:rPr>
              <a:t>Position but after 2010 Brazil made improvements and managed to came down to sixth position as </a:t>
            </a:r>
            <a:r>
              <a:rPr lang="en-GB" dirty="0">
                <a:solidFill>
                  <a:schemeClr val="accent2">
                    <a:lumMod val="50000"/>
                  </a:schemeClr>
                </a:solidFill>
                <a:latin typeface="Times New Roman" panose="02020603050405020304" pitchFamily="18" charset="0"/>
                <a:cs typeface="Times New Roman" panose="02020603050405020304" pitchFamily="18" charset="0"/>
              </a:rPr>
              <a:t>Brazil pledged to cut its emissions by 43% by 2030, compared to 2005 levels by controlling Deforestation and capping the Emission whereas China’s and India’s emission kept on increasing. Though USA still maintained</a:t>
            </a:r>
          </a:p>
          <a:p>
            <a:r>
              <a:rPr lang="en-GB" dirty="0">
                <a:solidFill>
                  <a:schemeClr val="accent2">
                    <a:lumMod val="50000"/>
                  </a:schemeClr>
                </a:solidFill>
                <a:latin typeface="Times New Roman" panose="02020603050405020304" pitchFamily="18" charset="0"/>
                <a:cs typeface="Times New Roman" panose="02020603050405020304" pitchFamily="18" charset="0"/>
              </a:rPr>
              <a:t>its emission by being  in same range of around 5,700 from past 10 years.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AFAD45-BF61-8890-3032-A20A542DFC50}"/>
              </a:ext>
            </a:extLst>
          </p:cNvPr>
          <p:cNvSpPr txBox="1"/>
          <p:nvPr/>
        </p:nvSpPr>
        <p:spPr>
          <a:xfrm>
            <a:off x="2471763" y="114475"/>
            <a:ext cx="7261603" cy="369332"/>
          </a:xfrm>
          <a:prstGeom prst="rect">
            <a:avLst/>
          </a:prstGeom>
          <a:solidFill>
            <a:schemeClr val="accent1">
              <a:lumMod val="40000"/>
              <a:lumOff val="60000"/>
            </a:schemeClr>
          </a:solid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Country wise contribution of total green houses gases over past 10 years</a:t>
            </a:r>
          </a:p>
        </p:txBody>
      </p:sp>
    </p:spTree>
    <p:extLst>
      <p:ext uri="{BB962C8B-B14F-4D97-AF65-F5344CB8AC3E}">
        <p14:creationId xmlns:p14="http://schemas.microsoft.com/office/powerpoint/2010/main" val="225934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34D075-55A8-FF32-C90B-890AE4173FA3}"/>
              </a:ext>
            </a:extLst>
          </p:cNvPr>
          <p:cNvPicPr>
            <a:picLocks noChangeAspect="1"/>
          </p:cNvPicPr>
          <p:nvPr/>
        </p:nvPicPr>
        <p:blipFill>
          <a:blip r:embed="rId2"/>
          <a:stretch>
            <a:fillRect/>
          </a:stretch>
        </p:blipFill>
        <p:spPr>
          <a:xfrm>
            <a:off x="617402" y="3240505"/>
            <a:ext cx="11421978" cy="3705727"/>
          </a:xfrm>
          <a:prstGeom prst="rect">
            <a:avLst/>
          </a:prstGeom>
        </p:spPr>
      </p:pic>
      <p:sp>
        <p:nvSpPr>
          <p:cNvPr id="4" name="TextBox 3">
            <a:extLst>
              <a:ext uri="{FF2B5EF4-FFF2-40B4-BE49-F238E27FC236}">
                <a16:creationId xmlns:a16="http://schemas.microsoft.com/office/drawing/2014/main" id="{C0210203-FE1A-D133-87DA-1D7A3E24D412}"/>
              </a:ext>
            </a:extLst>
          </p:cNvPr>
          <p:cNvSpPr txBox="1"/>
          <p:nvPr/>
        </p:nvSpPr>
        <p:spPr>
          <a:xfrm>
            <a:off x="609820" y="795278"/>
            <a:ext cx="10623486" cy="2585323"/>
          </a:xfrm>
          <a:prstGeom prst="rect">
            <a:avLst/>
          </a:prstGeom>
          <a:noFill/>
        </p:spPr>
        <p:txBody>
          <a:bodyPr wrap="none" rtlCol="0">
            <a:spAutoFit/>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In this visual I am analysing emission of CO2 due to Land use change as it is the leading cause of emission</a:t>
            </a:r>
          </a:p>
          <a:p>
            <a:r>
              <a:rPr lang="en-IN" dirty="0">
                <a:solidFill>
                  <a:schemeClr val="accent2">
                    <a:lumMod val="50000"/>
                  </a:schemeClr>
                </a:solidFill>
                <a:latin typeface="Times New Roman" panose="02020603050405020304" pitchFamily="18" charset="0"/>
                <a:cs typeface="Times New Roman" panose="02020603050405020304" pitchFamily="18" charset="0"/>
              </a:rPr>
              <a:t>of CO2 as we have seen earlier. If I talk about CO2 Emission from 1700’s till now then USA is the leading</a:t>
            </a:r>
          </a:p>
          <a:p>
            <a:r>
              <a:rPr lang="en-IN" dirty="0">
                <a:solidFill>
                  <a:schemeClr val="accent2">
                    <a:lumMod val="50000"/>
                  </a:schemeClr>
                </a:solidFill>
                <a:latin typeface="Times New Roman" panose="02020603050405020304" pitchFamily="18" charset="0"/>
                <a:cs typeface="Times New Roman" panose="02020603050405020304" pitchFamily="18" charset="0"/>
              </a:rPr>
              <a:t>Country followed by Brazil, Russia, Indonesia, China and India. In USA and Brazil, main cause is Deforestation.</a:t>
            </a:r>
          </a:p>
          <a:p>
            <a:r>
              <a:rPr lang="en-IN" dirty="0">
                <a:solidFill>
                  <a:schemeClr val="accent2">
                    <a:lumMod val="50000"/>
                  </a:schemeClr>
                </a:solidFill>
                <a:latin typeface="Times New Roman" panose="02020603050405020304" pitchFamily="18" charset="0"/>
                <a:cs typeface="Times New Roman" panose="02020603050405020304" pitchFamily="18" charset="0"/>
              </a:rPr>
              <a:t>In USA, deforestation is happening due to Urbanisation and Infrastructure Development and in Brazil, main </a:t>
            </a:r>
          </a:p>
          <a:p>
            <a:r>
              <a:rPr lang="en-IN" dirty="0">
                <a:solidFill>
                  <a:schemeClr val="accent2">
                    <a:lumMod val="50000"/>
                  </a:schemeClr>
                </a:solidFill>
                <a:latin typeface="Times New Roman" panose="02020603050405020304" pitchFamily="18" charset="0"/>
                <a:cs typeface="Times New Roman" panose="02020603050405020304" pitchFamily="18" charset="0"/>
              </a:rPr>
              <a:t>cause of Deforestation is clearing of land for Agriculture and livestock though as we saw earlier both of these</a:t>
            </a:r>
          </a:p>
          <a:p>
            <a:r>
              <a:rPr lang="en-IN" dirty="0">
                <a:solidFill>
                  <a:schemeClr val="accent2">
                    <a:lumMod val="50000"/>
                  </a:schemeClr>
                </a:solidFill>
                <a:latin typeface="Times New Roman" panose="02020603050405020304" pitchFamily="18" charset="0"/>
                <a:cs typeface="Times New Roman" panose="02020603050405020304" pitchFamily="18" charset="0"/>
              </a:rPr>
              <a:t>countries are trying to manage their emission of CO2 hence if we talk about last 10 years data, all these</a:t>
            </a:r>
          </a:p>
          <a:p>
            <a:r>
              <a:rPr lang="en-IN" dirty="0">
                <a:solidFill>
                  <a:schemeClr val="accent2">
                    <a:lumMod val="50000"/>
                  </a:schemeClr>
                </a:solidFill>
                <a:latin typeface="Times New Roman" panose="02020603050405020304" pitchFamily="18" charset="0"/>
                <a:cs typeface="Times New Roman" panose="02020603050405020304" pitchFamily="18" charset="0"/>
              </a:rPr>
              <a:t>Countries made an impressive improvements but USA is the one which made drastic drop down in deforestation</a:t>
            </a:r>
          </a:p>
          <a:p>
            <a:r>
              <a:rPr lang="en-IN" dirty="0">
                <a:solidFill>
                  <a:schemeClr val="accent2">
                    <a:lumMod val="50000"/>
                  </a:schemeClr>
                </a:solidFill>
                <a:latin typeface="Times New Roman" panose="02020603050405020304" pitchFamily="18" charset="0"/>
                <a:cs typeface="Times New Roman" panose="02020603050405020304" pitchFamily="18" charset="0"/>
              </a:rPr>
              <a:t>cases, reason can be </a:t>
            </a:r>
            <a:r>
              <a:rPr lang="en-GB" b="0" i="0" dirty="0">
                <a:solidFill>
                  <a:schemeClr val="accent2">
                    <a:lumMod val="50000"/>
                  </a:schemeClr>
                </a:solidFill>
                <a:effectLst/>
                <a:latin typeface="Times New Roman" panose="02020603050405020304" pitchFamily="18" charset="0"/>
                <a:cs typeface="Times New Roman" panose="02020603050405020304" pitchFamily="18" charset="0"/>
              </a:rPr>
              <a:t>net growth of forests, including urban trees, which remove carbon from the atmosphere</a:t>
            </a:r>
            <a:r>
              <a:rPr lang="en-GB" b="0" i="0" dirty="0">
                <a:solidFill>
                  <a:schemeClr val="accent2">
                    <a:lumMod val="75000"/>
                  </a:schemeClr>
                </a:solidFill>
                <a:effectLst/>
              </a:rPr>
              <a:t>.</a:t>
            </a:r>
            <a:endParaRPr lang="en-IN" dirty="0">
              <a:solidFill>
                <a:schemeClr val="accent2">
                  <a:lumMod val="75000"/>
                </a:schemeClr>
              </a:solidFill>
            </a:endParaRPr>
          </a:p>
          <a:p>
            <a:endParaRPr lang="en-IN" dirty="0"/>
          </a:p>
        </p:txBody>
      </p:sp>
      <p:sp>
        <p:nvSpPr>
          <p:cNvPr id="5" name="TextBox 4">
            <a:extLst>
              <a:ext uri="{FF2B5EF4-FFF2-40B4-BE49-F238E27FC236}">
                <a16:creationId xmlns:a16="http://schemas.microsoft.com/office/drawing/2014/main" id="{7C946512-567F-4330-C249-0A46E05AEF18}"/>
              </a:ext>
            </a:extLst>
          </p:cNvPr>
          <p:cNvSpPr txBox="1"/>
          <p:nvPr/>
        </p:nvSpPr>
        <p:spPr>
          <a:xfrm>
            <a:off x="4245463" y="184302"/>
            <a:ext cx="4140877" cy="369332"/>
          </a:xfrm>
          <a:prstGeom prst="rect">
            <a:avLst/>
          </a:prstGeom>
          <a:solidFill>
            <a:schemeClr val="accent1">
              <a:lumMod val="40000"/>
              <a:lumOff val="60000"/>
            </a:schemeClr>
          </a:solid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Emission of CO2 due to land use change</a:t>
            </a:r>
          </a:p>
        </p:txBody>
      </p:sp>
    </p:spTree>
    <p:extLst>
      <p:ext uri="{BB962C8B-B14F-4D97-AF65-F5344CB8AC3E}">
        <p14:creationId xmlns:p14="http://schemas.microsoft.com/office/powerpoint/2010/main" val="109997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CD2F7D-16A0-88E0-2E08-622FC5A4AA75}"/>
              </a:ext>
            </a:extLst>
          </p:cNvPr>
          <p:cNvPicPr>
            <a:picLocks noChangeAspect="1"/>
          </p:cNvPicPr>
          <p:nvPr/>
        </p:nvPicPr>
        <p:blipFill>
          <a:blip r:embed="rId2"/>
          <a:stretch>
            <a:fillRect/>
          </a:stretch>
        </p:blipFill>
        <p:spPr>
          <a:xfrm>
            <a:off x="609600" y="3483429"/>
            <a:ext cx="11277600" cy="3657600"/>
          </a:xfrm>
          <a:prstGeom prst="rect">
            <a:avLst/>
          </a:prstGeom>
        </p:spPr>
      </p:pic>
      <p:sp>
        <p:nvSpPr>
          <p:cNvPr id="5" name="TextBox 4">
            <a:extLst>
              <a:ext uri="{FF2B5EF4-FFF2-40B4-BE49-F238E27FC236}">
                <a16:creationId xmlns:a16="http://schemas.microsoft.com/office/drawing/2014/main" id="{3385A787-7758-E3D1-5318-C885A0F8E72B}"/>
              </a:ext>
            </a:extLst>
          </p:cNvPr>
          <p:cNvSpPr txBox="1"/>
          <p:nvPr/>
        </p:nvSpPr>
        <p:spPr>
          <a:xfrm>
            <a:off x="609600" y="1016000"/>
            <a:ext cx="10794493" cy="2308324"/>
          </a:xfrm>
          <a:prstGeom prst="rect">
            <a:avLst/>
          </a:prstGeom>
          <a:noFill/>
        </p:spPr>
        <p:txBody>
          <a:bodyPr wrap="none" rtlCol="0">
            <a:spAutoFit/>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In this visual, we are analysing  trend of CO2 with GDP in top 10 countries. </a:t>
            </a:r>
            <a:r>
              <a:rPr lang="en-GB" b="0" i="0" dirty="0">
                <a:solidFill>
                  <a:schemeClr val="accent2">
                    <a:lumMod val="50000"/>
                  </a:schemeClr>
                </a:solidFill>
                <a:effectLst/>
                <a:latin typeface="Times New Roman" panose="02020603050405020304" pitchFamily="18" charset="0"/>
                <a:cs typeface="Times New Roman" panose="02020603050405020304" pitchFamily="18" charset="0"/>
              </a:rPr>
              <a:t>Since the dawn of the industrial age,</a:t>
            </a:r>
          </a:p>
          <a:p>
            <a:r>
              <a:rPr lang="en-GB" b="0" i="0" dirty="0">
                <a:solidFill>
                  <a:schemeClr val="accent2">
                    <a:lumMod val="50000"/>
                  </a:schemeClr>
                </a:solidFill>
                <a:effectLst/>
                <a:latin typeface="Times New Roman" panose="02020603050405020304" pitchFamily="18" charset="0"/>
                <a:cs typeface="Times New Roman" panose="02020603050405020304" pitchFamily="18" charset="0"/>
              </a:rPr>
              <a:t>fossil fuels have been a key enabler of economic development, providing the fuel that generated most of the </a:t>
            </a:r>
          </a:p>
          <a:p>
            <a:r>
              <a:rPr lang="en-GB" b="0" i="0" dirty="0">
                <a:solidFill>
                  <a:schemeClr val="accent2">
                    <a:lumMod val="50000"/>
                  </a:schemeClr>
                </a:solidFill>
                <a:effectLst/>
                <a:latin typeface="Times New Roman" panose="02020603050405020304" pitchFamily="18" charset="0"/>
                <a:cs typeface="Times New Roman" panose="02020603050405020304" pitchFamily="18" charset="0"/>
              </a:rPr>
              <a:t>world’s electricity, powering automobiles, ships and aircraft, and fuelling industrial activity. As a result, economic</a:t>
            </a:r>
          </a:p>
          <a:p>
            <a:r>
              <a:rPr lang="en-GB" b="0" i="0" dirty="0">
                <a:solidFill>
                  <a:schemeClr val="accent2">
                    <a:lumMod val="50000"/>
                  </a:schemeClr>
                </a:solidFill>
                <a:effectLst/>
                <a:latin typeface="Times New Roman" panose="02020603050405020304" pitchFamily="18" charset="0"/>
                <a:cs typeface="Times New Roman" panose="02020603050405020304" pitchFamily="18" charset="0"/>
              </a:rPr>
              <a:t>growth has been closely tied to a rise in greenhouse gas emissions through most of modern economic history.</a:t>
            </a:r>
            <a:r>
              <a:rPr lang="en-IN" dirty="0">
                <a:solidFill>
                  <a:schemeClr val="accent2">
                    <a:lumMod val="50000"/>
                  </a:schemeClr>
                </a:solidFill>
                <a:latin typeface="Times New Roman" panose="02020603050405020304" pitchFamily="18" charset="0"/>
                <a:cs typeface="Times New Roman" panose="02020603050405020304" pitchFamily="18" charset="0"/>
              </a:rPr>
              <a:t> </a:t>
            </a:r>
          </a:p>
          <a:p>
            <a:r>
              <a:rPr lang="en-IN" dirty="0">
                <a:solidFill>
                  <a:schemeClr val="accent2">
                    <a:lumMod val="50000"/>
                  </a:schemeClr>
                </a:solidFill>
                <a:latin typeface="Times New Roman" panose="02020603050405020304" pitchFamily="18" charset="0"/>
                <a:cs typeface="Times New Roman" panose="02020603050405020304" pitchFamily="18" charset="0"/>
              </a:rPr>
              <a:t>This is the reason that we can see the linear trend in CO2 emission w.r.t GDP. Hence countries with high GDP </a:t>
            </a:r>
            <a:r>
              <a:rPr lang="en-IN" dirty="0" err="1">
                <a:solidFill>
                  <a:schemeClr val="accent2">
                    <a:lumMod val="50000"/>
                  </a:schemeClr>
                </a:solidFill>
                <a:latin typeface="Times New Roman" panose="02020603050405020304" pitchFamily="18" charset="0"/>
                <a:cs typeface="Times New Roman" panose="02020603050405020304" pitchFamily="18" charset="0"/>
              </a:rPr>
              <a:t>i.e</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USA, China, Russia has higher CO2 emission though if we talk about data from 2010 onwards then China despite</a:t>
            </a:r>
          </a:p>
          <a:p>
            <a:r>
              <a:rPr lang="en-IN" dirty="0">
                <a:solidFill>
                  <a:schemeClr val="accent2">
                    <a:lumMod val="50000"/>
                  </a:schemeClr>
                </a:solidFill>
                <a:latin typeface="Times New Roman" panose="02020603050405020304" pitchFamily="18" charset="0"/>
                <a:cs typeface="Times New Roman" panose="02020603050405020304" pitchFamily="18" charset="0"/>
              </a:rPr>
              <a:t>having lower GDP then USA has way too higher CO2 emission than USA and India came on third position in terms</a:t>
            </a:r>
          </a:p>
          <a:p>
            <a:r>
              <a:rPr lang="en-IN" dirty="0">
                <a:solidFill>
                  <a:schemeClr val="accent2">
                    <a:lumMod val="50000"/>
                  </a:schemeClr>
                </a:solidFill>
                <a:latin typeface="Times New Roman" panose="02020603050405020304" pitchFamily="18" charset="0"/>
                <a:cs typeface="Times New Roman" panose="02020603050405020304" pitchFamily="18" charset="0"/>
              </a:rPr>
              <a:t>of both GDP  and CO2 emission.</a:t>
            </a:r>
          </a:p>
        </p:txBody>
      </p:sp>
      <p:sp>
        <p:nvSpPr>
          <p:cNvPr id="6" name="TextBox 5">
            <a:extLst>
              <a:ext uri="{FF2B5EF4-FFF2-40B4-BE49-F238E27FC236}">
                <a16:creationId xmlns:a16="http://schemas.microsoft.com/office/drawing/2014/main" id="{ED0C17D6-C39B-DEF9-716B-14890AA6CF6F}"/>
              </a:ext>
            </a:extLst>
          </p:cNvPr>
          <p:cNvSpPr txBox="1"/>
          <p:nvPr/>
        </p:nvSpPr>
        <p:spPr>
          <a:xfrm>
            <a:off x="3744686" y="333829"/>
            <a:ext cx="4575227" cy="369332"/>
          </a:xfrm>
          <a:prstGeom prst="rect">
            <a:avLst/>
          </a:prstGeom>
          <a:solidFill>
            <a:schemeClr val="accent1">
              <a:lumMod val="40000"/>
              <a:lumOff val="60000"/>
            </a:schemeClr>
          </a:solid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Trend of CO2 with GDP of Top 10 Countries</a:t>
            </a:r>
          </a:p>
        </p:txBody>
      </p:sp>
    </p:spTree>
    <p:extLst>
      <p:ext uri="{BB962C8B-B14F-4D97-AF65-F5344CB8AC3E}">
        <p14:creationId xmlns:p14="http://schemas.microsoft.com/office/powerpoint/2010/main" val="410364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738D0E-5298-0919-97B0-AD9834833747}"/>
              </a:ext>
            </a:extLst>
          </p:cNvPr>
          <p:cNvPicPr>
            <a:picLocks noChangeAspect="1"/>
          </p:cNvPicPr>
          <p:nvPr/>
        </p:nvPicPr>
        <p:blipFill>
          <a:blip r:embed="rId2"/>
          <a:stretch>
            <a:fillRect/>
          </a:stretch>
        </p:blipFill>
        <p:spPr>
          <a:xfrm>
            <a:off x="420899" y="3817257"/>
            <a:ext cx="11807402" cy="3309257"/>
          </a:xfrm>
          <a:prstGeom prst="rect">
            <a:avLst/>
          </a:prstGeom>
        </p:spPr>
      </p:pic>
      <p:sp>
        <p:nvSpPr>
          <p:cNvPr id="4" name="TextBox 3">
            <a:extLst>
              <a:ext uri="{FF2B5EF4-FFF2-40B4-BE49-F238E27FC236}">
                <a16:creationId xmlns:a16="http://schemas.microsoft.com/office/drawing/2014/main" id="{A48A63BA-69F5-2D2C-AEF8-BD51EAC7EC5D}"/>
              </a:ext>
            </a:extLst>
          </p:cNvPr>
          <p:cNvSpPr txBox="1"/>
          <p:nvPr/>
        </p:nvSpPr>
        <p:spPr>
          <a:xfrm>
            <a:off x="420899" y="1074057"/>
            <a:ext cx="11386515" cy="2862322"/>
          </a:xfrm>
          <a:prstGeom prst="rect">
            <a:avLst/>
          </a:prstGeom>
          <a:noFill/>
        </p:spPr>
        <p:txBody>
          <a:bodyPr wrap="none" rtlCol="0">
            <a:spAutoFit/>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In this visual, I am analysing trend of emission of CO2 with population of Countries and the impact of CO2</a:t>
            </a:r>
          </a:p>
          <a:p>
            <a:r>
              <a:rPr lang="en-IN" dirty="0">
                <a:solidFill>
                  <a:schemeClr val="accent2">
                    <a:lumMod val="50000"/>
                  </a:schemeClr>
                </a:solidFill>
                <a:latin typeface="Times New Roman" panose="02020603050405020304" pitchFamily="18" charset="0"/>
                <a:cs typeface="Times New Roman" panose="02020603050405020304" pitchFamily="18" charset="0"/>
              </a:rPr>
              <a:t>on their temperature. If I talk about the linearity then there is a significant linear relationship between population</a:t>
            </a:r>
          </a:p>
          <a:p>
            <a:r>
              <a:rPr lang="en-IN" dirty="0">
                <a:solidFill>
                  <a:schemeClr val="accent2">
                    <a:lumMod val="50000"/>
                  </a:schemeClr>
                </a:solidFill>
                <a:latin typeface="Times New Roman" panose="02020603050405020304" pitchFamily="18" charset="0"/>
                <a:cs typeface="Times New Roman" panose="02020603050405020304" pitchFamily="18" charset="0"/>
              </a:rPr>
              <a:t>and CO2 emission as with increase in population demands also increases which can increase the growth of factors </a:t>
            </a:r>
          </a:p>
          <a:p>
            <a:r>
              <a:rPr lang="en-IN" dirty="0">
                <a:solidFill>
                  <a:schemeClr val="accent2">
                    <a:lumMod val="50000"/>
                  </a:schemeClr>
                </a:solidFill>
                <a:latin typeface="Times New Roman" panose="02020603050405020304" pitchFamily="18" charset="0"/>
                <a:cs typeface="Times New Roman" panose="02020603050405020304" pitchFamily="18" charset="0"/>
              </a:rPr>
              <a:t>which results in emission of CO2 but If we see Top 3 countries USA, China and India, they do not follow linearity as </a:t>
            </a:r>
          </a:p>
          <a:p>
            <a:r>
              <a:rPr lang="en-IN" dirty="0">
                <a:solidFill>
                  <a:schemeClr val="accent2">
                    <a:lumMod val="50000"/>
                  </a:schemeClr>
                </a:solidFill>
                <a:latin typeface="Times New Roman" panose="02020603050405020304" pitchFamily="18" charset="0"/>
                <a:cs typeface="Times New Roman" panose="02020603050405020304" pitchFamily="18" charset="0"/>
              </a:rPr>
              <a:t>USA being less populated out of three has High CO2 emission which is the result of Industrial Revolution. Also here </a:t>
            </a:r>
          </a:p>
          <a:p>
            <a:r>
              <a:rPr lang="en-IN" dirty="0">
                <a:solidFill>
                  <a:schemeClr val="accent2">
                    <a:lumMod val="50000"/>
                  </a:schemeClr>
                </a:solidFill>
                <a:latin typeface="Times New Roman" panose="02020603050405020304" pitchFamily="18" charset="0"/>
                <a:cs typeface="Times New Roman" panose="02020603050405020304" pitchFamily="18" charset="0"/>
              </a:rPr>
              <a:t>size of bubbles signifies impact of CO2 emission on temperature where larger the size higher the change in temperature </a:t>
            </a:r>
          </a:p>
          <a:p>
            <a:r>
              <a:rPr lang="en-IN" dirty="0">
                <a:solidFill>
                  <a:schemeClr val="accent2">
                    <a:lumMod val="50000"/>
                  </a:schemeClr>
                </a:solidFill>
                <a:latin typeface="Times New Roman" panose="02020603050405020304" pitchFamily="18" charset="0"/>
                <a:cs typeface="Times New Roman" panose="02020603050405020304" pitchFamily="18" charset="0"/>
              </a:rPr>
              <a:t>due to CO2. Here we can see that USA has the higher impact of CO2 on its temperature followed by China. Also we</a:t>
            </a:r>
          </a:p>
          <a:p>
            <a:r>
              <a:rPr lang="en-IN" dirty="0">
                <a:solidFill>
                  <a:schemeClr val="accent2">
                    <a:lumMod val="50000"/>
                  </a:schemeClr>
                </a:solidFill>
                <a:latin typeface="Times New Roman" panose="02020603050405020304" pitchFamily="18" charset="0"/>
                <a:cs typeface="Times New Roman" panose="02020603050405020304" pitchFamily="18" charset="0"/>
              </a:rPr>
              <a:t>can see discrepancy as the countries like Russia, UK, Brazil, Indonesia and France which has lower CO2 Emission than </a:t>
            </a:r>
          </a:p>
          <a:p>
            <a:r>
              <a:rPr lang="en-IN" dirty="0">
                <a:solidFill>
                  <a:schemeClr val="accent2">
                    <a:lumMod val="50000"/>
                  </a:schemeClr>
                </a:solidFill>
                <a:latin typeface="Times New Roman" panose="02020603050405020304" pitchFamily="18" charset="0"/>
                <a:cs typeface="Times New Roman" panose="02020603050405020304" pitchFamily="18" charset="0"/>
              </a:rPr>
              <a:t>India has high temperature change due to CO2 hence there is no specific relationship between temp change and CO2.</a:t>
            </a:r>
          </a:p>
          <a:p>
            <a:endParaRPr lang="en-IN" dirty="0"/>
          </a:p>
        </p:txBody>
      </p:sp>
      <p:sp>
        <p:nvSpPr>
          <p:cNvPr id="5" name="TextBox 4">
            <a:extLst>
              <a:ext uri="{FF2B5EF4-FFF2-40B4-BE49-F238E27FC236}">
                <a16:creationId xmlns:a16="http://schemas.microsoft.com/office/drawing/2014/main" id="{111339E4-3432-CF1E-6B1C-A5F0E5376FA6}"/>
              </a:ext>
            </a:extLst>
          </p:cNvPr>
          <p:cNvSpPr txBox="1"/>
          <p:nvPr/>
        </p:nvSpPr>
        <p:spPr>
          <a:xfrm>
            <a:off x="2639937" y="333828"/>
            <a:ext cx="7118295" cy="369332"/>
          </a:xfrm>
          <a:prstGeom prst="rect">
            <a:avLst/>
          </a:prstGeom>
          <a:solidFill>
            <a:schemeClr val="accent1">
              <a:lumMod val="40000"/>
              <a:lumOff val="60000"/>
            </a:schemeClr>
          </a:solid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Emission of CO2 with population and temperature change due to CO2</a:t>
            </a:r>
          </a:p>
        </p:txBody>
      </p:sp>
    </p:spTree>
    <p:extLst>
      <p:ext uri="{BB962C8B-B14F-4D97-AF65-F5344CB8AC3E}">
        <p14:creationId xmlns:p14="http://schemas.microsoft.com/office/powerpoint/2010/main" val="209255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5F25E0-0515-B90B-E483-189EB74810C2}"/>
              </a:ext>
            </a:extLst>
          </p:cNvPr>
          <p:cNvPicPr>
            <a:picLocks noChangeAspect="1"/>
          </p:cNvPicPr>
          <p:nvPr/>
        </p:nvPicPr>
        <p:blipFill>
          <a:blip r:embed="rId2"/>
          <a:stretch>
            <a:fillRect/>
          </a:stretch>
        </p:blipFill>
        <p:spPr>
          <a:xfrm>
            <a:off x="908881" y="914400"/>
            <a:ext cx="10831437" cy="6096000"/>
          </a:xfrm>
          <a:prstGeom prst="rect">
            <a:avLst/>
          </a:prstGeom>
        </p:spPr>
      </p:pic>
      <p:sp>
        <p:nvSpPr>
          <p:cNvPr id="4" name="TextBox 3">
            <a:extLst>
              <a:ext uri="{FF2B5EF4-FFF2-40B4-BE49-F238E27FC236}">
                <a16:creationId xmlns:a16="http://schemas.microsoft.com/office/drawing/2014/main" id="{813B51F5-119B-A82A-1921-0C7135DFBD72}"/>
              </a:ext>
            </a:extLst>
          </p:cNvPr>
          <p:cNvSpPr txBox="1"/>
          <p:nvPr/>
        </p:nvSpPr>
        <p:spPr>
          <a:xfrm>
            <a:off x="5167086" y="304800"/>
            <a:ext cx="1659429" cy="369332"/>
          </a:xfrm>
          <a:prstGeom prst="rect">
            <a:avLst/>
          </a:prstGeom>
          <a:solidFill>
            <a:schemeClr val="accent1">
              <a:lumMod val="40000"/>
              <a:lumOff val="60000"/>
            </a:schemeClr>
          </a:solid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408393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65" name="Google Shape;265;p15"/>
          <p:cNvGrpSpPr/>
          <p:nvPr/>
        </p:nvGrpSpPr>
        <p:grpSpPr>
          <a:xfrm>
            <a:off x="1312376" y="95249"/>
            <a:ext cx="10280437" cy="6953251"/>
            <a:chOff x="798026" y="-95251"/>
            <a:chExt cx="10280437" cy="6953251"/>
          </a:xfrm>
        </p:grpSpPr>
        <p:sp>
          <p:nvSpPr>
            <p:cNvPr id="266" name="Google Shape;266;p15"/>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5"/>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5"/>
            <p:cNvSpPr/>
            <p:nvPr/>
          </p:nvSpPr>
          <p:spPr>
            <a:xfrm>
              <a:off x="798026" y="-95251"/>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70" name="Google Shape;270;p15"/>
          <p:cNvSpPr txBox="1">
            <a:spLocks noGrp="1"/>
          </p:cNvSpPr>
          <p:nvPr>
            <p:ph type="title"/>
          </p:nvPr>
        </p:nvSpPr>
        <p:spPr>
          <a:xfrm>
            <a:off x="2716150" y="2708525"/>
            <a:ext cx="764160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72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Recommendations</a:t>
            </a:r>
            <a:endParaRPr sz="72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1" name="Google Shape;271;p15"/>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6"/>
          <p:cNvSpPr txBox="1">
            <a:spLocks noGrp="1"/>
          </p:cNvSpPr>
          <p:nvPr>
            <p:ph type="title"/>
          </p:nvPr>
        </p:nvSpPr>
        <p:spPr>
          <a:xfrm>
            <a:off x="4236641" y="0"/>
            <a:ext cx="4175915"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44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Analysis Report</a:t>
            </a:r>
            <a:endParaRPr sz="44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643198A2-D546-F9A0-158B-5505781502F9}"/>
              </a:ext>
            </a:extLst>
          </p:cNvPr>
          <p:cNvSpPr/>
          <p:nvPr/>
        </p:nvSpPr>
        <p:spPr>
          <a:xfrm>
            <a:off x="490537" y="1417721"/>
            <a:ext cx="11668125" cy="4798111"/>
          </a:xfrm>
          <a:prstGeom prst="roundRect">
            <a:avLst/>
          </a:prstGeom>
          <a:solidFill>
            <a:schemeClr val="bg2">
              <a:lumMod val="9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r>
              <a:rPr lang="en-IN" sz="21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After doing in depth Analysis we came to the following conclusions:</a:t>
            </a:r>
          </a:p>
          <a:p>
            <a:endParaRPr lang="en-IN"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1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In order to control the world’s CO2 emission, our main focus should be developed countries   mainly as these are the countries which are affected mostly by Industrialisation and Urbanisation, with all the modern techniques coming, CO2 emission is increasing day by day and it is high time     we take preventive measures mainly in countries like USA, China, Russia, India etc.</a:t>
            </a:r>
          </a:p>
          <a:p>
            <a:pPr marL="342900" indent="-342900">
              <a:buFont typeface="Arial" panose="020B0604020202020204" pitchFamily="34" charset="0"/>
              <a:buChar char="•"/>
            </a:pPr>
            <a:endParaRPr lang="en-IN" sz="21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1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Main focus of area should be land use change. As we saw that it is major factor contributing in the growth of CO2 hence we need to control deforestation in all the parts of the world and plant as much trees as we can.</a:t>
            </a:r>
          </a:p>
          <a:p>
            <a:pPr marL="342900" indent="-342900">
              <a:buFont typeface="Arial" panose="020B0604020202020204" pitchFamily="34" charset="0"/>
              <a:buChar char="•"/>
            </a:pPr>
            <a:endParaRPr lang="en-IN" sz="21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1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Another factor we need to control is population. As we already saw that there is some linearity seen in population and CO2 emission. More populations, more demands which leads to more land use change, more industries. Hence it is a high time that we control world’s population mainly in countries like China and India.</a:t>
            </a:r>
          </a:p>
          <a:p>
            <a:pPr marL="342900" indent="-342900">
              <a:buFont typeface="Arial" panose="020B0604020202020204" pitchFamily="34" charset="0"/>
              <a:buChar char="•"/>
            </a:pPr>
            <a:endParaRPr lang="en-IN" sz="2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89" name="Google Shape;289;p17"/>
          <p:cNvGrpSpPr/>
          <p:nvPr/>
        </p:nvGrpSpPr>
        <p:grpSpPr>
          <a:xfrm>
            <a:off x="320929" y="209148"/>
            <a:ext cx="11595060" cy="6896903"/>
            <a:chOff x="596939" y="0"/>
            <a:chExt cx="11595060" cy="6896903"/>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chemeClr val="accent1">
                <a:lumMod val="75000"/>
              </a:schemeClr>
            </a:solidFill>
            <a:ln>
              <a:solidFill>
                <a:schemeClr val="tx2"/>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7"/>
            <p:cNvSpPr/>
            <p:nvPr/>
          </p:nvSpPr>
          <p:spPr>
            <a:xfrm>
              <a:off x="596939" y="1413551"/>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2" name="Google Shape;292;p17"/>
            <p:cNvSpPr/>
            <p:nvPr/>
          </p:nvSpPr>
          <p:spPr>
            <a:xfrm>
              <a:off x="985382" y="1678813"/>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247566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sz="8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THANK YOU</a:t>
            </a:r>
            <a:endParaRPr sz="8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3879712" y="296865"/>
            <a:ext cx="5328456"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GB" sz="48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INTRODUCTION</a:t>
            </a:r>
            <a:endParaRPr sz="48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6" name="Google Shape;46;p1"/>
          <p:cNvGrpSpPr/>
          <p:nvPr/>
        </p:nvGrpSpPr>
        <p:grpSpPr>
          <a:xfrm>
            <a:off x="219132" y="1561762"/>
            <a:ext cx="11719683" cy="4719649"/>
            <a:chOff x="-164714" y="1500303"/>
            <a:chExt cx="11454765" cy="4719649"/>
          </a:xfrm>
        </p:grpSpPr>
        <p:sp>
          <p:nvSpPr>
            <p:cNvPr id="47" name="Google Shape;47;p1"/>
            <p:cNvSpPr/>
            <p:nvPr/>
          </p:nvSpPr>
          <p:spPr>
            <a:xfrm>
              <a:off x="-164714" y="1500303"/>
              <a:ext cx="11454765" cy="388318"/>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highlight>
                  <a:srgbClr val="800080"/>
                </a:highlight>
                <a:latin typeface="Calibri"/>
                <a:ea typeface="Calibri"/>
                <a:cs typeface="Calibri"/>
                <a:sym typeface="Calibri"/>
              </a:endParaRPr>
            </a:p>
          </p:txBody>
        </p:sp>
        <p:sp>
          <p:nvSpPr>
            <p:cNvPr id="49" name="Google Shape;49;p1"/>
            <p:cNvSpPr/>
            <p:nvPr/>
          </p:nvSpPr>
          <p:spPr>
            <a:xfrm flipV="1">
              <a:off x="6687378" y="3211575"/>
              <a:ext cx="4035486" cy="2531495"/>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6406896" y="2618232"/>
              <a:ext cx="4531360" cy="3601720"/>
            </a:xfrm>
            <a:custGeom>
              <a:avLst/>
              <a:gdLst/>
              <a:ahLst/>
              <a:cxnLst/>
              <a:rect l="l" t="t" r="r" b="b"/>
              <a:pathLst>
                <a:path w="4531359" h="3601720" extrusionOk="0">
                  <a:moveTo>
                    <a:pt x="0" y="600201"/>
                  </a:moveTo>
                  <a:lnTo>
                    <a:pt x="1805" y="553298"/>
                  </a:lnTo>
                  <a:lnTo>
                    <a:pt x="7134" y="507381"/>
                  </a:lnTo>
                  <a:lnTo>
                    <a:pt x="15852" y="462585"/>
                  </a:lnTo>
                  <a:lnTo>
                    <a:pt x="27826" y="419042"/>
                  </a:lnTo>
                  <a:lnTo>
                    <a:pt x="42922" y="376887"/>
                  </a:lnTo>
                  <a:lnTo>
                    <a:pt x="61007" y="336253"/>
                  </a:lnTo>
                  <a:lnTo>
                    <a:pt x="81947" y="297274"/>
                  </a:lnTo>
                  <a:lnTo>
                    <a:pt x="105610" y="260082"/>
                  </a:lnTo>
                  <a:lnTo>
                    <a:pt x="131861" y="224811"/>
                  </a:lnTo>
                  <a:lnTo>
                    <a:pt x="160567" y="191595"/>
                  </a:lnTo>
                  <a:lnTo>
                    <a:pt x="191595" y="160567"/>
                  </a:lnTo>
                  <a:lnTo>
                    <a:pt x="224811" y="131861"/>
                  </a:lnTo>
                  <a:lnTo>
                    <a:pt x="260082" y="105610"/>
                  </a:lnTo>
                  <a:lnTo>
                    <a:pt x="297274" y="81947"/>
                  </a:lnTo>
                  <a:lnTo>
                    <a:pt x="336253" y="61007"/>
                  </a:lnTo>
                  <a:lnTo>
                    <a:pt x="376887" y="42922"/>
                  </a:lnTo>
                  <a:lnTo>
                    <a:pt x="419042" y="27826"/>
                  </a:lnTo>
                  <a:lnTo>
                    <a:pt x="462585" y="15852"/>
                  </a:lnTo>
                  <a:lnTo>
                    <a:pt x="507381" y="7134"/>
                  </a:lnTo>
                  <a:lnTo>
                    <a:pt x="553298" y="1805"/>
                  </a:lnTo>
                  <a:lnTo>
                    <a:pt x="600201" y="0"/>
                  </a:lnTo>
                  <a:lnTo>
                    <a:pt x="3930650" y="0"/>
                  </a:lnTo>
                  <a:lnTo>
                    <a:pt x="3977553" y="1805"/>
                  </a:lnTo>
                  <a:lnTo>
                    <a:pt x="4023470" y="7134"/>
                  </a:lnTo>
                  <a:lnTo>
                    <a:pt x="4068266" y="15852"/>
                  </a:lnTo>
                  <a:lnTo>
                    <a:pt x="4111809" y="27826"/>
                  </a:lnTo>
                  <a:lnTo>
                    <a:pt x="4153964" y="42922"/>
                  </a:lnTo>
                  <a:lnTo>
                    <a:pt x="4194598" y="61007"/>
                  </a:lnTo>
                  <a:lnTo>
                    <a:pt x="4233577" y="81947"/>
                  </a:lnTo>
                  <a:lnTo>
                    <a:pt x="4270769" y="105610"/>
                  </a:lnTo>
                  <a:lnTo>
                    <a:pt x="4306040" y="131861"/>
                  </a:lnTo>
                  <a:lnTo>
                    <a:pt x="4339256" y="160567"/>
                  </a:lnTo>
                  <a:lnTo>
                    <a:pt x="4370284" y="191595"/>
                  </a:lnTo>
                  <a:lnTo>
                    <a:pt x="4398990" y="224811"/>
                  </a:lnTo>
                  <a:lnTo>
                    <a:pt x="4425241" y="260082"/>
                  </a:lnTo>
                  <a:lnTo>
                    <a:pt x="4448904" y="297274"/>
                  </a:lnTo>
                  <a:lnTo>
                    <a:pt x="4469844" y="336253"/>
                  </a:lnTo>
                  <a:lnTo>
                    <a:pt x="4487929" y="376887"/>
                  </a:lnTo>
                  <a:lnTo>
                    <a:pt x="4503025" y="419042"/>
                  </a:lnTo>
                  <a:lnTo>
                    <a:pt x="4514999" y="462585"/>
                  </a:lnTo>
                  <a:lnTo>
                    <a:pt x="4523717" y="507381"/>
                  </a:lnTo>
                  <a:lnTo>
                    <a:pt x="4529046" y="553298"/>
                  </a:lnTo>
                  <a:lnTo>
                    <a:pt x="4530852" y="600201"/>
                  </a:lnTo>
                  <a:lnTo>
                    <a:pt x="4530852" y="3000997"/>
                  </a:lnTo>
                  <a:lnTo>
                    <a:pt x="4529046" y="3047904"/>
                  </a:lnTo>
                  <a:lnTo>
                    <a:pt x="4523717" y="3093824"/>
                  </a:lnTo>
                  <a:lnTo>
                    <a:pt x="4514999" y="3138622"/>
                  </a:lnTo>
                  <a:lnTo>
                    <a:pt x="4503025" y="3182167"/>
                  </a:lnTo>
                  <a:lnTo>
                    <a:pt x="4487929" y="3224323"/>
                  </a:lnTo>
                  <a:lnTo>
                    <a:pt x="4469844" y="3264959"/>
                  </a:lnTo>
                  <a:lnTo>
                    <a:pt x="4448904" y="3303939"/>
                  </a:lnTo>
                  <a:lnTo>
                    <a:pt x="4425241" y="3341132"/>
                  </a:lnTo>
                  <a:lnTo>
                    <a:pt x="4398990" y="3376403"/>
                  </a:lnTo>
                  <a:lnTo>
                    <a:pt x="4370284" y="3409619"/>
                  </a:lnTo>
                  <a:lnTo>
                    <a:pt x="4339256" y="3440647"/>
                  </a:lnTo>
                  <a:lnTo>
                    <a:pt x="4306040" y="3469353"/>
                  </a:lnTo>
                  <a:lnTo>
                    <a:pt x="4270769" y="3495604"/>
                  </a:lnTo>
                  <a:lnTo>
                    <a:pt x="4233577" y="3519266"/>
                  </a:lnTo>
                  <a:lnTo>
                    <a:pt x="4194598" y="3540206"/>
                  </a:lnTo>
                  <a:lnTo>
                    <a:pt x="4153964" y="3558291"/>
                  </a:lnTo>
                  <a:lnTo>
                    <a:pt x="4111809" y="3573386"/>
                  </a:lnTo>
                  <a:lnTo>
                    <a:pt x="4068266" y="3585360"/>
                  </a:lnTo>
                  <a:lnTo>
                    <a:pt x="4023470" y="3594077"/>
                  </a:lnTo>
                  <a:lnTo>
                    <a:pt x="3977553" y="3599406"/>
                  </a:lnTo>
                  <a:lnTo>
                    <a:pt x="3930650" y="3601211"/>
                  </a:lnTo>
                  <a:lnTo>
                    <a:pt x="600201" y="3601211"/>
                  </a:lnTo>
                  <a:lnTo>
                    <a:pt x="553298" y="3599406"/>
                  </a:lnTo>
                  <a:lnTo>
                    <a:pt x="507381" y="3594077"/>
                  </a:lnTo>
                  <a:lnTo>
                    <a:pt x="462585" y="3585360"/>
                  </a:lnTo>
                  <a:lnTo>
                    <a:pt x="419042" y="3573386"/>
                  </a:lnTo>
                  <a:lnTo>
                    <a:pt x="376887" y="3558291"/>
                  </a:lnTo>
                  <a:lnTo>
                    <a:pt x="336253" y="3540206"/>
                  </a:lnTo>
                  <a:lnTo>
                    <a:pt x="297274" y="3519266"/>
                  </a:lnTo>
                  <a:lnTo>
                    <a:pt x="260082" y="3495604"/>
                  </a:lnTo>
                  <a:lnTo>
                    <a:pt x="224811" y="3469353"/>
                  </a:lnTo>
                  <a:lnTo>
                    <a:pt x="191595" y="3440647"/>
                  </a:lnTo>
                  <a:lnTo>
                    <a:pt x="160567" y="3409619"/>
                  </a:lnTo>
                  <a:lnTo>
                    <a:pt x="131861" y="3376403"/>
                  </a:lnTo>
                  <a:lnTo>
                    <a:pt x="105610" y="3341132"/>
                  </a:lnTo>
                  <a:lnTo>
                    <a:pt x="81947" y="3303939"/>
                  </a:lnTo>
                  <a:lnTo>
                    <a:pt x="61007" y="3264959"/>
                  </a:lnTo>
                  <a:lnTo>
                    <a:pt x="42922" y="3224323"/>
                  </a:lnTo>
                  <a:lnTo>
                    <a:pt x="27826" y="3182167"/>
                  </a:lnTo>
                  <a:lnTo>
                    <a:pt x="15852" y="3138622"/>
                  </a:lnTo>
                  <a:lnTo>
                    <a:pt x="7134" y="3093824"/>
                  </a:lnTo>
                  <a:lnTo>
                    <a:pt x="1805" y="3047904"/>
                  </a:lnTo>
                  <a:lnTo>
                    <a:pt x="0" y="3000997"/>
                  </a:lnTo>
                  <a:lnTo>
                    <a:pt x="0" y="600201"/>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848163C5-DFD2-A702-C376-37634CA6FB0F}"/>
              </a:ext>
            </a:extLst>
          </p:cNvPr>
          <p:cNvPicPr>
            <a:picLocks noChangeAspect="1"/>
          </p:cNvPicPr>
          <p:nvPr/>
        </p:nvPicPr>
        <p:blipFill>
          <a:blip r:embed="rId3"/>
          <a:srcRect l="12355" r="12355"/>
          <a:stretch/>
        </p:blipFill>
        <p:spPr>
          <a:xfrm>
            <a:off x="1058314" y="2528590"/>
            <a:ext cx="4588507" cy="39021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Rounded Corners 3">
            <a:extLst>
              <a:ext uri="{FF2B5EF4-FFF2-40B4-BE49-F238E27FC236}">
                <a16:creationId xmlns:a16="http://schemas.microsoft.com/office/drawing/2014/main" id="{DAA95FDD-08D6-C191-7087-FEC176B2E4F3}"/>
              </a:ext>
            </a:extLst>
          </p:cNvPr>
          <p:cNvSpPr/>
          <p:nvPr/>
        </p:nvSpPr>
        <p:spPr>
          <a:xfrm>
            <a:off x="6078973" y="2528590"/>
            <a:ext cx="5393634" cy="3902148"/>
          </a:xfrm>
          <a:prstGeom prst="roundRect">
            <a:avLst/>
          </a:prstGeom>
          <a:solidFill>
            <a:schemeClr val="bg2">
              <a:lumMod val="9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rtl="0">
              <a:spcBef>
                <a:spcPts val="0"/>
              </a:spcBef>
              <a:spcAft>
                <a:spcPts val="0"/>
              </a:spcAft>
              <a:buNone/>
            </a:pPr>
            <a:r>
              <a:rPr lang="en-GB" sz="2000" dirty="0">
                <a:solidFill>
                  <a:schemeClr val="accent2">
                    <a:lumMod val="75000"/>
                  </a:schemeClr>
                </a:solidFill>
                <a:latin typeface="Times New Roman" panose="02020603050405020304" pitchFamily="18" charset="0"/>
                <a:ea typeface="Calibri"/>
                <a:cs typeface="Times New Roman" panose="02020603050405020304" pitchFamily="18" charset="0"/>
                <a:sym typeface="Calibri"/>
              </a:rPr>
              <a:t>In this Tableau Project we are analysing Emission of CO2 in different countries of World and checking trend of its emission with other factors like population , GDP etc. We are checking the factors which are most responsible for emission of CO2 and how from year 1700 till present, its emission is increasing along with other green house gases</a:t>
            </a:r>
            <a:r>
              <a:rPr lang="en-GB" sz="2000" dirty="0">
                <a:solidFill>
                  <a:schemeClr val="accent1">
                    <a:lumMod val="50000"/>
                  </a:schemeClr>
                </a:solidFill>
                <a:latin typeface="Calibri"/>
                <a:ea typeface="Calibri"/>
                <a:cs typeface="Calibri"/>
                <a:sym typeface="Calibri"/>
              </a:rPr>
              <a:t>.</a:t>
            </a:r>
          </a:p>
          <a:p>
            <a:pPr marL="0" marR="0" lvl="0" indent="0" algn="l" rtl="0">
              <a:spcBef>
                <a:spcPts val="0"/>
              </a:spcBef>
              <a:spcAft>
                <a:spcPts val="0"/>
              </a:spcAft>
              <a:buNone/>
            </a:pPr>
            <a:endParaRPr lang="en-GB" sz="12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C9C6617-7184-2F19-ADEA-ADAEC90124C0}"/>
              </a:ext>
            </a:extLst>
          </p:cNvPr>
          <p:cNvSpPr/>
          <p:nvPr/>
        </p:nvSpPr>
        <p:spPr>
          <a:xfrm>
            <a:off x="495300" y="1494100"/>
            <a:ext cx="11658600" cy="559250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endParaRPr lang="en-IN"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8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DATA EXPLORATION- </a:t>
            </a:r>
            <a:r>
              <a:rPr lang="en-IN" sz="2800"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Using Tableau to understand the structure , pattern and relationships between measures and dimensions.</a:t>
            </a:r>
          </a:p>
          <a:p>
            <a:endPar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8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STATISTICAL ANALYSIS- </a:t>
            </a:r>
            <a:r>
              <a:rPr lang="en-IN" sz="2800"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Using Tableau Calculated field to do statistical analysis by calculating averages , counts , sum total etc</a:t>
            </a:r>
          </a:p>
          <a:p>
            <a:endPar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8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VISUALISATION- </a:t>
            </a:r>
            <a:r>
              <a:rPr lang="en-IN" sz="2800" dirty="0">
                <a:ln w="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Using Tableau to visualise the data in order to learn the trends and pattern and analyse our future goals</a:t>
            </a:r>
          </a:p>
          <a:p>
            <a:pPr algn="ctr"/>
            <a:endParaRPr lang="en-IN" dirty="0"/>
          </a:p>
        </p:txBody>
      </p:sp>
      <p:sp>
        <p:nvSpPr>
          <p:cNvPr id="6" name="TextBox 5">
            <a:extLst>
              <a:ext uri="{FF2B5EF4-FFF2-40B4-BE49-F238E27FC236}">
                <a16:creationId xmlns:a16="http://schemas.microsoft.com/office/drawing/2014/main" id="{E20FAE27-AA4C-8BB4-C9A1-0B312F4CE211}"/>
              </a:ext>
            </a:extLst>
          </p:cNvPr>
          <p:cNvSpPr txBox="1"/>
          <p:nvPr/>
        </p:nvSpPr>
        <p:spPr>
          <a:xfrm>
            <a:off x="3305175" y="228600"/>
            <a:ext cx="6038850" cy="830997"/>
          </a:xfrm>
          <a:prstGeom prst="rect">
            <a:avLst/>
          </a:prstGeom>
          <a:noFill/>
        </p:spPr>
        <p:txBody>
          <a:bodyPr wrap="square" rtlCol="0">
            <a:spAutoFit/>
          </a:bodyPr>
          <a:lstStyle/>
          <a:p>
            <a:pPr algn="ctr"/>
            <a:r>
              <a:rPr lang="en-IN" sz="48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3631882" y="283851"/>
            <a:ext cx="6073592"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40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PROJECT OVERVIEW</a:t>
            </a:r>
            <a:endParaRPr sz="40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81" name="Google Shape;81;p3"/>
          <p:cNvGrpSpPr/>
          <p:nvPr/>
        </p:nvGrpSpPr>
        <p:grpSpPr>
          <a:xfrm>
            <a:off x="411289" y="1384222"/>
            <a:ext cx="11454765" cy="2944066"/>
            <a:chOff x="30289" y="1657398"/>
            <a:chExt cx="11454765" cy="2944066"/>
          </a:xfrm>
        </p:grpSpPr>
        <p:sp>
          <p:nvSpPr>
            <p:cNvPr id="82" name="Google Shape;82;p3"/>
            <p:cNvSpPr/>
            <p:nvPr/>
          </p:nvSpPr>
          <p:spPr>
            <a:xfrm>
              <a:off x="30289" y="1657398"/>
              <a:ext cx="11454765" cy="42247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lnSpc>
                  <a:spcPct val="300000"/>
                </a:lnSpc>
                <a:spcBef>
                  <a:spcPts val="0"/>
                </a:spcBef>
                <a:spcAft>
                  <a:spcPts val="0"/>
                </a:spcAft>
                <a:buNone/>
              </a:pPr>
              <a:endParaRPr sz="1800">
                <a:solidFill>
                  <a:schemeClr val="accent1">
                    <a:lumMod val="50000"/>
                  </a:schemeClr>
                </a:solidFill>
                <a:latin typeface="Calibri"/>
                <a:ea typeface="Calibri"/>
                <a:cs typeface="Calibri"/>
                <a:sym typeface="Calibri"/>
              </a:endParaRPr>
            </a:p>
          </p:txBody>
        </p:sp>
        <p:sp>
          <p:nvSpPr>
            <p:cNvPr id="87" name="Google Shape;87;p3"/>
            <p:cNvSpPr/>
            <p:nvPr/>
          </p:nvSpPr>
          <p:spPr>
            <a:xfrm>
              <a:off x="6406896" y="3384804"/>
              <a:ext cx="4531360" cy="1216660"/>
            </a:xfrm>
            <a:custGeom>
              <a:avLst/>
              <a:gdLst/>
              <a:ahLst/>
              <a:cxnLst/>
              <a:rect l="l" t="t" r="r" b="b"/>
              <a:pathLst>
                <a:path w="4531359" h="1216660" extrusionOk="0">
                  <a:moveTo>
                    <a:pt x="0" y="202692"/>
                  </a:moveTo>
                  <a:lnTo>
                    <a:pt x="5356" y="156234"/>
                  </a:lnTo>
                  <a:lnTo>
                    <a:pt x="20611" y="113577"/>
                  </a:lnTo>
                  <a:lnTo>
                    <a:pt x="44547" y="75942"/>
                  </a:lnTo>
                  <a:lnTo>
                    <a:pt x="75942" y="44547"/>
                  </a:lnTo>
                  <a:lnTo>
                    <a:pt x="113577" y="20611"/>
                  </a:lnTo>
                  <a:lnTo>
                    <a:pt x="156234" y="5356"/>
                  </a:lnTo>
                  <a:lnTo>
                    <a:pt x="202692" y="0"/>
                  </a:lnTo>
                  <a:lnTo>
                    <a:pt x="4328159" y="0"/>
                  </a:lnTo>
                  <a:lnTo>
                    <a:pt x="4374617" y="5356"/>
                  </a:lnTo>
                  <a:lnTo>
                    <a:pt x="4417274" y="20611"/>
                  </a:lnTo>
                  <a:lnTo>
                    <a:pt x="4454909" y="44547"/>
                  </a:lnTo>
                  <a:lnTo>
                    <a:pt x="4486304" y="75942"/>
                  </a:lnTo>
                  <a:lnTo>
                    <a:pt x="4510240" y="113577"/>
                  </a:lnTo>
                  <a:lnTo>
                    <a:pt x="4525495" y="156234"/>
                  </a:lnTo>
                  <a:lnTo>
                    <a:pt x="4530852" y="202692"/>
                  </a:lnTo>
                  <a:lnTo>
                    <a:pt x="4530852" y="1013460"/>
                  </a:lnTo>
                  <a:lnTo>
                    <a:pt x="4525495" y="1059917"/>
                  </a:lnTo>
                  <a:lnTo>
                    <a:pt x="4510240" y="1102574"/>
                  </a:lnTo>
                  <a:lnTo>
                    <a:pt x="4486304" y="1140209"/>
                  </a:lnTo>
                  <a:lnTo>
                    <a:pt x="4454909" y="1171604"/>
                  </a:lnTo>
                  <a:lnTo>
                    <a:pt x="4417274" y="1195540"/>
                  </a:lnTo>
                  <a:lnTo>
                    <a:pt x="4374617" y="1210795"/>
                  </a:lnTo>
                  <a:lnTo>
                    <a:pt x="4328159" y="1216152"/>
                  </a:lnTo>
                  <a:lnTo>
                    <a:pt x="202692" y="1216152"/>
                  </a:lnTo>
                  <a:lnTo>
                    <a:pt x="156234" y="1210795"/>
                  </a:lnTo>
                  <a:lnTo>
                    <a:pt x="113577" y="1195540"/>
                  </a:lnTo>
                  <a:lnTo>
                    <a:pt x="75942" y="1171604"/>
                  </a:lnTo>
                  <a:lnTo>
                    <a:pt x="44547" y="1140209"/>
                  </a:lnTo>
                  <a:lnTo>
                    <a:pt x="20611" y="1102574"/>
                  </a:lnTo>
                  <a:lnTo>
                    <a:pt x="5356" y="1059917"/>
                  </a:lnTo>
                  <a:lnTo>
                    <a:pt x="0" y="1013460"/>
                  </a:lnTo>
                  <a:lnTo>
                    <a:pt x="0" y="202692"/>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300000"/>
                </a:lnSpc>
                <a:spcBef>
                  <a:spcPts val="0"/>
                </a:spcBef>
                <a:spcAft>
                  <a:spcPts val="0"/>
                </a:spcAft>
                <a:buNone/>
              </a:pPr>
              <a:endParaRPr sz="1800">
                <a:solidFill>
                  <a:schemeClr val="accent1">
                    <a:lumMod val="50000"/>
                  </a:schemeClr>
                </a:solidFill>
                <a:latin typeface="Calibri"/>
                <a:ea typeface="Calibri"/>
                <a:cs typeface="Calibri"/>
                <a:sym typeface="Calibri"/>
              </a:endParaRPr>
            </a:p>
          </p:txBody>
        </p:sp>
      </p:grpSp>
      <p:sp>
        <p:nvSpPr>
          <p:cNvPr id="88" name="Google Shape;88;p3"/>
          <p:cNvSpPr txBox="1"/>
          <p:nvPr/>
        </p:nvSpPr>
        <p:spPr>
          <a:xfrm>
            <a:off x="6983793" y="3264299"/>
            <a:ext cx="4139565" cy="236668"/>
          </a:xfrm>
          <a:prstGeom prst="rect">
            <a:avLst/>
          </a:prstGeom>
          <a:noFill/>
          <a:ln>
            <a:noFill/>
          </a:ln>
        </p:spPr>
        <p:txBody>
          <a:bodyPr spcFirstLastPara="1" wrap="square" lIns="0" tIns="38100" rIns="0" bIns="0" anchor="t" anchorCtr="0">
            <a:spAutoFit/>
          </a:bodyPr>
          <a:lstStyle/>
          <a:p>
            <a:pPr marL="12700" marR="5080" lvl="0" indent="0" algn="just" rtl="0">
              <a:lnSpc>
                <a:spcPct val="91700"/>
              </a:lnSpc>
              <a:spcBef>
                <a:spcPts val="0"/>
              </a:spcBef>
              <a:spcAft>
                <a:spcPts val="0"/>
              </a:spcAft>
              <a:buNone/>
            </a:pPr>
            <a:r>
              <a:rPr lang="en-GB" sz="1400">
                <a:solidFill>
                  <a:srgbClr val="FFFFFF"/>
                </a:solidFill>
                <a:latin typeface="Carlito"/>
                <a:ea typeface="Carlito"/>
                <a:cs typeface="Carlito"/>
                <a:sym typeface="Carlito"/>
              </a:rPr>
              <a:t>Description</a:t>
            </a:r>
            <a:endParaRPr sz="1400">
              <a:solidFill>
                <a:schemeClr val="dk1"/>
              </a:solidFill>
              <a:latin typeface="Carlito"/>
              <a:ea typeface="Carlito"/>
              <a:cs typeface="Carlito"/>
              <a:sym typeface="Carlito"/>
            </a:endParaRPr>
          </a:p>
        </p:txBody>
      </p:sp>
      <p:sp>
        <p:nvSpPr>
          <p:cNvPr id="89" name="Google Shape;89;p3"/>
          <p:cNvSpPr/>
          <p:nvPr/>
        </p:nvSpPr>
        <p:spPr>
          <a:xfrm>
            <a:off x="809244" y="2659378"/>
            <a:ext cx="6334506" cy="101299"/>
          </a:xfrm>
          <a:custGeom>
            <a:avLst/>
            <a:gdLst/>
            <a:ahLst/>
            <a:cxnLst/>
            <a:rect l="l" t="t" r="r" b="b"/>
            <a:pathLst>
              <a:path w="4246245" h="120000" extrusionOk="0">
                <a:moveTo>
                  <a:pt x="0" y="0"/>
                </a:moveTo>
                <a:lnTo>
                  <a:pt x="4245864"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3"/>
          <p:cNvSpPr txBox="1"/>
          <p:nvPr/>
        </p:nvSpPr>
        <p:spPr>
          <a:xfrm>
            <a:off x="809244" y="2234906"/>
            <a:ext cx="5791049" cy="981669"/>
          </a:xfrm>
          <a:prstGeom prst="rect">
            <a:avLst/>
          </a:prstGeom>
          <a:noFill/>
          <a:ln>
            <a:noFill/>
          </a:ln>
        </p:spPr>
        <p:txBody>
          <a:bodyPr spcFirstLastPara="1" wrap="square" lIns="0" tIns="57775" rIns="0" bIns="0" anchor="t" anchorCtr="0">
            <a:spAutoFit/>
          </a:bodyPr>
          <a:lstStyle/>
          <a:p>
            <a:pPr marL="12700" marR="0" lvl="0" indent="0" algn="l" rtl="0">
              <a:lnSpc>
                <a:spcPct val="100000"/>
              </a:lnSpc>
              <a:spcBef>
                <a:spcPts val="0"/>
              </a:spcBef>
              <a:spcAft>
                <a:spcPts val="0"/>
              </a:spcAft>
              <a:buNone/>
            </a:pPr>
            <a:r>
              <a:rPr lang="en-GB" sz="2400" b="1"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Project Name:</a:t>
            </a:r>
            <a:endParaRPr lang="en-GB" sz="24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Carlito"/>
            </a:endParaRPr>
          </a:p>
          <a:p>
            <a:pPr marL="12700" marR="0" lvl="0" indent="0" algn="l" rtl="0">
              <a:lnSpc>
                <a:spcPct val="100000"/>
              </a:lnSpc>
              <a:spcBef>
                <a:spcPts val="0"/>
              </a:spcBef>
              <a:spcAft>
                <a:spcPts val="0"/>
              </a:spcAft>
              <a:buNone/>
            </a:pPr>
            <a:endParaRPr lang="en-GB"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0"/>
              </a:spcBef>
              <a:spcAft>
                <a:spcPts val="0"/>
              </a:spcAft>
              <a:buNone/>
            </a:pPr>
            <a:r>
              <a:rPr lang="en-GB"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sym typeface="Carlito"/>
              </a:rPr>
              <a:t>CO2 Emission Project </a:t>
            </a:r>
          </a:p>
        </p:txBody>
      </p:sp>
      <p:sp>
        <p:nvSpPr>
          <p:cNvPr id="91" name="Google Shape;91;p3"/>
          <p:cNvSpPr/>
          <p:nvPr/>
        </p:nvSpPr>
        <p:spPr>
          <a:xfrm flipV="1">
            <a:off x="809244" y="3111628"/>
            <a:ext cx="6334506" cy="101299"/>
          </a:xfrm>
          <a:custGeom>
            <a:avLst/>
            <a:gdLst/>
            <a:ahLst/>
            <a:cxnLst/>
            <a:rect l="l" t="t" r="r" b="b"/>
            <a:pathLst>
              <a:path w="4246245" h="120000" extrusionOk="0">
                <a:moveTo>
                  <a:pt x="0" y="0"/>
                </a:moveTo>
                <a:lnTo>
                  <a:pt x="4245864"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txBox="1"/>
          <p:nvPr/>
        </p:nvSpPr>
        <p:spPr>
          <a:xfrm>
            <a:off x="809244" y="4976670"/>
            <a:ext cx="4831436" cy="1000910"/>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None/>
            </a:pPr>
            <a:r>
              <a:rPr lang="en-GB" sz="2400" b="1" dirty="0">
                <a:solidFill>
                  <a:schemeClr val="accent1">
                    <a:lumMod val="50000"/>
                  </a:schemeClr>
                </a:solidFill>
                <a:latin typeface="Times New Roman" panose="02020603050405020304" pitchFamily="18" charset="0"/>
                <a:ea typeface="Carlito"/>
                <a:cs typeface="Times New Roman" panose="02020603050405020304" pitchFamily="18" charset="0"/>
                <a:sym typeface="Carlito"/>
              </a:rPr>
              <a:t>Conducted By</a:t>
            </a:r>
            <a:r>
              <a:rPr lang="en-GB" sz="2400" b="1" dirty="0">
                <a:solidFill>
                  <a:schemeClr val="accent1">
                    <a:lumMod val="50000"/>
                  </a:schemeClr>
                </a:solidFill>
                <a:latin typeface="Carlito"/>
                <a:ea typeface="Carlito"/>
                <a:cs typeface="Carlito"/>
                <a:sym typeface="Carlito"/>
              </a:rPr>
              <a:t>:</a:t>
            </a:r>
          </a:p>
          <a:p>
            <a:pPr marL="12700" marR="0" lvl="0" indent="0" algn="l" rtl="0">
              <a:lnSpc>
                <a:spcPct val="100000"/>
              </a:lnSpc>
              <a:spcBef>
                <a:spcPts val="0"/>
              </a:spcBef>
              <a:spcAft>
                <a:spcPts val="0"/>
              </a:spcAft>
              <a:buNone/>
            </a:pPr>
            <a:endParaRPr lang="en-GB" sz="1800" dirty="0">
              <a:solidFill>
                <a:schemeClr val="dk1"/>
              </a:solidFill>
              <a:latin typeface="Times New Roman" panose="02020603050405020304" pitchFamily="18" charset="0"/>
              <a:ea typeface="Carlito"/>
              <a:cs typeface="Times New Roman" panose="02020603050405020304" pitchFamily="18" charset="0"/>
              <a:sym typeface="Carlito"/>
            </a:endParaRPr>
          </a:p>
          <a:p>
            <a:pPr marL="12700" marR="0" lvl="0" indent="0" algn="l" rtl="0">
              <a:lnSpc>
                <a:spcPct val="100000"/>
              </a:lnSpc>
              <a:spcBef>
                <a:spcPts val="0"/>
              </a:spcBef>
              <a:spcAft>
                <a:spcPts val="0"/>
              </a:spcAft>
              <a:buNone/>
            </a:pPr>
            <a:r>
              <a:rPr lang="en-GB" sz="20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sym typeface="Carlito"/>
              </a:rPr>
              <a:t>Gulafsha Ansari</a:t>
            </a:r>
          </a:p>
        </p:txBody>
      </p:sp>
      <p:sp>
        <p:nvSpPr>
          <p:cNvPr id="93" name="Google Shape;93;p3"/>
          <p:cNvSpPr/>
          <p:nvPr/>
        </p:nvSpPr>
        <p:spPr>
          <a:xfrm flipV="1">
            <a:off x="809244" y="5073180"/>
            <a:ext cx="6334506" cy="293697"/>
          </a:xfrm>
          <a:custGeom>
            <a:avLst/>
            <a:gdLst/>
            <a:ahLst/>
            <a:cxnLst/>
            <a:rect l="l" t="t" r="r" b="b"/>
            <a:pathLst>
              <a:path w="4246245" h="120000" extrusionOk="0">
                <a:moveTo>
                  <a:pt x="0" y="0"/>
                </a:moveTo>
                <a:lnTo>
                  <a:pt x="4245864"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 name="Straight Connector 2">
            <a:extLst>
              <a:ext uri="{FF2B5EF4-FFF2-40B4-BE49-F238E27FC236}">
                <a16:creationId xmlns:a16="http://schemas.microsoft.com/office/drawing/2014/main" id="{645759BD-9795-0168-899F-119EAE568A25}"/>
              </a:ext>
            </a:extLst>
          </p:cNvPr>
          <p:cNvCxnSpPr>
            <a:cxnSpLocks/>
          </p:cNvCxnSpPr>
          <p:nvPr/>
        </p:nvCxnSpPr>
        <p:spPr>
          <a:xfrm>
            <a:off x="809244" y="5945179"/>
            <a:ext cx="6334506"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5E38D22-C831-4BF6-9770-0CD96BBAB54F}"/>
              </a:ext>
            </a:extLst>
          </p:cNvPr>
          <p:cNvCxnSpPr>
            <a:cxnSpLocks/>
          </p:cNvCxnSpPr>
          <p:nvPr/>
        </p:nvCxnSpPr>
        <p:spPr>
          <a:xfrm>
            <a:off x="809244" y="3962400"/>
            <a:ext cx="6334506" cy="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7E372921-87CC-631A-79CA-F7ED33CBBAFC}"/>
              </a:ext>
            </a:extLst>
          </p:cNvPr>
          <p:cNvCxnSpPr>
            <a:cxnSpLocks/>
          </p:cNvCxnSpPr>
          <p:nvPr/>
        </p:nvCxnSpPr>
        <p:spPr>
          <a:xfrm>
            <a:off x="809244" y="4555958"/>
            <a:ext cx="6334506"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8B63A4A-521F-5C36-4923-4ACC120399DB}"/>
              </a:ext>
            </a:extLst>
          </p:cNvPr>
          <p:cNvSpPr txBox="1"/>
          <p:nvPr/>
        </p:nvSpPr>
        <p:spPr>
          <a:xfrm>
            <a:off x="696949" y="3596513"/>
            <a:ext cx="2960041" cy="461665"/>
          </a:xfrm>
          <a:prstGeom prst="rect">
            <a:avLst/>
          </a:prstGeom>
          <a:noFill/>
        </p:spPr>
        <p:txBody>
          <a:bodyPr wrap="none" rtlCol="0">
            <a:spAutoFit/>
          </a:bodyPr>
          <a:lstStyle/>
          <a:p>
            <a:r>
              <a:rPr lang="en-IN" sz="2400" b="1" dirty="0">
                <a:solidFill>
                  <a:schemeClr val="accent2">
                    <a:lumMod val="75000"/>
                  </a:schemeClr>
                </a:solidFill>
                <a:latin typeface="Times New Roman" panose="02020603050405020304" pitchFamily="18" charset="0"/>
                <a:cs typeface="Times New Roman" panose="02020603050405020304" pitchFamily="18" charset="0"/>
              </a:rPr>
              <a:t>Tableau Public Link:</a:t>
            </a:r>
          </a:p>
        </p:txBody>
      </p:sp>
      <p:pic>
        <p:nvPicPr>
          <p:cNvPr id="16" name="Graphic 15" descr="Earth globe: Africa and Europe with solid fill">
            <a:hlinkClick r:id="rId3"/>
            <a:extLst>
              <a:ext uri="{FF2B5EF4-FFF2-40B4-BE49-F238E27FC236}">
                <a16:creationId xmlns:a16="http://schemas.microsoft.com/office/drawing/2014/main" id="{A362E684-3A30-344B-AAE9-5CE0EAA312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948" y="4069261"/>
            <a:ext cx="939347" cy="4256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4273971" y="580686"/>
            <a:ext cx="3786900" cy="628377"/>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GB" sz="4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DATA SET</a:t>
            </a:r>
          </a:p>
        </p:txBody>
      </p:sp>
      <p:grpSp>
        <p:nvGrpSpPr>
          <p:cNvPr id="138" name="Google Shape;138;p5"/>
          <p:cNvGrpSpPr/>
          <p:nvPr/>
        </p:nvGrpSpPr>
        <p:grpSpPr>
          <a:xfrm>
            <a:off x="566928" y="1726304"/>
            <a:ext cx="11515344" cy="4730496"/>
            <a:chOff x="0" y="1999488"/>
            <a:chExt cx="11515344" cy="4730496"/>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5"/>
            <p:cNvSpPr/>
            <p:nvPr/>
          </p:nvSpPr>
          <p:spPr>
            <a:xfrm>
              <a:off x="6406896" y="3003804"/>
              <a:ext cx="1415796" cy="8488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Carlito"/>
                <a:ea typeface="Carlito"/>
                <a:cs typeface="Carlito"/>
                <a:sym typeface="Carlito"/>
              </a:rPr>
              <a:t>Customers</a:t>
            </a:r>
            <a:endParaRPr sz="2200">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Carlito"/>
                <a:ea typeface="Carlito"/>
                <a:cs typeface="Carlito"/>
                <a:sym typeface="Carlito"/>
              </a:rPr>
              <a:t>Products</a:t>
            </a:r>
            <a:endParaRPr sz="2200">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dirty="0">
                <a:solidFill>
                  <a:srgbClr val="FFFFFF"/>
                </a:solidFill>
                <a:latin typeface="Carlito"/>
                <a:ea typeface="Carlito"/>
                <a:cs typeface="Carlito"/>
                <a:sym typeface="Carlito"/>
              </a:rPr>
              <a:t>Categories</a:t>
            </a:r>
            <a:endParaRPr sz="2200" dirty="0">
              <a:solidFill>
                <a:schemeClr val="dk1"/>
              </a:solidFill>
              <a:latin typeface="Carlito"/>
              <a:ea typeface="Carlito"/>
              <a:cs typeface="Carlito"/>
              <a:sym typeface="Carlito"/>
            </a:endParaRPr>
          </a:p>
        </p:txBody>
      </p:sp>
      <p:sp>
        <p:nvSpPr>
          <p:cNvPr id="147" name="Google Shape;147;p5"/>
          <p:cNvSpPr/>
          <p:nvPr/>
        </p:nvSpPr>
        <p:spPr>
          <a:xfrm>
            <a:off x="6459225" y="2445781"/>
            <a:ext cx="3472543" cy="1920517"/>
          </a:xfrm>
          <a:prstGeom prst="rect">
            <a:avLst/>
          </a:prstGeom>
          <a:solidFill>
            <a:schemeClr val="tx2">
              <a:lumMod val="20000"/>
              <a:lumOff val="8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endParaRPr lang="en-IN" sz="2000" b="1" dirty="0">
              <a:solidFill>
                <a:schemeClr val="accent1">
                  <a:lumMod val="75000"/>
                </a:schemeClr>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IN" sz="32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t>CO2 emission</a:t>
            </a:r>
          </a:p>
          <a:p>
            <a:pPr marL="285750" marR="0" lvl="0" indent="-285750" algn="l" rtl="0">
              <a:spcBef>
                <a:spcPts val="0"/>
              </a:spcBef>
              <a:spcAft>
                <a:spcPts val="0"/>
              </a:spcAft>
              <a:buFont typeface="Arial" panose="020B0604020202020204" pitchFamily="34" charset="0"/>
              <a:buChar char="•"/>
            </a:pPr>
            <a:endParaRPr sz="1400" dirty="0">
              <a:solidFill>
                <a:schemeClr val="dk1"/>
              </a:solidFill>
              <a:latin typeface="Calibri"/>
              <a:ea typeface="Calibri"/>
              <a:cs typeface="Calibri"/>
              <a:sym typeface="Calibri"/>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Carlito"/>
                <a:ea typeface="Carlito"/>
                <a:cs typeface="Carlito"/>
                <a:sym typeface="Carlito"/>
              </a:rPr>
              <a:t>shippers</a:t>
            </a:r>
            <a:endParaRPr sz="2200">
              <a:solidFill>
                <a:schemeClr val="dk1"/>
              </a:solidFill>
              <a:latin typeface="Carlito"/>
              <a:ea typeface="Carlito"/>
              <a:cs typeface="Carlito"/>
              <a:sym typeface="Carlito"/>
            </a:endParaRPr>
          </a:p>
        </p:txBody>
      </p:sp>
      <p:grpSp>
        <p:nvGrpSpPr>
          <p:cNvPr id="149" name="Google Shape;149;p5"/>
          <p:cNvGrpSpPr/>
          <p:nvPr/>
        </p:nvGrpSpPr>
        <p:grpSpPr>
          <a:xfrm>
            <a:off x="2061029" y="2554514"/>
            <a:ext cx="3703053" cy="1924015"/>
            <a:chOff x="3386328" y="3009900"/>
            <a:chExt cx="2574036" cy="838454"/>
          </a:xfrm>
          <a:solidFill>
            <a:schemeClr val="tx2">
              <a:lumMod val="40000"/>
              <a:lumOff val="60000"/>
            </a:schemeClr>
          </a:solidFill>
        </p:grpSpPr>
        <p:sp>
          <p:nvSpPr>
            <p:cNvPr id="150" name="Google Shape;150;p5"/>
            <p:cNvSpPr/>
            <p:nvPr/>
          </p:nvSpPr>
          <p:spPr>
            <a:xfrm>
              <a:off x="4954524" y="3011424"/>
              <a:ext cx="1005840" cy="836930"/>
            </a:xfrm>
            <a:custGeom>
              <a:avLst/>
              <a:gdLst/>
              <a:ahLst/>
              <a:cxnLst/>
              <a:rect l="l" t="t" r="r" b="b"/>
              <a:pathLst>
                <a:path w="1005839" h="836929" extrusionOk="0">
                  <a:moveTo>
                    <a:pt x="587501" y="0"/>
                  </a:moveTo>
                  <a:lnTo>
                    <a:pt x="587501" y="104521"/>
                  </a:lnTo>
                  <a:lnTo>
                    <a:pt x="0" y="104521"/>
                  </a:lnTo>
                  <a:lnTo>
                    <a:pt x="0" y="732027"/>
                  </a:lnTo>
                  <a:lnTo>
                    <a:pt x="587501" y="732027"/>
                  </a:lnTo>
                  <a:lnTo>
                    <a:pt x="587501" y="836676"/>
                  </a:lnTo>
                  <a:lnTo>
                    <a:pt x="1005839" y="418338"/>
                  </a:lnTo>
                  <a:lnTo>
                    <a:pt x="587501" y="0"/>
                  </a:lnTo>
                  <a:close/>
                </a:path>
              </a:pathLst>
            </a:custGeom>
            <a:gr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5"/>
            <p:cNvSpPr/>
            <p:nvPr/>
          </p:nvSpPr>
          <p:spPr>
            <a:xfrm>
              <a:off x="4954524" y="3011424"/>
              <a:ext cx="1005840" cy="836930"/>
            </a:xfrm>
            <a:custGeom>
              <a:avLst/>
              <a:gdLst/>
              <a:ahLst/>
              <a:cxnLst/>
              <a:rect l="l" t="t" r="r" b="b"/>
              <a:pathLst>
                <a:path w="1005839" h="836929" extrusionOk="0">
                  <a:moveTo>
                    <a:pt x="0" y="104521"/>
                  </a:moveTo>
                  <a:lnTo>
                    <a:pt x="587501" y="104521"/>
                  </a:lnTo>
                  <a:lnTo>
                    <a:pt x="587501" y="0"/>
                  </a:lnTo>
                  <a:lnTo>
                    <a:pt x="1005839" y="418338"/>
                  </a:lnTo>
                  <a:lnTo>
                    <a:pt x="587501" y="836676"/>
                  </a:lnTo>
                  <a:lnTo>
                    <a:pt x="587501" y="732027"/>
                  </a:lnTo>
                  <a:lnTo>
                    <a:pt x="0" y="732027"/>
                  </a:lnTo>
                  <a:lnTo>
                    <a:pt x="0" y="104521"/>
                  </a:lnTo>
                  <a:close/>
                </a:path>
              </a:pathLst>
            </a:custGeom>
            <a:grpFill/>
            <a:ln w="12700" cap="flat" cmpd="sng">
              <a:solidFill>
                <a:srgbClr val="CFD4E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5"/>
            <p:cNvSpPr/>
            <p:nvPr/>
          </p:nvSpPr>
          <p:spPr>
            <a:xfrm>
              <a:off x="3386328" y="3009900"/>
              <a:ext cx="1567180" cy="836930"/>
            </a:xfrm>
            <a:custGeom>
              <a:avLst/>
              <a:gdLst/>
              <a:ahLst/>
              <a:cxnLst/>
              <a:rect l="l" t="t" r="r" b="b"/>
              <a:pathLst>
                <a:path w="1567179" h="836929" extrusionOk="0">
                  <a:moveTo>
                    <a:pt x="1427226" y="0"/>
                  </a:moveTo>
                  <a:lnTo>
                    <a:pt x="139446" y="0"/>
                  </a:lnTo>
                  <a:lnTo>
                    <a:pt x="95390" y="7114"/>
                  </a:lnTo>
                  <a:lnTo>
                    <a:pt x="57113" y="26919"/>
                  </a:lnTo>
                  <a:lnTo>
                    <a:pt x="26919" y="57113"/>
                  </a:lnTo>
                  <a:lnTo>
                    <a:pt x="7114" y="95390"/>
                  </a:lnTo>
                  <a:lnTo>
                    <a:pt x="0" y="139446"/>
                  </a:lnTo>
                  <a:lnTo>
                    <a:pt x="0" y="697230"/>
                  </a:lnTo>
                  <a:lnTo>
                    <a:pt x="7114" y="741285"/>
                  </a:lnTo>
                  <a:lnTo>
                    <a:pt x="26919" y="779562"/>
                  </a:lnTo>
                  <a:lnTo>
                    <a:pt x="57113" y="809756"/>
                  </a:lnTo>
                  <a:lnTo>
                    <a:pt x="95390" y="829561"/>
                  </a:lnTo>
                  <a:lnTo>
                    <a:pt x="139446" y="836676"/>
                  </a:lnTo>
                  <a:lnTo>
                    <a:pt x="1427226" y="836676"/>
                  </a:lnTo>
                  <a:lnTo>
                    <a:pt x="1471281" y="829561"/>
                  </a:lnTo>
                  <a:lnTo>
                    <a:pt x="1509558" y="809756"/>
                  </a:lnTo>
                  <a:lnTo>
                    <a:pt x="1539752" y="779562"/>
                  </a:lnTo>
                  <a:lnTo>
                    <a:pt x="1559557" y="741285"/>
                  </a:lnTo>
                  <a:lnTo>
                    <a:pt x="1566672" y="697230"/>
                  </a:lnTo>
                  <a:lnTo>
                    <a:pt x="1566672" y="139446"/>
                  </a:lnTo>
                  <a:lnTo>
                    <a:pt x="1559557" y="95390"/>
                  </a:lnTo>
                  <a:lnTo>
                    <a:pt x="1539752" y="57113"/>
                  </a:lnTo>
                  <a:lnTo>
                    <a:pt x="1509558" y="26919"/>
                  </a:lnTo>
                  <a:lnTo>
                    <a:pt x="1471281" y="7114"/>
                  </a:lnTo>
                  <a:lnTo>
                    <a:pt x="1427226" y="0"/>
                  </a:lnTo>
                  <a:close/>
                </a:path>
              </a:pathLst>
            </a:custGeom>
            <a:gr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5"/>
            <p:cNvSpPr/>
            <p:nvPr/>
          </p:nvSpPr>
          <p:spPr>
            <a:xfrm>
              <a:off x="3386328" y="3009900"/>
              <a:ext cx="1567180" cy="836930"/>
            </a:xfrm>
            <a:custGeom>
              <a:avLst/>
              <a:gdLst/>
              <a:ahLst/>
              <a:cxnLst/>
              <a:rect l="l" t="t" r="r" b="b"/>
              <a:pathLst>
                <a:path w="1567179" h="836929" extrusionOk="0">
                  <a:moveTo>
                    <a:pt x="0" y="139446"/>
                  </a:moveTo>
                  <a:lnTo>
                    <a:pt x="7114" y="95390"/>
                  </a:lnTo>
                  <a:lnTo>
                    <a:pt x="26919" y="57113"/>
                  </a:lnTo>
                  <a:lnTo>
                    <a:pt x="57113" y="26919"/>
                  </a:lnTo>
                  <a:lnTo>
                    <a:pt x="95390" y="7114"/>
                  </a:lnTo>
                  <a:lnTo>
                    <a:pt x="139446" y="0"/>
                  </a:lnTo>
                  <a:lnTo>
                    <a:pt x="1427226" y="0"/>
                  </a:lnTo>
                  <a:lnTo>
                    <a:pt x="1471281" y="7114"/>
                  </a:lnTo>
                  <a:lnTo>
                    <a:pt x="1509558" y="26919"/>
                  </a:lnTo>
                  <a:lnTo>
                    <a:pt x="1539752" y="57113"/>
                  </a:lnTo>
                  <a:lnTo>
                    <a:pt x="1559557" y="95390"/>
                  </a:lnTo>
                  <a:lnTo>
                    <a:pt x="1566672" y="139446"/>
                  </a:lnTo>
                  <a:lnTo>
                    <a:pt x="1566672" y="697230"/>
                  </a:lnTo>
                  <a:lnTo>
                    <a:pt x="1559557" y="741285"/>
                  </a:lnTo>
                  <a:lnTo>
                    <a:pt x="1539752" y="779562"/>
                  </a:lnTo>
                  <a:lnTo>
                    <a:pt x="1509558" y="809756"/>
                  </a:lnTo>
                  <a:lnTo>
                    <a:pt x="1471281" y="829561"/>
                  </a:lnTo>
                  <a:lnTo>
                    <a:pt x="1427226" y="836676"/>
                  </a:lnTo>
                  <a:lnTo>
                    <a:pt x="139446" y="836676"/>
                  </a:lnTo>
                  <a:lnTo>
                    <a:pt x="95390" y="829561"/>
                  </a:lnTo>
                  <a:lnTo>
                    <a:pt x="57113" y="809756"/>
                  </a:lnTo>
                  <a:lnTo>
                    <a:pt x="26919" y="779562"/>
                  </a:lnTo>
                  <a:lnTo>
                    <a:pt x="7114" y="741285"/>
                  </a:lnTo>
                  <a:lnTo>
                    <a:pt x="0" y="697230"/>
                  </a:lnTo>
                  <a:lnTo>
                    <a:pt x="0" y="139446"/>
                  </a:lnTo>
                  <a:close/>
                </a:path>
              </a:pathLst>
            </a:custGeom>
            <a:grp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4" name="Google Shape;154;p5"/>
          <p:cNvSpPr txBox="1"/>
          <p:nvPr/>
        </p:nvSpPr>
        <p:spPr>
          <a:xfrm>
            <a:off x="2382772" y="2955693"/>
            <a:ext cx="1611086" cy="826498"/>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None/>
            </a:pPr>
            <a:r>
              <a:rPr lang="en-GB" sz="20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Carlito"/>
              </a:rPr>
              <a:t>No. Of Tables</a:t>
            </a:r>
            <a:endParaRPr sz="20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Carlito"/>
            </a:endParaRPr>
          </a:p>
          <a:p>
            <a:pPr marL="1905" marR="0" lvl="0" indent="0" algn="ctr" rtl="0">
              <a:lnSpc>
                <a:spcPct val="100000"/>
              </a:lnSpc>
              <a:spcBef>
                <a:spcPts val="140"/>
              </a:spcBef>
              <a:spcAft>
                <a:spcPts val="0"/>
              </a:spcAft>
              <a:buNone/>
            </a:pPr>
            <a:r>
              <a:rPr lang="en-IN" sz="3200" dirty="0">
                <a:solidFill>
                  <a:schemeClr val="dk1"/>
                </a:solidFill>
                <a:latin typeface="Times New Roman" panose="02020603050405020304" pitchFamily="18" charset="0"/>
                <a:ea typeface="Carlito"/>
                <a:cs typeface="Times New Roman" panose="02020603050405020304" pitchFamily="18" charset="0"/>
                <a:sym typeface="Carlito"/>
              </a:rPr>
              <a:t>1</a:t>
            </a:r>
            <a:endParaRPr sz="3200" dirty="0">
              <a:solidFill>
                <a:schemeClr val="dk1"/>
              </a:solidFill>
              <a:latin typeface="Times New Roman" panose="02020603050405020304" pitchFamily="18" charset="0"/>
              <a:ea typeface="Carlito"/>
              <a:cs typeface="Times New Roman" panose="02020603050405020304" pitchFamily="18" charset="0"/>
              <a:sym typeface="Carlito"/>
            </a:endParaRPr>
          </a:p>
        </p:txBody>
      </p:sp>
      <p:sp>
        <p:nvSpPr>
          <p:cNvPr id="159" name="Google Shape;159;p5"/>
          <p:cNvSpPr txBox="1"/>
          <p:nvPr/>
        </p:nvSpPr>
        <p:spPr>
          <a:xfrm>
            <a:off x="7174862" y="2574193"/>
            <a:ext cx="2041271" cy="381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4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Carlito"/>
              </a:rPr>
              <a:t>Tables Name</a:t>
            </a:r>
            <a:endParaRPr sz="24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4458954" y="179464"/>
            <a:ext cx="3338100" cy="7518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GB"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TOOLS</a:t>
            </a:r>
            <a:endParaRPr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65" name="Google Shape;165;p6"/>
          <p:cNvGrpSpPr/>
          <p:nvPr/>
        </p:nvGrpSpPr>
        <p:grpSpPr>
          <a:xfrm>
            <a:off x="633704" y="931264"/>
            <a:ext cx="11454765" cy="3236995"/>
            <a:chOff x="293852" y="209806"/>
            <a:chExt cx="11454765" cy="3884026"/>
          </a:xfrm>
        </p:grpSpPr>
        <p:sp>
          <p:nvSpPr>
            <p:cNvPr id="166" name="Google Shape;166;p6"/>
            <p:cNvSpPr/>
            <p:nvPr/>
          </p:nvSpPr>
          <p:spPr>
            <a:xfrm>
              <a:off x="293852" y="209806"/>
              <a:ext cx="11454765" cy="38734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solidFill>
                <a:schemeClr val="accent1">
                  <a:lumMod val="75000"/>
                </a:schemeClr>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accent1">
                    <a:lumMod val="75000"/>
                  </a:schemeClr>
                </a:solidFill>
                <a:latin typeface="Calibri"/>
                <a:ea typeface="Calibri"/>
                <a:cs typeface="Calibri"/>
                <a:sym typeface="Calibri"/>
              </a:endParaRPr>
            </a:p>
          </p:txBody>
        </p:sp>
        <p:sp>
          <p:nvSpPr>
            <p:cNvPr id="170" name="Google Shape;170;p6"/>
            <p:cNvSpPr/>
            <p:nvPr/>
          </p:nvSpPr>
          <p:spPr>
            <a:xfrm>
              <a:off x="794004" y="2404890"/>
              <a:ext cx="4531360" cy="0"/>
            </a:xfrm>
            <a:custGeom>
              <a:avLst/>
              <a:gdLst/>
              <a:ahLst/>
              <a:cxnLst/>
              <a:rect l="l" t="t" r="r" b="b"/>
              <a:pathLst>
                <a:path w="4531360" h="120000" extrusionOk="0">
                  <a:moveTo>
                    <a:pt x="0" y="0"/>
                  </a:moveTo>
                  <a:lnTo>
                    <a:pt x="4530852" y="0"/>
                  </a:lnTo>
                </a:path>
              </a:pathLst>
            </a:custGeom>
            <a:noFill/>
            <a:ln w="12700" cap="flat" cmpd="sng">
              <a:solidFill>
                <a:schemeClr val="tx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1" name="Google Shape;171;p6"/>
            <p:cNvSpPr/>
            <p:nvPr/>
          </p:nvSpPr>
          <p:spPr>
            <a:xfrm>
              <a:off x="794004" y="4093832"/>
              <a:ext cx="4531360" cy="0"/>
            </a:xfrm>
            <a:custGeom>
              <a:avLst/>
              <a:gdLst/>
              <a:ahLst/>
              <a:cxnLst/>
              <a:rect l="l" t="t" r="r" b="b"/>
              <a:pathLst>
                <a:path w="4531360" h="120000" extrusionOk="0">
                  <a:moveTo>
                    <a:pt x="0" y="0"/>
                  </a:moveTo>
                  <a:lnTo>
                    <a:pt x="4530852"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6"/>
          <p:cNvSpPr txBox="1"/>
          <p:nvPr/>
        </p:nvSpPr>
        <p:spPr>
          <a:xfrm>
            <a:off x="1244295" y="2192313"/>
            <a:ext cx="4034790" cy="2629556"/>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Tableau</a:t>
            </a:r>
          </a:p>
          <a:p>
            <a:pPr marL="12700" marR="0" lvl="0" indent="0" algn="l" rtl="0">
              <a:lnSpc>
                <a:spcPct val="100000"/>
              </a:lnSpc>
              <a:spcBef>
                <a:spcPts val="0"/>
              </a:spcBef>
              <a:spcAft>
                <a:spcPts val="0"/>
              </a:spcAft>
              <a:buNone/>
            </a:pPr>
            <a:endPar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0"/>
              </a:spcBef>
              <a:spcAft>
                <a:spcPts val="0"/>
              </a:spcAft>
              <a:buNone/>
            </a:pPr>
            <a:r>
              <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Data Visualization &amp; Dynamic Dashboard</a:t>
            </a:r>
            <a:endParaRPr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0" marR="0" lvl="0" indent="0" algn="l" rtl="0">
              <a:lnSpc>
                <a:spcPct val="100000"/>
              </a:lnSpc>
              <a:spcBef>
                <a:spcPts val="35"/>
              </a:spcBef>
              <a:spcAft>
                <a:spcPts val="0"/>
              </a:spcAft>
              <a:buNone/>
            </a:pPr>
            <a:endParaRPr sz="1400" dirty="0">
              <a:solidFill>
                <a:schemeClr val="dk1"/>
              </a:solidFill>
              <a:latin typeface="Carlito"/>
              <a:ea typeface="Carlito"/>
              <a:cs typeface="Carlito"/>
              <a:sym typeface="Carlito"/>
            </a:endParaRPr>
          </a:p>
          <a:p>
            <a:pPr marL="0" marR="0" lvl="0" indent="0" algn="l" rtl="0">
              <a:lnSpc>
                <a:spcPct val="100000"/>
              </a:lnSpc>
              <a:spcBef>
                <a:spcPts val="40"/>
              </a:spcBef>
              <a:spcAft>
                <a:spcPts val="0"/>
              </a:spcAft>
              <a:buNone/>
            </a:pPr>
            <a:endParaRPr sz="1400" dirty="0">
              <a:solidFill>
                <a:schemeClr val="dk1"/>
              </a:solidFill>
              <a:latin typeface="Carlito"/>
              <a:ea typeface="Carlito"/>
              <a:cs typeface="Carlito"/>
              <a:sym typeface="Carlito"/>
            </a:endParaRPr>
          </a:p>
          <a:p>
            <a:pPr marL="12700" marR="0" lvl="0" indent="0" algn="l" rtl="0">
              <a:lnSpc>
                <a:spcPct val="100000"/>
              </a:lnSpc>
              <a:spcBef>
                <a:spcPts val="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MS Power Point</a:t>
            </a:r>
          </a:p>
          <a:p>
            <a:pPr marL="12700" marR="0" lvl="0" indent="0" algn="l" rtl="0">
              <a:lnSpc>
                <a:spcPct val="100000"/>
              </a:lnSpc>
              <a:spcBef>
                <a:spcPts val="0"/>
              </a:spcBef>
              <a:spcAft>
                <a:spcPts val="0"/>
              </a:spcAft>
              <a:buNone/>
            </a:pPr>
            <a:endPar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0"/>
              </a:spcBef>
              <a:spcAft>
                <a:spcPts val="0"/>
              </a:spcAft>
              <a:buNone/>
            </a:pPr>
            <a:r>
              <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Presentation and Insights</a:t>
            </a:r>
            <a:endParaRPr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p:txBody>
      </p:sp>
      <p:grpSp>
        <p:nvGrpSpPr>
          <p:cNvPr id="174" name="Google Shape;174;p6"/>
          <p:cNvGrpSpPr/>
          <p:nvPr/>
        </p:nvGrpSpPr>
        <p:grpSpPr>
          <a:xfrm>
            <a:off x="6700755" y="2771449"/>
            <a:ext cx="4869726" cy="1779773"/>
            <a:chOff x="6585204" y="2731956"/>
            <a:chExt cx="3538854" cy="1537114"/>
          </a:xfrm>
        </p:grpSpPr>
        <p:sp>
          <p:nvSpPr>
            <p:cNvPr id="175" name="Google Shape;175;p6"/>
            <p:cNvSpPr/>
            <p:nvPr/>
          </p:nvSpPr>
          <p:spPr>
            <a:xfrm>
              <a:off x="6585204" y="2731956"/>
              <a:ext cx="3538854" cy="0"/>
            </a:xfrm>
            <a:custGeom>
              <a:avLst/>
              <a:gdLst/>
              <a:ahLst/>
              <a:cxnLst/>
              <a:rect l="l" t="t" r="r" b="b"/>
              <a:pathLst>
                <a:path w="3538854" h="120000" extrusionOk="0">
                  <a:moveTo>
                    <a:pt x="0" y="0"/>
                  </a:moveTo>
                  <a:lnTo>
                    <a:pt x="3538728" y="0"/>
                  </a:lnTo>
                </a:path>
              </a:pathLst>
            </a:custGeom>
            <a:noFill/>
            <a:ln w="12700" cap="flat" cmpd="sng">
              <a:solidFill>
                <a:schemeClr val="tx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6" name="Google Shape;176;p6"/>
            <p:cNvSpPr/>
            <p:nvPr/>
          </p:nvSpPr>
          <p:spPr>
            <a:xfrm>
              <a:off x="6585204" y="3938322"/>
              <a:ext cx="3538854" cy="330748"/>
            </a:xfrm>
            <a:custGeom>
              <a:avLst/>
              <a:gdLst/>
              <a:ahLst/>
              <a:cxnLst/>
              <a:rect l="l" t="t" r="r" b="b"/>
              <a:pathLst>
                <a:path w="3538854" h="120000" extrusionOk="0">
                  <a:moveTo>
                    <a:pt x="0" y="0"/>
                  </a:moveTo>
                  <a:lnTo>
                    <a:pt x="3538728" y="0"/>
                  </a:lnTo>
                </a:path>
              </a:pathLst>
            </a:custGeom>
            <a:noFill/>
            <a:ln w="12700" cap="flat" cmpd="sng">
              <a:solidFill>
                <a:schemeClr val="tx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78" name="Google Shape;178;p6"/>
          <p:cNvSpPr txBox="1"/>
          <p:nvPr/>
        </p:nvSpPr>
        <p:spPr>
          <a:xfrm>
            <a:off x="6700755" y="2139160"/>
            <a:ext cx="5835764" cy="2458991"/>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MS Excel</a:t>
            </a:r>
          </a:p>
          <a:p>
            <a:pPr marL="12700" marR="0" lvl="0" indent="0" algn="l" rtl="0">
              <a:lnSpc>
                <a:spcPct val="100000"/>
              </a:lnSpc>
              <a:spcBef>
                <a:spcPts val="1150"/>
              </a:spcBef>
              <a:spcAft>
                <a:spcPts val="0"/>
              </a:spcAft>
              <a:buNone/>
            </a:pPr>
            <a:r>
              <a:rPr lang="en-GB"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Data Cleaning and Preparation</a:t>
            </a:r>
          </a:p>
          <a:p>
            <a:pPr marL="12700" marR="0" lvl="0" indent="0" algn="l" rtl="0">
              <a:lnSpc>
                <a:spcPct val="100000"/>
              </a:lnSpc>
              <a:spcBef>
                <a:spcPts val="1150"/>
              </a:spcBef>
              <a:spcAft>
                <a:spcPts val="0"/>
              </a:spcAft>
              <a:buNone/>
            </a:pPr>
            <a:endParaRPr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89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Tableau</a:t>
            </a:r>
          </a:p>
          <a:p>
            <a:pPr marL="12700" marR="0" lvl="0" indent="0" algn="l" rtl="0">
              <a:lnSpc>
                <a:spcPct val="100000"/>
              </a:lnSpc>
              <a:spcBef>
                <a:spcPts val="890"/>
              </a:spcBef>
              <a:spcAft>
                <a:spcPts val="0"/>
              </a:spcAft>
              <a:buNone/>
            </a:pPr>
            <a:r>
              <a:rPr lang="en-GB"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Calculated Columns &amp; Measures </a:t>
            </a:r>
            <a:endParaRPr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8"/>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05" name="Google Shape;205;p8"/>
          <p:cNvGrpSpPr/>
          <p:nvPr/>
        </p:nvGrpSpPr>
        <p:grpSpPr>
          <a:xfrm>
            <a:off x="1008590" y="-3"/>
            <a:ext cx="10174817" cy="6858000"/>
            <a:chOff x="903646" y="0"/>
            <a:chExt cx="10174817" cy="6858000"/>
          </a:xfrm>
        </p:grpSpPr>
        <p:sp>
          <p:nvSpPr>
            <p:cNvPr id="206" name="Google Shape;206;p8"/>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8"/>
            <p:cNvSpPr/>
            <p:nvPr/>
          </p:nvSpPr>
          <p:spPr>
            <a:xfrm>
              <a:off x="1114043" y="0"/>
              <a:ext cx="9964420" cy="6858000"/>
            </a:xfrm>
            <a:custGeom>
              <a:avLst/>
              <a:gdLst/>
              <a:ahLst/>
              <a:cxnLst/>
              <a:rect l="l" t="t" r="r" b="b"/>
              <a:pathLst>
                <a:path w="9964420" h="6858000" extrusionOk="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8"/>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8"/>
            <p:cNvSpPr/>
            <p:nvPr/>
          </p:nvSpPr>
          <p:spPr>
            <a:xfrm>
              <a:off x="1121663" y="0"/>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10" name="Google Shape;210;p8"/>
          <p:cNvSpPr txBox="1">
            <a:spLocks noGrp="1"/>
          </p:cNvSpPr>
          <p:nvPr>
            <p:ph type="title"/>
          </p:nvPr>
        </p:nvSpPr>
        <p:spPr>
          <a:xfrm>
            <a:off x="3823503" y="2740609"/>
            <a:ext cx="4268288" cy="11208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7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INSIGHTS</a:t>
            </a:r>
            <a:endParaRPr sz="7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1" name="Google Shape;211;p8"/>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chemeClr val="accent1">
              <a:lumMod val="50000"/>
            </a:schemeClr>
          </a:solidFill>
          <a:ln>
            <a:solidFill>
              <a:schemeClr val="accent1"/>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938DB8-E0AC-A03A-E073-7CE20A759EBB}"/>
              </a:ext>
            </a:extLst>
          </p:cNvPr>
          <p:cNvPicPr>
            <a:picLocks noChangeAspect="1"/>
          </p:cNvPicPr>
          <p:nvPr/>
        </p:nvPicPr>
        <p:blipFill>
          <a:blip r:embed="rId2"/>
          <a:stretch>
            <a:fillRect/>
          </a:stretch>
        </p:blipFill>
        <p:spPr>
          <a:xfrm>
            <a:off x="667657" y="3483428"/>
            <a:ext cx="11030857" cy="3251201"/>
          </a:xfrm>
          <a:prstGeom prst="rect">
            <a:avLst/>
          </a:prstGeom>
        </p:spPr>
      </p:pic>
      <p:sp>
        <p:nvSpPr>
          <p:cNvPr id="4" name="TextBox 3">
            <a:extLst>
              <a:ext uri="{FF2B5EF4-FFF2-40B4-BE49-F238E27FC236}">
                <a16:creationId xmlns:a16="http://schemas.microsoft.com/office/drawing/2014/main" id="{891972A7-8976-86C2-633E-D4047A5267CC}"/>
              </a:ext>
            </a:extLst>
          </p:cNvPr>
          <p:cNvSpPr txBox="1"/>
          <p:nvPr/>
        </p:nvSpPr>
        <p:spPr>
          <a:xfrm>
            <a:off x="667657" y="986971"/>
            <a:ext cx="11149271" cy="2031325"/>
          </a:xfrm>
          <a:prstGeom prst="rect">
            <a:avLst/>
          </a:prstGeom>
          <a:noFill/>
        </p:spPr>
        <p:txBody>
          <a:bodyPr wrap="none" rtlCol="0">
            <a:spAutoFit/>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In this visual I am analysing Total Emission of CO2 in every country of world. If we talk about total emission</a:t>
            </a:r>
          </a:p>
          <a:p>
            <a:r>
              <a:rPr lang="en-IN" dirty="0">
                <a:solidFill>
                  <a:schemeClr val="accent2">
                    <a:lumMod val="50000"/>
                  </a:schemeClr>
                </a:solidFill>
                <a:latin typeface="Times New Roman" panose="02020603050405020304" pitchFamily="18" charset="0"/>
                <a:cs typeface="Times New Roman" panose="02020603050405020304" pitchFamily="18" charset="0"/>
              </a:rPr>
              <a:t>Of CO2 over years from 1750 to 2021 then we can see that USA comes at no 1 position followed by China, Russia</a:t>
            </a:r>
          </a:p>
          <a:p>
            <a:r>
              <a:rPr lang="en-IN" dirty="0">
                <a:solidFill>
                  <a:schemeClr val="accent2">
                    <a:lumMod val="50000"/>
                  </a:schemeClr>
                </a:solidFill>
                <a:latin typeface="Times New Roman" panose="02020603050405020304" pitchFamily="18" charset="0"/>
                <a:cs typeface="Times New Roman" panose="02020603050405020304" pitchFamily="18" charset="0"/>
              </a:rPr>
              <a:t>, Germany, UK and  India at 6</a:t>
            </a:r>
            <a:r>
              <a:rPr lang="en-IN" baseline="30000" dirty="0">
                <a:solidFill>
                  <a:schemeClr val="accent2">
                    <a:lumMod val="50000"/>
                  </a:schemeClr>
                </a:solidFill>
                <a:latin typeface="Times New Roman" panose="02020603050405020304" pitchFamily="18" charset="0"/>
                <a:cs typeface="Times New Roman" panose="02020603050405020304" pitchFamily="18" charset="0"/>
              </a:rPr>
              <a:t>th</a:t>
            </a:r>
            <a:r>
              <a:rPr lang="en-IN" dirty="0">
                <a:solidFill>
                  <a:schemeClr val="accent2">
                    <a:lumMod val="50000"/>
                  </a:schemeClr>
                </a:solidFill>
                <a:latin typeface="Times New Roman" panose="02020603050405020304" pitchFamily="18" charset="0"/>
                <a:cs typeface="Times New Roman" panose="02020603050405020304" pitchFamily="18" charset="0"/>
              </a:rPr>
              <a:t> position. </a:t>
            </a:r>
          </a:p>
          <a:p>
            <a:r>
              <a:rPr lang="en-IN" dirty="0">
                <a:solidFill>
                  <a:schemeClr val="accent2">
                    <a:lumMod val="50000"/>
                  </a:schemeClr>
                </a:solidFill>
                <a:latin typeface="Times New Roman" panose="02020603050405020304" pitchFamily="18" charset="0"/>
                <a:cs typeface="Times New Roman" panose="02020603050405020304" pitchFamily="18" charset="0"/>
              </a:rPr>
              <a:t>But if we check the trend for last 10 years of data then China beats USA for no 1 position due to Industrial  Revolution</a:t>
            </a:r>
          </a:p>
          <a:p>
            <a:r>
              <a:rPr lang="en-IN" dirty="0">
                <a:solidFill>
                  <a:schemeClr val="accent2">
                    <a:lumMod val="50000"/>
                  </a:schemeClr>
                </a:solidFill>
                <a:latin typeface="Times New Roman" panose="02020603050405020304" pitchFamily="18" charset="0"/>
                <a:cs typeface="Times New Roman" panose="02020603050405020304" pitchFamily="18" charset="0"/>
              </a:rPr>
              <a:t>and India move up to 3</a:t>
            </a:r>
            <a:r>
              <a:rPr lang="en-IN" baseline="30000" dirty="0">
                <a:solidFill>
                  <a:schemeClr val="accent2">
                    <a:lumMod val="50000"/>
                  </a:schemeClr>
                </a:solidFill>
                <a:latin typeface="Times New Roman" panose="02020603050405020304" pitchFamily="18" charset="0"/>
                <a:cs typeface="Times New Roman" panose="02020603050405020304" pitchFamily="18" charset="0"/>
              </a:rPr>
              <a:t>rd</a:t>
            </a:r>
            <a:r>
              <a:rPr lang="en-IN" dirty="0">
                <a:solidFill>
                  <a:schemeClr val="accent2">
                    <a:lumMod val="50000"/>
                  </a:schemeClr>
                </a:solidFill>
                <a:latin typeface="Times New Roman" panose="02020603050405020304" pitchFamily="18" charset="0"/>
                <a:cs typeface="Times New Roman" panose="02020603050405020304" pitchFamily="18" charset="0"/>
              </a:rPr>
              <a:t> position from 6</a:t>
            </a:r>
            <a:r>
              <a:rPr lang="en-IN" baseline="30000" dirty="0">
                <a:solidFill>
                  <a:schemeClr val="accent2">
                    <a:lumMod val="50000"/>
                  </a:schemeClr>
                </a:solidFill>
                <a:latin typeface="Times New Roman" panose="02020603050405020304" pitchFamily="18" charset="0"/>
                <a:cs typeface="Times New Roman" panose="02020603050405020304" pitchFamily="18" charset="0"/>
              </a:rPr>
              <a:t>th</a:t>
            </a:r>
            <a:r>
              <a:rPr lang="en-IN" dirty="0">
                <a:solidFill>
                  <a:schemeClr val="accent2">
                    <a:lumMod val="50000"/>
                  </a:schemeClr>
                </a:solidFill>
                <a:latin typeface="Times New Roman" panose="02020603050405020304" pitchFamily="18" charset="0"/>
                <a:cs typeface="Times New Roman" panose="02020603050405020304" pitchFamily="18" charset="0"/>
              </a:rPr>
              <a:t>. And according to viz, Emission of CO2 in India started increasing more in  </a:t>
            </a:r>
          </a:p>
          <a:p>
            <a:r>
              <a:rPr lang="en-IN" dirty="0">
                <a:solidFill>
                  <a:schemeClr val="accent2">
                    <a:lumMod val="50000"/>
                  </a:schemeClr>
                </a:solidFill>
                <a:latin typeface="Times New Roman" panose="02020603050405020304" pitchFamily="18" charset="0"/>
                <a:cs typeface="Times New Roman" panose="02020603050405020304" pitchFamily="18" charset="0"/>
              </a:rPr>
              <a:t>around 1995. </a:t>
            </a:r>
            <a:r>
              <a:rPr lang="en-GB" dirty="0">
                <a:solidFill>
                  <a:schemeClr val="accent2">
                    <a:lumMod val="50000"/>
                  </a:schemeClr>
                </a:solidFill>
                <a:latin typeface="Times New Roman" panose="02020603050405020304" pitchFamily="18" charset="0"/>
                <a:cs typeface="Times New Roman" panose="02020603050405020304" pitchFamily="18" charset="0"/>
              </a:rPr>
              <a:t>R</a:t>
            </a:r>
            <a:r>
              <a:rPr lang="en-GB" b="0" i="0" dirty="0">
                <a:solidFill>
                  <a:schemeClr val="accent2">
                    <a:lumMod val="50000"/>
                  </a:schemeClr>
                </a:solidFill>
                <a:effectLst/>
                <a:latin typeface="Times New Roman" panose="02020603050405020304" pitchFamily="18" charset="0"/>
                <a:cs typeface="Times New Roman" panose="02020603050405020304" pitchFamily="18" charset="0"/>
              </a:rPr>
              <a:t>ise in emissions in India has been the increase in the country's per capita income level followed by the </a:t>
            </a:r>
          </a:p>
          <a:p>
            <a:r>
              <a:rPr lang="en-GB" b="0" i="0" dirty="0">
                <a:solidFill>
                  <a:schemeClr val="accent2">
                    <a:lumMod val="50000"/>
                  </a:schemeClr>
                </a:solidFill>
                <a:effectLst/>
                <a:latin typeface="Times New Roman" panose="02020603050405020304" pitchFamily="18" charset="0"/>
                <a:cs typeface="Times New Roman" panose="02020603050405020304" pitchFamily="18" charset="0"/>
              </a:rPr>
              <a:t>increasing population and changes in the energy.</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3A5E57C-66F9-8905-2662-C44D6502BA4B}"/>
              </a:ext>
            </a:extLst>
          </p:cNvPr>
          <p:cNvSpPr txBox="1"/>
          <p:nvPr/>
        </p:nvSpPr>
        <p:spPr>
          <a:xfrm>
            <a:off x="3910507" y="211239"/>
            <a:ext cx="4545155" cy="369332"/>
          </a:xfrm>
          <a:prstGeom prst="rect">
            <a:avLst/>
          </a:prstGeom>
          <a:solidFill>
            <a:schemeClr val="accent1">
              <a:lumMod val="40000"/>
              <a:lumOff val="60000"/>
            </a:schemeClr>
          </a:solid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Total Emission of CO2 in different countries</a:t>
            </a:r>
          </a:p>
        </p:txBody>
      </p:sp>
    </p:spTree>
    <p:extLst>
      <p:ext uri="{BB962C8B-B14F-4D97-AF65-F5344CB8AC3E}">
        <p14:creationId xmlns:p14="http://schemas.microsoft.com/office/powerpoint/2010/main" val="335731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EC2408-FC3A-4934-37E4-F499DBD71CE6}"/>
              </a:ext>
            </a:extLst>
          </p:cNvPr>
          <p:cNvSpPr txBox="1"/>
          <p:nvPr/>
        </p:nvSpPr>
        <p:spPr>
          <a:xfrm>
            <a:off x="497304" y="796283"/>
            <a:ext cx="11662611" cy="1200329"/>
          </a:xfrm>
          <a:prstGeom prst="rect">
            <a:avLst/>
          </a:prstGeom>
          <a:noFill/>
        </p:spPr>
        <p:txBody>
          <a:bodyPr wrap="square" rtlCol="0">
            <a:spAutoFit/>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In this Visual, I am analysing the trend of emission of CO2 over years starting from 1700’s to 2021 for Top 10 Countries. </a:t>
            </a:r>
          </a:p>
          <a:p>
            <a:r>
              <a:rPr lang="en-IN" dirty="0">
                <a:solidFill>
                  <a:schemeClr val="accent2">
                    <a:lumMod val="75000"/>
                  </a:schemeClr>
                </a:solidFill>
                <a:latin typeface="Times New Roman" panose="02020603050405020304" pitchFamily="18" charset="0"/>
                <a:cs typeface="Times New Roman" panose="02020603050405020304" pitchFamily="18" charset="0"/>
              </a:rPr>
              <a:t>From the visual we can conclude that currently China is leading in CO2 emission followed by USA and India. If I talk about China then emission of CO2 wasn’t their till 1900 as industrial revolution came late in China. Up till 2005 USA was the Leading producer of CO2. Sudden increase of CO2 in China can be due to Urbanisation and increased wealth of Households.</a:t>
            </a:r>
          </a:p>
        </p:txBody>
      </p:sp>
      <p:pic>
        <p:nvPicPr>
          <p:cNvPr id="9" name="Picture 8">
            <a:extLst>
              <a:ext uri="{FF2B5EF4-FFF2-40B4-BE49-F238E27FC236}">
                <a16:creationId xmlns:a16="http://schemas.microsoft.com/office/drawing/2014/main" id="{010697ED-33AC-2F18-E341-A92012A92D28}"/>
              </a:ext>
            </a:extLst>
          </p:cNvPr>
          <p:cNvPicPr>
            <a:picLocks noChangeAspect="1"/>
          </p:cNvPicPr>
          <p:nvPr/>
        </p:nvPicPr>
        <p:blipFill>
          <a:blip r:embed="rId3"/>
          <a:stretch>
            <a:fillRect/>
          </a:stretch>
        </p:blipFill>
        <p:spPr>
          <a:xfrm>
            <a:off x="3376863" y="2657407"/>
            <a:ext cx="8783054" cy="4556044"/>
          </a:xfrm>
          <a:prstGeom prst="rect">
            <a:avLst/>
          </a:prstGeom>
        </p:spPr>
      </p:pic>
      <p:sp>
        <p:nvSpPr>
          <p:cNvPr id="12" name="TextBox 11">
            <a:extLst>
              <a:ext uri="{FF2B5EF4-FFF2-40B4-BE49-F238E27FC236}">
                <a16:creationId xmlns:a16="http://schemas.microsoft.com/office/drawing/2014/main" id="{49E65B9A-3F5D-CDF7-93C2-E91346602EC6}"/>
              </a:ext>
            </a:extLst>
          </p:cNvPr>
          <p:cNvSpPr txBox="1"/>
          <p:nvPr/>
        </p:nvSpPr>
        <p:spPr>
          <a:xfrm>
            <a:off x="497304" y="2657407"/>
            <a:ext cx="2879558" cy="3416320"/>
          </a:xfrm>
          <a:prstGeom prst="rect">
            <a:avLst/>
          </a:prstGeom>
          <a:noFill/>
        </p:spPr>
        <p:txBody>
          <a:bodyPr wrap="square" rtlCol="0">
            <a:spAutoFit/>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Another Analysis is about U.K which is the</a:t>
            </a:r>
          </a:p>
          <a:p>
            <a:r>
              <a:rPr lang="en-IN" dirty="0">
                <a:solidFill>
                  <a:schemeClr val="accent2">
                    <a:lumMod val="75000"/>
                  </a:schemeClr>
                </a:solidFill>
                <a:latin typeface="Times New Roman" panose="02020603050405020304" pitchFamily="18" charset="0"/>
                <a:cs typeface="Times New Roman" panose="02020603050405020304" pitchFamily="18" charset="0"/>
              </a:rPr>
              <a:t>only country which has been producing Co2</a:t>
            </a:r>
          </a:p>
          <a:p>
            <a:r>
              <a:rPr lang="en-IN" dirty="0">
                <a:solidFill>
                  <a:schemeClr val="accent2">
                    <a:lumMod val="75000"/>
                  </a:schemeClr>
                </a:solidFill>
                <a:latin typeface="Times New Roman" panose="02020603050405020304" pitchFamily="18" charset="0"/>
                <a:cs typeface="Times New Roman" panose="02020603050405020304" pitchFamily="18" charset="0"/>
              </a:rPr>
              <a:t>since 1700’s. Reason can be Industrial </a:t>
            </a:r>
          </a:p>
          <a:p>
            <a:r>
              <a:rPr lang="en-IN" dirty="0">
                <a:solidFill>
                  <a:schemeClr val="accent2">
                    <a:lumMod val="75000"/>
                  </a:schemeClr>
                </a:solidFill>
                <a:latin typeface="Times New Roman" panose="02020603050405020304" pitchFamily="18" charset="0"/>
                <a:cs typeface="Times New Roman" panose="02020603050405020304" pitchFamily="18" charset="0"/>
              </a:rPr>
              <a:t>Revolution which started in UK in mid </a:t>
            </a:r>
          </a:p>
          <a:p>
            <a:r>
              <a:rPr lang="en-IN" dirty="0">
                <a:solidFill>
                  <a:schemeClr val="accent2">
                    <a:lumMod val="75000"/>
                  </a:schemeClr>
                </a:solidFill>
                <a:latin typeface="Times New Roman" panose="02020603050405020304" pitchFamily="18" charset="0"/>
                <a:cs typeface="Times New Roman" panose="02020603050405020304" pitchFamily="18" charset="0"/>
              </a:rPr>
              <a:t>1700’s making it the oldest country in terms</a:t>
            </a:r>
          </a:p>
          <a:p>
            <a:r>
              <a:rPr lang="en-IN" dirty="0">
                <a:solidFill>
                  <a:schemeClr val="accent2">
                    <a:lumMod val="75000"/>
                  </a:schemeClr>
                </a:solidFill>
                <a:latin typeface="Times New Roman" panose="02020603050405020304" pitchFamily="18" charset="0"/>
                <a:cs typeface="Times New Roman" panose="02020603050405020304" pitchFamily="18" charset="0"/>
              </a:rPr>
              <a:t>of CO2 Emission.</a:t>
            </a:r>
          </a:p>
          <a:p>
            <a:endParaRPr lang="en-IN" dirty="0"/>
          </a:p>
        </p:txBody>
      </p:sp>
      <p:sp>
        <p:nvSpPr>
          <p:cNvPr id="13" name="TextBox 12">
            <a:extLst>
              <a:ext uri="{FF2B5EF4-FFF2-40B4-BE49-F238E27FC236}">
                <a16:creationId xmlns:a16="http://schemas.microsoft.com/office/drawing/2014/main" id="{4F456A25-393E-1429-6317-54FD83A0A717}"/>
              </a:ext>
            </a:extLst>
          </p:cNvPr>
          <p:cNvSpPr txBox="1"/>
          <p:nvPr/>
        </p:nvSpPr>
        <p:spPr>
          <a:xfrm>
            <a:off x="3673642" y="188886"/>
            <a:ext cx="4731232" cy="369332"/>
          </a:xfrm>
          <a:prstGeom prst="rect">
            <a:avLst/>
          </a:prstGeom>
          <a:solidFill>
            <a:schemeClr val="accent1">
              <a:lumMod val="40000"/>
              <a:lumOff val="60000"/>
            </a:schemeClr>
          </a:solid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Yearly Emission of CO2 for TOP 10 Countries</a:t>
            </a:r>
          </a:p>
        </p:txBody>
      </p:sp>
    </p:spTree>
    <p:extLst>
      <p:ext uri="{BB962C8B-B14F-4D97-AF65-F5344CB8AC3E}">
        <p14:creationId xmlns:p14="http://schemas.microsoft.com/office/powerpoint/2010/main" val="3199885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2901</TotalTime>
  <Words>1477</Words>
  <Application>Microsoft Office PowerPoint</Application>
  <PresentationFormat>Custom</PresentationFormat>
  <Paragraphs>132</Paragraphs>
  <Slides>18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Trebuchet MS</vt:lpstr>
      <vt:lpstr>Calibri</vt:lpstr>
      <vt:lpstr>Times New Roman</vt:lpstr>
      <vt:lpstr>Carlito</vt:lpstr>
      <vt:lpstr>Wingdings</vt:lpstr>
      <vt:lpstr>Arial</vt:lpstr>
      <vt:lpstr>Wingdings 3</vt:lpstr>
      <vt:lpstr>Facet</vt:lpstr>
      <vt:lpstr>TABLE OF CONTENT</vt:lpstr>
      <vt:lpstr>INTRODUCTION</vt:lpstr>
      <vt:lpstr>PowerPoint Presentation</vt:lpstr>
      <vt:lpstr>PROJECT OVERVIEW</vt:lpstr>
      <vt:lpstr>DATA SET</vt:lpstr>
      <vt:lpstr>TOOLS</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Analysis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STANLEY</dc:creator>
  <cp:lastModifiedBy>Alisha d'souza</cp:lastModifiedBy>
  <cp:revision>6</cp:revision>
  <dcterms:created xsi:type="dcterms:W3CDTF">2023-12-11T12:58:40Z</dcterms:created>
  <dcterms:modified xsi:type="dcterms:W3CDTF">2024-03-24T06:59:37Z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