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318" r:id="rId3"/>
    <p:sldId id="368" r:id="rId4"/>
    <p:sldId id="381" r:id="rId5"/>
    <p:sldId id="385" r:id="rId6"/>
    <p:sldId id="386" r:id="rId7"/>
    <p:sldId id="397" r:id="rId8"/>
    <p:sldId id="398" r:id="rId9"/>
    <p:sldId id="399" r:id="rId10"/>
    <p:sldId id="400" r:id="rId11"/>
    <p:sldId id="382" r:id="rId12"/>
    <p:sldId id="384" r:id="rId13"/>
    <p:sldId id="383" r:id="rId14"/>
    <p:sldId id="319" r:id="rId15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-96" y="-112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章：基于多媒体定时器的电子钟设计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2.7 </a:t>
            </a:r>
            <a:r>
              <a:rPr lang="zh-CN" altLang="en-US" dirty="0" smtClean="0"/>
              <a:t>多媒体定时器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定时器</a:t>
            </a:r>
            <a:r>
              <a:rPr lang="zh-CN" altLang="zh-CN" dirty="0"/>
              <a:t>需要设定好一定的分辨率和时间间隔，如分辨率为</a:t>
            </a:r>
            <a:r>
              <a:rPr lang="en-US" altLang="zh-CN" dirty="0"/>
              <a:t>1</a:t>
            </a:r>
            <a:r>
              <a:rPr lang="zh-CN" altLang="zh-CN" dirty="0"/>
              <a:t>毫秒，时间间隔为</a:t>
            </a:r>
            <a:r>
              <a:rPr lang="en-US" altLang="zh-CN" dirty="0"/>
              <a:t>10</a:t>
            </a:r>
            <a:r>
              <a:rPr lang="zh-CN" altLang="zh-CN" dirty="0"/>
              <a:t>毫秒</a:t>
            </a:r>
            <a:r>
              <a:rPr lang="zh-CN" altLang="zh-CN" dirty="0" smtClean="0"/>
              <a:t>，从</a:t>
            </a:r>
            <a:r>
              <a:rPr lang="en-US" altLang="zh-CN" dirty="0" smtClean="0"/>
              <a:t>0</a:t>
            </a:r>
            <a:r>
              <a:rPr lang="zh-CN" altLang="zh-CN" dirty="0" smtClean="0"/>
              <a:t>计数到</a:t>
            </a:r>
            <a:r>
              <a:rPr lang="en-US" altLang="zh-CN" dirty="0"/>
              <a:t>9</a:t>
            </a:r>
            <a:r>
              <a:rPr lang="zh-CN" altLang="zh-CN" dirty="0"/>
              <a:t>，即计数到</a:t>
            </a:r>
            <a:r>
              <a:rPr lang="en-US" altLang="zh-CN" dirty="0"/>
              <a:t>10</a:t>
            </a:r>
            <a:r>
              <a:rPr lang="zh-CN" altLang="zh-CN" dirty="0"/>
              <a:t>毫秒时，执行某项任务，如果是循环定时器，那么定时器清零，继续开始计数，计到</a:t>
            </a:r>
            <a:r>
              <a:rPr lang="en-US" altLang="zh-CN" dirty="0"/>
              <a:t>9</a:t>
            </a:r>
            <a:r>
              <a:rPr lang="zh-CN" altLang="zh-CN" dirty="0"/>
              <a:t>时，再次执行某项任务。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编程中，有两种定时器：普通定时器和多媒体定时器。普通定时器的精度低，而多媒体定时器的精度高，这里只介绍多媒体定时器。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多媒体</a:t>
            </a:r>
            <a:r>
              <a:rPr lang="zh-CN" altLang="zh-CN" dirty="0"/>
              <a:t>定时器在使用时，先设定好延时周期、精度、回调函数、回调数据和定时器事件类型，定时器事件类型一般配置为周期性触发（</a:t>
            </a:r>
            <a:r>
              <a:rPr lang="en-US" altLang="zh-CN" dirty="0"/>
              <a:t>TIME_PERIODIC</a:t>
            </a:r>
            <a:r>
              <a:rPr lang="zh-CN" altLang="zh-CN" dirty="0"/>
              <a:t>）</a:t>
            </a:r>
            <a:r>
              <a:rPr lang="zh-CN" altLang="zh-CN" dirty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2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CalcTime.h</a:t>
            </a:r>
            <a:r>
              <a:rPr lang="en-US" altLang="zh-CN" dirty="0"/>
              <a:t>/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完善</a:t>
            </a:r>
            <a:r>
              <a:rPr lang="en-US" altLang="zh-CN" dirty="0" err="1"/>
              <a:t>Tick</a:t>
            </a:r>
            <a:r>
              <a:rPr lang="en-US" altLang="zh-CN" dirty="0" err="1" smtClean="0"/>
              <a:t>.h</a:t>
            </a:r>
            <a:r>
              <a:rPr lang="en-US" altLang="zh-CN" dirty="0"/>
              <a:t>/.c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3.5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3.6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20</a:t>
            </a:r>
            <a:r>
              <a:rPr lang="en-US" altLang="zh-CN" dirty="0" smtClean="0"/>
              <a:t>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星期五”。参照本章实验，设计一个实验，实现每秒计数递增一次，计数范围为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，并通过</a:t>
            </a:r>
            <a:r>
              <a:rPr lang="en-US" altLang="zh-CN" dirty="0" err="1"/>
              <a:t>printf</a:t>
            </a:r>
            <a:r>
              <a:rPr lang="zh-CN" altLang="zh-CN" dirty="0"/>
              <a:t>函数每秒打印一次计数对应的年、月、日、星期。比如初始日期设置为</a:t>
            </a:r>
            <a:r>
              <a:rPr lang="en-US" altLang="zh-CN" dirty="0"/>
              <a:t>10</a:t>
            </a:r>
            <a:r>
              <a:rPr lang="zh-CN" altLang="zh-CN" dirty="0"/>
              <a:t>，即“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星期五”，那第一秒打印“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星期五”、第二秒打印“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星期六”，以此类推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本实验为什么要导入“</a:t>
            </a:r>
            <a:r>
              <a:rPr lang="en-US" altLang="zh-CN" dirty="0"/>
              <a:t>winmm.lib</a:t>
            </a:r>
            <a:r>
              <a:rPr lang="zh-CN" altLang="zh-CN" dirty="0"/>
              <a:t>”库</a:t>
            </a:r>
            <a:r>
              <a:rPr lang="zh-CN" altLang="zh-CN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什么是回调函数？什么是函数指针</a:t>
            </a:r>
            <a:r>
              <a:rPr lang="zh-CN" altLang="zh-CN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多媒体定时器的</a:t>
            </a:r>
            <a:r>
              <a:rPr lang="en-US" altLang="zh-CN" dirty="0" err="1"/>
              <a:t>timeSetEvent</a:t>
            </a:r>
            <a:r>
              <a:rPr lang="zh-CN" altLang="zh-CN" dirty="0"/>
              <a:t>函数都有哪些参数？每个参数代表什么意义？</a:t>
            </a:r>
          </a:p>
          <a:p>
            <a:pPr lvl="0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设计</a:t>
            </a:r>
            <a:r>
              <a:rPr lang="zh-CN" altLang="zh-CN" dirty="0"/>
              <a:t>一个基于多媒体定时器的电子钟，在</a:t>
            </a:r>
            <a:r>
              <a:rPr lang="en-US" altLang="zh-CN" dirty="0"/>
              <a:t>App</a:t>
            </a:r>
            <a:r>
              <a:rPr lang="zh-CN" altLang="zh-CN" dirty="0"/>
              <a:t>中通过多媒体定时器实现</a:t>
            </a:r>
            <a:r>
              <a:rPr lang="en-US" altLang="zh-CN" dirty="0"/>
              <a:t>2</a:t>
            </a:r>
            <a:r>
              <a:rPr lang="zh-CN" altLang="zh-CN" dirty="0"/>
              <a:t>毫秒定时，以此为秒值计数的时间基准，同时考虑到第</a:t>
            </a:r>
            <a:r>
              <a:rPr lang="en-US" altLang="zh-CN" dirty="0"/>
              <a:t>9</a:t>
            </a:r>
            <a:r>
              <a:rPr lang="zh-CN" altLang="zh-CN" dirty="0"/>
              <a:t>章已经实现的</a:t>
            </a:r>
            <a:r>
              <a:rPr lang="en-US" altLang="zh-CN" dirty="0" err="1"/>
              <a:t>CalcHour</a:t>
            </a:r>
            <a:r>
              <a:rPr lang="zh-CN" altLang="zh-CN" dirty="0"/>
              <a:t>、</a:t>
            </a:r>
            <a:r>
              <a:rPr lang="en-US" altLang="zh-CN" dirty="0" err="1"/>
              <a:t>CalcMin</a:t>
            </a:r>
            <a:r>
              <a:rPr lang="zh-CN" altLang="zh-CN" dirty="0"/>
              <a:t>和</a:t>
            </a:r>
            <a:r>
              <a:rPr lang="en-US" altLang="zh-CN" dirty="0" err="1"/>
              <a:t>CalcSec</a:t>
            </a:r>
            <a:r>
              <a:rPr lang="zh-CN" altLang="zh-CN" dirty="0"/>
              <a:t>模块复用，只需要新增两个模块，分别为</a:t>
            </a:r>
            <a:r>
              <a:rPr lang="en-US" altLang="zh-CN" dirty="0"/>
              <a:t>Tick</a:t>
            </a:r>
            <a:r>
              <a:rPr lang="zh-CN" altLang="zh-CN" dirty="0"/>
              <a:t>模块和</a:t>
            </a:r>
            <a:r>
              <a:rPr lang="en-US" altLang="zh-CN" dirty="0" err="1"/>
              <a:t>CalcTime</a:t>
            </a:r>
            <a:r>
              <a:rPr lang="zh-CN" altLang="zh-CN" dirty="0"/>
              <a:t>模块。其中，</a:t>
            </a:r>
            <a:r>
              <a:rPr lang="en-US" altLang="zh-CN" dirty="0"/>
              <a:t>Tick</a:t>
            </a:r>
            <a:r>
              <a:rPr lang="zh-CN" altLang="zh-CN" dirty="0"/>
              <a:t>模块用于实现秒值的计数，</a:t>
            </a:r>
            <a:r>
              <a:rPr lang="en-US" altLang="zh-CN" dirty="0" err="1"/>
              <a:t>CalcTime</a:t>
            </a:r>
            <a:r>
              <a:rPr lang="zh-CN" altLang="zh-CN" dirty="0"/>
              <a:t>模块分别调用</a:t>
            </a:r>
            <a:r>
              <a:rPr lang="en-US" altLang="zh-CN" dirty="0" err="1"/>
              <a:t>CalcHour</a:t>
            </a:r>
            <a:r>
              <a:rPr lang="zh-CN" altLang="zh-CN" dirty="0"/>
              <a:t>、</a:t>
            </a:r>
            <a:r>
              <a:rPr lang="en-US" altLang="zh-CN" dirty="0" err="1"/>
              <a:t>CalcMin</a:t>
            </a:r>
            <a:r>
              <a:rPr lang="zh-CN" altLang="zh-CN" dirty="0"/>
              <a:t>和</a:t>
            </a:r>
            <a:r>
              <a:rPr lang="en-US" altLang="zh-CN" dirty="0" err="1"/>
              <a:t>CalcSec</a:t>
            </a:r>
            <a:r>
              <a:rPr lang="zh-CN" altLang="zh-CN" dirty="0"/>
              <a:t>模块中的相关函数计算小时值、分钟值和秒值。最后，在</a:t>
            </a:r>
            <a:r>
              <a:rPr lang="en-US" altLang="zh-CN" dirty="0"/>
              <a:t>App</a:t>
            </a:r>
            <a:r>
              <a:rPr lang="zh-CN" altLang="zh-CN" dirty="0"/>
              <a:t>模块中，将动态的时间值通过控制台窗口输出，实现每秒打印一个完整的时间值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项目架构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前面</a:t>
            </a:r>
            <a:r>
              <a:rPr lang="zh-CN" altLang="zh-CN" dirty="0"/>
              <a:t>的实验中，都以一个</a:t>
            </a:r>
            <a:r>
              <a:rPr lang="en-US" altLang="zh-CN" dirty="0" err="1"/>
              <a:t>App.c</a:t>
            </a:r>
            <a:r>
              <a:rPr lang="zh-CN" altLang="zh-CN" dirty="0"/>
              <a:t>文件完成所有的功能，而本章的实验是使用多文件实现秒值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时间值转换，因此，就需要有一个清晰的项目</a:t>
            </a:r>
            <a:r>
              <a:rPr lang="zh-CN" altLang="zh-CN" dirty="0" smtClean="0"/>
              <a:t>架构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235646"/>
              </p:ext>
            </p:extLst>
          </p:nvPr>
        </p:nvGraphicFramePr>
        <p:xfrm>
          <a:off x="1142525" y="2513171"/>
          <a:ext cx="3416122" cy="250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2122791" imgH="1546554" progId="Visio.Drawing.11">
                  <p:embed/>
                </p:oleObj>
              </mc:Choice>
              <mc:Fallback>
                <p:oleObj name="Visio" r:id="rId4" imgW="2122791" imgH="1546554" progId="Visio.Drawing.11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2513171"/>
                        <a:ext cx="3416122" cy="2506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函数指针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正如</a:t>
            </a:r>
            <a:r>
              <a:rPr lang="zh-CN" altLang="zh-CN" dirty="0"/>
              <a:t>指针变量可</a:t>
            </a:r>
            <a:r>
              <a:rPr lang="zh-CN" altLang="zh-CN" dirty="0" smtClean="0"/>
              <a:t>指向</a:t>
            </a:r>
            <a:r>
              <a:rPr lang="zh-CN" altLang="en-US" dirty="0"/>
              <a:t>整型</a:t>
            </a:r>
            <a:r>
              <a:rPr lang="zh-CN" altLang="en-US" dirty="0" smtClean="0"/>
              <a:t>变量</a:t>
            </a:r>
            <a:r>
              <a:rPr lang="zh-CN" altLang="zh-CN" dirty="0" smtClean="0"/>
              <a:t>、</a:t>
            </a:r>
            <a:r>
              <a:rPr lang="zh-CN" altLang="zh-CN" dirty="0"/>
              <a:t>字符型变量和浮点型变量等，指针也可指向函数，我们将指向函数的指针称为“函数指针”。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zh-CN" dirty="0"/>
              <a:t>程序在编译时，每个函数都有一个入口地址，该入口地址即为函数指针所指向的地址。如同利用指针变量可引用其他类型变量一样，利用函数指针也可调用函数。函数指针有两个用途：调用函数和作为函数的参数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/>
              <a:t>回</a:t>
            </a:r>
            <a:r>
              <a:rPr lang="zh-CN" altLang="zh-CN" dirty="0"/>
              <a:t>调函数就是</a:t>
            </a:r>
            <a:r>
              <a:rPr lang="zh-CN" altLang="zh-CN" dirty="0" smtClean="0"/>
              <a:t>通过</a:t>
            </a:r>
            <a:r>
              <a:rPr lang="zh-CN" altLang="en-US" dirty="0" smtClean="0"/>
              <a:t>函数指针</a:t>
            </a:r>
            <a:r>
              <a:rPr lang="zh-CN" altLang="zh-CN" dirty="0" smtClean="0"/>
              <a:t>调用</a:t>
            </a:r>
            <a:r>
              <a:rPr lang="zh-CN" altLang="zh-CN" dirty="0"/>
              <a:t>的函数。如果把函数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指针</a:t>
            </a:r>
            <a:r>
              <a:rPr lang="zh-CN" altLang="zh-CN" dirty="0" smtClean="0"/>
              <a:t>（</a:t>
            </a:r>
            <a:r>
              <a:rPr lang="zh-CN" altLang="zh-CN" dirty="0"/>
              <a:t>地址）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参数传递</a:t>
            </a:r>
            <a:r>
              <a:rPr lang="zh-CN" altLang="zh-CN" dirty="0" smtClean="0"/>
              <a:t>给</a:t>
            </a:r>
            <a:r>
              <a:rPr lang="zh-CN" altLang="zh-CN" dirty="0"/>
              <a:t>另一个函数，当这个指针被用来调用其所指向的函数时，这个被调用的函数就称作回调函数。回调函数是在特定的事件或条件发生时由另外一方调用，用于响应该事件或</a:t>
            </a:r>
            <a:r>
              <a:rPr lang="zh-CN" altLang="zh-CN" dirty="0"/>
              <a:t>条件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zh-CN" altLang="en-US" dirty="0" smtClean="0"/>
              <a:t>局部变量和全局变量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函数内部定义的变量，其作用域仅限于函数内部，在函数外部无法调用，这样的变量称为局部变量。全局变量则是定义于函数之外，作用域为整个源程序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2.5 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静态</a:t>
            </a:r>
            <a:r>
              <a:rPr lang="zh-CN" altLang="zh-CN" dirty="0"/>
              <a:t>变量的生命周期与源程序相同，定义方法是在类型名前加</a:t>
            </a:r>
            <a:r>
              <a:rPr lang="en-US" altLang="zh-CN" dirty="0"/>
              <a:t>static</a:t>
            </a:r>
            <a:r>
              <a:rPr lang="zh-CN" altLang="zh-CN" dirty="0"/>
              <a:t>修饰。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静态</a:t>
            </a:r>
            <a:r>
              <a:rPr lang="zh-CN" altLang="zh-CN" dirty="0"/>
              <a:t>局部变量在函数内部定义，若在定义时未赋初值，则系统一般会自动给其赋值。非静态的局部变量在函数结束后就会消失，但静态局部变量在函数结束后仍然存在，只是在函数外部无法调用，作用域依然限于函数内部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静态</a:t>
            </a:r>
            <a:r>
              <a:rPr lang="zh-CN" altLang="zh-CN" dirty="0"/>
              <a:t>全局变量在函数外部定义，与非静态的全局变量的区别是：当一个源程序由多个文件组成时，非静态的全局变量作用域为整个源程序，而静态全局变量的作用域仅限于定义该变量的源文件。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2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2.6 </a:t>
            </a:r>
            <a:r>
              <a:rPr lang="zh-CN" altLang="en-US" dirty="0" smtClean="0"/>
              <a:t>自增、自减运算符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自</a:t>
            </a:r>
            <a:r>
              <a:rPr lang="zh-CN" altLang="zh-CN" dirty="0"/>
              <a:t>增、自减运算符分别</a:t>
            </a:r>
            <a:r>
              <a:rPr lang="zh-CN" altLang="zh-CN" dirty="0" smtClean="0"/>
              <a:t>用符号“</a:t>
            </a:r>
            <a:r>
              <a:rPr lang="en-US" altLang="zh-CN" dirty="0"/>
              <a:t>++</a:t>
            </a:r>
            <a:r>
              <a:rPr lang="zh-CN" altLang="zh-CN" dirty="0"/>
              <a:t>”、“</a:t>
            </a:r>
            <a:r>
              <a:rPr lang="en-US" altLang="zh-CN" dirty="0"/>
              <a:t>--</a:t>
            </a:r>
            <a:r>
              <a:rPr lang="zh-CN" altLang="zh-CN" dirty="0"/>
              <a:t>”表示</a:t>
            </a:r>
            <a:r>
              <a:rPr lang="en-US" altLang="zh-CN" dirty="0"/>
              <a:t>,</a:t>
            </a:r>
            <a:r>
              <a:rPr lang="zh-CN" altLang="zh-CN" dirty="0"/>
              <a:t>作用是使变量</a:t>
            </a:r>
            <a:r>
              <a:rPr lang="zh-CN" altLang="zh-CN" dirty="0" smtClean="0"/>
              <a:t>加</a:t>
            </a:r>
            <a:r>
              <a:rPr lang="zh-CN" altLang="en-US" dirty="0" smtClean="0"/>
              <a:t>或减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</a:t>
            </a:r>
            <a:r>
              <a:rPr lang="zh-CN" altLang="zh-CN" dirty="0"/>
              <a:t>用法如下：</a:t>
            </a:r>
          </a:p>
          <a:p>
            <a:r>
              <a:rPr lang="en-US" altLang="zh-CN" dirty="0" smtClean="0"/>
              <a:t>        b </a:t>
            </a:r>
            <a:r>
              <a:rPr lang="en-US" altLang="zh-CN" dirty="0"/>
              <a:t>= a++;</a:t>
            </a:r>
            <a:endParaRPr lang="zh-CN" altLang="zh-CN" dirty="0"/>
          </a:p>
          <a:p>
            <a:r>
              <a:rPr lang="en-US" altLang="zh-CN" dirty="0" smtClean="0"/>
              <a:t>        b </a:t>
            </a:r>
            <a:r>
              <a:rPr lang="en-US" altLang="zh-CN" dirty="0"/>
              <a:t>= ++a;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运算符</a:t>
            </a:r>
            <a:r>
              <a:rPr lang="zh-CN" altLang="zh-CN" dirty="0"/>
              <a:t>作为前缀和后缀时，表达式的含义完全不同：作为后缀时先赋值再自增（自减），作为前缀时先自增（自减）再赋值。注意，自增、自减运算符的作用对象只能是变量，不能是常量或</a:t>
            </a:r>
            <a:r>
              <a:rPr lang="zh-CN" altLang="zh-CN" dirty="0" smtClean="0"/>
              <a:t>表达式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2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1216</Words>
  <Application>Microsoft Office PowerPoint</Application>
  <PresentationFormat>全屏显示(16:9)</PresentationFormat>
  <Paragraphs>84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229</cp:revision>
  <dcterms:created xsi:type="dcterms:W3CDTF">2017-08-03T09:01:00Z</dcterms:created>
  <dcterms:modified xsi:type="dcterms:W3CDTF">2021-03-05T10:05:02Z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