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8" r:id="rId2"/>
    <p:sldId id="318" r:id="rId3"/>
    <p:sldId id="368" r:id="rId4"/>
    <p:sldId id="381" r:id="rId5"/>
    <p:sldId id="385" r:id="rId6"/>
    <p:sldId id="386" r:id="rId7"/>
    <p:sldId id="395" r:id="rId8"/>
    <p:sldId id="398" r:id="rId9"/>
    <p:sldId id="382" r:id="rId10"/>
    <p:sldId id="384" r:id="rId11"/>
    <p:sldId id="383" r:id="rId12"/>
    <p:sldId id="319" r:id="rId13"/>
  </p:sldIdLst>
  <p:sldSz cx="9144000" cy="5143500" type="screen16x9"/>
  <p:notesSz cx="10234613" cy="710406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5CA9"/>
    <a:srgbClr val="F4C41E"/>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p:scale>
          <a:sx n="100" d="100"/>
          <a:sy n="100" d="100"/>
        </p:scale>
        <p:origin x="-1962" y="-942"/>
      </p:cViewPr>
      <p:guideLst>
        <p:guide orient="horz" pos="159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434801" cy="35642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796987" y="0"/>
            <a:ext cx="4434801" cy="356426"/>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2021/3/5</a:t>
            </a:fld>
            <a:endParaRPr lang="zh-CN" altLang="en-US"/>
          </a:p>
        </p:txBody>
      </p:sp>
      <p:sp>
        <p:nvSpPr>
          <p:cNvPr id="4" name="幻灯片图像占位符 3"/>
          <p:cNvSpPr>
            <a:spLocks noGrp="1" noRot="1" noChangeAspect="1"/>
          </p:cNvSpPr>
          <p:nvPr>
            <p:ph type="sldImg" idx="2"/>
          </p:nvPr>
        </p:nvSpPr>
        <p:spPr>
          <a:xfrm>
            <a:off x="2984500" y="887413"/>
            <a:ext cx="4265613" cy="239871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023416" y="3418724"/>
            <a:ext cx="8187324" cy="2797138"/>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747418"/>
            <a:ext cx="4434801" cy="35642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796987" y="6747418"/>
            <a:ext cx="4434801" cy="356425"/>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032742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984500" y="887413"/>
            <a:ext cx="4265613" cy="2398712"/>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842010"/>
            <a:ext cx="78867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628650" y="2701767"/>
            <a:ext cx="7886700" cy="1241584"/>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t>2021/3/5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45269"/>
            <a:ext cx="7886700" cy="4387691"/>
          </a:xfrm>
        </p:spPr>
        <p:txBody>
          <a:bodyPr/>
          <a:lstStyle>
            <a:lvl2pPr>
              <a:defRPr/>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t>2021/3/5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9D9C70D-B7C8-466D-B87C-22D855EF72C6}" type="datetimeFigureOut">
              <a:rPr lang="zh-CN" altLang="en-US" smtClean="0"/>
              <a:t>2021/3/5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琥珀" panose="02010800040101010101" pitchFamily="2" charset="-122"/>
                <a:ea typeface="华文琥珀" panose="02010800040101010101" pitchFamily="2" charset="-122"/>
              </a:defRPr>
            </a:lvl1pPr>
          </a:lstStyle>
          <a:p>
            <a:r>
              <a:rPr lang="zh-CN" altLang="en-US" dirty="0" smtClean="0"/>
              <a:t>单击此处编辑母版标题样式</a:t>
            </a:r>
            <a:endParaRPr lang="en-US" dirty="0"/>
          </a:p>
        </p:txBody>
      </p:sp>
      <p:sp>
        <p:nvSpPr>
          <p:cNvPr id="3" name="日期占位符 5"/>
          <p:cNvSpPr>
            <a:spLocks noGrp="1"/>
          </p:cNvSpPr>
          <p:nvPr>
            <p:ph type="dt" sz="half" idx="10"/>
          </p:nvPr>
        </p:nvSpPr>
        <p:spPr/>
        <p:txBody>
          <a:bodyPr rtlCol="0"/>
          <a:lstStyle>
            <a:lvl1pPr>
              <a:defRPr/>
            </a:lvl1pPr>
          </a:lstStyle>
          <a:p>
            <a:pPr>
              <a:defRPr/>
            </a:pPr>
            <a:endParaRPr lang="en-US" altLang="zh-CN"/>
          </a:p>
        </p:txBody>
      </p:sp>
      <p:sp>
        <p:nvSpPr>
          <p:cNvPr id="4" name="灯片编号占位符 6"/>
          <p:cNvSpPr>
            <a:spLocks noGrp="1"/>
          </p:cNvSpPr>
          <p:nvPr>
            <p:ph type="sldNum" sz="quarter" idx="11"/>
          </p:nvPr>
        </p:nvSpPr>
        <p:spPr/>
        <p:txBody>
          <a:bodyPr rtlCol="0"/>
          <a:lstStyle>
            <a:lvl1pPr>
              <a:defRPr/>
            </a:lvl1pPr>
          </a:lstStyle>
          <a:p>
            <a:pPr>
              <a:defRPr/>
            </a:pPr>
            <a:fld id="{5319DA7A-2D23-436E-82D3-B11849819FC4}" type="slidenum">
              <a:rPr lang="en-US" altLang="zh-CN"/>
              <a:t>‹#›</a:t>
            </a:fld>
            <a:endParaRPr lang="en-US" altLang="zh-CN"/>
          </a:p>
        </p:txBody>
      </p:sp>
      <p:sp>
        <p:nvSpPr>
          <p:cNvPr id="5" name="页脚占位符 7"/>
          <p:cNvSpPr>
            <a:spLocks noGrp="1"/>
          </p:cNvSpPr>
          <p:nvPr>
            <p:ph type="ftr" sz="quarter" idx="12"/>
          </p:nvPr>
        </p:nvSpPr>
        <p:spPr/>
        <p:txBody>
          <a:bodyPr rtlCol="0"/>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48114"/>
            <a:ext cx="7886700" cy="994172"/>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276827"/>
            <a:ext cx="7886700" cy="3356134"/>
          </a:xfrm>
        </p:spPr>
        <p:txBody>
          <a:bodyPr/>
          <a:lstStyle>
            <a:lvl2pPr>
              <a:defRPr/>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t>2021/3/5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219325"/>
            <a:ext cx="7886700" cy="2085975"/>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291591"/>
            <a:ext cx="7886700" cy="827246"/>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9D9C70D-B7C8-466D-B87C-22D855EF72C6}" type="datetimeFigureOut">
              <a:rPr lang="zh-CN" altLang="en-US" smtClean="0"/>
              <a:t>2021/3/5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9D9C70D-B7C8-466D-B87C-22D855EF72C6}" type="datetimeFigureOut">
              <a:rPr lang="zh-CN" altLang="en-US" smtClean="0"/>
              <a:t>2021/3/5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73844"/>
            <a:ext cx="7886700" cy="600075"/>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603" y="1111568"/>
            <a:ext cx="3915728" cy="617696"/>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628650" y="1776413"/>
            <a:ext cx="3916680" cy="2865596"/>
          </a:xfrm>
        </p:spPr>
        <p:txBody>
          <a:bodyPr/>
          <a:lstStyle>
            <a:lvl1pPr>
              <a:defRPr sz="2800"/>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492" y="1111568"/>
            <a:ext cx="3822859" cy="617696"/>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4692492" y="1776413"/>
            <a:ext cx="3822859" cy="2865596"/>
          </a:xfrm>
        </p:spPr>
        <p:txBody>
          <a:bodyPr/>
          <a:lstStyle>
            <a:lvl1pPr>
              <a:defRPr sz="2800"/>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9D9C70D-B7C8-466D-B87C-22D855EF72C6}" type="datetimeFigureOut">
              <a:rPr lang="zh-CN" altLang="en-US" smtClean="0"/>
              <a:t>2021/3/5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48114"/>
            <a:ext cx="7886700" cy="994172"/>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t>2021/3/5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9525" y="-1429"/>
            <a:ext cx="5263039" cy="5146358"/>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5512595" y="342900"/>
            <a:ext cx="3294221" cy="791528"/>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5512118" y="1270635"/>
            <a:ext cx="3295174" cy="336042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D9C70D-B7C8-466D-B87C-22D855EF72C6}" type="datetimeFigureOut">
              <a:rPr lang="zh-CN" altLang="en-US" smtClean="0"/>
              <a:t>2021/3/5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630" y="-5715"/>
            <a:ext cx="5263039" cy="5146358"/>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307182" y="342900"/>
            <a:ext cx="3209925" cy="791528"/>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307182" y="1270635"/>
            <a:ext cx="3210401" cy="336042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D9C70D-B7C8-466D-B87C-22D855EF72C6}" type="datetimeFigureOut">
              <a:rPr lang="zh-CN" altLang="en-US" smtClean="0"/>
              <a:t>2021/3/5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9D9C70D-B7C8-466D-B87C-22D855EF72C6}" type="datetimeFigureOut">
              <a:rPr lang="zh-CN" altLang="en-US" smtClean="0"/>
              <a:t>2021/3/5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
        <p:nvSpPr>
          <p:cNvPr id="3" name="竖排标题 1"/>
          <p:cNvSpPr>
            <a:spLocks noGrp="1"/>
          </p:cNvSpPr>
          <p:nvPr>
            <p:ph type="title" orient="vert"/>
          </p:nvPr>
        </p:nvSpPr>
        <p:spPr>
          <a:xfrm>
            <a:off x="6543676" y="273844"/>
            <a:ext cx="1971675" cy="4358879"/>
          </a:xfrm>
        </p:spPr>
        <p:txBody>
          <a:bodyPr vert="eaVert"/>
          <a:lstStyle/>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628651"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9D9C70D-B7C8-466D-B87C-22D855EF72C6}" type="datetimeFigureOut">
              <a:rPr lang="zh-CN" altLang="en-US" smtClean="0"/>
              <a:t>2021/3/5</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F9045BA-9AC9-4435-A9A0-D822685BA71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6200000">
            <a:off x="8495824" y="4495006"/>
            <a:ext cx="538163" cy="760730"/>
          </a:xfrm>
          <a:prstGeom prst="rtTriangle">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3"/>
          <p:cNvSpPr>
            <a:spLocks noGrp="1"/>
          </p:cNvSpPr>
          <p:nvPr>
            <p:ph type="sldNum" sz="quarter" idx="12"/>
          </p:nvPr>
        </p:nvSpPr>
        <p:spPr>
          <a:xfrm>
            <a:off x="8633301" y="4808935"/>
            <a:ext cx="445294" cy="296108"/>
          </a:xfrm>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F994B67B-E22E-4DB1-9BCB-B838A6D07689}" type="slidenum">
              <a:rPr lang="en-US" altLang="zh-CN" sz="2000" smtClean="0">
                <a:solidFill>
                  <a:schemeClr val="bg1"/>
                </a:solidFill>
                <a:latin typeface="Times New Roman" panose="02020603050405020304" pitchFamily="18" charset="0"/>
                <a:cs typeface="Times New Roman" panose="02020603050405020304" pitchFamily="18" charset="0"/>
              </a:rPr>
              <a:t>1</a:t>
            </a:fld>
            <a:endParaRPr lang="en-US" altLang="zh-CN" sz="2000" dirty="0" smtClean="0">
              <a:solidFill>
                <a:schemeClr val="bg1"/>
              </a:solidFill>
              <a:latin typeface="Times New Roman" panose="02020603050405020304" pitchFamily="18" charset="0"/>
              <a:cs typeface="Times New Roman" panose="02020603050405020304" pitchFamily="18" charset="0"/>
            </a:endParaRPr>
          </a:p>
        </p:txBody>
      </p:sp>
      <p:sp>
        <p:nvSpPr>
          <p:cNvPr id="6" name="Rectangle 8"/>
          <p:cNvSpPr txBox="1">
            <a:spLocks noChangeArrowheads="1"/>
          </p:cNvSpPr>
          <p:nvPr/>
        </p:nvSpPr>
        <p:spPr bwMode="auto">
          <a:xfrm>
            <a:off x="-1905" y="1707832"/>
            <a:ext cx="914654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2800" cap="small" dirty="0" smtClean="0">
                <a:solidFill>
                  <a:srgbClr val="000000"/>
                </a:solidFill>
                <a:effectLst>
                  <a:outerShdw blurRad="38100" dist="38100" dir="2700000" algn="tl">
                    <a:srgbClr val="000000">
                      <a:alpha val="43137"/>
                    </a:srgbClr>
                  </a:outerShdw>
                </a:effectLst>
                <a:latin typeface="微软雅黑" pitchFamily="34" charset="-122"/>
                <a:ea typeface="微软雅黑" pitchFamily="34" charset="-122"/>
              </a:rPr>
              <a:t>第</a:t>
            </a:r>
            <a:r>
              <a:rPr lang="en-US" altLang="zh-CN" sz="2800" cap="small" dirty="0" smtClean="0">
                <a:solidFill>
                  <a:srgbClr val="000000"/>
                </a:solidFill>
                <a:effectLst>
                  <a:outerShdw blurRad="38100" dist="38100" dir="2700000" algn="tl">
                    <a:srgbClr val="000000">
                      <a:alpha val="43137"/>
                    </a:srgbClr>
                  </a:outerShdw>
                </a:effectLst>
                <a:latin typeface="微软雅黑" pitchFamily="34" charset="-122"/>
                <a:ea typeface="微软雅黑" pitchFamily="34" charset="-122"/>
              </a:rPr>
              <a:t>11</a:t>
            </a:r>
            <a:r>
              <a:rPr lang="zh-CN" altLang="en-US" sz="2800" cap="small" dirty="0" smtClean="0">
                <a:solidFill>
                  <a:srgbClr val="000000"/>
                </a:solidFill>
                <a:effectLst>
                  <a:outerShdw blurRad="38100" dist="38100" dir="2700000" algn="tl">
                    <a:srgbClr val="000000">
                      <a:alpha val="43137"/>
                    </a:srgbClr>
                  </a:outerShdw>
                </a:effectLst>
                <a:latin typeface="微软雅黑" pitchFamily="34" charset="-122"/>
                <a:ea typeface="微软雅黑" pitchFamily="34" charset="-122"/>
              </a:rPr>
              <a:t>章：电子钟的</a:t>
            </a:r>
            <a:r>
              <a:rPr lang="en-US" altLang="zh-CN" sz="2800" cap="small" dirty="0" smtClean="0">
                <a:solidFill>
                  <a:srgbClr val="000000"/>
                </a:solidFill>
                <a:effectLst>
                  <a:outerShdw blurRad="38100" dist="38100" dir="2700000" algn="tl">
                    <a:srgbClr val="000000">
                      <a:alpha val="43137"/>
                    </a:srgbClr>
                  </a:outerShdw>
                </a:effectLst>
                <a:latin typeface="微软雅黑" pitchFamily="34" charset="-122"/>
                <a:ea typeface="微软雅黑" pitchFamily="34" charset="-122"/>
              </a:rPr>
              <a:t>API</a:t>
            </a:r>
            <a:r>
              <a:rPr lang="zh-CN" altLang="en-US" sz="2800" cap="small" dirty="0" smtClean="0">
                <a:solidFill>
                  <a:srgbClr val="000000"/>
                </a:solidFill>
                <a:effectLst>
                  <a:outerShdw blurRad="38100" dist="38100" dir="2700000" algn="tl">
                    <a:srgbClr val="000000">
                      <a:alpha val="43137"/>
                    </a:srgbClr>
                  </a:outerShdw>
                </a:effectLst>
                <a:latin typeface="微软雅黑" pitchFamily="34" charset="-122"/>
                <a:ea typeface="微软雅黑" pitchFamily="34" charset="-122"/>
              </a:rPr>
              <a:t>设计与应用</a:t>
            </a:r>
            <a:endParaRPr lang="zh-CN" altLang="en-US" sz="2800" cap="small" dirty="0">
              <a:solidFill>
                <a:srgbClr val="0000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076" name="Rectangle 9"/>
          <p:cNvSpPr>
            <a:spLocks noChangeArrowheads="1"/>
          </p:cNvSpPr>
          <p:nvPr/>
        </p:nvSpPr>
        <p:spPr bwMode="auto">
          <a:xfrm>
            <a:off x="2455546" y="2709863"/>
            <a:ext cx="4793615" cy="1871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l" fontAlgn="base">
              <a:lnSpc>
                <a:spcPct val="150000"/>
              </a:lnSpc>
              <a:spcBef>
                <a:spcPct val="20000"/>
              </a:spcBef>
              <a:spcAft>
                <a:spcPct val="0"/>
              </a:spcAft>
              <a:buFont typeface="Arial" panose="020B0604020202020204" pitchFamily="34" charset="0"/>
              <a:buNone/>
            </a:pPr>
            <a:endParaRPr lang="zh-CN" altLang="en-US" dirty="0" smtClean="0">
              <a:solidFill>
                <a:schemeClr val="tx1">
                  <a:lumMod val="85000"/>
                  <a:lumOff val="15000"/>
                </a:schemeClr>
              </a:solidFill>
              <a:latin typeface="微软雅黑" panose="020B0503020204020204" charset="-122"/>
              <a:ea typeface="微软雅黑" panose="020B0503020204020204" charset="-122"/>
            </a:endParaRPr>
          </a:p>
          <a:p>
            <a:pPr algn="l" fontAlgn="base">
              <a:lnSpc>
                <a:spcPct val="150000"/>
              </a:lnSpc>
              <a:spcBef>
                <a:spcPct val="20000"/>
              </a:spcBef>
              <a:spcAft>
                <a:spcPct val="0"/>
              </a:spcAft>
              <a:buFont typeface="Arial" panose="020B0604020202020204" pitchFamily="34" charset="0"/>
              <a:buNone/>
            </a:pPr>
            <a:r>
              <a:rPr lang="zh-CN" altLang="en-US" dirty="0" smtClean="0">
                <a:solidFill>
                  <a:schemeClr val="tx1">
                    <a:lumMod val="85000"/>
                    <a:lumOff val="15000"/>
                  </a:schemeClr>
                </a:solidFill>
                <a:latin typeface="微软雅黑" panose="020B0503020204020204" charset="-122"/>
                <a:ea typeface="微软雅黑" panose="020B0503020204020204" charset="-122"/>
              </a:rPr>
              <a:t>讲解：曾凡均</a:t>
            </a:r>
            <a:endParaRPr lang="en-US" altLang="zh-CN" dirty="0" smtClean="0">
              <a:solidFill>
                <a:schemeClr val="tx1">
                  <a:lumMod val="85000"/>
                  <a:lumOff val="15000"/>
                </a:schemeClr>
              </a:solidFill>
              <a:latin typeface="微软雅黑" panose="020B0503020204020204" charset="-122"/>
              <a:ea typeface="微软雅黑" panose="020B0503020204020204" charset="-122"/>
            </a:endParaRPr>
          </a:p>
          <a:p>
            <a:pPr algn="l" fontAlgn="base">
              <a:lnSpc>
                <a:spcPct val="150000"/>
              </a:lnSpc>
              <a:spcBef>
                <a:spcPct val="20000"/>
              </a:spcBef>
              <a:spcAft>
                <a:spcPct val="0"/>
              </a:spcAft>
              <a:buFont typeface="Arial" panose="020B0604020202020204" pitchFamily="34" charset="0"/>
              <a:buNone/>
            </a:pPr>
            <a:r>
              <a:rPr lang="zh-CN" altLang="en-US" dirty="0" smtClean="0">
                <a:solidFill>
                  <a:schemeClr val="tx1">
                    <a:lumMod val="85000"/>
                    <a:lumOff val="15000"/>
                  </a:schemeClr>
                </a:solidFill>
                <a:latin typeface="微软雅黑" panose="020B0503020204020204" charset="-122"/>
                <a:ea typeface="微软雅黑" panose="020B0503020204020204" charset="-122"/>
              </a:rPr>
              <a:t>编制：郭文波</a:t>
            </a:r>
          </a:p>
          <a:p>
            <a:pPr fontAlgn="base">
              <a:lnSpc>
                <a:spcPct val="150000"/>
              </a:lnSpc>
              <a:spcBef>
                <a:spcPct val="20000"/>
              </a:spcBef>
              <a:spcAft>
                <a:spcPct val="0"/>
              </a:spcAft>
            </a:pPr>
            <a:r>
              <a:rPr lang="zh-CN" altLang="en-US" dirty="0" smtClean="0">
                <a:solidFill>
                  <a:schemeClr val="tx1">
                    <a:lumMod val="85000"/>
                    <a:lumOff val="15000"/>
                  </a:schemeClr>
                </a:solidFill>
                <a:latin typeface="微软雅黑" panose="020B0503020204020204" charset="-122"/>
                <a:ea typeface="微软雅黑" panose="020B0503020204020204" charset="-122"/>
              </a:rPr>
              <a:t>邮箱：</a:t>
            </a:r>
            <a:r>
              <a:rPr lang="en-US" altLang="zh-CN" dirty="0" smtClean="0">
                <a:solidFill>
                  <a:schemeClr val="tx1">
                    <a:lumMod val="85000"/>
                    <a:lumOff val="15000"/>
                  </a:schemeClr>
                </a:solidFill>
                <a:latin typeface="微软雅黑" panose="020B0503020204020204" charset="-122"/>
                <a:ea typeface="微软雅黑" panose="020B0503020204020204" charset="-122"/>
              </a:rPr>
              <a:t>ExcEngineer@163.com</a:t>
            </a:r>
            <a:endParaRPr lang="en-US" altLang="zh-CN" dirty="0">
              <a:solidFill>
                <a:schemeClr val="tx1">
                  <a:lumMod val="85000"/>
                  <a:lumOff val="15000"/>
                </a:schemeClr>
              </a:solidFill>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 y="4148850"/>
            <a:ext cx="1321440" cy="991080"/>
          </a:xfrm>
          <a:prstGeom prst="rect">
            <a:avLst/>
          </a:prstGeom>
        </p:spPr>
      </p:pic>
      <p:sp>
        <p:nvSpPr>
          <p:cNvPr id="10" name="矩形 9"/>
          <p:cNvSpPr/>
          <p:nvPr/>
        </p:nvSpPr>
        <p:spPr>
          <a:xfrm>
            <a:off x="-1905" y="-953"/>
            <a:ext cx="7025005" cy="579120"/>
          </a:xfrm>
          <a:prstGeom prst="rect">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1" name="Rectangle 9"/>
          <p:cNvSpPr>
            <a:spLocks noChangeArrowheads="1"/>
          </p:cNvSpPr>
          <p:nvPr/>
        </p:nvSpPr>
        <p:spPr bwMode="auto">
          <a:xfrm>
            <a:off x="-1906" y="91792"/>
            <a:ext cx="7025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rPr>
              <a:t>——</a:t>
            </a:r>
            <a:r>
              <a:rPr lang="zh-CN" altLang="en-US" sz="2000" dirty="0" smtClean="0">
                <a:solidFill>
                  <a:schemeClr val="bg1"/>
                </a:solidFill>
                <a:latin typeface="微软雅黑" panose="020B0503020204020204" charset="-122"/>
                <a:ea typeface="微软雅黑" panose="020B0503020204020204" charset="-122"/>
                <a:cs typeface="微软雅黑" panose="020B0503020204020204" charset="-122"/>
              </a:rPr>
              <a:t>卓  越  工  程  师  培  养  系  列</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3" name="图片 3"/>
          <p:cNvPicPr>
            <a:picLocks noChangeAspect="1"/>
          </p:cNvPicPr>
          <p:nvPr/>
        </p:nvPicPr>
        <p:blipFill>
          <a:blip r:embed="rId4" cstate="print">
            <a:extLst>
              <a:ext uri="{28A0092B-C50C-407E-A947-70E740481C1C}">
                <a14:useLocalDpi xmlns:a14="http://schemas.microsoft.com/office/drawing/2010/main" val="0"/>
              </a:ext>
            </a:extLst>
          </a:blip>
          <a:srcRect t="22894" b="23177"/>
          <a:stretch>
            <a:fillRect/>
          </a:stretch>
        </p:blipFill>
        <p:spPr>
          <a:xfrm>
            <a:off x="6962139" y="4406"/>
            <a:ext cx="2181861" cy="57912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6200000">
            <a:off x="8495824" y="4495006"/>
            <a:ext cx="538163" cy="760730"/>
          </a:xfrm>
          <a:prstGeom prst="rtTriangle">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3"/>
          <p:cNvSpPr>
            <a:spLocks noGrp="1"/>
          </p:cNvSpPr>
          <p:nvPr>
            <p:ph type="sldNum" sz="quarter" idx="12"/>
          </p:nvPr>
        </p:nvSpPr>
        <p:spPr>
          <a:xfrm>
            <a:off x="8633301" y="4808935"/>
            <a:ext cx="445294" cy="296108"/>
          </a:xfrm>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F994B67B-E22E-4DB1-9BCB-B838A6D07689}" type="slidenum">
              <a:rPr lang="en-US" altLang="zh-CN" sz="2000" smtClean="0">
                <a:solidFill>
                  <a:schemeClr val="bg1"/>
                </a:solidFill>
                <a:latin typeface="Times New Roman" panose="02020603050405020304" pitchFamily="18" charset="0"/>
                <a:cs typeface="Times New Roman" panose="02020603050405020304" pitchFamily="18" charset="0"/>
              </a:rPr>
              <a:t>10</a:t>
            </a:fld>
            <a:endParaRPr lang="en-US" altLang="zh-CN" sz="2000" dirty="0" smtClean="0">
              <a:solidFill>
                <a:schemeClr val="bg1"/>
              </a:solidFill>
              <a:latin typeface="Times New Roman" panose="02020603050405020304" pitchFamily="18" charset="0"/>
              <a:cs typeface="Times New Roman" panose="02020603050405020304" pitchFamily="18" charset="0"/>
            </a:endParaRPr>
          </a:p>
        </p:txBody>
      </p:sp>
      <p:sp>
        <p:nvSpPr>
          <p:cNvPr id="14" name="矩形 13"/>
          <p:cNvSpPr/>
          <p:nvPr/>
        </p:nvSpPr>
        <p:spPr>
          <a:xfrm>
            <a:off x="-1905" y="-953"/>
            <a:ext cx="7025005" cy="579120"/>
          </a:xfrm>
          <a:prstGeom prst="rect">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 name="矩形 14"/>
          <p:cNvSpPr/>
          <p:nvPr/>
        </p:nvSpPr>
        <p:spPr>
          <a:xfrm>
            <a:off x="977900" y="1080611"/>
            <a:ext cx="7175500" cy="45719"/>
          </a:xfrm>
          <a:prstGeom prst="rect">
            <a:avLst/>
          </a:prstGeom>
          <a:solidFill>
            <a:srgbClr val="F4C41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16" name="Rectangle 9"/>
          <p:cNvSpPr>
            <a:spLocks noChangeArrowheads="1"/>
          </p:cNvSpPr>
          <p:nvPr/>
        </p:nvSpPr>
        <p:spPr bwMode="auto">
          <a:xfrm>
            <a:off x="-1906" y="91792"/>
            <a:ext cx="7025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《C</a:t>
            </a:r>
            <a:r>
              <a:rPr lang="zh-CN" altLang="en-US"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语言程序设计与应用</a:t>
            </a: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sym typeface="+mn-ea"/>
              </a:rPr>
              <a:t>配套讲义</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8" name="图片 3"/>
          <p:cNvPicPr>
            <a:picLocks noChangeAspect="1"/>
          </p:cNvPicPr>
          <p:nvPr/>
        </p:nvPicPr>
        <p:blipFill>
          <a:blip r:embed="rId2" cstate="print">
            <a:extLst>
              <a:ext uri="{28A0092B-C50C-407E-A947-70E740481C1C}">
                <a14:useLocalDpi xmlns:a14="http://schemas.microsoft.com/office/drawing/2010/main" val="0"/>
              </a:ext>
            </a:extLst>
          </a:blip>
          <a:srcRect t="22894" b="23177"/>
          <a:stretch>
            <a:fillRect/>
          </a:stretch>
        </p:blipFill>
        <p:spPr>
          <a:xfrm>
            <a:off x="6962139" y="4406"/>
            <a:ext cx="2181861" cy="579120"/>
          </a:xfrm>
          <a:prstGeom prst="rect">
            <a:avLst/>
          </a:prstGeom>
        </p:spPr>
      </p:pic>
      <p:sp>
        <p:nvSpPr>
          <p:cNvPr id="11" name="Rectangle 8"/>
          <p:cNvSpPr txBox="1">
            <a:spLocks noChangeArrowheads="1"/>
          </p:cNvSpPr>
          <p:nvPr/>
        </p:nvSpPr>
        <p:spPr bwMode="auto">
          <a:xfrm>
            <a:off x="1142525" y="583526"/>
            <a:ext cx="6881813" cy="39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fontAlgn="base">
              <a:lnSpc>
                <a:spcPct val="120000"/>
              </a:lnSpc>
              <a:spcBef>
                <a:spcPct val="0"/>
              </a:spcBef>
              <a:spcAft>
                <a:spcPct val="0"/>
              </a:spcAft>
              <a:buFont typeface="Arial" panose="020B0604020202020204" pitchFamily="34" charset="0"/>
              <a:buNone/>
            </a:pPr>
            <a:r>
              <a:rPr lang="en-US" altLang="zh-CN" sz="2400" dirty="0" smtClean="0">
                <a:solidFill>
                  <a:schemeClr val="tx2">
                    <a:lumMod val="75000"/>
                  </a:schemeClr>
                </a:solidFill>
                <a:latin typeface="微软雅黑" panose="020B0503020204020204" charset="-122"/>
                <a:ea typeface="微软雅黑" panose="020B0503020204020204" charset="-122"/>
                <a:sym typeface="+mn-ea"/>
              </a:rPr>
              <a:t>4.</a:t>
            </a:r>
            <a:r>
              <a:rPr lang="zh-CN" altLang="en-US" sz="2400" dirty="0" smtClean="0">
                <a:solidFill>
                  <a:schemeClr val="tx2">
                    <a:lumMod val="75000"/>
                  </a:schemeClr>
                </a:solidFill>
                <a:latin typeface="微软雅黑" panose="020B0503020204020204" charset="-122"/>
                <a:ea typeface="微软雅黑" panose="020B0503020204020204" charset="-122"/>
                <a:sym typeface="+mn-ea"/>
              </a:rPr>
              <a:t>本章任务</a:t>
            </a:r>
            <a:endParaRPr lang="en-US" altLang="zh-CN" sz="2400" dirty="0" smtClean="0">
              <a:solidFill>
                <a:schemeClr val="tx2">
                  <a:lumMod val="75000"/>
                </a:schemeClr>
              </a:solidFill>
              <a:latin typeface="微软雅黑" panose="020B0503020204020204" charset="-122"/>
              <a:ea typeface="微软雅黑" panose="020B0503020204020204" charset="-122"/>
            </a:endParaRPr>
          </a:p>
        </p:txBody>
      </p:sp>
      <p:sp>
        <p:nvSpPr>
          <p:cNvPr id="13" name="文本框 1"/>
          <p:cNvSpPr txBox="1"/>
          <p:nvPr/>
        </p:nvSpPr>
        <p:spPr>
          <a:xfrm>
            <a:off x="577850" y="1118935"/>
            <a:ext cx="7956550" cy="3000821"/>
          </a:xfrm>
          <a:prstGeom prst="rect">
            <a:avLst/>
          </a:prstGeom>
          <a:noFill/>
        </p:spPr>
        <p:txBody>
          <a:bodyPr wrap="square" rtlCol="0">
            <a:spAutoFit/>
          </a:bodyPr>
          <a:lstStyle/>
          <a:p>
            <a:pPr>
              <a:lnSpc>
                <a:spcPct val="150000"/>
              </a:lnSpc>
            </a:pPr>
            <a:r>
              <a:rPr lang="en-US" altLang="zh-CN" dirty="0" smtClean="0"/>
              <a:t>        20</a:t>
            </a:r>
            <a:r>
              <a:rPr lang="en-US" altLang="zh-CN" dirty="0" smtClean="0"/>
              <a:t>20</a:t>
            </a:r>
            <a:r>
              <a:rPr lang="zh-CN" altLang="zh-CN" dirty="0"/>
              <a:t>年总共有</a:t>
            </a:r>
            <a:r>
              <a:rPr lang="en-US" altLang="zh-CN" dirty="0"/>
              <a:t>366</a:t>
            </a:r>
            <a:r>
              <a:rPr lang="zh-CN" altLang="zh-CN" dirty="0"/>
              <a:t>天，将</a:t>
            </a:r>
            <a:r>
              <a:rPr lang="en-US" altLang="zh-CN" dirty="0"/>
              <a:t>2020</a:t>
            </a:r>
            <a:r>
              <a:rPr lang="zh-CN" altLang="zh-CN" dirty="0"/>
              <a:t>年</a:t>
            </a:r>
            <a:r>
              <a:rPr lang="en-US" altLang="zh-CN" dirty="0"/>
              <a:t>1</a:t>
            </a:r>
            <a:r>
              <a:rPr lang="zh-CN" altLang="zh-CN" dirty="0"/>
              <a:t>月</a:t>
            </a:r>
            <a:r>
              <a:rPr lang="en-US" altLang="zh-CN" dirty="0"/>
              <a:t>1</a:t>
            </a:r>
            <a:r>
              <a:rPr lang="zh-CN" altLang="zh-CN" dirty="0"/>
              <a:t>日作为计数起点，即计数</a:t>
            </a:r>
            <a:r>
              <a:rPr lang="en-US" altLang="zh-CN" dirty="0"/>
              <a:t>1</a:t>
            </a:r>
            <a:r>
              <a:rPr lang="zh-CN" altLang="zh-CN" dirty="0"/>
              <a:t>，</a:t>
            </a:r>
            <a:r>
              <a:rPr lang="en-US" altLang="zh-CN" dirty="0"/>
              <a:t>2020</a:t>
            </a:r>
            <a:r>
              <a:rPr lang="zh-CN" altLang="zh-CN" dirty="0"/>
              <a:t>年</a:t>
            </a:r>
            <a:r>
              <a:rPr lang="en-US" altLang="zh-CN" dirty="0"/>
              <a:t>12</a:t>
            </a:r>
            <a:r>
              <a:rPr lang="zh-CN" altLang="zh-CN" dirty="0"/>
              <a:t>月</a:t>
            </a:r>
            <a:r>
              <a:rPr lang="en-US" altLang="zh-CN" dirty="0"/>
              <a:t>31</a:t>
            </a:r>
            <a:r>
              <a:rPr lang="zh-CN" altLang="zh-CN" dirty="0"/>
              <a:t>日作为计数终点，即计数</a:t>
            </a:r>
            <a:r>
              <a:rPr lang="en-US" altLang="zh-CN" dirty="0"/>
              <a:t>366</a:t>
            </a:r>
            <a:r>
              <a:rPr lang="zh-CN" altLang="zh-CN" dirty="0"/>
              <a:t>。计数</a:t>
            </a:r>
            <a:r>
              <a:rPr lang="en-US" altLang="zh-CN" dirty="0"/>
              <a:t>1</a:t>
            </a:r>
            <a:r>
              <a:rPr lang="zh-CN" altLang="zh-CN" dirty="0"/>
              <a:t>代表“</a:t>
            </a:r>
            <a:r>
              <a:rPr lang="en-US" altLang="zh-CN" dirty="0"/>
              <a:t>2020</a:t>
            </a:r>
            <a:r>
              <a:rPr lang="zh-CN" altLang="zh-CN" dirty="0"/>
              <a:t>年</a:t>
            </a:r>
            <a:r>
              <a:rPr lang="en-US" altLang="zh-CN" dirty="0"/>
              <a:t>1</a:t>
            </a:r>
            <a:r>
              <a:rPr lang="zh-CN" altLang="zh-CN" dirty="0"/>
              <a:t>月</a:t>
            </a:r>
            <a:r>
              <a:rPr lang="en-US" altLang="zh-CN" dirty="0"/>
              <a:t>1</a:t>
            </a:r>
            <a:r>
              <a:rPr lang="zh-CN" altLang="zh-CN" dirty="0"/>
              <a:t>日</a:t>
            </a:r>
            <a:r>
              <a:rPr lang="en-US" altLang="zh-CN" dirty="0"/>
              <a:t>-</a:t>
            </a:r>
            <a:r>
              <a:rPr lang="zh-CN" altLang="zh-CN" dirty="0"/>
              <a:t>星期三”，计数</a:t>
            </a:r>
            <a:r>
              <a:rPr lang="en-US" altLang="zh-CN" dirty="0"/>
              <a:t>10</a:t>
            </a:r>
            <a:r>
              <a:rPr lang="zh-CN" altLang="zh-CN" dirty="0"/>
              <a:t>代表“</a:t>
            </a:r>
            <a:r>
              <a:rPr lang="en-US" altLang="zh-CN" dirty="0"/>
              <a:t>2020</a:t>
            </a:r>
            <a:r>
              <a:rPr lang="zh-CN" altLang="zh-CN" dirty="0"/>
              <a:t>年</a:t>
            </a:r>
            <a:r>
              <a:rPr lang="en-US" altLang="zh-CN" dirty="0"/>
              <a:t>1</a:t>
            </a:r>
            <a:r>
              <a:rPr lang="zh-CN" altLang="zh-CN" dirty="0"/>
              <a:t>月</a:t>
            </a:r>
            <a:r>
              <a:rPr lang="en-US" altLang="zh-CN" dirty="0"/>
              <a:t>10</a:t>
            </a:r>
            <a:r>
              <a:rPr lang="zh-CN" altLang="zh-CN" dirty="0"/>
              <a:t>日</a:t>
            </a:r>
            <a:r>
              <a:rPr lang="en-US" altLang="zh-CN" dirty="0"/>
              <a:t>-</a:t>
            </a:r>
            <a:r>
              <a:rPr lang="zh-CN" altLang="zh-CN" dirty="0"/>
              <a:t>星期五”。参照本章实验，设计一个实验，实现每秒计数递增一次，计数范围为</a:t>
            </a:r>
            <a:r>
              <a:rPr lang="en-US" altLang="zh-CN" dirty="0"/>
              <a:t>1</a:t>
            </a:r>
            <a:r>
              <a:rPr lang="zh-CN" altLang="zh-CN" dirty="0"/>
              <a:t>～</a:t>
            </a:r>
            <a:r>
              <a:rPr lang="en-US" altLang="zh-CN" dirty="0"/>
              <a:t>366</a:t>
            </a:r>
            <a:r>
              <a:rPr lang="zh-CN" altLang="zh-CN" dirty="0"/>
              <a:t>，并通过</a:t>
            </a:r>
            <a:r>
              <a:rPr lang="en-US" altLang="zh-CN" dirty="0" err="1"/>
              <a:t>printf</a:t>
            </a:r>
            <a:r>
              <a:rPr lang="zh-CN" altLang="zh-CN" dirty="0"/>
              <a:t>函数每秒打印一次计数对应的年、月、日、星期。比如初始日期设置为</a:t>
            </a:r>
            <a:r>
              <a:rPr lang="en-US" altLang="zh-CN" dirty="0"/>
              <a:t>10</a:t>
            </a:r>
            <a:r>
              <a:rPr lang="zh-CN" altLang="zh-CN" dirty="0"/>
              <a:t>，即“</a:t>
            </a:r>
            <a:r>
              <a:rPr lang="en-US" altLang="zh-CN" dirty="0"/>
              <a:t>2020</a:t>
            </a:r>
            <a:r>
              <a:rPr lang="zh-CN" altLang="zh-CN" dirty="0"/>
              <a:t>年</a:t>
            </a:r>
            <a:r>
              <a:rPr lang="en-US" altLang="zh-CN" dirty="0"/>
              <a:t>1</a:t>
            </a:r>
            <a:r>
              <a:rPr lang="zh-CN" altLang="zh-CN" dirty="0"/>
              <a:t>月</a:t>
            </a:r>
            <a:r>
              <a:rPr lang="en-US" altLang="zh-CN" dirty="0"/>
              <a:t>10</a:t>
            </a:r>
            <a:r>
              <a:rPr lang="zh-CN" altLang="zh-CN" dirty="0"/>
              <a:t>日</a:t>
            </a:r>
            <a:r>
              <a:rPr lang="en-US" altLang="zh-CN" dirty="0"/>
              <a:t>-</a:t>
            </a:r>
            <a:r>
              <a:rPr lang="zh-CN" altLang="zh-CN" dirty="0"/>
              <a:t>星期五”，那第一秒打印“</a:t>
            </a:r>
            <a:r>
              <a:rPr lang="en-US" altLang="zh-CN" dirty="0"/>
              <a:t>2020</a:t>
            </a:r>
            <a:r>
              <a:rPr lang="zh-CN" altLang="zh-CN" dirty="0"/>
              <a:t>年</a:t>
            </a:r>
            <a:r>
              <a:rPr lang="en-US" altLang="zh-CN" dirty="0"/>
              <a:t>1</a:t>
            </a:r>
            <a:r>
              <a:rPr lang="zh-CN" altLang="zh-CN" dirty="0"/>
              <a:t>月</a:t>
            </a:r>
            <a:r>
              <a:rPr lang="en-US" altLang="zh-CN" dirty="0"/>
              <a:t>10</a:t>
            </a:r>
            <a:r>
              <a:rPr lang="zh-CN" altLang="zh-CN" dirty="0"/>
              <a:t>日</a:t>
            </a:r>
            <a:r>
              <a:rPr lang="en-US" altLang="zh-CN" dirty="0"/>
              <a:t>-</a:t>
            </a:r>
            <a:r>
              <a:rPr lang="zh-CN" altLang="zh-CN" dirty="0"/>
              <a:t>星期五”、第二秒打印“</a:t>
            </a:r>
            <a:r>
              <a:rPr lang="en-US" altLang="zh-CN" dirty="0"/>
              <a:t>2020</a:t>
            </a:r>
            <a:r>
              <a:rPr lang="zh-CN" altLang="zh-CN" dirty="0"/>
              <a:t>年</a:t>
            </a:r>
            <a:r>
              <a:rPr lang="en-US" altLang="zh-CN" dirty="0"/>
              <a:t>1</a:t>
            </a:r>
            <a:r>
              <a:rPr lang="zh-CN" altLang="zh-CN" dirty="0"/>
              <a:t>月</a:t>
            </a:r>
            <a:r>
              <a:rPr lang="en-US" altLang="zh-CN" dirty="0"/>
              <a:t>11</a:t>
            </a:r>
            <a:r>
              <a:rPr lang="zh-CN" altLang="zh-CN" dirty="0"/>
              <a:t>日</a:t>
            </a:r>
            <a:r>
              <a:rPr lang="en-US" altLang="zh-CN" dirty="0"/>
              <a:t>-</a:t>
            </a:r>
            <a:r>
              <a:rPr lang="zh-CN" altLang="zh-CN" dirty="0"/>
              <a:t>星期六”，以此类推</a:t>
            </a:r>
            <a:r>
              <a:rPr lang="zh-CN" altLang="zh-CN" dirty="0" smtClean="0"/>
              <a:t>。</a:t>
            </a:r>
            <a:endParaRPr lang="en-US" altLang="zh-CN" dirty="0"/>
          </a:p>
        </p:txBody>
      </p:sp>
    </p:spTree>
    <p:extLst>
      <p:ext uri="{BB962C8B-B14F-4D97-AF65-F5344CB8AC3E}">
        <p14:creationId xmlns:p14="http://schemas.microsoft.com/office/powerpoint/2010/main" val="6643457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6200000">
            <a:off x="8495824" y="4495006"/>
            <a:ext cx="538163" cy="760730"/>
          </a:xfrm>
          <a:prstGeom prst="rtTriangle">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3"/>
          <p:cNvSpPr>
            <a:spLocks noGrp="1"/>
          </p:cNvSpPr>
          <p:nvPr>
            <p:ph type="sldNum" sz="quarter" idx="12"/>
          </p:nvPr>
        </p:nvSpPr>
        <p:spPr>
          <a:xfrm>
            <a:off x="8633301" y="4808935"/>
            <a:ext cx="445294" cy="296108"/>
          </a:xfrm>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F994B67B-E22E-4DB1-9BCB-B838A6D07689}" type="slidenum">
              <a:rPr lang="en-US" altLang="zh-CN" sz="2000" smtClean="0">
                <a:solidFill>
                  <a:schemeClr val="bg1"/>
                </a:solidFill>
                <a:latin typeface="Times New Roman" panose="02020603050405020304" pitchFamily="18" charset="0"/>
                <a:cs typeface="Times New Roman" panose="02020603050405020304" pitchFamily="18" charset="0"/>
              </a:rPr>
              <a:t>11</a:t>
            </a:fld>
            <a:endParaRPr lang="en-US" altLang="zh-CN" sz="2000" dirty="0" smtClean="0">
              <a:solidFill>
                <a:schemeClr val="bg1"/>
              </a:solidFill>
              <a:latin typeface="Times New Roman" panose="02020603050405020304" pitchFamily="18" charset="0"/>
              <a:cs typeface="Times New Roman" panose="02020603050405020304" pitchFamily="18" charset="0"/>
            </a:endParaRPr>
          </a:p>
        </p:txBody>
      </p:sp>
      <p:sp>
        <p:nvSpPr>
          <p:cNvPr id="14" name="矩形 13"/>
          <p:cNvSpPr/>
          <p:nvPr/>
        </p:nvSpPr>
        <p:spPr>
          <a:xfrm>
            <a:off x="-1905" y="-953"/>
            <a:ext cx="7025005" cy="579120"/>
          </a:xfrm>
          <a:prstGeom prst="rect">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 name="矩形 14"/>
          <p:cNvSpPr/>
          <p:nvPr/>
        </p:nvSpPr>
        <p:spPr>
          <a:xfrm>
            <a:off x="977900" y="1080611"/>
            <a:ext cx="7175500" cy="45719"/>
          </a:xfrm>
          <a:prstGeom prst="rect">
            <a:avLst/>
          </a:prstGeom>
          <a:solidFill>
            <a:srgbClr val="F4C41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16" name="Rectangle 9"/>
          <p:cNvSpPr>
            <a:spLocks noChangeArrowheads="1"/>
          </p:cNvSpPr>
          <p:nvPr/>
        </p:nvSpPr>
        <p:spPr bwMode="auto">
          <a:xfrm>
            <a:off x="-1906" y="91792"/>
            <a:ext cx="7025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《C</a:t>
            </a:r>
            <a:r>
              <a:rPr lang="zh-CN" altLang="en-US"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语言程序设计与应用</a:t>
            </a: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sym typeface="+mn-ea"/>
              </a:rPr>
              <a:t>配套讲义</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8" name="图片 3"/>
          <p:cNvPicPr>
            <a:picLocks noChangeAspect="1"/>
          </p:cNvPicPr>
          <p:nvPr/>
        </p:nvPicPr>
        <p:blipFill>
          <a:blip r:embed="rId2" cstate="print">
            <a:extLst>
              <a:ext uri="{28A0092B-C50C-407E-A947-70E740481C1C}">
                <a14:useLocalDpi xmlns:a14="http://schemas.microsoft.com/office/drawing/2010/main" val="0"/>
              </a:ext>
            </a:extLst>
          </a:blip>
          <a:srcRect t="22894" b="23177"/>
          <a:stretch>
            <a:fillRect/>
          </a:stretch>
        </p:blipFill>
        <p:spPr>
          <a:xfrm>
            <a:off x="6962139" y="4406"/>
            <a:ext cx="2181861" cy="579120"/>
          </a:xfrm>
          <a:prstGeom prst="rect">
            <a:avLst/>
          </a:prstGeom>
        </p:spPr>
      </p:pic>
      <p:sp>
        <p:nvSpPr>
          <p:cNvPr id="11" name="Rectangle 8"/>
          <p:cNvSpPr txBox="1">
            <a:spLocks noChangeArrowheads="1"/>
          </p:cNvSpPr>
          <p:nvPr/>
        </p:nvSpPr>
        <p:spPr bwMode="auto">
          <a:xfrm>
            <a:off x="1142525" y="583526"/>
            <a:ext cx="6881813" cy="39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fontAlgn="base">
              <a:lnSpc>
                <a:spcPct val="120000"/>
              </a:lnSpc>
              <a:spcBef>
                <a:spcPct val="0"/>
              </a:spcBef>
              <a:spcAft>
                <a:spcPct val="0"/>
              </a:spcAft>
              <a:buFont typeface="Arial" panose="020B0604020202020204" pitchFamily="34" charset="0"/>
              <a:buNone/>
            </a:pPr>
            <a:r>
              <a:rPr lang="en-US" altLang="zh-CN" sz="2400" dirty="0" smtClean="0">
                <a:solidFill>
                  <a:schemeClr val="tx2">
                    <a:lumMod val="75000"/>
                  </a:schemeClr>
                </a:solidFill>
                <a:latin typeface="微软雅黑" panose="020B0503020204020204" charset="-122"/>
                <a:ea typeface="微软雅黑" panose="020B0503020204020204" charset="-122"/>
                <a:sym typeface="+mn-ea"/>
              </a:rPr>
              <a:t>5.</a:t>
            </a:r>
            <a:r>
              <a:rPr lang="zh-CN" altLang="en-US" sz="2400" dirty="0" smtClean="0">
                <a:solidFill>
                  <a:schemeClr val="tx2">
                    <a:lumMod val="75000"/>
                  </a:schemeClr>
                </a:solidFill>
                <a:latin typeface="微软雅黑" panose="020B0503020204020204" charset="-122"/>
                <a:ea typeface="微软雅黑" panose="020B0503020204020204" charset="-122"/>
                <a:sym typeface="+mn-ea"/>
              </a:rPr>
              <a:t>本章习题</a:t>
            </a:r>
            <a:endParaRPr lang="en-US" altLang="zh-CN" sz="2400" dirty="0" smtClean="0">
              <a:solidFill>
                <a:schemeClr val="tx2">
                  <a:lumMod val="75000"/>
                </a:schemeClr>
              </a:solidFill>
              <a:latin typeface="微软雅黑" panose="020B0503020204020204" charset="-122"/>
              <a:ea typeface="微软雅黑" panose="020B0503020204020204" charset="-122"/>
            </a:endParaRPr>
          </a:p>
        </p:txBody>
      </p:sp>
      <p:sp>
        <p:nvSpPr>
          <p:cNvPr id="13" name="文本框 1"/>
          <p:cNvSpPr txBox="1"/>
          <p:nvPr/>
        </p:nvSpPr>
        <p:spPr>
          <a:xfrm>
            <a:off x="577850" y="1118935"/>
            <a:ext cx="7956550" cy="2169825"/>
          </a:xfrm>
          <a:prstGeom prst="rect">
            <a:avLst/>
          </a:prstGeom>
          <a:noFill/>
        </p:spPr>
        <p:txBody>
          <a:bodyPr wrap="square" rtlCol="0">
            <a:spAutoFit/>
          </a:bodyPr>
          <a:lstStyle/>
          <a:p>
            <a:pPr>
              <a:lnSpc>
                <a:spcPct val="150000"/>
              </a:lnSpc>
            </a:pPr>
            <a:r>
              <a:rPr lang="zh-CN" altLang="en-US" dirty="0" smtClean="0"/>
              <a:t>    （</a:t>
            </a:r>
            <a:r>
              <a:rPr lang="en-US" altLang="zh-CN" dirty="0"/>
              <a:t>1</a:t>
            </a:r>
            <a:r>
              <a:rPr lang="zh-CN" altLang="en-US" dirty="0" smtClean="0"/>
              <a:t>）</a:t>
            </a:r>
            <a:r>
              <a:rPr lang="zh-CN" altLang="zh-CN" dirty="0"/>
              <a:t>为什么要使用</a:t>
            </a:r>
            <a:r>
              <a:rPr lang="en-US" altLang="zh-CN" dirty="0" err="1"/>
              <a:t>DataType.h</a:t>
            </a:r>
            <a:r>
              <a:rPr lang="zh-CN" altLang="zh-CN" dirty="0"/>
              <a:t>文件？</a:t>
            </a:r>
          </a:p>
          <a:p>
            <a:pPr>
              <a:lnSpc>
                <a:spcPct val="150000"/>
              </a:lnSpc>
            </a:pPr>
            <a:r>
              <a:rPr lang="en-US" altLang="zh-CN" dirty="0" smtClean="0"/>
              <a:t>    </a:t>
            </a:r>
            <a:r>
              <a:rPr lang="zh-CN" altLang="en-US" dirty="0" smtClean="0"/>
              <a:t>（</a:t>
            </a:r>
            <a:r>
              <a:rPr lang="en-US" altLang="zh-CN" dirty="0" smtClean="0"/>
              <a:t>2</a:t>
            </a:r>
            <a:r>
              <a:rPr lang="zh-CN" altLang="en-US" dirty="0" smtClean="0"/>
              <a:t>）</a:t>
            </a:r>
            <a:r>
              <a:rPr lang="zh-CN" altLang="zh-CN" dirty="0"/>
              <a:t>对比实验</a:t>
            </a:r>
            <a:r>
              <a:rPr lang="en-US" altLang="zh-CN" dirty="0"/>
              <a:t>9</a:t>
            </a:r>
            <a:r>
              <a:rPr lang="zh-CN" altLang="zh-CN" dirty="0"/>
              <a:t>和实验</a:t>
            </a:r>
            <a:r>
              <a:rPr lang="en-US" altLang="zh-CN" dirty="0"/>
              <a:t>10</a:t>
            </a:r>
            <a:r>
              <a:rPr lang="zh-CN" altLang="zh-CN" dirty="0"/>
              <a:t>的异同</a:t>
            </a:r>
            <a:r>
              <a:rPr lang="zh-CN" altLang="zh-CN" dirty="0" smtClean="0"/>
              <a:t>。</a:t>
            </a:r>
            <a:endParaRPr lang="en-US" altLang="zh-CN" dirty="0" smtClean="0"/>
          </a:p>
          <a:p>
            <a:pPr lvl="0">
              <a:lnSpc>
                <a:spcPct val="150000"/>
              </a:lnSpc>
            </a:pPr>
            <a:endParaRPr lang="en-US" altLang="zh-CN" dirty="0"/>
          </a:p>
          <a:p>
            <a:pPr lvl="0">
              <a:lnSpc>
                <a:spcPct val="150000"/>
              </a:lnSpc>
            </a:pPr>
            <a:endParaRPr lang="zh-CN" altLang="zh-CN" dirty="0"/>
          </a:p>
          <a:p>
            <a:pPr>
              <a:lnSpc>
                <a:spcPct val="150000"/>
              </a:lnSpc>
            </a:pPr>
            <a:endParaRPr lang="zh-CN" altLang="zh-CN" dirty="0"/>
          </a:p>
        </p:txBody>
      </p:sp>
    </p:spTree>
    <p:extLst>
      <p:ext uri="{BB962C8B-B14F-4D97-AF65-F5344CB8AC3E}">
        <p14:creationId xmlns:p14="http://schemas.microsoft.com/office/powerpoint/2010/main" val="1835734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6200000">
            <a:off x="8495824" y="4495006"/>
            <a:ext cx="538163" cy="760730"/>
          </a:xfrm>
          <a:prstGeom prst="rtTriangle">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3"/>
          <p:cNvSpPr>
            <a:spLocks noGrp="1"/>
          </p:cNvSpPr>
          <p:nvPr>
            <p:ph type="sldNum" sz="quarter" idx="12"/>
          </p:nvPr>
        </p:nvSpPr>
        <p:spPr>
          <a:xfrm>
            <a:off x="8633301" y="4808935"/>
            <a:ext cx="445294" cy="296108"/>
          </a:xfrm>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F994B67B-E22E-4DB1-9BCB-B838A6D07689}" type="slidenum">
              <a:rPr lang="en-US" altLang="zh-CN" sz="2000" smtClean="0">
                <a:solidFill>
                  <a:schemeClr val="bg1"/>
                </a:solidFill>
                <a:latin typeface="Times New Roman" panose="02020603050405020304" pitchFamily="18" charset="0"/>
                <a:cs typeface="Times New Roman" panose="02020603050405020304" pitchFamily="18" charset="0"/>
              </a:rPr>
              <a:t>12</a:t>
            </a:fld>
            <a:endParaRPr lang="en-US" altLang="zh-CN" sz="2000" dirty="0" smtClean="0">
              <a:solidFill>
                <a:schemeClr val="bg1"/>
              </a:solidFill>
              <a:latin typeface="Times New Roman" panose="02020603050405020304" pitchFamily="18" charset="0"/>
              <a:cs typeface="Times New Roman" panose="02020603050405020304" pitchFamily="18" charset="0"/>
            </a:endParaRPr>
          </a:p>
        </p:txBody>
      </p:sp>
      <p:sp>
        <p:nvSpPr>
          <p:cNvPr id="12" name="Rectangle 8"/>
          <p:cNvSpPr txBox="1">
            <a:spLocks noChangeArrowheads="1"/>
          </p:cNvSpPr>
          <p:nvPr/>
        </p:nvSpPr>
        <p:spPr bwMode="auto">
          <a:xfrm>
            <a:off x="1130935" y="1769745"/>
            <a:ext cx="6882130" cy="71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fontAlgn="base">
              <a:lnSpc>
                <a:spcPct val="120000"/>
              </a:lnSpc>
              <a:spcBef>
                <a:spcPct val="0"/>
              </a:spcBef>
              <a:spcAft>
                <a:spcPct val="0"/>
              </a:spcAft>
              <a:buFont typeface="Arial" panose="020B0604020202020204" pitchFamily="34" charset="0"/>
              <a:buNone/>
            </a:pPr>
            <a:r>
              <a:rPr lang="zh-CN" altLang="en-US" sz="2800" dirty="0">
                <a:solidFill>
                  <a:schemeClr val="tx2">
                    <a:lumMod val="75000"/>
                  </a:schemeClr>
                </a:solidFill>
                <a:latin typeface="微软雅黑" panose="020B0503020204020204" charset="-122"/>
                <a:ea typeface="微软雅黑" panose="020B0503020204020204" charset="-122"/>
              </a:rPr>
              <a:t>谢  谢  </a:t>
            </a:r>
            <a:r>
              <a:rPr lang="zh-CN" altLang="en-US" sz="2800" dirty="0" smtClean="0">
                <a:solidFill>
                  <a:schemeClr val="tx2">
                    <a:lumMod val="75000"/>
                  </a:schemeClr>
                </a:solidFill>
                <a:latin typeface="微软雅黑" panose="020B0503020204020204" charset="-122"/>
                <a:ea typeface="微软雅黑" panose="020B0503020204020204" charset="-122"/>
              </a:rPr>
              <a:t>观  看！</a:t>
            </a:r>
            <a:endParaRPr lang="zh-CN" altLang="en-US" sz="2800" dirty="0">
              <a:solidFill>
                <a:schemeClr val="tx2">
                  <a:lumMod val="75000"/>
                </a:schemeClr>
              </a:solidFill>
              <a:latin typeface="微软雅黑" panose="020B0503020204020204" charset="-122"/>
              <a:ea typeface="微软雅黑" panose="020B0503020204020204" charset="-122"/>
            </a:endParaRPr>
          </a:p>
        </p:txBody>
      </p:sp>
      <p:pic>
        <p:nvPicPr>
          <p:cNvPr id="8" name="图片 7" descr="电路设计与制作实用教程-50cm_50cm"/>
          <p:cNvPicPr>
            <a:picLocks noChangeAspect="1"/>
          </p:cNvPicPr>
          <p:nvPr/>
        </p:nvPicPr>
        <p:blipFill>
          <a:blip r:embed="rId2"/>
          <a:srcRect l="3636" t="4239" r="5223" b="4158"/>
          <a:stretch>
            <a:fillRect/>
          </a:stretch>
        </p:blipFill>
        <p:spPr>
          <a:xfrm>
            <a:off x="3495674" y="2588895"/>
            <a:ext cx="1828801" cy="1607595"/>
          </a:xfrm>
          <a:prstGeom prst="rect">
            <a:avLst/>
          </a:prstGeom>
        </p:spPr>
      </p:pic>
      <p:sp>
        <p:nvSpPr>
          <p:cNvPr id="11" name="矩形 10"/>
          <p:cNvSpPr/>
          <p:nvPr/>
        </p:nvSpPr>
        <p:spPr>
          <a:xfrm>
            <a:off x="-1905" y="-953"/>
            <a:ext cx="7025005" cy="579120"/>
          </a:xfrm>
          <a:prstGeom prst="rect">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 name="Rectangle 9"/>
          <p:cNvSpPr>
            <a:spLocks noChangeArrowheads="1"/>
          </p:cNvSpPr>
          <p:nvPr/>
        </p:nvSpPr>
        <p:spPr bwMode="auto">
          <a:xfrm>
            <a:off x="-1906" y="91792"/>
            <a:ext cx="7025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《C</a:t>
            </a:r>
            <a:r>
              <a:rPr lang="zh-CN" altLang="en-US"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语言程序设计与应用</a:t>
            </a: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sym typeface="+mn-ea"/>
              </a:rPr>
              <a:t>配套讲义</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6" name="图片 3"/>
          <p:cNvPicPr>
            <a:picLocks noChangeAspect="1"/>
          </p:cNvPicPr>
          <p:nvPr/>
        </p:nvPicPr>
        <p:blipFill>
          <a:blip r:embed="rId3" cstate="print">
            <a:extLst>
              <a:ext uri="{28A0092B-C50C-407E-A947-70E740481C1C}">
                <a14:useLocalDpi xmlns:a14="http://schemas.microsoft.com/office/drawing/2010/main" val="0"/>
              </a:ext>
            </a:extLst>
          </a:blip>
          <a:srcRect t="22894" b="23177"/>
          <a:stretch>
            <a:fillRect/>
          </a:stretch>
        </p:blipFill>
        <p:spPr>
          <a:xfrm>
            <a:off x="6962139" y="4406"/>
            <a:ext cx="2181861" cy="57912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5" y="-953"/>
            <a:ext cx="7025005" cy="579120"/>
          </a:xfrm>
          <a:prstGeom prst="rect">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 name="直角三角形 1"/>
          <p:cNvSpPr/>
          <p:nvPr/>
        </p:nvSpPr>
        <p:spPr>
          <a:xfrm rot="16200000">
            <a:off x="8495824" y="4495006"/>
            <a:ext cx="538163" cy="760730"/>
          </a:xfrm>
          <a:prstGeom prst="rtTriangle">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3"/>
          <p:cNvSpPr>
            <a:spLocks noGrp="1"/>
          </p:cNvSpPr>
          <p:nvPr>
            <p:ph type="sldNum" sz="quarter" idx="12"/>
          </p:nvPr>
        </p:nvSpPr>
        <p:spPr>
          <a:xfrm>
            <a:off x="8633301" y="4808935"/>
            <a:ext cx="445294" cy="296108"/>
          </a:xfrm>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F994B67B-E22E-4DB1-9BCB-B838A6D07689}" type="slidenum">
              <a:rPr lang="en-US" altLang="zh-CN" sz="2000" smtClean="0">
                <a:solidFill>
                  <a:schemeClr val="bg1"/>
                </a:solidFill>
                <a:latin typeface="Times New Roman" panose="02020603050405020304" pitchFamily="18" charset="0"/>
                <a:cs typeface="Times New Roman" panose="02020603050405020304" pitchFamily="18" charset="0"/>
              </a:rPr>
              <a:t>2</a:t>
            </a:fld>
            <a:endParaRPr lang="en-US" altLang="zh-CN" sz="2000" dirty="0" smtClean="0">
              <a:solidFill>
                <a:schemeClr val="bg1"/>
              </a:solidFill>
              <a:latin typeface="Times New Roman" panose="02020603050405020304" pitchFamily="18" charset="0"/>
              <a:cs typeface="Times New Roman" panose="02020603050405020304" pitchFamily="18" charset="0"/>
            </a:endParaRPr>
          </a:p>
        </p:txBody>
      </p:sp>
      <p:sp>
        <p:nvSpPr>
          <p:cNvPr id="3075" name="Rectangle 8"/>
          <p:cNvSpPr txBox="1">
            <a:spLocks noChangeArrowheads="1"/>
          </p:cNvSpPr>
          <p:nvPr/>
        </p:nvSpPr>
        <p:spPr bwMode="auto">
          <a:xfrm>
            <a:off x="1142525" y="583526"/>
            <a:ext cx="6881813" cy="39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fontAlgn="base">
              <a:lnSpc>
                <a:spcPct val="120000"/>
              </a:lnSpc>
              <a:spcBef>
                <a:spcPct val="0"/>
              </a:spcBef>
              <a:spcAft>
                <a:spcPct val="0"/>
              </a:spcAft>
              <a:buFont typeface="Arial" panose="020B0604020202020204" pitchFamily="34" charset="0"/>
              <a:buNone/>
            </a:pPr>
            <a:r>
              <a:rPr lang="en-US" altLang="zh-CN" sz="2400" dirty="0" smtClean="0">
                <a:solidFill>
                  <a:schemeClr val="tx2">
                    <a:lumMod val="75000"/>
                  </a:schemeClr>
                </a:solidFill>
                <a:latin typeface="微软雅黑" panose="020B0503020204020204" charset="-122"/>
                <a:ea typeface="微软雅黑" panose="020B0503020204020204" charset="-122"/>
                <a:sym typeface="+mn-ea"/>
              </a:rPr>
              <a:t>目  录</a:t>
            </a:r>
            <a:endParaRPr lang="en-US" altLang="zh-CN" sz="2400" dirty="0" smtClean="0">
              <a:solidFill>
                <a:schemeClr val="tx2">
                  <a:lumMod val="75000"/>
                </a:schemeClr>
              </a:solidFill>
              <a:latin typeface="微软雅黑" panose="020B0503020204020204" charset="-122"/>
              <a:ea typeface="微软雅黑" panose="020B0503020204020204" charset="-122"/>
            </a:endParaRPr>
          </a:p>
        </p:txBody>
      </p:sp>
      <p:sp>
        <p:nvSpPr>
          <p:cNvPr id="805" name="矩形 804"/>
          <p:cNvSpPr/>
          <p:nvPr/>
        </p:nvSpPr>
        <p:spPr>
          <a:xfrm>
            <a:off x="977900" y="1080611"/>
            <a:ext cx="7175500" cy="45719"/>
          </a:xfrm>
          <a:prstGeom prst="rect">
            <a:avLst/>
          </a:prstGeom>
          <a:solidFill>
            <a:srgbClr val="F4C41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9" name="Rectangle 9"/>
          <p:cNvSpPr>
            <a:spLocks noChangeArrowheads="1"/>
          </p:cNvSpPr>
          <p:nvPr/>
        </p:nvSpPr>
        <p:spPr bwMode="auto">
          <a:xfrm>
            <a:off x="-1906" y="91792"/>
            <a:ext cx="7025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《C</a:t>
            </a:r>
            <a:r>
              <a:rPr lang="zh-CN" altLang="en-US"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语言程序设计与应用</a:t>
            </a: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sym typeface="+mn-ea"/>
              </a:rPr>
              <a:t>配套讲义</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8"/>
          <p:cNvSpPr txBox="1">
            <a:spLocks noChangeArrowheads="1"/>
          </p:cNvSpPr>
          <p:nvPr/>
        </p:nvSpPr>
        <p:spPr bwMode="auto">
          <a:xfrm>
            <a:off x="977900" y="1223710"/>
            <a:ext cx="7175500" cy="244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pPr>
            <a:r>
              <a:rPr lang="en-US" altLang="zh-CN" sz="2000" dirty="0" smtClean="0">
                <a:solidFill>
                  <a:schemeClr val="tx2">
                    <a:lumMod val="75000"/>
                  </a:schemeClr>
                </a:solidFill>
                <a:latin typeface="+mj-ea"/>
                <a:ea typeface="+mj-ea"/>
              </a:rPr>
              <a:t>1.</a:t>
            </a:r>
            <a:r>
              <a:rPr lang="zh-CN" altLang="en-US" sz="2000" dirty="0" smtClean="0">
                <a:solidFill>
                  <a:schemeClr val="tx2">
                    <a:lumMod val="75000"/>
                  </a:schemeClr>
                </a:solidFill>
                <a:latin typeface="+mj-ea"/>
                <a:ea typeface="+mj-ea"/>
              </a:rPr>
              <a:t>实验内容</a:t>
            </a:r>
            <a:endParaRPr lang="en-US" altLang="zh-CN" sz="2000" dirty="0" smtClean="0">
              <a:solidFill>
                <a:schemeClr val="tx2">
                  <a:lumMod val="75000"/>
                </a:schemeClr>
              </a:solidFill>
              <a:latin typeface="+mj-ea"/>
              <a:ea typeface="+mj-ea"/>
            </a:endParaRPr>
          </a:p>
          <a:p>
            <a:pPr fontAlgn="base">
              <a:lnSpc>
                <a:spcPct val="150000"/>
              </a:lnSpc>
              <a:spcBef>
                <a:spcPct val="0"/>
              </a:spcBef>
              <a:spcAft>
                <a:spcPct val="0"/>
              </a:spcAft>
            </a:pPr>
            <a:r>
              <a:rPr lang="en-US" altLang="zh-CN" sz="2000" dirty="0" smtClean="0">
                <a:solidFill>
                  <a:schemeClr val="tx2">
                    <a:lumMod val="75000"/>
                  </a:schemeClr>
                </a:solidFill>
                <a:latin typeface="+mj-ea"/>
                <a:ea typeface="+mj-ea"/>
              </a:rPr>
              <a:t>2.</a:t>
            </a:r>
            <a:r>
              <a:rPr lang="zh-CN" altLang="en-US" sz="2000" dirty="0" smtClean="0">
                <a:solidFill>
                  <a:schemeClr val="tx2">
                    <a:lumMod val="75000"/>
                  </a:schemeClr>
                </a:solidFill>
                <a:latin typeface="+mj-ea"/>
                <a:ea typeface="+mj-ea"/>
              </a:rPr>
              <a:t>实验原理</a:t>
            </a:r>
            <a:endParaRPr lang="en-US" altLang="zh-CN" sz="2000" dirty="0" smtClean="0">
              <a:solidFill>
                <a:schemeClr val="tx2">
                  <a:lumMod val="75000"/>
                </a:schemeClr>
              </a:solidFill>
              <a:latin typeface="+mj-ea"/>
              <a:ea typeface="+mj-ea"/>
            </a:endParaRPr>
          </a:p>
          <a:p>
            <a:pPr fontAlgn="base">
              <a:lnSpc>
                <a:spcPct val="150000"/>
              </a:lnSpc>
              <a:spcBef>
                <a:spcPct val="0"/>
              </a:spcBef>
              <a:spcAft>
                <a:spcPct val="0"/>
              </a:spcAft>
            </a:pPr>
            <a:r>
              <a:rPr lang="en-US" altLang="zh-CN" sz="2000" dirty="0" smtClean="0">
                <a:solidFill>
                  <a:schemeClr val="tx2">
                    <a:lumMod val="75000"/>
                  </a:schemeClr>
                </a:solidFill>
                <a:latin typeface="+mj-ea"/>
                <a:ea typeface="+mj-ea"/>
              </a:rPr>
              <a:t>3.</a:t>
            </a:r>
            <a:r>
              <a:rPr lang="zh-CN" altLang="en-US" sz="2000" dirty="0" smtClean="0">
                <a:solidFill>
                  <a:schemeClr val="tx2">
                    <a:lumMod val="75000"/>
                  </a:schemeClr>
                </a:solidFill>
                <a:latin typeface="+mj-ea"/>
                <a:ea typeface="+mj-ea"/>
              </a:rPr>
              <a:t>实验步骤</a:t>
            </a:r>
            <a:endParaRPr lang="en-US" altLang="zh-CN" sz="2000" dirty="0" smtClean="0">
              <a:solidFill>
                <a:schemeClr val="tx2">
                  <a:lumMod val="75000"/>
                </a:schemeClr>
              </a:solidFill>
              <a:latin typeface="+mj-ea"/>
              <a:ea typeface="+mj-ea"/>
            </a:endParaRPr>
          </a:p>
          <a:p>
            <a:pPr fontAlgn="base">
              <a:lnSpc>
                <a:spcPct val="150000"/>
              </a:lnSpc>
              <a:spcBef>
                <a:spcPct val="0"/>
              </a:spcBef>
              <a:spcAft>
                <a:spcPct val="0"/>
              </a:spcAft>
            </a:pPr>
            <a:r>
              <a:rPr lang="en-US" altLang="zh-CN" sz="2000" dirty="0" smtClean="0">
                <a:solidFill>
                  <a:schemeClr val="tx2">
                    <a:lumMod val="75000"/>
                  </a:schemeClr>
                </a:solidFill>
                <a:latin typeface="+mj-ea"/>
                <a:ea typeface="+mj-ea"/>
              </a:rPr>
              <a:t>4.</a:t>
            </a:r>
            <a:r>
              <a:rPr lang="zh-CN" altLang="en-US" sz="2000" dirty="0" smtClean="0">
                <a:solidFill>
                  <a:schemeClr val="tx2">
                    <a:lumMod val="75000"/>
                  </a:schemeClr>
                </a:solidFill>
                <a:latin typeface="+mj-ea"/>
                <a:ea typeface="+mj-ea"/>
              </a:rPr>
              <a:t>本章任务</a:t>
            </a:r>
            <a:endParaRPr lang="en-US" altLang="zh-CN" sz="2000" dirty="0" smtClean="0">
              <a:solidFill>
                <a:schemeClr val="tx2">
                  <a:lumMod val="75000"/>
                </a:schemeClr>
              </a:solidFill>
              <a:latin typeface="+mj-ea"/>
              <a:ea typeface="+mj-ea"/>
            </a:endParaRPr>
          </a:p>
          <a:p>
            <a:pPr fontAlgn="base">
              <a:lnSpc>
                <a:spcPct val="150000"/>
              </a:lnSpc>
              <a:spcBef>
                <a:spcPct val="0"/>
              </a:spcBef>
              <a:spcAft>
                <a:spcPct val="0"/>
              </a:spcAft>
            </a:pPr>
            <a:r>
              <a:rPr lang="en-US" altLang="zh-CN" sz="2000" dirty="0" smtClean="0">
                <a:solidFill>
                  <a:schemeClr val="tx2">
                    <a:lumMod val="75000"/>
                  </a:schemeClr>
                </a:solidFill>
                <a:latin typeface="+mj-ea"/>
                <a:ea typeface="+mj-ea"/>
              </a:rPr>
              <a:t>5.</a:t>
            </a:r>
            <a:r>
              <a:rPr lang="zh-CN" altLang="en-US" sz="2000" dirty="0" smtClean="0">
                <a:solidFill>
                  <a:schemeClr val="tx2">
                    <a:lumMod val="75000"/>
                  </a:schemeClr>
                </a:solidFill>
                <a:latin typeface="+mj-ea"/>
                <a:ea typeface="+mj-ea"/>
              </a:rPr>
              <a:t>本章习题</a:t>
            </a:r>
            <a:endParaRPr lang="zh-CN" altLang="en-US" sz="2000" dirty="0">
              <a:sym typeface="+mn-ea"/>
            </a:endParaRPr>
          </a:p>
          <a:p>
            <a:pPr>
              <a:lnSpc>
                <a:spcPct val="150000"/>
              </a:lnSpc>
            </a:pPr>
            <a:endParaRPr lang="zh-CN" altLang="en-US" sz="2000" dirty="0"/>
          </a:p>
          <a:p>
            <a:pPr lvl="0"/>
            <a:endParaRPr lang="zh-CN" altLang="en-US" sz="2000" dirty="0"/>
          </a:p>
        </p:txBody>
      </p:sp>
      <p:pic>
        <p:nvPicPr>
          <p:cNvPr id="8" name="图片 3"/>
          <p:cNvPicPr>
            <a:picLocks noChangeAspect="1"/>
          </p:cNvPicPr>
          <p:nvPr/>
        </p:nvPicPr>
        <p:blipFill>
          <a:blip r:embed="rId2" cstate="print">
            <a:extLst>
              <a:ext uri="{28A0092B-C50C-407E-A947-70E740481C1C}">
                <a14:useLocalDpi xmlns:a14="http://schemas.microsoft.com/office/drawing/2010/main" val="0"/>
              </a:ext>
            </a:extLst>
          </a:blip>
          <a:srcRect t="22894" b="23177"/>
          <a:stretch>
            <a:fillRect/>
          </a:stretch>
        </p:blipFill>
        <p:spPr>
          <a:xfrm>
            <a:off x="6962139" y="4406"/>
            <a:ext cx="2181861" cy="57912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6200000">
            <a:off x="8495824" y="4495006"/>
            <a:ext cx="538163" cy="760730"/>
          </a:xfrm>
          <a:prstGeom prst="rtTriangle">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3"/>
          <p:cNvSpPr>
            <a:spLocks noGrp="1"/>
          </p:cNvSpPr>
          <p:nvPr>
            <p:ph type="sldNum" sz="quarter" idx="12"/>
          </p:nvPr>
        </p:nvSpPr>
        <p:spPr>
          <a:xfrm>
            <a:off x="8633301" y="4808935"/>
            <a:ext cx="445294" cy="296108"/>
          </a:xfrm>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F994B67B-E22E-4DB1-9BCB-B838A6D07689}" type="slidenum">
              <a:rPr lang="en-US" altLang="zh-CN" sz="2000" smtClean="0">
                <a:solidFill>
                  <a:schemeClr val="bg1"/>
                </a:solidFill>
                <a:latin typeface="Times New Roman" panose="02020603050405020304" pitchFamily="18" charset="0"/>
                <a:cs typeface="Times New Roman" panose="02020603050405020304" pitchFamily="18" charset="0"/>
              </a:rPr>
              <a:t>3</a:t>
            </a:fld>
            <a:endParaRPr lang="en-US" altLang="zh-CN" sz="2000" dirty="0" smtClean="0">
              <a:solidFill>
                <a:schemeClr val="bg1"/>
              </a:solidFill>
              <a:latin typeface="Times New Roman" panose="02020603050405020304" pitchFamily="18" charset="0"/>
              <a:cs typeface="Times New Roman" panose="02020603050405020304" pitchFamily="18" charset="0"/>
            </a:endParaRPr>
          </a:p>
        </p:txBody>
      </p:sp>
      <p:sp>
        <p:nvSpPr>
          <p:cNvPr id="10" name="文本框 1"/>
          <p:cNvSpPr txBox="1"/>
          <p:nvPr/>
        </p:nvSpPr>
        <p:spPr>
          <a:xfrm>
            <a:off x="577850" y="1118934"/>
            <a:ext cx="7956550" cy="3416320"/>
          </a:xfrm>
          <a:prstGeom prst="rect">
            <a:avLst/>
          </a:prstGeom>
          <a:noFill/>
        </p:spPr>
        <p:txBody>
          <a:bodyPr wrap="square" rtlCol="0">
            <a:spAutoFit/>
          </a:bodyPr>
          <a:lstStyle/>
          <a:p>
            <a:pPr>
              <a:lnSpc>
                <a:spcPct val="150000"/>
              </a:lnSpc>
            </a:pPr>
            <a:r>
              <a:rPr lang="en-US" altLang="zh-CN" dirty="0" smtClean="0"/>
              <a:t>        </a:t>
            </a:r>
            <a:r>
              <a:rPr lang="zh-CN" altLang="en-US" dirty="0" smtClean="0"/>
              <a:t>本</a:t>
            </a:r>
            <a:r>
              <a:rPr lang="zh-CN" altLang="zh-CN" dirty="0" smtClean="0"/>
              <a:t>章</a:t>
            </a:r>
            <a:r>
              <a:rPr lang="zh-CN" altLang="zh-CN" dirty="0"/>
              <a:t>实验是在上一章实验的基础上，将</a:t>
            </a:r>
            <a:r>
              <a:rPr lang="en-US" altLang="zh-CN" dirty="0"/>
              <a:t>Tick</a:t>
            </a:r>
            <a:r>
              <a:rPr lang="zh-CN" altLang="zh-CN" dirty="0"/>
              <a:t>、</a:t>
            </a:r>
            <a:r>
              <a:rPr lang="en-US" altLang="zh-CN" dirty="0" err="1"/>
              <a:t>CalcTime</a:t>
            </a:r>
            <a:r>
              <a:rPr lang="zh-CN" altLang="zh-CN" dirty="0"/>
              <a:t>、</a:t>
            </a:r>
            <a:r>
              <a:rPr lang="en-US" altLang="zh-CN" dirty="0" err="1"/>
              <a:t>CalcHour</a:t>
            </a:r>
            <a:r>
              <a:rPr lang="zh-CN" altLang="zh-CN" dirty="0"/>
              <a:t>、</a:t>
            </a:r>
            <a:r>
              <a:rPr lang="en-US" altLang="zh-CN" dirty="0" err="1"/>
              <a:t>CalcMin</a:t>
            </a:r>
            <a:r>
              <a:rPr lang="zh-CN" altLang="zh-CN" dirty="0"/>
              <a:t>和</a:t>
            </a:r>
            <a:r>
              <a:rPr lang="en-US" altLang="zh-CN" dirty="0" err="1"/>
              <a:t>CalcSec</a:t>
            </a:r>
            <a:r>
              <a:rPr lang="zh-CN" altLang="zh-CN" dirty="0"/>
              <a:t>模块整合为</a:t>
            </a:r>
            <a:r>
              <a:rPr lang="en-US" altLang="zh-CN" dirty="0" err="1"/>
              <a:t>RunClock</a:t>
            </a:r>
            <a:r>
              <a:rPr lang="zh-CN" altLang="zh-CN" dirty="0"/>
              <a:t>模块。在</a:t>
            </a:r>
            <a:r>
              <a:rPr lang="en-US" altLang="zh-CN" dirty="0"/>
              <a:t>App</a:t>
            </a:r>
            <a:r>
              <a:rPr lang="zh-CN" altLang="zh-CN" dirty="0"/>
              <a:t>模块中通过多媒体定时器实现</a:t>
            </a:r>
            <a:r>
              <a:rPr lang="en-US" altLang="zh-CN" dirty="0"/>
              <a:t>2</a:t>
            </a:r>
            <a:r>
              <a:rPr lang="zh-CN" altLang="zh-CN" dirty="0"/>
              <a:t>毫秒定时功能，以此为秒值计数的时间基准。</a:t>
            </a:r>
            <a:r>
              <a:rPr lang="en-US" altLang="zh-CN" dirty="0" err="1"/>
              <a:t>RunClock</a:t>
            </a:r>
            <a:r>
              <a:rPr lang="zh-CN" altLang="zh-CN" dirty="0"/>
              <a:t>模块中的</a:t>
            </a:r>
            <a:r>
              <a:rPr lang="en-US" altLang="zh-CN" dirty="0" err="1"/>
              <a:t>InitRunClock</a:t>
            </a:r>
            <a:r>
              <a:rPr lang="zh-CN" altLang="zh-CN" dirty="0"/>
              <a:t>函数用于实现模块的初始化，</a:t>
            </a:r>
            <a:r>
              <a:rPr lang="en-US" altLang="zh-CN" dirty="0"/>
              <a:t>RunClockPer2Ms</a:t>
            </a:r>
            <a:r>
              <a:rPr lang="zh-CN" altLang="zh-CN" dirty="0"/>
              <a:t>函数用于计数，</a:t>
            </a:r>
            <a:r>
              <a:rPr lang="en-US" altLang="zh-CN" dirty="0" err="1"/>
              <a:t>SetTimeVal</a:t>
            </a:r>
            <a:r>
              <a:rPr lang="zh-CN" altLang="zh-CN" dirty="0"/>
              <a:t>函数用于设置时间值，</a:t>
            </a:r>
            <a:r>
              <a:rPr lang="en-US" altLang="zh-CN" dirty="0" err="1"/>
              <a:t>GetTimeVal</a:t>
            </a:r>
            <a:r>
              <a:rPr lang="zh-CN" altLang="zh-CN" dirty="0"/>
              <a:t>函数用于获取时间值，</a:t>
            </a:r>
            <a:r>
              <a:rPr lang="en-US" altLang="zh-CN" dirty="0" err="1"/>
              <a:t>PauseClock</a:t>
            </a:r>
            <a:r>
              <a:rPr lang="zh-CN" altLang="zh-CN" dirty="0"/>
              <a:t>函数用于实现电子钟的启动和暂停，</a:t>
            </a:r>
            <a:r>
              <a:rPr lang="en-US" altLang="zh-CN" dirty="0" err="1"/>
              <a:t>DispTime</a:t>
            </a:r>
            <a:r>
              <a:rPr lang="zh-CN" altLang="zh-CN" dirty="0"/>
              <a:t>函数用于显示时间，</a:t>
            </a:r>
            <a:r>
              <a:rPr lang="en-US" altLang="zh-CN" dirty="0"/>
              <a:t>App</a:t>
            </a:r>
            <a:r>
              <a:rPr lang="zh-CN" altLang="zh-CN" dirty="0"/>
              <a:t>模块通过调用</a:t>
            </a:r>
            <a:r>
              <a:rPr lang="en-US" altLang="zh-CN" dirty="0" err="1"/>
              <a:t>RunClock</a:t>
            </a:r>
            <a:r>
              <a:rPr lang="zh-CN" altLang="zh-CN" dirty="0"/>
              <a:t>模块中的函数实现时钟的运行和控制台窗口每秒一个完整的时间值输出</a:t>
            </a:r>
            <a:r>
              <a:rPr lang="zh-CN" altLang="zh-CN" dirty="0" smtClean="0"/>
              <a:t>。</a:t>
            </a:r>
            <a:endParaRPr lang="zh-CN" altLang="zh-CN" dirty="0"/>
          </a:p>
        </p:txBody>
      </p:sp>
      <p:sp>
        <p:nvSpPr>
          <p:cNvPr id="14" name="矩形 13"/>
          <p:cNvSpPr/>
          <p:nvPr/>
        </p:nvSpPr>
        <p:spPr>
          <a:xfrm>
            <a:off x="-1905" y="-953"/>
            <a:ext cx="7025005" cy="579120"/>
          </a:xfrm>
          <a:prstGeom prst="rect">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 name="矩形 14"/>
          <p:cNvSpPr/>
          <p:nvPr/>
        </p:nvSpPr>
        <p:spPr>
          <a:xfrm>
            <a:off x="977900" y="1080611"/>
            <a:ext cx="7175500" cy="45719"/>
          </a:xfrm>
          <a:prstGeom prst="rect">
            <a:avLst/>
          </a:prstGeom>
          <a:solidFill>
            <a:srgbClr val="F4C41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16" name="Rectangle 9"/>
          <p:cNvSpPr>
            <a:spLocks noChangeArrowheads="1"/>
          </p:cNvSpPr>
          <p:nvPr/>
        </p:nvSpPr>
        <p:spPr bwMode="auto">
          <a:xfrm>
            <a:off x="-1906" y="91792"/>
            <a:ext cx="7025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《C</a:t>
            </a:r>
            <a:r>
              <a:rPr lang="zh-CN" altLang="en-US"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语言程序设计与应用</a:t>
            </a: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sym typeface="+mn-ea"/>
              </a:rPr>
              <a:t>配套讲义</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8" name="图片 3"/>
          <p:cNvPicPr>
            <a:picLocks noChangeAspect="1"/>
          </p:cNvPicPr>
          <p:nvPr/>
        </p:nvPicPr>
        <p:blipFill>
          <a:blip r:embed="rId2" cstate="print">
            <a:extLst>
              <a:ext uri="{28A0092B-C50C-407E-A947-70E740481C1C}">
                <a14:useLocalDpi xmlns:a14="http://schemas.microsoft.com/office/drawing/2010/main" val="0"/>
              </a:ext>
            </a:extLst>
          </a:blip>
          <a:srcRect t="22894" b="23177"/>
          <a:stretch>
            <a:fillRect/>
          </a:stretch>
        </p:blipFill>
        <p:spPr>
          <a:xfrm>
            <a:off x="6962139" y="4406"/>
            <a:ext cx="2181861" cy="579120"/>
          </a:xfrm>
          <a:prstGeom prst="rect">
            <a:avLst/>
          </a:prstGeom>
        </p:spPr>
      </p:pic>
      <p:sp>
        <p:nvSpPr>
          <p:cNvPr id="20" name="Rectangle 8"/>
          <p:cNvSpPr txBox="1">
            <a:spLocks noChangeArrowheads="1"/>
          </p:cNvSpPr>
          <p:nvPr/>
        </p:nvSpPr>
        <p:spPr bwMode="auto">
          <a:xfrm>
            <a:off x="1142525" y="583526"/>
            <a:ext cx="6881813" cy="39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fontAlgn="base">
              <a:lnSpc>
                <a:spcPct val="120000"/>
              </a:lnSpc>
              <a:spcBef>
                <a:spcPct val="0"/>
              </a:spcBef>
              <a:spcAft>
                <a:spcPct val="0"/>
              </a:spcAft>
              <a:buFont typeface="Arial" panose="020B0604020202020204" pitchFamily="34" charset="0"/>
              <a:buNone/>
            </a:pPr>
            <a:r>
              <a:rPr lang="en-US" altLang="zh-CN" sz="2400" dirty="0" smtClean="0">
                <a:solidFill>
                  <a:schemeClr val="tx2">
                    <a:lumMod val="75000"/>
                  </a:schemeClr>
                </a:solidFill>
                <a:latin typeface="微软雅黑" panose="020B0503020204020204" charset="-122"/>
                <a:ea typeface="微软雅黑" panose="020B0503020204020204" charset="-122"/>
                <a:sym typeface="+mn-ea"/>
              </a:rPr>
              <a:t>1.</a:t>
            </a:r>
            <a:r>
              <a:rPr lang="zh-CN" altLang="en-US" sz="2400" dirty="0" smtClean="0">
                <a:solidFill>
                  <a:schemeClr val="tx2">
                    <a:lumMod val="75000"/>
                  </a:schemeClr>
                </a:solidFill>
                <a:latin typeface="微软雅黑" panose="020B0503020204020204" charset="-122"/>
                <a:ea typeface="微软雅黑" panose="020B0503020204020204" charset="-122"/>
                <a:sym typeface="+mn-ea"/>
              </a:rPr>
              <a:t>实验内容</a:t>
            </a:r>
            <a:endParaRPr lang="en-US" altLang="zh-CN" sz="2400" dirty="0" smtClean="0">
              <a:solidFill>
                <a:schemeClr val="tx2">
                  <a:lumMod val="75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559424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6200000">
            <a:off x="8495824" y="4495006"/>
            <a:ext cx="538163" cy="760730"/>
          </a:xfrm>
          <a:prstGeom prst="rtTriangle">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3"/>
          <p:cNvSpPr>
            <a:spLocks noGrp="1"/>
          </p:cNvSpPr>
          <p:nvPr>
            <p:ph type="sldNum" sz="quarter" idx="12"/>
          </p:nvPr>
        </p:nvSpPr>
        <p:spPr>
          <a:xfrm>
            <a:off x="8633301" y="4808935"/>
            <a:ext cx="445294" cy="296108"/>
          </a:xfrm>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F994B67B-E22E-4DB1-9BCB-B838A6D07689}" type="slidenum">
              <a:rPr lang="en-US" altLang="zh-CN" sz="2000" smtClean="0">
                <a:solidFill>
                  <a:schemeClr val="bg1"/>
                </a:solidFill>
                <a:latin typeface="Times New Roman" panose="02020603050405020304" pitchFamily="18" charset="0"/>
                <a:cs typeface="Times New Roman" panose="02020603050405020304" pitchFamily="18" charset="0"/>
              </a:rPr>
              <a:t>4</a:t>
            </a:fld>
            <a:endParaRPr lang="en-US" altLang="zh-CN" sz="2000" dirty="0" smtClean="0">
              <a:solidFill>
                <a:schemeClr val="bg1"/>
              </a:solidFill>
              <a:latin typeface="Times New Roman" panose="02020603050405020304" pitchFamily="18" charset="0"/>
              <a:cs typeface="Times New Roman" panose="02020603050405020304" pitchFamily="18" charset="0"/>
            </a:endParaRPr>
          </a:p>
        </p:txBody>
      </p:sp>
      <p:sp>
        <p:nvSpPr>
          <p:cNvPr id="15" name="文本框 1"/>
          <p:cNvSpPr txBox="1"/>
          <p:nvPr/>
        </p:nvSpPr>
        <p:spPr>
          <a:xfrm>
            <a:off x="577850" y="1118935"/>
            <a:ext cx="7956550" cy="1754326"/>
          </a:xfrm>
          <a:prstGeom prst="rect">
            <a:avLst/>
          </a:prstGeom>
          <a:noFill/>
        </p:spPr>
        <p:txBody>
          <a:bodyPr wrap="square" rtlCol="0">
            <a:spAutoFit/>
          </a:bodyPr>
          <a:lstStyle/>
          <a:p>
            <a:pPr>
              <a:lnSpc>
                <a:spcPct val="150000"/>
              </a:lnSpc>
            </a:pPr>
            <a:r>
              <a:rPr lang="en-US" altLang="zh-CN" dirty="0"/>
              <a:t>2.1 </a:t>
            </a:r>
            <a:r>
              <a:rPr lang="zh-CN" altLang="en-US" dirty="0" smtClean="0"/>
              <a:t>项目架构</a:t>
            </a:r>
            <a:endParaRPr lang="en-US" altLang="zh-CN" dirty="0"/>
          </a:p>
          <a:p>
            <a:pPr>
              <a:lnSpc>
                <a:spcPct val="150000"/>
              </a:lnSpc>
            </a:pPr>
            <a:r>
              <a:rPr lang="en-US" altLang="zh-CN" dirty="0" smtClean="0"/>
              <a:t>        App</a:t>
            </a:r>
            <a:r>
              <a:rPr lang="zh-CN" altLang="zh-CN" dirty="0" smtClean="0"/>
              <a:t>模块</a:t>
            </a:r>
            <a:r>
              <a:rPr lang="zh-CN" altLang="en-US" dirty="0" smtClean="0"/>
              <a:t>的</a:t>
            </a:r>
            <a:r>
              <a:rPr lang="en-US" altLang="zh-CN" dirty="0" err="1" smtClean="0"/>
              <a:t>InitRunClock</a:t>
            </a:r>
            <a:r>
              <a:rPr lang="zh-CN" altLang="zh-CN" dirty="0" smtClean="0"/>
              <a:t>函数</a:t>
            </a:r>
            <a:r>
              <a:rPr lang="zh-CN" altLang="en-US" dirty="0" smtClean="0"/>
              <a:t>用于</a:t>
            </a:r>
            <a:r>
              <a:rPr lang="zh-CN" altLang="zh-CN" dirty="0" smtClean="0"/>
              <a:t>初始化</a:t>
            </a:r>
            <a:r>
              <a:rPr lang="zh-CN" altLang="zh-CN" dirty="0"/>
              <a:t>模块</a:t>
            </a:r>
            <a:r>
              <a:rPr lang="zh-CN" altLang="zh-CN" dirty="0" smtClean="0"/>
              <a:t>，</a:t>
            </a:r>
            <a:r>
              <a:rPr lang="en-US" altLang="zh-CN" dirty="0" smtClean="0"/>
              <a:t>RunClockPer2Ms</a:t>
            </a:r>
            <a:r>
              <a:rPr lang="zh-CN" altLang="zh-CN" dirty="0" smtClean="0"/>
              <a:t>函数</a:t>
            </a:r>
            <a:r>
              <a:rPr lang="zh-CN" altLang="en-US" dirty="0" smtClean="0"/>
              <a:t>用于</a:t>
            </a:r>
            <a:r>
              <a:rPr lang="zh-CN" altLang="zh-CN" dirty="0" smtClean="0"/>
              <a:t>计数，</a:t>
            </a:r>
            <a:r>
              <a:rPr lang="en-US" altLang="zh-CN" dirty="0" err="1" smtClean="0"/>
              <a:t>SetTimeVal</a:t>
            </a:r>
            <a:r>
              <a:rPr lang="zh-CN" altLang="zh-CN" dirty="0" smtClean="0"/>
              <a:t>函数</a:t>
            </a:r>
            <a:r>
              <a:rPr lang="zh-CN" altLang="en-US" dirty="0" smtClean="0"/>
              <a:t>用于</a:t>
            </a:r>
            <a:r>
              <a:rPr lang="zh-CN" altLang="zh-CN" dirty="0" smtClean="0"/>
              <a:t>设置</a:t>
            </a:r>
            <a:r>
              <a:rPr lang="zh-CN" altLang="zh-CN" dirty="0"/>
              <a:t>时间值</a:t>
            </a:r>
            <a:r>
              <a:rPr lang="zh-CN" altLang="zh-CN" dirty="0" smtClean="0"/>
              <a:t>，</a:t>
            </a:r>
            <a:r>
              <a:rPr lang="en-US" altLang="zh-CN" dirty="0" err="1" smtClean="0"/>
              <a:t>GetTimeVal</a:t>
            </a:r>
            <a:r>
              <a:rPr lang="zh-CN" altLang="zh-CN" dirty="0" smtClean="0"/>
              <a:t>函数</a:t>
            </a:r>
            <a:r>
              <a:rPr lang="zh-CN" altLang="en-US" dirty="0" smtClean="0"/>
              <a:t>用于</a:t>
            </a:r>
            <a:r>
              <a:rPr lang="zh-CN" altLang="zh-CN" dirty="0" smtClean="0"/>
              <a:t>获取</a:t>
            </a:r>
            <a:r>
              <a:rPr lang="zh-CN" altLang="zh-CN" dirty="0"/>
              <a:t>时间值</a:t>
            </a:r>
            <a:r>
              <a:rPr lang="zh-CN" altLang="zh-CN" dirty="0" smtClean="0"/>
              <a:t>，</a:t>
            </a:r>
            <a:r>
              <a:rPr lang="en-US" altLang="zh-CN" dirty="0" err="1" smtClean="0"/>
              <a:t>PauseClock</a:t>
            </a:r>
            <a:r>
              <a:rPr lang="zh-CN" altLang="zh-CN" dirty="0" smtClean="0"/>
              <a:t>函数</a:t>
            </a:r>
            <a:r>
              <a:rPr lang="zh-CN" altLang="en-US" dirty="0" smtClean="0"/>
              <a:t>用于启停</a:t>
            </a:r>
            <a:r>
              <a:rPr lang="zh-CN" altLang="zh-CN" dirty="0"/>
              <a:t>电子钟</a:t>
            </a:r>
            <a:r>
              <a:rPr lang="zh-CN" altLang="zh-CN" dirty="0" smtClean="0"/>
              <a:t>，</a:t>
            </a:r>
            <a:r>
              <a:rPr lang="en-US" altLang="zh-CN" dirty="0" err="1" smtClean="0"/>
              <a:t>DispTime</a:t>
            </a:r>
            <a:r>
              <a:rPr lang="zh-CN" altLang="zh-CN" dirty="0" smtClean="0"/>
              <a:t>函数</a:t>
            </a:r>
            <a:r>
              <a:rPr lang="zh-CN" altLang="en-US" dirty="0" smtClean="0"/>
              <a:t>用于</a:t>
            </a:r>
            <a:r>
              <a:rPr lang="zh-CN" altLang="zh-CN" dirty="0" smtClean="0"/>
              <a:t>显示</a:t>
            </a:r>
            <a:r>
              <a:rPr lang="zh-CN" altLang="zh-CN" dirty="0"/>
              <a:t>时间</a:t>
            </a:r>
            <a:r>
              <a:rPr lang="zh-CN" altLang="zh-CN" dirty="0" smtClean="0"/>
              <a:t>。</a:t>
            </a:r>
            <a:endParaRPr lang="zh-CN" altLang="zh-CN" dirty="0"/>
          </a:p>
        </p:txBody>
      </p:sp>
      <p:sp>
        <p:nvSpPr>
          <p:cNvPr id="16" name="矩形 15"/>
          <p:cNvSpPr/>
          <p:nvPr/>
        </p:nvSpPr>
        <p:spPr>
          <a:xfrm>
            <a:off x="-1905" y="-953"/>
            <a:ext cx="7025005" cy="579120"/>
          </a:xfrm>
          <a:prstGeom prst="rect">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7" name="矩形 16"/>
          <p:cNvSpPr/>
          <p:nvPr/>
        </p:nvSpPr>
        <p:spPr>
          <a:xfrm>
            <a:off x="977900" y="1080611"/>
            <a:ext cx="7175500" cy="45719"/>
          </a:xfrm>
          <a:prstGeom prst="rect">
            <a:avLst/>
          </a:prstGeom>
          <a:solidFill>
            <a:srgbClr val="F4C41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18" name="Rectangle 9"/>
          <p:cNvSpPr>
            <a:spLocks noChangeArrowheads="1"/>
          </p:cNvSpPr>
          <p:nvPr/>
        </p:nvSpPr>
        <p:spPr bwMode="auto">
          <a:xfrm>
            <a:off x="-1906" y="91792"/>
            <a:ext cx="7025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《C</a:t>
            </a:r>
            <a:r>
              <a:rPr lang="zh-CN" altLang="en-US"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语言程序设计与应用</a:t>
            </a: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sym typeface="+mn-ea"/>
              </a:rPr>
              <a:t>配套讲义</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0" name="图片 3"/>
          <p:cNvPicPr>
            <a:picLocks noChangeAspect="1"/>
          </p:cNvPicPr>
          <p:nvPr/>
        </p:nvPicPr>
        <p:blipFill>
          <a:blip r:embed="rId3" cstate="print">
            <a:extLst>
              <a:ext uri="{28A0092B-C50C-407E-A947-70E740481C1C}">
                <a14:useLocalDpi xmlns:a14="http://schemas.microsoft.com/office/drawing/2010/main" val="0"/>
              </a:ext>
            </a:extLst>
          </a:blip>
          <a:srcRect t="22894" b="23177"/>
          <a:stretch>
            <a:fillRect/>
          </a:stretch>
        </p:blipFill>
        <p:spPr>
          <a:xfrm>
            <a:off x="6962139" y="4406"/>
            <a:ext cx="2181861" cy="579120"/>
          </a:xfrm>
          <a:prstGeom prst="rect">
            <a:avLst/>
          </a:prstGeom>
        </p:spPr>
      </p:pic>
      <p:sp>
        <p:nvSpPr>
          <p:cNvPr id="21" name="Rectangle 8"/>
          <p:cNvSpPr txBox="1">
            <a:spLocks noChangeArrowheads="1"/>
          </p:cNvSpPr>
          <p:nvPr/>
        </p:nvSpPr>
        <p:spPr bwMode="auto">
          <a:xfrm>
            <a:off x="1142525" y="583526"/>
            <a:ext cx="6881813" cy="39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fontAlgn="base">
              <a:lnSpc>
                <a:spcPct val="120000"/>
              </a:lnSpc>
              <a:spcBef>
                <a:spcPct val="0"/>
              </a:spcBef>
              <a:spcAft>
                <a:spcPct val="0"/>
              </a:spcAft>
              <a:buFont typeface="Arial" panose="020B0604020202020204" pitchFamily="34" charset="0"/>
              <a:buNone/>
            </a:pPr>
            <a:r>
              <a:rPr lang="en-US" altLang="zh-CN" sz="2400" dirty="0" smtClean="0">
                <a:solidFill>
                  <a:schemeClr val="tx2">
                    <a:lumMod val="75000"/>
                  </a:schemeClr>
                </a:solidFill>
                <a:latin typeface="微软雅黑" panose="020B0503020204020204" charset="-122"/>
                <a:ea typeface="微软雅黑" panose="020B0503020204020204" charset="-122"/>
                <a:sym typeface="+mn-ea"/>
              </a:rPr>
              <a:t>2.</a:t>
            </a:r>
            <a:r>
              <a:rPr lang="zh-CN" altLang="en-US" sz="2400" dirty="0" smtClean="0">
                <a:solidFill>
                  <a:schemeClr val="tx2">
                    <a:lumMod val="75000"/>
                  </a:schemeClr>
                </a:solidFill>
                <a:latin typeface="微软雅黑" panose="020B0503020204020204" charset="-122"/>
                <a:ea typeface="微软雅黑" panose="020B0503020204020204" charset="-122"/>
                <a:sym typeface="+mn-ea"/>
              </a:rPr>
              <a:t>实验原理</a:t>
            </a:r>
            <a:endParaRPr lang="en-US" altLang="zh-CN" sz="2400" dirty="0" smtClean="0">
              <a:solidFill>
                <a:schemeClr val="tx2">
                  <a:lumMod val="75000"/>
                </a:schemeClr>
              </a:solidFill>
              <a:latin typeface="微软雅黑" panose="020B0503020204020204" charset="-122"/>
              <a:ea typeface="微软雅黑" panose="020B0503020204020204"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p:cNvGraphicFramePr>
          <p:nvPr>
            <p:extLst>
              <p:ext uri="{D42A27DB-BD31-4B8C-83A1-F6EECF244321}">
                <p14:modId xmlns:p14="http://schemas.microsoft.com/office/powerpoint/2010/main" val="2015779006"/>
              </p:ext>
            </p:extLst>
          </p:nvPr>
        </p:nvGraphicFramePr>
        <p:xfrm>
          <a:off x="1142525" y="2873261"/>
          <a:ext cx="2014200" cy="2089264"/>
        </p:xfrm>
        <a:graphic>
          <a:graphicData uri="http://schemas.openxmlformats.org/presentationml/2006/ole">
            <mc:AlternateContent xmlns:mc="http://schemas.openxmlformats.org/markup-compatibility/2006">
              <mc:Choice xmlns:v="urn:schemas-microsoft-com:vml" Requires="v">
                <p:oleObj spid="_x0000_s1039" name="Visio" r:id="rId4" imgW="934666" imgH="970741" progId="Visio.Drawing.11">
                  <p:embed/>
                </p:oleObj>
              </mc:Choice>
              <mc:Fallback>
                <p:oleObj name="Visio" r:id="rId4" imgW="934666" imgH="970741" progId="Visio.Drawing.11">
                  <p:embed/>
                  <p:pic>
                    <p:nvPicPr>
                      <p:cNvPr id="0" name="Object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525" y="2873261"/>
                        <a:ext cx="2014200" cy="2089264"/>
                      </a:xfrm>
                      <a:prstGeom prst="rect">
                        <a:avLst/>
                      </a:prstGeom>
                      <a:noFill/>
                    </p:spPr>
                  </p:pic>
                </p:oleObj>
              </mc:Fallback>
            </mc:AlternateContent>
          </a:graphicData>
        </a:graphic>
      </p:graphicFrame>
    </p:spTree>
    <p:extLst>
      <p:ext uri="{BB962C8B-B14F-4D97-AF65-F5344CB8AC3E}">
        <p14:creationId xmlns:p14="http://schemas.microsoft.com/office/powerpoint/2010/main" val="28071599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6200000">
            <a:off x="8495824" y="4495006"/>
            <a:ext cx="538163" cy="760730"/>
          </a:xfrm>
          <a:prstGeom prst="rtTriangle">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3"/>
          <p:cNvSpPr>
            <a:spLocks noGrp="1"/>
          </p:cNvSpPr>
          <p:nvPr>
            <p:ph type="sldNum" sz="quarter" idx="12"/>
          </p:nvPr>
        </p:nvSpPr>
        <p:spPr>
          <a:xfrm>
            <a:off x="8633301" y="4808935"/>
            <a:ext cx="445294" cy="296108"/>
          </a:xfrm>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F994B67B-E22E-4DB1-9BCB-B838A6D07689}" type="slidenum">
              <a:rPr lang="en-US" altLang="zh-CN" sz="2000" smtClean="0">
                <a:solidFill>
                  <a:schemeClr val="bg1"/>
                </a:solidFill>
                <a:latin typeface="Times New Roman" panose="02020603050405020304" pitchFamily="18" charset="0"/>
                <a:cs typeface="Times New Roman" panose="02020603050405020304" pitchFamily="18" charset="0"/>
              </a:rPr>
              <a:t>5</a:t>
            </a:fld>
            <a:endParaRPr lang="en-US" altLang="zh-CN" sz="2000" dirty="0" smtClean="0">
              <a:solidFill>
                <a:schemeClr val="bg1"/>
              </a:solidFill>
              <a:latin typeface="Times New Roman" panose="02020603050405020304" pitchFamily="18" charset="0"/>
              <a:cs typeface="Times New Roman" panose="02020603050405020304" pitchFamily="18" charset="0"/>
            </a:endParaRPr>
          </a:p>
        </p:txBody>
      </p:sp>
      <p:sp>
        <p:nvSpPr>
          <p:cNvPr id="15" name="文本框 1"/>
          <p:cNvSpPr txBox="1"/>
          <p:nvPr/>
        </p:nvSpPr>
        <p:spPr>
          <a:xfrm>
            <a:off x="577850" y="1118935"/>
            <a:ext cx="7956550" cy="1754326"/>
          </a:xfrm>
          <a:prstGeom prst="rect">
            <a:avLst/>
          </a:prstGeom>
          <a:noFill/>
        </p:spPr>
        <p:txBody>
          <a:bodyPr wrap="square" rtlCol="0">
            <a:spAutoFit/>
          </a:bodyPr>
          <a:lstStyle/>
          <a:p>
            <a:pPr>
              <a:lnSpc>
                <a:spcPct val="150000"/>
              </a:lnSpc>
            </a:pPr>
            <a:r>
              <a:rPr lang="en-US" altLang="zh-CN" dirty="0" smtClean="0"/>
              <a:t>2.2 </a:t>
            </a:r>
            <a:r>
              <a:rPr lang="en-US" altLang="zh-CN" dirty="0" err="1" smtClean="0"/>
              <a:t>RunClock</a:t>
            </a:r>
            <a:r>
              <a:rPr lang="zh-CN" altLang="en-US" dirty="0" smtClean="0"/>
              <a:t>模块函数</a:t>
            </a:r>
            <a:endParaRPr lang="en-US" altLang="zh-CN" dirty="0"/>
          </a:p>
          <a:p>
            <a:pPr>
              <a:lnSpc>
                <a:spcPct val="150000"/>
              </a:lnSpc>
            </a:pPr>
            <a:r>
              <a:rPr lang="en-US" altLang="zh-CN" dirty="0" smtClean="0"/>
              <a:t>        </a:t>
            </a:r>
            <a:r>
              <a:rPr lang="en-US" altLang="zh-CN" dirty="0" err="1" smtClean="0"/>
              <a:t>RunClock</a:t>
            </a:r>
            <a:r>
              <a:rPr lang="zh-CN" altLang="zh-CN" dirty="0"/>
              <a:t>模块由</a:t>
            </a:r>
            <a:r>
              <a:rPr lang="en-US" altLang="zh-CN" dirty="0" err="1"/>
              <a:t>RunClock.h</a:t>
            </a:r>
            <a:r>
              <a:rPr lang="zh-CN" altLang="zh-CN" dirty="0"/>
              <a:t>和</a:t>
            </a:r>
            <a:r>
              <a:rPr lang="en-US" altLang="zh-CN" dirty="0" err="1"/>
              <a:t>RunClock.c</a:t>
            </a:r>
            <a:r>
              <a:rPr lang="zh-CN" altLang="zh-CN" dirty="0"/>
              <a:t>文件实现。</a:t>
            </a:r>
            <a:r>
              <a:rPr lang="en-US" altLang="zh-CN" dirty="0" err="1"/>
              <a:t>RunClock</a:t>
            </a:r>
            <a:r>
              <a:rPr lang="zh-CN" altLang="zh-CN" dirty="0"/>
              <a:t>模块有</a:t>
            </a:r>
            <a:r>
              <a:rPr lang="en-US" altLang="zh-CN" dirty="0"/>
              <a:t>6</a:t>
            </a:r>
            <a:r>
              <a:rPr lang="zh-CN" altLang="zh-CN" dirty="0"/>
              <a:t>个</a:t>
            </a:r>
            <a:r>
              <a:rPr lang="en-US" altLang="zh-CN" dirty="0"/>
              <a:t>API</a:t>
            </a:r>
            <a:r>
              <a:rPr lang="zh-CN" altLang="zh-CN" dirty="0"/>
              <a:t>函数，分别是</a:t>
            </a:r>
            <a:r>
              <a:rPr lang="en-US" altLang="zh-CN" dirty="0" err="1"/>
              <a:t>InitRunClock</a:t>
            </a:r>
            <a:r>
              <a:rPr lang="zh-CN" altLang="zh-CN" dirty="0"/>
              <a:t>、</a:t>
            </a:r>
            <a:r>
              <a:rPr lang="en-US" altLang="zh-CN" dirty="0"/>
              <a:t>RunClockPer2Ms</a:t>
            </a:r>
            <a:r>
              <a:rPr lang="zh-CN" altLang="zh-CN" dirty="0"/>
              <a:t>、</a:t>
            </a:r>
            <a:r>
              <a:rPr lang="en-US" altLang="zh-CN" dirty="0" err="1"/>
              <a:t>PauseClock</a:t>
            </a:r>
            <a:r>
              <a:rPr lang="zh-CN" altLang="zh-CN" dirty="0"/>
              <a:t>、</a:t>
            </a:r>
            <a:r>
              <a:rPr lang="en-US" altLang="zh-CN" dirty="0" err="1"/>
              <a:t>GetTimeVal</a:t>
            </a:r>
            <a:r>
              <a:rPr lang="zh-CN" altLang="zh-CN" dirty="0"/>
              <a:t>、</a:t>
            </a:r>
            <a:r>
              <a:rPr lang="en-US" altLang="zh-CN" dirty="0" err="1"/>
              <a:t>SetTimeVal</a:t>
            </a:r>
            <a:r>
              <a:rPr lang="zh-CN" altLang="zh-CN" dirty="0"/>
              <a:t>和</a:t>
            </a:r>
            <a:r>
              <a:rPr lang="en-US" altLang="zh-CN" dirty="0" err="1" smtClean="0"/>
              <a:t>DispTime</a:t>
            </a:r>
            <a:r>
              <a:rPr lang="zh-CN" altLang="zh-CN" dirty="0" smtClean="0"/>
              <a:t>。</a:t>
            </a:r>
            <a:endParaRPr lang="en-US" altLang="zh-CN" dirty="0"/>
          </a:p>
        </p:txBody>
      </p:sp>
      <p:sp>
        <p:nvSpPr>
          <p:cNvPr id="16" name="矩形 15"/>
          <p:cNvSpPr/>
          <p:nvPr/>
        </p:nvSpPr>
        <p:spPr>
          <a:xfrm>
            <a:off x="-1905" y="-953"/>
            <a:ext cx="7025005" cy="579120"/>
          </a:xfrm>
          <a:prstGeom prst="rect">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7" name="矩形 16"/>
          <p:cNvSpPr/>
          <p:nvPr/>
        </p:nvSpPr>
        <p:spPr>
          <a:xfrm>
            <a:off x="977900" y="1080611"/>
            <a:ext cx="7175500" cy="45719"/>
          </a:xfrm>
          <a:prstGeom prst="rect">
            <a:avLst/>
          </a:prstGeom>
          <a:solidFill>
            <a:srgbClr val="F4C41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18" name="Rectangle 9"/>
          <p:cNvSpPr>
            <a:spLocks noChangeArrowheads="1"/>
          </p:cNvSpPr>
          <p:nvPr/>
        </p:nvSpPr>
        <p:spPr bwMode="auto">
          <a:xfrm>
            <a:off x="-1906" y="91792"/>
            <a:ext cx="7025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《C</a:t>
            </a:r>
            <a:r>
              <a:rPr lang="zh-CN" altLang="en-US"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语言程序设计与应用</a:t>
            </a: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sym typeface="+mn-ea"/>
              </a:rPr>
              <a:t>配套讲义</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0" name="图片 3"/>
          <p:cNvPicPr>
            <a:picLocks noChangeAspect="1"/>
          </p:cNvPicPr>
          <p:nvPr/>
        </p:nvPicPr>
        <p:blipFill>
          <a:blip r:embed="rId2" cstate="print">
            <a:extLst>
              <a:ext uri="{28A0092B-C50C-407E-A947-70E740481C1C}">
                <a14:useLocalDpi xmlns:a14="http://schemas.microsoft.com/office/drawing/2010/main" val="0"/>
              </a:ext>
            </a:extLst>
          </a:blip>
          <a:srcRect t="22894" b="23177"/>
          <a:stretch>
            <a:fillRect/>
          </a:stretch>
        </p:blipFill>
        <p:spPr>
          <a:xfrm>
            <a:off x="6962139" y="4406"/>
            <a:ext cx="2181861" cy="579120"/>
          </a:xfrm>
          <a:prstGeom prst="rect">
            <a:avLst/>
          </a:prstGeom>
        </p:spPr>
      </p:pic>
      <p:sp>
        <p:nvSpPr>
          <p:cNvPr id="21" name="Rectangle 8"/>
          <p:cNvSpPr txBox="1">
            <a:spLocks noChangeArrowheads="1"/>
          </p:cNvSpPr>
          <p:nvPr/>
        </p:nvSpPr>
        <p:spPr bwMode="auto">
          <a:xfrm>
            <a:off x="1142525" y="583526"/>
            <a:ext cx="6881813" cy="39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fontAlgn="base">
              <a:lnSpc>
                <a:spcPct val="120000"/>
              </a:lnSpc>
              <a:spcBef>
                <a:spcPct val="0"/>
              </a:spcBef>
              <a:spcAft>
                <a:spcPct val="0"/>
              </a:spcAft>
              <a:buFont typeface="Arial" panose="020B0604020202020204" pitchFamily="34" charset="0"/>
              <a:buNone/>
            </a:pPr>
            <a:r>
              <a:rPr lang="en-US" altLang="zh-CN" sz="2400" dirty="0" smtClean="0">
                <a:solidFill>
                  <a:schemeClr val="tx2">
                    <a:lumMod val="75000"/>
                  </a:schemeClr>
                </a:solidFill>
                <a:latin typeface="微软雅黑" panose="020B0503020204020204" charset="-122"/>
                <a:ea typeface="微软雅黑" panose="020B0503020204020204" charset="-122"/>
                <a:sym typeface="+mn-ea"/>
              </a:rPr>
              <a:t>2.</a:t>
            </a:r>
            <a:r>
              <a:rPr lang="zh-CN" altLang="en-US" sz="2400" dirty="0" smtClean="0">
                <a:solidFill>
                  <a:schemeClr val="tx2">
                    <a:lumMod val="75000"/>
                  </a:schemeClr>
                </a:solidFill>
                <a:latin typeface="微软雅黑" panose="020B0503020204020204" charset="-122"/>
                <a:ea typeface="微软雅黑" panose="020B0503020204020204" charset="-122"/>
                <a:sym typeface="+mn-ea"/>
              </a:rPr>
              <a:t>实验原理</a:t>
            </a:r>
            <a:endParaRPr lang="en-US" altLang="zh-CN" sz="2400" dirty="0" smtClean="0">
              <a:solidFill>
                <a:schemeClr val="tx2">
                  <a:lumMod val="75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7650511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6200000">
            <a:off x="8495824" y="4495006"/>
            <a:ext cx="538163" cy="760730"/>
          </a:xfrm>
          <a:prstGeom prst="rtTriangle">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3"/>
          <p:cNvSpPr>
            <a:spLocks noGrp="1"/>
          </p:cNvSpPr>
          <p:nvPr>
            <p:ph type="sldNum" sz="quarter" idx="12"/>
          </p:nvPr>
        </p:nvSpPr>
        <p:spPr>
          <a:xfrm>
            <a:off x="8633301" y="4808935"/>
            <a:ext cx="445294" cy="296108"/>
          </a:xfrm>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F994B67B-E22E-4DB1-9BCB-B838A6D07689}" type="slidenum">
              <a:rPr lang="en-US" altLang="zh-CN" sz="2000" smtClean="0">
                <a:solidFill>
                  <a:schemeClr val="bg1"/>
                </a:solidFill>
                <a:latin typeface="Times New Roman" panose="02020603050405020304" pitchFamily="18" charset="0"/>
                <a:cs typeface="Times New Roman" panose="02020603050405020304" pitchFamily="18" charset="0"/>
              </a:rPr>
              <a:t>6</a:t>
            </a:fld>
            <a:endParaRPr lang="en-US" altLang="zh-CN" sz="2000" dirty="0" smtClean="0">
              <a:solidFill>
                <a:schemeClr val="bg1"/>
              </a:solidFill>
              <a:latin typeface="Times New Roman" panose="02020603050405020304" pitchFamily="18" charset="0"/>
              <a:cs typeface="Times New Roman" panose="02020603050405020304" pitchFamily="18" charset="0"/>
            </a:endParaRPr>
          </a:p>
        </p:txBody>
      </p:sp>
      <p:sp>
        <p:nvSpPr>
          <p:cNvPr id="15" name="文本框 1"/>
          <p:cNvSpPr txBox="1"/>
          <p:nvPr/>
        </p:nvSpPr>
        <p:spPr>
          <a:xfrm>
            <a:off x="577850" y="1118935"/>
            <a:ext cx="7956550" cy="3831818"/>
          </a:xfrm>
          <a:prstGeom prst="rect">
            <a:avLst/>
          </a:prstGeom>
          <a:noFill/>
        </p:spPr>
        <p:txBody>
          <a:bodyPr wrap="square" rtlCol="0">
            <a:spAutoFit/>
          </a:bodyPr>
          <a:lstStyle/>
          <a:p>
            <a:pPr>
              <a:lnSpc>
                <a:spcPct val="150000"/>
              </a:lnSpc>
            </a:pPr>
            <a:r>
              <a:rPr lang="en-US" altLang="zh-CN" dirty="0" smtClean="0"/>
              <a:t>2.3 </a:t>
            </a:r>
            <a:r>
              <a:rPr lang="en-US" altLang="zh-CN" dirty="0" err="1" smtClean="0"/>
              <a:t>DataType.h</a:t>
            </a:r>
            <a:endParaRPr lang="en-US" altLang="zh-CN" dirty="0" smtClean="0"/>
          </a:p>
          <a:p>
            <a:r>
              <a:rPr lang="en-US" altLang="zh-CN" dirty="0" smtClean="0"/>
              <a:t>        </a:t>
            </a:r>
            <a:r>
              <a:rPr lang="zh-CN" altLang="zh-CN" dirty="0" smtClean="0"/>
              <a:t>在</a:t>
            </a:r>
            <a:r>
              <a:rPr lang="zh-CN" altLang="zh-CN" dirty="0" smtClean="0"/>
              <a:t>编写</a:t>
            </a:r>
            <a:r>
              <a:rPr lang="zh-CN" altLang="zh-CN" dirty="0"/>
              <a:t>代码时</a:t>
            </a:r>
            <a:r>
              <a:rPr lang="zh-CN" altLang="zh-CN" dirty="0" smtClean="0"/>
              <a:t>，可</a:t>
            </a:r>
            <a:r>
              <a:rPr lang="zh-CN" altLang="zh-CN" dirty="0"/>
              <a:t>将一些较</a:t>
            </a:r>
            <a:r>
              <a:rPr lang="zh-CN" altLang="zh-CN" dirty="0" smtClean="0"/>
              <a:t>长关键字</a:t>
            </a:r>
            <a:r>
              <a:rPr lang="zh-CN" altLang="zh-CN" dirty="0"/>
              <a:t>用缩写代替，如</a:t>
            </a:r>
            <a:r>
              <a:rPr lang="en-US" altLang="zh-CN" dirty="0"/>
              <a:t>unsigned char</a:t>
            </a:r>
            <a:r>
              <a:rPr lang="zh-CN" altLang="zh-CN" dirty="0"/>
              <a:t>用</a:t>
            </a:r>
            <a:r>
              <a:rPr lang="en-US" altLang="zh-CN" dirty="0"/>
              <a:t>u8</a:t>
            </a:r>
            <a:r>
              <a:rPr lang="zh-CN" altLang="zh-CN" dirty="0"/>
              <a:t>代替。在</a:t>
            </a:r>
            <a:r>
              <a:rPr lang="en-US" altLang="zh-CN" dirty="0" err="1"/>
              <a:t>DataType.h</a:t>
            </a:r>
            <a:r>
              <a:rPr lang="zh-CN" altLang="zh-CN" dirty="0"/>
              <a:t>中，就用</a:t>
            </a:r>
            <a:r>
              <a:rPr lang="zh-CN" altLang="zh-CN" dirty="0" smtClean="0"/>
              <a:t>新数据类型</a:t>
            </a:r>
            <a:r>
              <a:rPr lang="zh-CN" altLang="zh-CN" dirty="0"/>
              <a:t>名来代替已有的数据类型，如下所示：</a:t>
            </a:r>
          </a:p>
          <a:p>
            <a:r>
              <a:rPr lang="en-US" altLang="zh-CN" dirty="0" smtClean="0"/>
              <a:t>        </a:t>
            </a:r>
            <a:r>
              <a:rPr lang="en-US" altLang="zh-CN" dirty="0" err="1" smtClean="0"/>
              <a:t>typedef</a:t>
            </a:r>
            <a:r>
              <a:rPr lang="en-US" altLang="zh-CN" dirty="0" smtClean="0"/>
              <a:t> </a:t>
            </a:r>
            <a:r>
              <a:rPr lang="en-US" altLang="zh-CN" dirty="0"/>
              <a:t>signed </a:t>
            </a:r>
            <a:r>
              <a:rPr lang="en-US" altLang="zh-CN" dirty="0" smtClean="0"/>
              <a:t>char	i8</a:t>
            </a:r>
            <a:r>
              <a:rPr lang="en-US" altLang="zh-CN" dirty="0"/>
              <a:t>;</a:t>
            </a:r>
            <a:endParaRPr lang="zh-CN" altLang="zh-CN" dirty="0"/>
          </a:p>
          <a:p>
            <a:r>
              <a:rPr lang="en-US" altLang="zh-CN" dirty="0" smtClean="0"/>
              <a:t>        </a:t>
            </a:r>
            <a:r>
              <a:rPr lang="en-US" altLang="zh-CN" dirty="0" err="1" smtClean="0"/>
              <a:t>typedef</a:t>
            </a:r>
            <a:r>
              <a:rPr lang="en-US" altLang="zh-CN" dirty="0" smtClean="0"/>
              <a:t> signed short	i16</a:t>
            </a:r>
            <a:r>
              <a:rPr lang="en-US" altLang="zh-CN" dirty="0"/>
              <a:t>;</a:t>
            </a:r>
            <a:endParaRPr lang="zh-CN" altLang="zh-CN" dirty="0"/>
          </a:p>
          <a:p>
            <a:r>
              <a:rPr lang="en-US" altLang="zh-CN" dirty="0" smtClean="0"/>
              <a:t>        </a:t>
            </a:r>
            <a:r>
              <a:rPr lang="en-US" altLang="zh-CN" dirty="0" err="1" smtClean="0"/>
              <a:t>typedef</a:t>
            </a:r>
            <a:r>
              <a:rPr lang="en-US" altLang="zh-CN" dirty="0" smtClean="0"/>
              <a:t> </a:t>
            </a:r>
            <a:r>
              <a:rPr lang="en-US" altLang="zh-CN" dirty="0"/>
              <a:t>signed </a:t>
            </a:r>
            <a:r>
              <a:rPr lang="en-US" altLang="zh-CN" dirty="0" err="1" smtClean="0"/>
              <a:t>int</a:t>
            </a:r>
            <a:r>
              <a:rPr lang="en-US" altLang="zh-CN" dirty="0" smtClean="0"/>
              <a:t>	i32</a:t>
            </a:r>
            <a:r>
              <a:rPr lang="en-US" altLang="zh-CN" dirty="0"/>
              <a:t>;</a:t>
            </a:r>
            <a:endParaRPr lang="zh-CN" altLang="zh-CN" dirty="0"/>
          </a:p>
          <a:p>
            <a:r>
              <a:rPr lang="en-US" altLang="zh-CN" dirty="0" smtClean="0"/>
              <a:t>        </a:t>
            </a:r>
            <a:r>
              <a:rPr lang="en-US" altLang="zh-CN" dirty="0" err="1" smtClean="0"/>
              <a:t>typedef</a:t>
            </a:r>
            <a:r>
              <a:rPr lang="en-US" altLang="zh-CN" dirty="0" smtClean="0"/>
              <a:t> </a:t>
            </a:r>
            <a:r>
              <a:rPr lang="en-US" altLang="zh-CN" dirty="0"/>
              <a:t>unsigned </a:t>
            </a:r>
            <a:r>
              <a:rPr lang="en-US" altLang="zh-CN" dirty="0" smtClean="0"/>
              <a:t>char	u8</a:t>
            </a:r>
            <a:r>
              <a:rPr lang="en-US" altLang="zh-CN" dirty="0"/>
              <a:t>;</a:t>
            </a:r>
            <a:endParaRPr lang="zh-CN" altLang="zh-CN" dirty="0"/>
          </a:p>
          <a:p>
            <a:r>
              <a:rPr lang="en-US" altLang="zh-CN" dirty="0" smtClean="0"/>
              <a:t>        </a:t>
            </a:r>
            <a:r>
              <a:rPr lang="en-US" altLang="zh-CN" dirty="0" err="1" smtClean="0"/>
              <a:t>typedef</a:t>
            </a:r>
            <a:r>
              <a:rPr lang="en-US" altLang="zh-CN" dirty="0" smtClean="0"/>
              <a:t> </a:t>
            </a:r>
            <a:r>
              <a:rPr lang="en-US" altLang="zh-CN" dirty="0"/>
              <a:t>unsigned </a:t>
            </a:r>
            <a:r>
              <a:rPr lang="en-US" altLang="zh-CN" dirty="0" smtClean="0"/>
              <a:t>short	u16</a:t>
            </a:r>
            <a:r>
              <a:rPr lang="en-US" altLang="zh-CN" dirty="0"/>
              <a:t>;</a:t>
            </a:r>
            <a:endParaRPr lang="zh-CN" altLang="zh-CN" dirty="0"/>
          </a:p>
          <a:p>
            <a:r>
              <a:rPr lang="en-US" altLang="zh-CN" dirty="0" smtClean="0"/>
              <a:t>        </a:t>
            </a:r>
            <a:r>
              <a:rPr lang="en-US" altLang="zh-CN" dirty="0" err="1" smtClean="0"/>
              <a:t>typedef</a:t>
            </a:r>
            <a:r>
              <a:rPr lang="en-US" altLang="zh-CN" dirty="0" smtClean="0"/>
              <a:t> </a:t>
            </a:r>
            <a:r>
              <a:rPr lang="en-US" altLang="zh-CN" dirty="0"/>
              <a:t>unsigned </a:t>
            </a:r>
            <a:r>
              <a:rPr lang="en-US" altLang="zh-CN" dirty="0" err="1" smtClean="0"/>
              <a:t>int</a:t>
            </a:r>
            <a:r>
              <a:rPr lang="en-US" altLang="zh-CN" dirty="0" smtClean="0"/>
              <a:t>	u32</a:t>
            </a:r>
            <a:r>
              <a:rPr lang="en-US" altLang="zh-CN" dirty="0"/>
              <a:t>;</a:t>
            </a:r>
            <a:endParaRPr lang="zh-CN" altLang="zh-CN" dirty="0"/>
          </a:p>
          <a:p>
            <a:r>
              <a:rPr lang="en-US" altLang="zh-CN" dirty="0" smtClean="0"/>
              <a:t>        </a:t>
            </a:r>
            <a:r>
              <a:rPr lang="zh-CN" altLang="zh-CN" dirty="0" smtClean="0"/>
              <a:t>另外</a:t>
            </a:r>
            <a:r>
              <a:rPr lang="zh-CN" altLang="zh-CN" dirty="0"/>
              <a:t>，由于布尔型常量也常在程序中用到，这里在</a:t>
            </a:r>
            <a:r>
              <a:rPr lang="en-US" altLang="zh-CN" dirty="0" err="1"/>
              <a:t>DataType.h</a:t>
            </a:r>
            <a:r>
              <a:rPr lang="zh-CN" altLang="zh-CN" dirty="0"/>
              <a:t>中增加了</a:t>
            </a:r>
            <a:r>
              <a:rPr lang="en-US" altLang="zh-CN" dirty="0"/>
              <a:t>TRUE</a:t>
            </a:r>
            <a:r>
              <a:rPr lang="zh-CN" altLang="zh-CN" dirty="0"/>
              <a:t>和</a:t>
            </a:r>
            <a:r>
              <a:rPr lang="en-US" altLang="zh-CN" dirty="0"/>
              <a:t>FALSE</a:t>
            </a:r>
            <a:r>
              <a:rPr lang="zh-CN" altLang="zh-CN" dirty="0"/>
              <a:t>的定义。如下所示：</a:t>
            </a:r>
          </a:p>
          <a:p>
            <a:r>
              <a:rPr lang="en-US" altLang="zh-CN" dirty="0" smtClean="0"/>
              <a:t>        #</a:t>
            </a:r>
            <a:r>
              <a:rPr lang="en-US" altLang="zh-CN" dirty="0"/>
              <a:t>define TRUE          1</a:t>
            </a:r>
            <a:endParaRPr lang="zh-CN" altLang="zh-CN" dirty="0"/>
          </a:p>
          <a:p>
            <a:r>
              <a:rPr lang="en-US" altLang="zh-CN" dirty="0" smtClean="0"/>
              <a:t>        #</a:t>
            </a:r>
            <a:r>
              <a:rPr lang="en-US" altLang="zh-CN" dirty="0"/>
              <a:t>define FALSE         0</a:t>
            </a:r>
            <a:endParaRPr lang="zh-CN" altLang="zh-CN" dirty="0"/>
          </a:p>
        </p:txBody>
      </p:sp>
      <p:sp>
        <p:nvSpPr>
          <p:cNvPr id="16" name="矩形 15"/>
          <p:cNvSpPr/>
          <p:nvPr/>
        </p:nvSpPr>
        <p:spPr>
          <a:xfrm>
            <a:off x="-1905" y="-953"/>
            <a:ext cx="7025005" cy="579120"/>
          </a:xfrm>
          <a:prstGeom prst="rect">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7" name="矩形 16"/>
          <p:cNvSpPr/>
          <p:nvPr/>
        </p:nvSpPr>
        <p:spPr>
          <a:xfrm>
            <a:off x="977900" y="1080611"/>
            <a:ext cx="7175500" cy="45719"/>
          </a:xfrm>
          <a:prstGeom prst="rect">
            <a:avLst/>
          </a:prstGeom>
          <a:solidFill>
            <a:srgbClr val="F4C41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18" name="Rectangle 9"/>
          <p:cNvSpPr>
            <a:spLocks noChangeArrowheads="1"/>
          </p:cNvSpPr>
          <p:nvPr/>
        </p:nvSpPr>
        <p:spPr bwMode="auto">
          <a:xfrm>
            <a:off x="-1906" y="91792"/>
            <a:ext cx="7025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《C</a:t>
            </a:r>
            <a:r>
              <a:rPr lang="zh-CN" altLang="en-US"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语言程序设计与应用</a:t>
            </a: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sym typeface="+mn-ea"/>
              </a:rPr>
              <a:t>配套讲义</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0" name="图片 3"/>
          <p:cNvPicPr>
            <a:picLocks noChangeAspect="1"/>
          </p:cNvPicPr>
          <p:nvPr/>
        </p:nvPicPr>
        <p:blipFill>
          <a:blip r:embed="rId2" cstate="print">
            <a:extLst>
              <a:ext uri="{28A0092B-C50C-407E-A947-70E740481C1C}">
                <a14:useLocalDpi xmlns:a14="http://schemas.microsoft.com/office/drawing/2010/main" val="0"/>
              </a:ext>
            </a:extLst>
          </a:blip>
          <a:srcRect t="22894" b="23177"/>
          <a:stretch>
            <a:fillRect/>
          </a:stretch>
        </p:blipFill>
        <p:spPr>
          <a:xfrm>
            <a:off x="6962139" y="4406"/>
            <a:ext cx="2181861" cy="579120"/>
          </a:xfrm>
          <a:prstGeom prst="rect">
            <a:avLst/>
          </a:prstGeom>
        </p:spPr>
      </p:pic>
      <p:sp>
        <p:nvSpPr>
          <p:cNvPr id="21" name="Rectangle 8"/>
          <p:cNvSpPr txBox="1">
            <a:spLocks noChangeArrowheads="1"/>
          </p:cNvSpPr>
          <p:nvPr/>
        </p:nvSpPr>
        <p:spPr bwMode="auto">
          <a:xfrm>
            <a:off x="1142525" y="583526"/>
            <a:ext cx="6881813" cy="39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fontAlgn="base">
              <a:lnSpc>
                <a:spcPct val="120000"/>
              </a:lnSpc>
              <a:spcBef>
                <a:spcPct val="0"/>
              </a:spcBef>
              <a:spcAft>
                <a:spcPct val="0"/>
              </a:spcAft>
              <a:buFont typeface="Arial" panose="020B0604020202020204" pitchFamily="34" charset="0"/>
              <a:buNone/>
            </a:pPr>
            <a:r>
              <a:rPr lang="en-US" altLang="zh-CN" sz="2400" dirty="0" smtClean="0">
                <a:solidFill>
                  <a:schemeClr val="tx2">
                    <a:lumMod val="75000"/>
                  </a:schemeClr>
                </a:solidFill>
                <a:latin typeface="微软雅黑" panose="020B0503020204020204" charset="-122"/>
                <a:ea typeface="微软雅黑" panose="020B0503020204020204" charset="-122"/>
                <a:sym typeface="+mn-ea"/>
              </a:rPr>
              <a:t>2.</a:t>
            </a:r>
            <a:r>
              <a:rPr lang="zh-CN" altLang="en-US" sz="2400" dirty="0" smtClean="0">
                <a:solidFill>
                  <a:schemeClr val="tx2">
                    <a:lumMod val="75000"/>
                  </a:schemeClr>
                </a:solidFill>
                <a:latin typeface="微软雅黑" panose="020B0503020204020204" charset="-122"/>
                <a:ea typeface="微软雅黑" panose="020B0503020204020204" charset="-122"/>
                <a:sym typeface="+mn-ea"/>
              </a:rPr>
              <a:t>实验原理</a:t>
            </a:r>
            <a:endParaRPr lang="en-US" altLang="zh-CN" sz="2400" dirty="0" smtClean="0">
              <a:solidFill>
                <a:schemeClr val="tx2">
                  <a:lumMod val="75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0390985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6200000">
            <a:off x="8495824" y="4495006"/>
            <a:ext cx="538163" cy="760730"/>
          </a:xfrm>
          <a:prstGeom prst="rtTriangle">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3"/>
          <p:cNvSpPr>
            <a:spLocks noGrp="1"/>
          </p:cNvSpPr>
          <p:nvPr>
            <p:ph type="sldNum" sz="quarter" idx="12"/>
          </p:nvPr>
        </p:nvSpPr>
        <p:spPr>
          <a:xfrm>
            <a:off x="8633301" y="4808935"/>
            <a:ext cx="445294" cy="296108"/>
          </a:xfrm>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F994B67B-E22E-4DB1-9BCB-B838A6D07689}" type="slidenum">
              <a:rPr lang="en-US" altLang="zh-CN" sz="2000" smtClean="0">
                <a:solidFill>
                  <a:schemeClr val="bg1"/>
                </a:solidFill>
                <a:latin typeface="Times New Roman" panose="02020603050405020304" pitchFamily="18" charset="0"/>
                <a:cs typeface="Times New Roman" panose="02020603050405020304" pitchFamily="18" charset="0"/>
              </a:rPr>
              <a:t>7</a:t>
            </a:fld>
            <a:endParaRPr lang="en-US" altLang="zh-CN" sz="2000" dirty="0" smtClean="0">
              <a:solidFill>
                <a:schemeClr val="bg1"/>
              </a:solidFill>
              <a:latin typeface="Times New Roman" panose="02020603050405020304" pitchFamily="18" charset="0"/>
              <a:cs typeface="Times New Roman" panose="02020603050405020304" pitchFamily="18" charset="0"/>
            </a:endParaRPr>
          </a:p>
        </p:txBody>
      </p:sp>
      <p:sp>
        <p:nvSpPr>
          <p:cNvPr id="15" name="文本框 1"/>
          <p:cNvSpPr txBox="1"/>
          <p:nvPr/>
        </p:nvSpPr>
        <p:spPr>
          <a:xfrm>
            <a:off x="577850" y="1118935"/>
            <a:ext cx="7956550" cy="3277820"/>
          </a:xfrm>
          <a:prstGeom prst="rect">
            <a:avLst/>
          </a:prstGeom>
          <a:noFill/>
        </p:spPr>
        <p:txBody>
          <a:bodyPr wrap="square" rtlCol="0">
            <a:spAutoFit/>
          </a:bodyPr>
          <a:lstStyle/>
          <a:p>
            <a:pPr>
              <a:lnSpc>
                <a:spcPct val="150000"/>
              </a:lnSpc>
            </a:pPr>
            <a:r>
              <a:rPr lang="en-US" altLang="zh-CN" dirty="0" smtClean="0"/>
              <a:t>2.3 </a:t>
            </a:r>
            <a:r>
              <a:rPr lang="en-US" altLang="zh-CN" dirty="0" smtClean="0"/>
              <a:t>while</a:t>
            </a:r>
            <a:r>
              <a:rPr lang="zh-CN" altLang="en-US" dirty="0" smtClean="0"/>
              <a:t>循环语句</a:t>
            </a:r>
            <a:endParaRPr lang="en-US" altLang="zh-CN" dirty="0" smtClean="0"/>
          </a:p>
          <a:p>
            <a:pPr>
              <a:lnSpc>
                <a:spcPct val="150000"/>
              </a:lnSpc>
            </a:pPr>
            <a:r>
              <a:rPr lang="en-US" altLang="zh-CN" dirty="0" smtClean="0"/>
              <a:t>        </a:t>
            </a:r>
            <a:r>
              <a:rPr lang="zh-CN" altLang="zh-CN" dirty="0" smtClean="0"/>
              <a:t>在</a:t>
            </a:r>
            <a:r>
              <a:rPr lang="en-US" altLang="zh-CN" dirty="0"/>
              <a:t>C</a:t>
            </a:r>
            <a:r>
              <a:rPr lang="zh-CN" altLang="zh-CN" dirty="0"/>
              <a:t>程序中，</a:t>
            </a:r>
            <a:r>
              <a:rPr lang="en-US" altLang="zh-CN" dirty="0"/>
              <a:t>while</a:t>
            </a:r>
            <a:r>
              <a:rPr lang="zh-CN" altLang="zh-CN" dirty="0"/>
              <a:t>语句是常用的实现循环结构的语句，其一般形式为：</a:t>
            </a:r>
          </a:p>
          <a:p>
            <a:r>
              <a:rPr lang="en-US" altLang="zh-CN" dirty="0" smtClean="0"/>
              <a:t>        while</a:t>
            </a:r>
            <a:r>
              <a:rPr lang="en-US" altLang="zh-CN" dirty="0"/>
              <a:t>(</a:t>
            </a:r>
            <a:r>
              <a:rPr lang="zh-CN" altLang="zh-CN" dirty="0"/>
              <a:t>表达式</a:t>
            </a:r>
            <a:r>
              <a:rPr lang="en-US" altLang="zh-CN" dirty="0"/>
              <a:t>)</a:t>
            </a:r>
            <a:endParaRPr lang="zh-CN" altLang="zh-CN" dirty="0"/>
          </a:p>
          <a:p>
            <a:r>
              <a:rPr lang="en-US" altLang="zh-CN" dirty="0" smtClean="0"/>
              <a:t>        {</a:t>
            </a:r>
            <a:endParaRPr lang="zh-CN" altLang="zh-CN" dirty="0"/>
          </a:p>
          <a:p>
            <a:r>
              <a:rPr lang="en-US" altLang="zh-CN" dirty="0"/>
              <a:t>	</a:t>
            </a:r>
            <a:r>
              <a:rPr lang="zh-CN" altLang="zh-CN" dirty="0"/>
              <a:t>循环体语句</a:t>
            </a:r>
            <a:r>
              <a:rPr lang="en-US" altLang="zh-CN" dirty="0"/>
              <a:t>;</a:t>
            </a:r>
            <a:endParaRPr lang="zh-CN" altLang="zh-CN" dirty="0"/>
          </a:p>
          <a:p>
            <a:r>
              <a:rPr lang="en-US" altLang="zh-CN" dirty="0" smtClean="0"/>
              <a:t>        }</a:t>
            </a:r>
            <a:endParaRPr lang="zh-CN" altLang="zh-CN" dirty="0"/>
          </a:p>
          <a:p>
            <a:pPr>
              <a:lnSpc>
                <a:spcPct val="150000"/>
              </a:lnSpc>
            </a:pPr>
            <a:r>
              <a:rPr lang="en-US" altLang="zh-CN" dirty="0" smtClean="0"/>
              <a:t>        </a:t>
            </a:r>
            <a:r>
              <a:rPr lang="zh-CN" altLang="zh-CN" dirty="0" smtClean="0"/>
              <a:t>表达式</a:t>
            </a:r>
            <a:r>
              <a:rPr lang="zh-CN" altLang="zh-CN" dirty="0"/>
              <a:t>为循环的判定条件，若表达式的值为真，则执行循环体语句，为假则跳出</a:t>
            </a:r>
            <a:r>
              <a:rPr lang="en-US" altLang="zh-CN" dirty="0"/>
              <a:t>while</a:t>
            </a:r>
            <a:r>
              <a:rPr lang="zh-CN" altLang="zh-CN" dirty="0"/>
              <a:t>循环。</a:t>
            </a:r>
          </a:p>
          <a:p>
            <a:pPr>
              <a:lnSpc>
                <a:spcPct val="150000"/>
              </a:lnSpc>
            </a:pPr>
            <a:endParaRPr lang="zh-CN" altLang="zh-CN" dirty="0"/>
          </a:p>
        </p:txBody>
      </p:sp>
      <p:sp>
        <p:nvSpPr>
          <p:cNvPr id="16" name="矩形 15"/>
          <p:cNvSpPr/>
          <p:nvPr/>
        </p:nvSpPr>
        <p:spPr>
          <a:xfrm>
            <a:off x="-1905" y="-953"/>
            <a:ext cx="7025005" cy="579120"/>
          </a:xfrm>
          <a:prstGeom prst="rect">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7" name="矩形 16"/>
          <p:cNvSpPr/>
          <p:nvPr/>
        </p:nvSpPr>
        <p:spPr>
          <a:xfrm>
            <a:off x="977900" y="1080611"/>
            <a:ext cx="7175500" cy="45719"/>
          </a:xfrm>
          <a:prstGeom prst="rect">
            <a:avLst/>
          </a:prstGeom>
          <a:solidFill>
            <a:srgbClr val="F4C41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18" name="Rectangle 9"/>
          <p:cNvSpPr>
            <a:spLocks noChangeArrowheads="1"/>
          </p:cNvSpPr>
          <p:nvPr/>
        </p:nvSpPr>
        <p:spPr bwMode="auto">
          <a:xfrm>
            <a:off x="-1906" y="91792"/>
            <a:ext cx="7025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《C</a:t>
            </a:r>
            <a:r>
              <a:rPr lang="zh-CN" altLang="en-US"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语言程序设计与应用</a:t>
            </a: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sym typeface="+mn-ea"/>
              </a:rPr>
              <a:t>配套讲义</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0" name="图片 3"/>
          <p:cNvPicPr>
            <a:picLocks noChangeAspect="1"/>
          </p:cNvPicPr>
          <p:nvPr/>
        </p:nvPicPr>
        <p:blipFill>
          <a:blip r:embed="rId2" cstate="print">
            <a:extLst>
              <a:ext uri="{28A0092B-C50C-407E-A947-70E740481C1C}">
                <a14:useLocalDpi xmlns:a14="http://schemas.microsoft.com/office/drawing/2010/main" val="0"/>
              </a:ext>
            </a:extLst>
          </a:blip>
          <a:srcRect t="22894" b="23177"/>
          <a:stretch>
            <a:fillRect/>
          </a:stretch>
        </p:blipFill>
        <p:spPr>
          <a:xfrm>
            <a:off x="6962139" y="4406"/>
            <a:ext cx="2181861" cy="579120"/>
          </a:xfrm>
          <a:prstGeom prst="rect">
            <a:avLst/>
          </a:prstGeom>
        </p:spPr>
      </p:pic>
      <p:sp>
        <p:nvSpPr>
          <p:cNvPr id="21" name="Rectangle 8"/>
          <p:cNvSpPr txBox="1">
            <a:spLocks noChangeArrowheads="1"/>
          </p:cNvSpPr>
          <p:nvPr/>
        </p:nvSpPr>
        <p:spPr bwMode="auto">
          <a:xfrm>
            <a:off x="1142525" y="583526"/>
            <a:ext cx="6881813" cy="39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fontAlgn="base">
              <a:lnSpc>
                <a:spcPct val="120000"/>
              </a:lnSpc>
              <a:spcBef>
                <a:spcPct val="0"/>
              </a:spcBef>
              <a:spcAft>
                <a:spcPct val="0"/>
              </a:spcAft>
              <a:buFont typeface="Arial" panose="020B0604020202020204" pitchFamily="34" charset="0"/>
              <a:buNone/>
            </a:pPr>
            <a:r>
              <a:rPr lang="en-US" altLang="zh-CN" sz="2400" dirty="0" smtClean="0">
                <a:solidFill>
                  <a:schemeClr val="tx2">
                    <a:lumMod val="75000"/>
                  </a:schemeClr>
                </a:solidFill>
                <a:latin typeface="微软雅黑" panose="020B0503020204020204" charset="-122"/>
                <a:ea typeface="微软雅黑" panose="020B0503020204020204" charset="-122"/>
                <a:sym typeface="+mn-ea"/>
              </a:rPr>
              <a:t>2.</a:t>
            </a:r>
            <a:r>
              <a:rPr lang="zh-CN" altLang="en-US" sz="2400" dirty="0" smtClean="0">
                <a:solidFill>
                  <a:schemeClr val="tx2">
                    <a:lumMod val="75000"/>
                  </a:schemeClr>
                </a:solidFill>
                <a:latin typeface="微软雅黑" panose="020B0503020204020204" charset="-122"/>
                <a:ea typeface="微软雅黑" panose="020B0503020204020204" charset="-122"/>
                <a:sym typeface="+mn-ea"/>
              </a:rPr>
              <a:t>实验原理</a:t>
            </a:r>
            <a:endParaRPr lang="en-US" altLang="zh-CN" sz="2400" dirty="0" smtClean="0">
              <a:solidFill>
                <a:schemeClr val="tx2">
                  <a:lumMod val="75000"/>
                </a:schemeClr>
              </a:solidFill>
              <a:latin typeface="微软雅黑" panose="020B0503020204020204" charset="-122"/>
              <a:ea typeface="微软雅黑" panose="020B0503020204020204"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9585208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6200000">
            <a:off x="8495824" y="4495006"/>
            <a:ext cx="538163" cy="760730"/>
          </a:xfrm>
          <a:prstGeom prst="rtTriangle">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3"/>
          <p:cNvSpPr>
            <a:spLocks noGrp="1"/>
          </p:cNvSpPr>
          <p:nvPr>
            <p:ph type="sldNum" sz="quarter" idx="12"/>
          </p:nvPr>
        </p:nvSpPr>
        <p:spPr>
          <a:xfrm>
            <a:off x="8633301" y="4808935"/>
            <a:ext cx="445294" cy="296108"/>
          </a:xfrm>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F994B67B-E22E-4DB1-9BCB-B838A6D07689}" type="slidenum">
              <a:rPr lang="en-US" altLang="zh-CN" sz="2000" smtClean="0">
                <a:solidFill>
                  <a:schemeClr val="bg1"/>
                </a:solidFill>
                <a:latin typeface="Times New Roman" panose="02020603050405020304" pitchFamily="18" charset="0"/>
                <a:cs typeface="Times New Roman" panose="02020603050405020304" pitchFamily="18" charset="0"/>
              </a:rPr>
              <a:t>8</a:t>
            </a:fld>
            <a:endParaRPr lang="en-US" altLang="zh-CN" sz="2000" dirty="0" smtClean="0">
              <a:solidFill>
                <a:schemeClr val="bg1"/>
              </a:solidFill>
              <a:latin typeface="Times New Roman" panose="02020603050405020304" pitchFamily="18" charset="0"/>
              <a:cs typeface="Times New Roman" panose="02020603050405020304" pitchFamily="18" charset="0"/>
            </a:endParaRPr>
          </a:p>
        </p:txBody>
      </p:sp>
      <p:sp>
        <p:nvSpPr>
          <p:cNvPr id="15" name="文本框 1"/>
          <p:cNvSpPr txBox="1"/>
          <p:nvPr/>
        </p:nvSpPr>
        <p:spPr>
          <a:xfrm>
            <a:off x="577850" y="1118935"/>
            <a:ext cx="7956550" cy="1338828"/>
          </a:xfrm>
          <a:prstGeom prst="rect">
            <a:avLst/>
          </a:prstGeom>
          <a:noFill/>
        </p:spPr>
        <p:txBody>
          <a:bodyPr wrap="square" rtlCol="0">
            <a:spAutoFit/>
          </a:bodyPr>
          <a:lstStyle/>
          <a:p>
            <a:pPr>
              <a:lnSpc>
                <a:spcPct val="150000"/>
              </a:lnSpc>
            </a:pPr>
            <a:r>
              <a:rPr lang="en-US" altLang="zh-CN" dirty="0" smtClean="0"/>
              <a:t>2.3 </a:t>
            </a:r>
            <a:r>
              <a:rPr lang="en-US" altLang="zh-CN" dirty="0" smtClean="0"/>
              <a:t>while</a:t>
            </a:r>
            <a:r>
              <a:rPr lang="zh-CN" altLang="en-US" dirty="0" smtClean="0"/>
              <a:t>循环语句</a:t>
            </a:r>
            <a:endParaRPr lang="en-US" altLang="zh-CN" dirty="0" smtClean="0"/>
          </a:p>
          <a:p>
            <a:pPr>
              <a:lnSpc>
                <a:spcPct val="150000"/>
              </a:lnSpc>
            </a:pPr>
            <a:r>
              <a:rPr lang="en-US" altLang="zh-CN" dirty="0" smtClean="0"/>
              <a:t>        while</a:t>
            </a:r>
            <a:r>
              <a:rPr lang="zh-CN" altLang="zh-CN" dirty="0"/>
              <a:t>循环语句的流程图</a:t>
            </a:r>
            <a:r>
              <a:rPr lang="zh-CN" altLang="zh-CN" dirty="0" smtClean="0"/>
              <a:t>如</a:t>
            </a:r>
            <a:r>
              <a:rPr lang="zh-CN" altLang="en-US" dirty="0" smtClean="0"/>
              <a:t>下图</a:t>
            </a:r>
            <a:r>
              <a:rPr lang="zh-CN" altLang="en-US" dirty="0"/>
              <a:t>：</a:t>
            </a:r>
            <a:endParaRPr lang="zh-CN" altLang="zh-CN" dirty="0"/>
          </a:p>
          <a:p>
            <a:pPr>
              <a:lnSpc>
                <a:spcPct val="150000"/>
              </a:lnSpc>
            </a:pPr>
            <a:endParaRPr lang="zh-CN" altLang="zh-CN" dirty="0"/>
          </a:p>
        </p:txBody>
      </p:sp>
      <p:sp>
        <p:nvSpPr>
          <p:cNvPr id="16" name="矩形 15"/>
          <p:cNvSpPr/>
          <p:nvPr/>
        </p:nvSpPr>
        <p:spPr>
          <a:xfrm>
            <a:off x="-1905" y="-953"/>
            <a:ext cx="7025005" cy="579120"/>
          </a:xfrm>
          <a:prstGeom prst="rect">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7" name="矩形 16"/>
          <p:cNvSpPr/>
          <p:nvPr/>
        </p:nvSpPr>
        <p:spPr>
          <a:xfrm>
            <a:off x="977900" y="1080611"/>
            <a:ext cx="7175500" cy="45719"/>
          </a:xfrm>
          <a:prstGeom prst="rect">
            <a:avLst/>
          </a:prstGeom>
          <a:solidFill>
            <a:srgbClr val="F4C41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18" name="Rectangle 9"/>
          <p:cNvSpPr>
            <a:spLocks noChangeArrowheads="1"/>
          </p:cNvSpPr>
          <p:nvPr/>
        </p:nvSpPr>
        <p:spPr bwMode="auto">
          <a:xfrm>
            <a:off x="-1906" y="91792"/>
            <a:ext cx="7025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《C</a:t>
            </a:r>
            <a:r>
              <a:rPr lang="zh-CN" altLang="en-US"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语言程序设计与应用</a:t>
            </a: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sym typeface="+mn-ea"/>
              </a:rPr>
              <a:t>配套讲义</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0" name="图片 3"/>
          <p:cNvPicPr>
            <a:picLocks noChangeAspect="1"/>
          </p:cNvPicPr>
          <p:nvPr/>
        </p:nvPicPr>
        <p:blipFill>
          <a:blip r:embed="rId3" cstate="print">
            <a:extLst>
              <a:ext uri="{28A0092B-C50C-407E-A947-70E740481C1C}">
                <a14:useLocalDpi xmlns:a14="http://schemas.microsoft.com/office/drawing/2010/main" val="0"/>
              </a:ext>
            </a:extLst>
          </a:blip>
          <a:srcRect t="22894" b="23177"/>
          <a:stretch>
            <a:fillRect/>
          </a:stretch>
        </p:blipFill>
        <p:spPr>
          <a:xfrm>
            <a:off x="6962139" y="4406"/>
            <a:ext cx="2181861" cy="579120"/>
          </a:xfrm>
          <a:prstGeom prst="rect">
            <a:avLst/>
          </a:prstGeom>
        </p:spPr>
      </p:pic>
      <p:sp>
        <p:nvSpPr>
          <p:cNvPr id="21" name="Rectangle 8"/>
          <p:cNvSpPr txBox="1">
            <a:spLocks noChangeArrowheads="1"/>
          </p:cNvSpPr>
          <p:nvPr/>
        </p:nvSpPr>
        <p:spPr bwMode="auto">
          <a:xfrm>
            <a:off x="1142525" y="583526"/>
            <a:ext cx="6881813" cy="39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fontAlgn="base">
              <a:lnSpc>
                <a:spcPct val="120000"/>
              </a:lnSpc>
              <a:spcBef>
                <a:spcPct val="0"/>
              </a:spcBef>
              <a:spcAft>
                <a:spcPct val="0"/>
              </a:spcAft>
              <a:buFont typeface="Arial" panose="020B0604020202020204" pitchFamily="34" charset="0"/>
              <a:buNone/>
            </a:pPr>
            <a:r>
              <a:rPr lang="en-US" altLang="zh-CN" sz="2400" dirty="0" smtClean="0">
                <a:solidFill>
                  <a:schemeClr val="tx2">
                    <a:lumMod val="75000"/>
                  </a:schemeClr>
                </a:solidFill>
                <a:latin typeface="微软雅黑" panose="020B0503020204020204" charset="-122"/>
                <a:ea typeface="微软雅黑" panose="020B0503020204020204" charset="-122"/>
                <a:sym typeface="+mn-ea"/>
              </a:rPr>
              <a:t>2.</a:t>
            </a:r>
            <a:r>
              <a:rPr lang="zh-CN" altLang="en-US" sz="2400" dirty="0" smtClean="0">
                <a:solidFill>
                  <a:schemeClr val="tx2">
                    <a:lumMod val="75000"/>
                  </a:schemeClr>
                </a:solidFill>
                <a:latin typeface="微软雅黑" panose="020B0503020204020204" charset="-122"/>
                <a:ea typeface="微软雅黑" panose="020B0503020204020204" charset="-122"/>
                <a:sym typeface="+mn-ea"/>
              </a:rPr>
              <a:t>实验原理</a:t>
            </a:r>
            <a:endParaRPr lang="en-US" altLang="zh-CN" sz="2400" dirty="0" smtClean="0">
              <a:solidFill>
                <a:schemeClr val="tx2">
                  <a:lumMod val="75000"/>
                </a:schemeClr>
              </a:solidFill>
              <a:latin typeface="微软雅黑" panose="020B0503020204020204" charset="-122"/>
              <a:ea typeface="微软雅黑" panose="020B0503020204020204"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912463700"/>
              </p:ext>
            </p:extLst>
          </p:nvPr>
        </p:nvGraphicFramePr>
        <p:xfrm>
          <a:off x="1790225" y="2122646"/>
          <a:ext cx="1716292" cy="2049304"/>
        </p:xfrm>
        <a:graphic>
          <a:graphicData uri="http://schemas.openxmlformats.org/presentationml/2006/ole">
            <mc:AlternateContent xmlns:mc="http://schemas.openxmlformats.org/markup-compatibility/2006">
              <mc:Choice xmlns:v="urn:schemas-microsoft-com:vml" Requires="v">
                <p:oleObj spid="_x0000_s4102" name="Visio" r:id="rId4" imgW="1009831" imgH="1204552" progId="Visio.Drawing.11">
                  <p:embed/>
                </p:oleObj>
              </mc:Choice>
              <mc:Fallback>
                <p:oleObj name="Visio" r:id="rId4" imgW="1009831" imgH="120455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0225" y="2122646"/>
                        <a:ext cx="1716292" cy="2049304"/>
                      </a:xfrm>
                      <a:prstGeom prst="rect">
                        <a:avLst/>
                      </a:prstGeom>
                      <a:noFill/>
                    </p:spPr>
                  </p:pic>
                </p:oleObj>
              </mc:Fallback>
            </mc:AlternateContent>
          </a:graphicData>
        </a:graphic>
      </p:graphicFrame>
    </p:spTree>
    <p:extLst>
      <p:ext uri="{BB962C8B-B14F-4D97-AF65-F5344CB8AC3E}">
        <p14:creationId xmlns:p14="http://schemas.microsoft.com/office/powerpoint/2010/main" val="5729257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6200000">
            <a:off x="8495824" y="4495006"/>
            <a:ext cx="538163" cy="760730"/>
          </a:xfrm>
          <a:prstGeom prst="rtTriangle">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3"/>
          <p:cNvSpPr>
            <a:spLocks noGrp="1"/>
          </p:cNvSpPr>
          <p:nvPr>
            <p:ph type="sldNum" sz="quarter" idx="12"/>
          </p:nvPr>
        </p:nvSpPr>
        <p:spPr>
          <a:xfrm>
            <a:off x="8633301" y="4808935"/>
            <a:ext cx="445294" cy="296108"/>
          </a:xfrm>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F994B67B-E22E-4DB1-9BCB-B838A6D07689}" type="slidenum">
              <a:rPr lang="en-US" altLang="zh-CN" sz="2000" smtClean="0">
                <a:solidFill>
                  <a:schemeClr val="bg1"/>
                </a:solidFill>
                <a:latin typeface="Times New Roman" panose="02020603050405020304" pitchFamily="18" charset="0"/>
                <a:cs typeface="Times New Roman" panose="02020603050405020304" pitchFamily="18" charset="0"/>
              </a:rPr>
              <a:t>9</a:t>
            </a:fld>
            <a:endParaRPr lang="en-US" altLang="zh-CN" sz="2000" dirty="0" smtClean="0">
              <a:solidFill>
                <a:schemeClr val="bg1"/>
              </a:solidFill>
              <a:latin typeface="Times New Roman" panose="02020603050405020304" pitchFamily="18" charset="0"/>
              <a:cs typeface="Times New Roman" panose="02020603050405020304" pitchFamily="18" charset="0"/>
            </a:endParaRPr>
          </a:p>
        </p:txBody>
      </p:sp>
      <p:sp>
        <p:nvSpPr>
          <p:cNvPr id="14" name="矩形 13"/>
          <p:cNvSpPr/>
          <p:nvPr/>
        </p:nvSpPr>
        <p:spPr>
          <a:xfrm>
            <a:off x="-1905" y="-953"/>
            <a:ext cx="7025005" cy="579120"/>
          </a:xfrm>
          <a:prstGeom prst="rect">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 name="矩形 14"/>
          <p:cNvSpPr/>
          <p:nvPr/>
        </p:nvSpPr>
        <p:spPr>
          <a:xfrm>
            <a:off x="977900" y="1080611"/>
            <a:ext cx="7175500" cy="45719"/>
          </a:xfrm>
          <a:prstGeom prst="rect">
            <a:avLst/>
          </a:prstGeom>
          <a:solidFill>
            <a:srgbClr val="F4C41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16" name="Rectangle 9"/>
          <p:cNvSpPr>
            <a:spLocks noChangeArrowheads="1"/>
          </p:cNvSpPr>
          <p:nvPr/>
        </p:nvSpPr>
        <p:spPr bwMode="auto">
          <a:xfrm>
            <a:off x="-1906" y="91792"/>
            <a:ext cx="7025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《C</a:t>
            </a:r>
            <a:r>
              <a:rPr lang="zh-CN" altLang="en-US"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语言程序设计与应用</a:t>
            </a: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sym typeface="+mn-ea"/>
              </a:rPr>
              <a:t>配套讲义</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8" name="图片 3"/>
          <p:cNvPicPr>
            <a:picLocks noChangeAspect="1"/>
          </p:cNvPicPr>
          <p:nvPr/>
        </p:nvPicPr>
        <p:blipFill>
          <a:blip r:embed="rId2" cstate="print">
            <a:extLst>
              <a:ext uri="{28A0092B-C50C-407E-A947-70E740481C1C}">
                <a14:useLocalDpi xmlns:a14="http://schemas.microsoft.com/office/drawing/2010/main" val="0"/>
              </a:ext>
            </a:extLst>
          </a:blip>
          <a:srcRect t="22894" b="23177"/>
          <a:stretch>
            <a:fillRect/>
          </a:stretch>
        </p:blipFill>
        <p:spPr>
          <a:xfrm>
            <a:off x="6962139" y="4406"/>
            <a:ext cx="2181861" cy="579120"/>
          </a:xfrm>
          <a:prstGeom prst="rect">
            <a:avLst/>
          </a:prstGeom>
        </p:spPr>
      </p:pic>
      <p:sp>
        <p:nvSpPr>
          <p:cNvPr id="23" name="Rectangle 8"/>
          <p:cNvSpPr txBox="1">
            <a:spLocks noChangeArrowheads="1"/>
          </p:cNvSpPr>
          <p:nvPr/>
        </p:nvSpPr>
        <p:spPr bwMode="auto">
          <a:xfrm>
            <a:off x="1142525" y="583526"/>
            <a:ext cx="6881813" cy="39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fontAlgn="base">
              <a:lnSpc>
                <a:spcPct val="120000"/>
              </a:lnSpc>
              <a:spcBef>
                <a:spcPct val="0"/>
              </a:spcBef>
              <a:spcAft>
                <a:spcPct val="0"/>
              </a:spcAft>
              <a:buFont typeface="Arial" panose="020B0604020202020204" pitchFamily="34" charset="0"/>
              <a:buNone/>
            </a:pPr>
            <a:r>
              <a:rPr lang="en-US" altLang="zh-CN" sz="2400" dirty="0" smtClean="0">
                <a:solidFill>
                  <a:schemeClr val="tx2">
                    <a:lumMod val="75000"/>
                  </a:schemeClr>
                </a:solidFill>
                <a:latin typeface="微软雅黑" panose="020B0503020204020204" charset="-122"/>
                <a:ea typeface="微软雅黑" panose="020B0503020204020204" charset="-122"/>
                <a:sym typeface="+mn-ea"/>
              </a:rPr>
              <a:t>3.</a:t>
            </a:r>
            <a:r>
              <a:rPr lang="zh-CN" altLang="en-US" sz="2400" dirty="0" smtClean="0">
                <a:solidFill>
                  <a:schemeClr val="tx2">
                    <a:lumMod val="75000"/>
                  </a:schemeClr>
                </a:solidFill>
                <a:latin typeface="微软雅黑" panose="020B0503020204020204" charset="-122"/>
                <a:ea typeface="微软雅黑" panose="020B0503020204020204" charset="-122"/>
                <a:sym typeface="+mn-ea"/>
              </a:rPr>
              <a:t>实验步骤</a:t>
            </a:r>
            <a:endParaRPr lang="en-US" altLang="zh-CN" sz="2400" dirty="0" smtClean="0">
              <a:solidFill>
                <a:schemeClr val="tx2">
                  <a:lumMod val="75000"/>
                </a:schemeClr>
              </a:solidFill>
              <a:latin typeface="微软雅黑" panose="020B0503020204020204" charset="-122"/>
              <a:ea typeface="微软雅黑" panose="020B0503020204020204" charset="-122"/>
            </a:endParaRPr>
          </a:p>
        </p:txBody>
      </p:sp>
      <p:sp>
        <p:nvSpPr>
          <p:cNvPr id="13" name="文本框 1"/>
          <p:cNvSpPr txBox="1"/>
          <p:nvPr/>
        </p:nvSpPr>
        <p:spPr>
          <a:xfrm>
            <a:off x="577850" y="1118935"/>
            <a:ext cx="7956550" cy="2169825"/>
          </a:xfrm>
          <a:prstGeom prst="rect">
            <a:avLst/>
          </a:prstGeom>
          <a:noFill/>
        </p:spPr>
        <p:txBody>
          <a:bodyPr wrap="square" rtlCol="0">
            <a:spAutoFit/>
          </a:bodyPr>
          <a:lstStyle/>
          <a:p>
            <a:pPr>
              <a:lnSpc>
                <a:spcPct val="150000"/>
              </a:lnSpc>
            </a:pPr>
            <a:r>
              <a:rPr lang="en-US" altLang="zh-CN" dirty="0" smtClean="0"/>
              <a:t>3.1 </a:t>
            </a:r>
            <a:r>
              <a:rPr lang="zh-CN" altLang="en-US" dirty="0" smtClean="0"/>
              <a:t>复制</a:t>
            </a:r>
            <a:r>
              <a:rPr lang="en-US" altLang="zh-CN" dirty="0"/>
              <a:t>Material</a:t>
            </a:r>
            <a:r>
              <a:rPr lang="zh-CN" altLang="en-US" dirty="0"/>
              <a:t>中的文件夹到</a:t>
            </a:r>
            <a:r>
              <a:rPr lang="en-US" altLang="zh-CN" dirty="0" err="1"/>
              <a:t>CProgramTest</a:t>
            </a:r>
            <a:r>
              <a:rPr lang="zh-CN" altLang="en-US" dirty="0"/>
              <a:t>文件夹</a:t>
            </a:r>
            <a:r>
              <a:rPr lang="zh-CN" altLang="en-US" dirty="0" smtClean="0"/>
              <a:t>中</a:t>
            </a:r>
            <a:endParaRPr lang="en-US" altLang="zh-CN" dirty="0" smtClean="0"/>
          </a:p>
          <a:p>
            <a:pPr>
              <a:lnSpc>
                <a:spcPct val="150000"/>
              </a:lnSpc>
            </a:pPr>
            <a:r>
              <a:rPr lang="en-US" altLang="zh-CN" dirty="0" smtClean="0"/>
              <a:t>3.2 </a:t>
            </a:r>
            <a:r>
              <a:rPr lang="zh-CN" altLang="en-US" dirty="0"/>
              <a:t>打开</a:t>
            </a:r>
            <a:r>
              <a:rPr lang="en-US" altLang="zh-CN" dirty="0" smtClean="0"/>
              <a:t>Project</a:t>
            </a:r>
            <a:r>
              <a:rPr lang="zh-CN" altLang="en-US" dirty="0" smtClean="0"/>
              <a:t>文件夹中的</a:t>
            </a:r>
            <a:r>
              <a:rPr lang="en-US" altLang="zh-CN" dirty="0" smtClean="0"/>
              <a:t>Project.sln</a:t>
            </a:r>
            <a:r>
              <a:rPr lang="zh-CN" altLang="en-US" dirty="0" smtClean="0"/>
              <a:t>文件</a:t>
            </a:r>
            <a:endParaRPr lang="en-US" altLang="zh-CN" dirty="0" smtClean="0"/>
          </a:p>
          <a:p>
            <a:pPr>
              <a:lnSpc>
                <a:spcPct val="150000"/>
              </a:lnSpc>
            </a:pPr>
            <a:r>
              <a:rPr lang="en-US" altLang="zh-CN" dirty="0" smtClean="0"/>
              <a:t>3.3 </a:t>
            </a:r>
            <a:r>
              <a:rPr lang="zh-CN" altLang="en-US" dirty="0" smtClean="0"/>
              <a:t>完善</a:t>
            </a:r>
            <a:r>
              <a:rPr lang="en-US" altLang="zh-CN" dirty="0" err="1" smtClean="0"/>
              <a:t>RunClock.h</a:t>
            </a:r>
            <a:r>
              <a:rPr lang="en-US" altLang="zh-CN" dirty="0"/>
              <a:t>/</a:t>
            </a:r>
            <a:r>
              <a:rPr lang="en-US" altLang="zh-CN" dirty="0" smtClean="0"/>
              <a:t>.c</a:t>
            </a:r>
            <a:r>
              <a:rPr lang="zh-CN" altLang="en-US" dirty="0" smtClean="0"/>
              <a:t>文件</a:t>
            </a:r>
            <a:endParaRPr lang="en-US" altLang="zh-CN" dirty="0" smtClean="0"/>
          </a:p>
          <a:p>
            <a:pPr>
              <a:lnSpc>
                <a:spcPct val="150000"/>
              </a:lnSpc>
            </a:pPr>
            <a:r>
              <a:rPr lang="en-US" altLang="zh-CN" dirty="0" smtClean="0"/>
              <a:t>3.4 </a:t>
            </a:r>
            <a:r>
              <a:rPr lang="zh-CN" altLang="en-US" dirty="0" smtClean="0"/>
              <a:t>完善</a:t>
            </a:r>
            <a:r>
              <a:rPr lang="en-US" altLang="zh-CN" dirty="0" err="1" smtClean="0"/>
              <a:t>App.c</a:t>
            </a:r>
            <a:r>
              <a:rPr lang="zh-CN" altLang="en-US" dirty="0"/>
              <a:t>文件</a:t>
            </a:r>
            <a:endParaRPr lang="en-US" altLang="zh-CN" dirty="0"/>
          </a:p>
          <a:p>
            <a:pPr>
              <a:lnSpc>
                <a:spcPct val="150000"/>
              </a:lnSpc>
            </a:pPr>
            <a:r>
              <a:rPr lang="en-US" altLang="zh-CN" dirty="0" smtClean="0"/>
              <a:t>3.5 </a:t>
            </a:r>
            <a:r>
              <a:rPr lang="zh-CN" altLang="en-US" dirty="0" smtClean="0"/>
              <a:t>项目编译和运行</a:t>
            </a:r>
            <a:endParaRPr lang="en-US" altLang="zh-CN" dirty="0"/>
          </a:p>
        </p:txBody>
      </p:sp>
    </p:spTree>
    <p:extLst>
      <p:ext uri="{BB962C8B-B14F-4D97-AF65-F5344CB8AC3E}">
        <p14:creationId xmlns:p14="http://schemas.microsoft.com/office/powerpoint/2010/main" val="860757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1202</TotalTime>
  <Words>685</Words>
  <Application>Microsoft Office PowerPoint</Application>
  <PresentationFormat>全屏显示(16:9)</PresentationFormat>
  <Paragraphs>79</Paragraphs>
  <Slides>12</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14" baseType="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dc:creator>
  <cp:lastModifiedBy>Administrator</cp:lastModifiedBy>
  <cp:revision>231</cp:revision>
  <dcterms:created xsi:type="dcterms:W3CDTF">2017-08-03T09:01:00Z</dcterms:created>
  <dcterms:modified xsi:type="dcterms:W3CDTF">2021-03-05T10:17:13Z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