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8" r:id="rId2"/>
    <p:sldId id="318" r:id="rId3"/>
    <p:sldId id="368" r:id="rId4"/>
    <p:sldId id="381" r:id="rId5"/>
    <p:sldId id="387" r:id="rId6"/>
    <p:sldId id="385" r:id="rId7"/>
    <p:sldId id="386" r:id="rId8"/>
    <p:sldId id="382" r:id="rId9"/>
    <p:sldId id="384" r:id="rId10"/>
    <p:sldId id="383" r:id="rId11"/>
    <p:sldId id="319" r:id="rId12"/>
  </p:sldIdLst>
  <p:sldSz cx="9144000" cy="5143500" type="screen16x9"/>
  <p:notesSz cx="10234613" cy="71040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CA9"/>
    <a:srgbClr val="F4C41E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>
        <p:scale>
          <a:sx n="100" d="100"/>
          <a:sy n="100" d="100"/>
        </p:scale>
        <p:origin x="-1962" y="-942"/>
      </p:cViewPr>
      <p:guideLst>
        <p:guide orient="horz" pos="159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01" cy="3564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6987" y="0"/>
            <a:ext cx="4434801" cy="3564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16" y="3418724"/>
            <a:ext cx="8187324" cy="27971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418"/>
            <a:ext cx="4434801" cy="356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6987" y="6747418"/>
            <a:ext cx="4434801" cy="356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742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842010"/>
            <a:ext cx="78867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0" y="2701767"/>
            <a:ext cx="7886700" cy="124158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45269"/>
            <a:ext cx="7886700" cy="4387691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319DA7A-2D23-436E-82D3-B11849819FC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6827"/>
            <a:ext cx="7886700" cy="3356134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19325"/>
            <a:ext cx="7886700" cy="2085975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91591"/>
            <a:ext cx="7886700" cy="827246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79" y="273844"/>
            <a:ext cx="7886700" cy="600075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603" y="1111568"/>
            <a:ext cx="3915728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1776413"/>
            <a:ext cx="3916680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492" y="1111568"/>
            <a:ext cx="3822859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492" y="1776413"/>
            <a:ext cx="3822859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9525" y="-1429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2595" y="342900"/>
            <a:ext cx="3294221" cy="791528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12118" y="1270635"/>
            <a:ext cx="3295174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30" y="-5715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182" y="342900"/>
            <a:ext cx="3209925" cy="791528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7182" y="1270635"/>
            <a:ext cx="3210401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-1905" y="1707832"/>
            <a:ext cx="914654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章：循环队列的</a:t>
            </a:r>
            <a:r>
              <a:rPr lang="en-US" altLang="zh-CN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设计与应用</a:t>
            </a:r>
            <a:endParaRPr lang="zh-CN" altLang="en-US" sz="2800" cap="small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2455546" y="2709863"/>
            <a:ext cx="4793615" cy="1871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讲解：曾凡均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编制：郭文波</a:t>
            </a: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邮箱：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ExcEngineer@163.com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6" y="4148850"/>
            <a:ext cx="1321440" cy="99108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3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1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本章习题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577850" y="1118935"/>
            <a:ext cx="7956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 smtClean="0"/>
              <a:t>    （</a:t>
            </a:r>
            <a:r>
              <a:rPr lang="en-US" altLang="zh-CN" dirty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什么是队列？什么是循环队列？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/>
              <a:t>Queue</a:t>
            </a:r>
            <a:r>
              <a:rPr lang="zh-CN" altLang="zh-CN" dirty="0"/>
              <a:t>模块都有哪些</a:t>
            </a:r>
            <a:r>
              <a:rPr lang="en-US" altLang="zh-CN" dirty="0"/>
              <a:t>API</a:t>
            </a:r>
            <a:r>
              <a:rPr lang="zh-CN" altLang="zh-CN" dirty="0"/>
              <a:t>函数？简述每个</a:t>
            </a:r>
            <a:r>
              <a:rPr lang="en-US" altLang="zh-CN" dirty="0"/>
              <a:t>API</a:t>
            </a:r>
            <a:r>
              <a:rPr lang="zh-CN" altLang="zh-CN" dirty="0"/>
              <a:t>函数的</a:t>
            </a:r>
            <a:r>
              <a:rPr lang="zh-CN" altLang="zh-CN" dirty="0" smtClean="0"/>
              <a:t>功能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3573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30935" y="1769745"/>
            <a:ext cx="6882130" cy="71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  谢  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观  看！</a:t>
            </a:r>
            <a:endParaRPr lang="zh-CN" altLang="en-US" sz="28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 descr="电路设计与制作实用教程-50cm_50cm"/>
          <p:cNvPicPr>
            <a:picLocks noChangeAspect="1"/>
          </p:cNvPicPr>
          <p:nvPr/>
        </p:nvPicPr>
        <p:blipFill>
          <a:blip r:embed="rId2"/>
          <a:srcRect l="3636" t="4239" r="5223" b="4158"/>
          <a:stretch>
            <a:fillRect/>
          </a:stretch>
        </p:blipFill>
        <p:spPr>
          <a:xfrm>
            <a:off x="3495674" y="2588895"/>
            <a:ext cx="1828801" cy="160759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6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  录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977900" y="1223710"/>
            <a:ext cx="7175500" cy="244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实验内容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实验原理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实验步骤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4.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本章任务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5.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本章习题</a:t>
            </a:r>
            <a:endParaRPr lang="zh-CN" altLang="en-US" sz="2000" dirty="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 lvl="0"/>
            <a:endParaRPr lang="zh-CN" altLang="en-US" sz="2000" dirty="0"/>
          </a:p>
        </p:txBody>
      </p:sp>
      <p:pic>
        <p:nvPicPr>
          <p:cNvPr id="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577850" y="1118934"/>
            <a:ext cx="7956550" cy="2536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实</a:t>
            </a:r>
            <a:r>
              <a:rPr lang="zh-CN" altLang="zh-CN" dirty="0" smtClean="0"/>
              <a:t>现</a:t>
            </a:r>
            <a:r>
              <a:rPr lang="zh-CN" altLang="zh-CN" dirty="0"/>
              <a:t>一个循环队列模块，在</a:t>
            </a:r>
            <a:r>
              <a:rPr lang="en-US" altLang="zh-CN" dirty="0" err="1"/>
              <a:t>Queue.c</a:t>
            </a:r>
            <a:r>
              <a:rPr lang="en-US" altLang="zh-CN" dirty="0"/>
              <a:t>/.h</a:t>
            </a:r>
            <a:r>
              <a:rPr lang="zh-CN" altLang="zh-CN" dirty="0"/>
              <a:t>文件对中实现初始化队列函数</a:t>
            </a:r>
            <a:r>
              <a:rPr lang="en-US" altLang="zh-CN" dirty="0" err="1"/>
              <a:t>InitQueue</a:t>
            </a:r>
            <a:r>
              <a:rPr lang="zh-CN" altLang="zh-CN" dirty="0"/>
              <a:t>、清队列函数</a:t>
            </a:r>
            <a:r>
              <a:rPr lang="en-US" altLang="zh-CN" dirty="0" err="1"/>
              <a:t>ClearQueue</a:t>
            </a:r>
            <a:r>
              <a:rPr lang="zh-CN" altLang="zh-CN" dirty="0"/>
              <a:t>、判断队列是否为空函数</a:t>
            </a:r>
            <a:r>
              <a:rPr lang="en-US" altLang="zh-CN" dirty="0" err="1"/>
              <a:t>QueueEmpty</a:t>
            </a:r>
            <a:r>
              <a:rPr lang="zh-CN" altLang="zh-CN" dirty="0"/>
              <a:t>、计算队列长度函数</a:t>
            </a:r>
            <a:r>
              <a:rPr lang="en-US" altLang="zh-CN" dirty="0" err="1"/>
              <a:t>QueueLength</a:t>
            </a:r>
            <a:r>
              <a:rPr lang="zh-CN" altLang="zh-CN" dirty="0"/>
              <a:t>、入队函数</a:t>
            </a:r>
            <a:r>
              <a:rPr lang="en-US" altLang="zh-CN" dirty="0" err="1"/>
              <a:t>EnQueue</a:t>
            </a:r>
            <a:r>
              <a:rPr lang="zh-CN" altLang="zh-CN" dirty="0"/>
              <a:t>和出队函数</a:t>
            </a:r>
            <a:r>
              <a:rPr lang="en-US" altLang="zh-CN" dirty="0" err="1"/>
              <a:t>DeQueue</a:t>
            </a:r>
            <a:r>
              <a:rPr lang="zh-CN" altLang="zh-CN" dirty="0"/>
              <a:t>，并在</a:t>
            </a:r>
            <a:r>
              <a:rPr lang="en-US" altLang="zh-CN" dirty="0" err="1"/>
              <a:t>App.c</a:t>
            </a:r>
            <a:r>
              <a:rPr lang="zh-CN" altLang="zh-CN" dirty="0"/>
              <a:t>文件中进行验证。例如，初始化一个包含</a:t>
            </a:r>
            <a:r>
              <a:rPr lang="en-US" altLang="zh-CN" dirty="0"/>
              <a:t>30</a:t>
            </a:r>
            <a:r>
              <a:rPr lang="zh-CN" altLang="zh-CN" dirty="0"/>
              <a:t>个元素的队列，先入队</a:t>
            </a:r>
            <a:r>
              <a:rPr lang="en-US" altLang="zh-CN" dirty="0"/>
              <a:t>16</a:t>
            </a:r>
            <a:r>
              <a:rPr lang="zh-CN" altLang="zh-CN" dirty="0"/>
              <a:t>个数据，然后出队</a:t>
            </a:r>
            <a:r>
              <a:rPr lang="en-US" altLang="zh-CN" dirty="0"/>
              <a:t>25</a:t>
            </a:r>
            <a:r>
              <a:rPr lang="zh-CN" altLang="zh-CN" dirty="0"/>
              <a:t>个数据（实际只能出队</a:t>
            </a:r>
            <a:r>
              <a:rPr lang="en-US" altLang="zh-CN" dirty="0"/>
              <a:t>16</a:t>
            </a:r>
            <a:r>
              <a:rPr lang="zh-CN" altLang="zh-CN" dirty="0"/>
              <a:t>个数据），再入队</a:t>
            </a:r>
            <a:r>
              <a:rPr lang="en-US" altLang="zh-CN" dirty="0"/>
              <a:t>20</a:t>
            </a:r>
            <a:r>
              <a:rPr lang="zh-CN" altLang="zh-CN" dirty="0"/>
              <a:t>个数据，最后出队</a:t>
            </a:r>
            <a:r>
              <a:rPr lang="en-US" altLang="zh-CN" dirty="0"/>
              <a:t>20</a:t>
            </a:r>
            <a:r>
              <a:rPr lang="zh-CN" altLang="zh-CN" dirty="0"/>
              <a:t>个数据。</a:t>
            </a:r>
            <a:endParaRPr lang="zh-CN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0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实验内容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594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2.1 </a:t>
            </a:r>
            <a:r>
              <a:rPr lang="zh-CN" altLang="en-US" dirty="0" smtClean="0"/>
              <a:t>队列与循环队列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队列</a:t>
            </a:r>
            <a:r>
              <a:rPr lang="zh-CN" altLang="zh-CN" dirty="0"/>
              <a:t>是一种先入先出（</a:t>
            </a:r>
            <a:r>
              <a:rPr lang="en-US" altLang="zh-CN" dirty="0"/>
              <a:t>First In First Out</a:t>
            </a:r>
            <a:r>
              <a:rPr lang="zh-CN" altLang="zh-CN" dirty="0"/>
              <a:t>，</a:t>
            </a:r>
            <a:r>
              <a:rPr lang="en-US" altLang="zh-CN" dirty="0"/>
              <a:t>FIFO</a:t>
            </a:r>
            <a:r>
              <a:rPr lang="zh-CN" altLang="zh-CN" dirty="0"/>
              <a:t>）的线性表，它只允许在表的一端插入元素，在另一端取出元素。这和我们日常生活中的排队是一致的，最早进入队列的元素最早离开。在队列中，允许插入的一端叫作队尾（</a:t>
            </a:r>
            <a:r>
              <a:rPr lang="en-US" altLang="zh-CN" dirty="0"/>
              <a:t>rear</a:t>
            </a:r>
            <a:r>
              <a:rPr lang="zh-CN" altLang="zh-CN" dirty="0"/>
              <a:t>），允许取出的一端叫作队头（</a:t>
            </a:r>
            <a:r>
              <a:rPr lang="en-US" altLang="zh-CN" dirty="0"/>
              <a:t>front</a:t>
            </a:r>
            <a:r>
              <a:rPr lang="zh-CN" altLang="zh-CN" dirty="0"/>
              <a:t>）。</a:t>
            </a:r>
            <a:endParaRPr lang="zh-CN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15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有时</a:t>
            </a:r>
            <a:r>
              <a:rPr lang="zh-CN" altLang="zh-CN" dirty="0"/>
              <a:t>为了使用方便，将顺序队列臆造为一个环状的空间，称为循环队列</a:t>
            </a:r>
            <a:r>
              <a:rPr lang="zh-CN" altLang="zh-CN" dirty="0" smtClean="0"/>
              <a:t>。</a:t>
            </a:r>
            <a:r>
              <a:rPr lang="zh-CN" altLang="en-US" dirty="0" smtClean="0"/>
              <a:t>例如：</a:t>
            </a:r>
            <a:endParaRPr lang="zh-CN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2856694"/>
              </p:ext>
            </p:extLst>
          </p:nvPr>
        </p:nvGraphicFramePr>
        <p:xfrm>
          <a:off x="1381126" y="1687969"/>
          <a:ext cx="3105150" cy="3317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Visio" r:id="rId4" imgW="4692191" imgH="5025318" progId="Visio.Drawing.11">
                  <p:embed/>
                </p:oleObj>
              </mc:Choice>
              <mc:Fallback>
                <p:oleObj name="Visio" r:id="rId4" imgW="4692191" imgH="5025318" progId="Visio.Drawing.11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6" y="1687969"/>
                        <a:ext cx="3105150" cy="33175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"/>
          <p:cNvSpPr txBox="1"/>
          <p:nvPr/>
        </p:nvSpPr>
        <p:spPr>
          <a:xfrm>
            <a:off x="4457700" y="2470890"/>
            <a:ext cx="42017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a</a:t>
            </a:r>
            <a:r>
              <a:rPr lang="zh-CN" altLang="zh-CN" dirty="0" smtClean="0"/>
              <a:t>）队列</a:t>
            </a:r>
            <a:r>
              <a:rPr lang="zh-CN" altLang="zh-CN" dirty="0"/>
              <a:t>中的元素数量为</a:t>
            </a:r>
            <a:r>
              <a:rPr lang="en-US" altLang="zh-CN" dirty="0"/>
              <a:t>0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zh-CN" dirty="0" smtClean="0"/>
              <a:t>（</a:t>
            </a:r>
            <a:r>
              <a:rPr lang="en-US" altLang="zh-CN" dirty="0" smtClean="0"/>
              <a:t>b</a:t>
            </a:r>
            <a:r>
              <a:rPr lang="zh-CN" altLang="zh-CN" dirty="0"/>
              <a:t>）插入</a:t>
            </a:r>
            <a:r>
              <a:rPr lang="en-US" altLang="zh-CN" dirty="0"/>
              <a:t>J0</a:t>
            </a:r>
            <a:r>
              <a:rPr lang="zh-CN" altLang="zh-CN" dirty="0"/>
              <a:t>、</a:t>
            </a:r>
            <a:r>
              <a:rPr lang="en-US" altLang="zh-CN" dirty="0"/>
              <a:t>J1</a:t>
            </a:r>
            <a:r>
              <a:rPr lang="zh-CN" altLang="zh-CN" dirty="0"/>
              <a:t>、</a:t>
            </a:r>
            <a:r>
              <a:rPr lang="en-US" altLang="zh-CN" dirty="0"/>
              <a:t>...</a:t>
            </a:r>
            <a:r>
              <a:rPr lang="zh-CN" altLang="zh-CN" dirty="0"/>
              <a:t>、</a:t>
            </a:r>
            <a:r>
              <a:rPr lang="en-US" altLang="zh-CN" dirty="0"/>
              <a:t>J5</a:t>
            </a:r>
            <a:r>
              <a:rPr lang="zh-CN" altLang="zh-CN" dirty="0"/>
              <a:t>这</a:t>
            </a:r>
            <a:r>
              <a:rPr lang="en-US" altLang="zh-CN" dirty="0"/>
              <a:t>6</a:t>
            </a:r>
            <a:r>
              <a:rPr lang="zh-CN" altLang="zh-CN" dirty="0"/>
              <a:t>个</a:t>
            </a:r>
            <a:r>
              <a:rPr lang="zh-CN" altLang="zh-CN" dirty="0" smtClean="0"/>
              <a:t>元素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zh-CN" dirty="0" smtClean="0"/>
              <a:t>（</a:t>
            </a:r>
            <a:r>
              <a:rPr lang="en-US" altLang="zh-CN" dirty="0"/>
              <a:t>c</a:t>
            </a:r>
            <a:r>
              <a:rPr lang="zh-CN" altLang="zh-CN" dirty="0"/>
              <a:t>）取出</a:t>
            </a:r>
            <a:r>
              <a:rPr lang="en-US" altLang="zh-CN" dirty="0"/>
              <a:t>J0</a:t>
            </a:r>
            <a:r>
              <a:rPr lang="zh-CN" altLang="zh-CN" dirty="0"/>
              <a:t>、</a:t>
            </a:r>
            <a:r>
              <a:rPr lang="en-US" altLang="zh-CN" dirty="0"/>
              <a:t>J1</a:t>
            </a:r>
            <a:r>
              <a:rPr lang="zh-CN" altLang="zh-CN" dirty="0"/>
              <a:t>、</a:t>
            </a:r>
            <a:r>
              <a:rPr lang="en-US" altLang="zh-CN" dirty="0"/>
              <a:t>J2</a:t>
            </a:r>
            <a:r>
              <a:rPr lang="zh-CN" altLang="zh-CN" dirty="0"/>
              <a:t>、</a:t>
            </a:r>
            <a:r>
              <a:rPr lang="en-US" altLang="zh-CN" dirty="0"/>
              <a:t>J3</a:t>
            </a:r>
            <a:r>
              <a:rPr lang="zh-CN" altLang="zh-CN" dirty="0"/>
              <a:t>这</a:t>
            </a:r>
            <a:r>
              <a:rPr lang="en-US" altLang="zh-CN" dirty="0"/>
              <a:t>4</a:t>
            </a:r>
            <a:r>
              <a:rPr lang="zh-CN" altLang="zh-CN" dirty="0"/>
              <a:t>个</a:t>
            </a:r>
            <a:r>
              <a:rPr lang="zh-CN" altLang="zh-CN" dirty="0" smtClean="0"/>
              <a:t>元素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zh-CN" dirty="0" smtClean="0"/>
              <a:t>（</a:t>
            </a:r>
            <a:r>
              <a:rPr lang="en-US" altLang="zh-CN" dirty="0"/>
              <a:t>d</a:t>
            </a:r>
            <a:r>
              <a:rPr lang="zh-CN" altLang="zh-CN" dirty="0" smtClean="0"/>
              <a:t>）插入</a:t>
            </a:r>
            <a:r>
              <a:rPr lang="en-US" altLang="zh-CN" dirty="0"/>
              <a:t>J6</a:t>
            </a:r>
            <a:r>
              <a:rPr lang="zh-CN" altLang="zh-CN" dirty="0"/>
              <a:t>、</a:t>
            </a:r>
            <a:r>
              <a:rPr lang="en-US" altLang="zh-CN" dirty="0"/>
              <a:t>J7</a:t>
            </a:r>
            <a:r>
              <a:rPr lang="zh-CN" altLang="zh-CN" dirty="0"/>
              <a:t>、</a:t>
            </a:r>
            <a:r>
              <a:rPr lang="en-US" altLang="zh-CN" dirty="0"/>
              <a:t>...</a:t>
            </a:r>
            <a:r>
              <a:rPr lang="zh-CN" altLang="zh-CN" dirty="0"/>
              <a:t>、</a:t>
            </a:r>
            <a:r>
              <a:rPr lang="en-US" altLang="zh-CN" dirty="0"/>
              <a:t>J11</a:t>
            </a:r>
            <a:r>
              <a:rPr lang="zh-CN" altLang="zh-CN" dirty="0"/>
              <a:t>这</a:t>
            </a:r>
            <a:r>
              <a:rPr lang="en-US" altLang="zh-CN" dirty="0"/>
              <a:t>6</a:t>
            </a:r>
            <a:r>
              <a:rPr lang="zh-CN" altLang="zh-CN" dirty="0"/>
              <a:t>个</a:t>
            </a:r>
            <a:r>
              <a:rPr lang="zh-CN" altLang="zh-CN" dirty="0" smtClean="0"/>
              <a:t>元素。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0729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2.2 </a:t>
            </a:r>
            <a:r>
              <a:rPr lang="zh-CN" altLang="en-US" dirty="0" smtClean="0"/>
              <a:t>循环队列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模块函数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串口</a:t>
            </a:r>
            <a:r>
              <a:rPr lang="zh-CN" altLang="zh-CN" dirty="0"/>
              <a:t>通信实验会使用到</a:t>
            </a:r>
            <a:r>
              <a:rPr lang="en-US" altLang="zh-CN" dirty="0"/>
              <a:t>Queue</a:t>
            </a:r>
            <a:r>
              <a:rPr lang="zh-CN" altLang="zh-CN" dirty="0"/>
              <a:t>模块，该模块有</a:t>
            </a:r>
            <a:r>
              <a:rPr lang="en-US" altLang="zh-CN" dirty="0"/>
              <a:t>6</a:t>
            </a:r>
            <a:r>
              <a:rPr lang="zh-CN" altLang="zh-CN" dirty="0"/>
              <a:t>个</a:t>
            </a:r>
            <a:r>
              <a:rPr lang="en-US" altLang="zh-CN" dirty="0"/>
              <a:t>API</a:t>
            </a:r>
            <a:r>
              <a:rPr lang="zh-CN" altLang="zh-CN" dirty="0"/>
              <a:t>函数，分别是</a:t>
            </a:r>
            <a:r>
              <a:rPr lang="en-US" altLang="zh-CN" dirty="0" err="1"/>
              <a:t>InitQueue</a:t>
            </a:r>
            <a:r>
              <a:rPr lang="zh-CN" altLang="zh-CN" dirty="0"/>
              <a:t>、</a:t>
            </a:r>
            <a:r>
              <a:rPr lang="en-US" altLang="zh-CN" dirty="0" err="1"/>
              <a:t>ClearQueue</a:t>
            </a:r>
            <a:r>
              <a:rPr lang="zh-CN" altLang="zh-CN" dirty="0"/>
              <a:t>、</a:t>
            </a:r>
            <a:r>
              <a:rPr lang="en-US" altLang="zh-CN" dirty="0" err="1"/>
              <a:t>QueueEmpty</a:t>
            </a:r>
            <a:r>
              <a:rPr lang="zh-CN" altLang="zh-CN" dirty="0"/>
              <a:t>、</a:t>
            </a:r>
            <a:r>
              <a:rPr lang="en-US" altLang="zh-CN" dirty="0" err="1"/>
              <a:t>QueueLength</a:t>
            </a:r>
            <a:r>
              <a:rPr lang="zh-CN" altLang="zh-CN" dirty="0"/>
              <a:t>、</a:t>
            </a:r>
            <a:r>
              <a:rPr lang="en-US" altLang="zh-CN" dirty="0" err="1"/>
              <a:t>EnQueue</a:t>
            </a:r>
            <a:r>
              <a:rPr lang="zh-CN" altLang="zh-CN" dirty="0"/>
              <a:t>和</a:t>
            </a:r>
            <a:r>
              <a:rPr lang="en-US" altLang="zh-CN" dirty="0" err="1"/>
              <a:t>DeQueue</a:t>
            </a:r>
            <a:r>
              <a:rPr lang="zh-CN" altLang="zh-CN" dirty="0" smtClean="0"/>
              <a:t>。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505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2.3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循环语句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en-US" altLang="zh-CN" dirty="0" smtClean="0"/>
              <a:t>for</a:t>
            </a:r>
            <a:r>
              <a:rPr lang="zh-CN" altLang="zh-CN" dirty="0" smtClean="0"/>
              <a:t>语句一般</a:t>
            </a:r>
            <a:r>
              <a:rPr lang="zh-CN" altLang="zh-CN" dirty="0"/>
              <a:t>形式为：</a:t>
            </a:r>
          </a:p>
          <a:p>
            <a:r>
              <a:rPr lang="en-US" altLang="zh-CN" dirty="0" smtClean="0"/>
              <a:t>        for</a:t>
            </a:r>
            <a:r>
              <a:rPr lang="en-US" altLang="zh-CN" dirty="0"/>
              <a:t>(</a:t>
            </a:r>
            <a:r>
              <a:rPr lang="zh-CN" altLang="zh-CN" dirty="0"/>
              <a:t>表达式</a:t>
            </a:r>
            <a:r>
              <a:rPr lang="en-US" altLang="zh-CN" dirty="0"/>
              <a:t>1;</a:t>
            </a:r>
            <a:r>
              <a:rPr lang="zh-CN" altLang="zh-CN" dirty="0"/>
              <a:t>表达式</a:t>
            </a:r>
            <a:r>
              <a:rPr lang="en-US" altLang="zh-CN" dirty="0"/>
              <a:t>2;</a:t>
            </a:r>
            <a:r>
              <a:rPr lang="zh-CN" altLang="zh-CN" dirty="0"/>
              <a:t>表达式</a:t>
            </a:r>
            <a:r>
              <a:rPr lang="en-US" altLang="zh-CN" dirty="0"/>
              <a:t>3)</a:t>
            </a:r>
            <a:endParaRPr lang="zh-CN" altLang="zh-CN" dirty="0"/>
          </a:p>
          <a:p>
            <a:r>
              <a:rPr lang="en-US" altLang="zh-CN" dirty="0" smtClean="0"/>
              <a:t>        {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循环体语句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 smtClean="0"/>
              <a:t>        }</a:t>
            </a:r>
          </a:p>
          <a:p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举例：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for(i = 0; i &lt; 10; i++)</a:t>
            </a:r>
            <a:endParaRPr lang="zh-CN" altLang="zh-CN" dirty="0"/>
          </a:p>
          <a:p>
            <a:r>
              <a:rPr lang="en-US" altLang="zh-CN" dirty="0"/>
              <a:t>        {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 smtClean="0"/>
              <a:t>循环体语句</a:t>
            </a:r>
            <a:r>
              <a:rPr lang="en-US" altLang="zh-CN" dirty="0" smtClean="0"/>
              <a:t>;</a:t>
            </a:r>
            <a:endParaRPr lang="zh-CN" altLang="zh-CN" dirty="0"/>
          </a:p>
          <a:p>
            <a:r>
              <a:rPr lang="en-US" altLang="zh-CN" dirty="0"/>
              <a:t>        }</a:t>
            </a:r>
          </a:p>
          <a:p>
            <a:endParaRPr lang="zh-CN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770059"/>
              </p:ext>
            </p:extLst>
          </p:nvPr>
        </p:nvGraphicFramePr>
        <p:xfrm>
          <a:off x="4990463" y="1683678"/>
          <a:ext cx="1610361" cy="2364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Visio" r:id="rId4" imgW="1009831" imgH="1492658" progId="Visio.Drawing.11">
                  <p:embed/>
                </p:oleObj>
              </mc:Choice>
              <mc:Fallback>
                <p:oleObj name="Visio" r:id="rId4" imgW="1009831" imgH="149265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0463" y="1683678"/>
                        <a:ext cx="1610361" cy="23645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909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3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实验步骤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577850" y="1118935"/>
            <a:ext cx="795655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3.1 </a:t>
            </a:r>
            <a:r>
              <a:rPr lang="zh-CN" altLang="en-US" dirty="0" smtClean="0"/>
              <a:t>复制</a:t>
            </a:r>
            <a:r>
              <a:rPr lang="en-US" altLang="zh-CN" dirty="0"/>
              <a:t>Material</a:t>
            </a:r>
            <a:r>
              <a:rPr lang="zh-CN" altLang="en-US" dirty="0"/>
              <a:t>中的文件夹到</a:t>
            </a:r>
            <a:r>
              <a:rPr lang="en-US" altLang="zh-CN" dirty="0" err="1"/>
              <a:t>CProgramTest</a:t>
            </a:r>
            <a:r>
              <a:rPr lang="zh-CN" altLang="en-US" dirty="0"/>
              <a:t>文件夹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3.2 </a:t>
            </a:r>
            <a:r>
              <a:rPr lang="zh-CN" altLang="en-US" dirty="0"/>
              <a:t>打开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文件夹中的</a:t>
            </a:r>
            <a:r>
              <a:rPr lang="en-US" altLang="zh-CN" dirty="0" smtClean="0"/>
              <a:t>Project.sln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3.3 </a:t>
            </a:r>
            <a:r>
              <a:rPr lang="zh-CN" altLang="en-US" dirty="0" smtClean="0"/>
              <a:t>完善</a:t>
            </a:r>
            <a:r>
              <a:rPr lang="en-US" altLang="zh-CN" dirty="0" err="1" smtClean="0"/>
              <a:t>Queue.h</a:t>
            </a:r>
            <a:r>
              <a:rPr lang="en-US" altLang="zh-CN" dirty="0"/>
              <a:t>/</a:t>
            </a:r>
            <a:r>
              <a:rPr lang="en-US" altLang="zh-CN" dirty="0" smtClean="0"/>
              <a:t>.c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3.4 </a:t>
            </a:r>
            <a:r>
              <a:rPr lang="zh-CN" altLang="en-US" dirty="0" smtClean="0"/>
              <a:t>完善</a:t>
            </a:r>
            <a:r>
              <a:rPr lang="en-US" altLang="zh-CN" dirty="0" err="1" smtClean="0"/>
              <a:t>App.c</a:t>
            </a:r>
            <a:r>
              <a:rPr lang="zh-CN" altLang="en-US" dirty="0"/>
              <a:t>文件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3.5 </a:t>
            </a:r>
            <a:r>
              <a:rPr lang="zh-CN" altLang="en-US" dirty="0" smtClean="0"/>
              <a:t>项目编译和运行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07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1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本章任务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577850" y="1118935"/>
            <a:ext cx="7956550" cy="2120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     基于</a:t>
            </a:r>
            <a:r>
              <a:rPr lang="zh-CN" altLang="zh-CN" dirty="0" smtClean="0"/>
              <a:t>实验</a:t>
            </a:r>
            <a:r>
              <a:rPr lang="en-US" altLang="zh-CN" dirty="0"/>
              <a:t>11</a:t>
            </a:r>
            <a:r>
              <a:rPr lang="zh-CN" altLang="zh-CN" dirty="0"/>
              <a:t>的</a:t>
            </a:r>
            <a:r>
              <a:rPr lang="en-US" altLang="zh-CN" dirty="0"/>
              <a:t>Queue</a:t>
            </a:r>
            <a:r>
              <a:rPr lang="zh-CN" altLang="zh-CN" dirty="0"/>
              <a:t>模块，初始化一个队列，该队列可容纳</a:t>
            </a:r>
            <a:r>
              <a:rPr lang="en-US" altLang="zh-CN" dirty="0"/>
              <a:t>20</a:t>
            </a:r>
            <a:r>
              <a:rPr lang="zh-CN" altLang="zh-CN" dirty="0"/>
              <a:t>个元素，且元素的类型为</a:t>
            </a:r>
            <a:r>
              <a:rPr lang="en-US" altLang="zh-CN" dirty="0"/>
              <a:t>short</a:t>
            </a:r>
            <a:r>
              <a:rPr lang="zh-CN" altLang="zh-CN" dirty="0"/>
              <a:t>型，先入队</a:t>
            </a:r>
            <a:r>
              <a:rPr lang="en-US" altLang="zh-CN" dirty="0"/>
              <a:t>10</a:t>
            </a:r>
            <a:r>
              <a:rPr lang="zh-CN" altLang="zh-CN" dirty="0"/>
              <a:t>个元素（依次为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、</a:t>
            </a:r>
            <a:r>
              <a:rPr lang="en-US" altLang="zh-CN" dirty="0"/>
              <a:t>5</a:t>
            </a:r>
            <a:r>
              <a:rPr lang="zh-CN" altLang="zh-CN" dirty="0"/>
              <a:t>、</a:t>
            </a:r>
            <a:r>
              <a:rPr lang="en-US" altLang="zh-CN" dirty="0"/>
              <a:t>6</a:t>
            </a:r>
            <a:r>
              <a:rPr lang="zh-CN" altLang="zh-CN" dirty="0"/>
              <a:t>、</a:t>
            </a:r>
            <a:r>
              <a:rPr lang="en-US" altLang="zh-CN" dirty="0"/>
              <a:t>7</a:t>
            </a:r>
            <a:r>
              <a:rPr lang="zh-CN" altLang="zh-CN" dirty="0"/>
              <a:t>、</a:t>
            </a:r>
            <a:r>
              <a:rPr lang="en-US" altLang="zh-CN" dirty="0"/>
              <a:t>8</a:t>
            </a:r>
            <a:r>
              <a:rPr lang="zh-CN" altLang="zh-CN" dirty="0"/>
              <a:t>、</a:t>
            </a:r>
            <a:r>
              <a:rPr lang="en-US" altLang="zh-CN" dirty="0"/>
              <a:t>9</a:t>
            </a:r>
            <a:r>
              <a:rPr lang="zh-CN" altLang="zh-CN" dirty="0"/>
              <a:t>、</a:t>
            </a:r>
            <a:r>
              <a:rPr lang="en-US" altLang="zh-CN" dirty="0"/>
              <a:t>10</a:t>
            </a:r>
            <a:r>
              <a:rPr lang="zh-CN" altLang="zh-CN" dirty="0"/>
              <a:t>），再入队</a:t>
            </a:r>
            <a:r>
              <a:rPr lang="en-US" altLang="zh-CN" dirty="0"/>
              <a:t>5</a:t>
            </a:r>
            <a:r>
              <a:rPr lang="zh-CN" altLang="zh-CN" dirty="0"/>
              <a:t>个元素（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5</a:t>
            </a:r>
            <a:r>
              <a:rPr lang="zh-CN" altLang="zh-CN" dirty="0"/>
              <a:t>、</a:t>
            </a:r>
            <a:r>
              <a:rPr lang="en-US" altLang="zh-CN" dirty="0"/>
              <a:t>10</a:t>
            </a:r>
            <a:r>
              <a:rPr lang="zh-CN" altLang="zh-CN" dirty="0"/>
              <a:t>、</a:t>
            </a:r>
            <a:r>
              <a:rPr lang="en-US" altLang="zh-CN" dirty="0"/>
              <a:t>20</a:t>
            </a:r>
            <a:r>
              <a:rPr lang="zh-CN" altLang="zh-CN" dirty="0"/>
              <a:t>、</a:t>
            </a:r>
            <a:r>
              <a:rPr lang="en-US" altLang="zh-CN" dirty="0"/>
              <a:t>25</a:t>
            </a:r>
            <a:r>
              <a:rPr lang="zh-CN" altLang="zh-CN" dirty="0"/>
              <a:t>），然后出队</a:t>
            </a:r>
            <a:r>
              <a:rPr lang="en-US" altLang="zh-CN" dirty="0"/>
              <a:t>12</a:t>
            </a:r>
            <a:r>
              <a:rPr lang="zh-CN" altLang="zh-CN" dirty="0"/>
              <a:t>个元素，并将出队的这</a:t>
            </a:r>
            <a:r>
              <a:rPr lang="en-US" altLang="zh-CN" dirty="0"/>
              <a:t>12</a:t>
            </a:r>
            <a:r>
              <a:rPr lang="zh-CN" altLang="zh-CN" dirty="0"/>
              <a:t>个元素依次通过</a:t>
            </a:r>
            <a:r>
              <a:rPr lang="en-US" altLang="zh-CN" dirty="0" err="1"/>
              <a:t>printf</a:t>
            </a:r>
            <a:r>
              <a:rPr lang="zh-CN" altLang="zh-CN" dirty="0"/>
              <a:t>函数打印出来，同时，计算队列中元素的个数</a:t>
            </a:r>
            <a:r>
              <a:rPr lang="zh-CN" altLang="zh-CN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434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664</Words>
  <Application>Microsoft Office PowerPoint</Application>
  <PresentationFormat>全屏显示(16:9)</PresentationFormat>
  <Paragraphs>72</Paragraphs>
  <Slides>11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</dc:creator>
  <cp:lastModifiedBy>Administrator</cp:lastModifiedBy>
  <cp:revision>231</cp:revision>
  <dcterms:created xsi:type="dcterms:W3CDTF">2017-08-03T09:01:00Z</dcterms:created>
  <dcterms:modified xsi:type="dcterms:W3CDTF">2021-03-05T10:30:48Z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