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8" r:id="rId2"/>
    <p:sldId id="318" r:id="rId3"/>
    <p:sldId id="368" r:id="rId4"/>
    <p:sldId id="398" r:id="rId5"/>
    <p:sldId id="399" r:id="rId6"/>
    <p:sldId id="381" r:id="rId7"/>
    <p:sldId id="400" r:id="rId8"/>
    <p:sldId id="385" r:id="rId9"/>
    <p:sldId id="401" r:id="rId10"/>
    <p:sldId id="402" r:id="rId11"/>
    <p:sldId id="403" r:id="rId12"/>
    <p:sldId id="382" r:id="rId13"/>
    <p:sldId id="384" r:id="rId14"/>
    <p:sldId id="383" r:id="rId15"/>
    <p:sldId id="319" r:id="rId16"/>
  </p:sldIdLst>
  <p:sldSz cx="9144000" cy="5143500" type="screen16x9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CA9"/>
    <a:srgbClr val="F4C41E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>
        <p:scale>
          <a:sx n="100" d="100"/>
          <a:sy n="100" d="100"/>
        </p:scale>
        <p:origin x="-1962" y="-942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01" cy="3564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6987" y="0"/>
            <a:ext cx="4434801" cy="3564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16" y="3418724"/>
            <a:ext cx="8187324" cy="27971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418"/>
            <a:ext cx="4434801" cy="356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6987" y="6747418"/>
            <a:ext cx="4434801" cy="356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74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842010"/>
            <a:ext cx="78867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2701767"/>
            <a:ext cx="7886700" cy="12415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5269"/>
            <a:ext cx="7886700" cy="4387691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19DA7A-2D23-436E-82D3-B11849819FC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6827"/>
            <a:ext cx="7886700" cy="3356134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19325"/>
            <a:ext cx="7886700" cy="2085975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91591"/>
            <a:ext cx="7886700" cy="827246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73844"/>
            <a:ext cx="7886700" cy="60007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111568"/>
            <a:ext cx="3915728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776413"/>
            <a:ext cx="3916680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2" y="1111568"/>
            <a:ext cx="3822859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2" y="1776413"/>
            <a:ext cx="3822859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429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5" y="342900"/>
            <a:ext cx="3294221" cy="791528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270635"/>
            <a:ext cx="3295174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30" y="-5715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2" y="342900"/>
            <a:ext cx="3209925" cy="791528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2" y="1270635"/>
            <a:ext cx="3210401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-1905" y="1707832"/>
            <a:ext cx="914654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章：模拟从机命令接收与数据发送</a:t>
            </a:r>
            <a:endParaRPr lang="zh-CN" altLang="en-US" sz="2800" cap="small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2455546" y="2709863"/>
            <a:ext cx="4793615" cy="187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讲解：曾凡均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编制：郭文波</a:t>
            </a: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邮箱：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ExcEngineer@163.com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" y="4148850"/>
            <a:ext cx="1321440" cy="9910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3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45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2.3 </a:t>
            </a:r>
            <a:r>
              <a:rPr lang="zh-CN" altLang="en-US" dirty="0" smtClean="0"/>
              <a:t>从机命令接收流程说明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407157"/>
              </p:ext>
            </p:extLst>
          </p:nvPr>
        </p:nvGraphicFramePr>
        <p:xfrm>
          <a:off x="1057275" y="1581150"/>
          <a:ext cx="2936532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Visio" r:id="rId4" imgW="2774085" imgH="3367950" progId="Visio.Drawing.11">
                  <p:embed/>
                </p:oleObj>
              </mc:Choice>
              <mc:Fallback>
                <p:oleObj name="Visio" r:id="rId4" imgW="2774085" imgH="3367950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1581150"/>
                        <a:ext cx="2936532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581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2.4 </a:t>
            </a:r>
            <a:r>
              <a:rPr lang="zh-CN" altLang="en-US" dirty="0" smtClean="0"/>
              <a:t>从机数据发送流程说明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endParaRPr lang="zh-CN" altLang="zh-CN" sz="1400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607591"/>
              </p:ext>
            </p:extLst>
          </p:nvPr>
        </p:nvGraphicFramePr>
        <p:xfrm>
          <a:off x="1047750" y="1724026"/>
          <a:ext cx="3629025" cy="139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Visio" r:id="rId4" imgW="3155461" imgH="1204552" progId="Visio.Drawing.11">
                  <p:embed/>
                </p:oleObj>
              </mc:Choice>
              <mc:Fallback>
                <p:oleObj name="Visio" r:id="rId4" imgW="3155461" imgH="1204552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724026"/>
                        <a:ext cx="3629025" cy="13914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581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3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实验步骤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3.1 </a:t>
            </a:r>
            <a:r>
              <a:rPr lang="zh-CN" altLang="en-US" dirty="0" smtClean="0"/>
              <a:t>复制</a:t>
            </a:r>
            <a:r>
              <a:rPr lang="en-US" altLang="zh-CN" dirty="0"/>
              <a:t>Material</a:t>
            </a:r>
            <a:r>
              <a:rPr lang="zh-CN" altLang="en-US" dirty="0"/>
              <a:t>中的文件夹到</a:t>
            </a:r>
            <a:r>
              <a:rPr lang="en-US" altLang="zh-CN" dirty="0" err="1"/>
              <a:t>CProgramTest</a:t>
            </a:r>
            <a:r>
              <a:rPr lang="zh-CN" altLang="en-US" dirty="0"/>
              <a:t>文件夹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3.2 </a:t>
            </a:r>
            <a:r>
              <a:rPr lang="zh-CN" altLang="en-US" dirty="0"/>
              <a:t>打开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文件夹中的</a:t>
            </a:r>
            <a:r>
              <a:rPr lang="en-US" altLang="zh-CN" dirty="0" smtClean="0"/>
              <a:t>Project.sln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3.3 </a:t>
            </a:r>
            <a:r>
              <a:rPr lang="zh-CN" altLang="en-US" dirty="0" smtClean="0"/>
              <a:t>完善</a:t>
            </a:r>
            <a:r>
              <a:rPr lang="en-US" altLang="zh-CN" dirty="0" err="1" smtClean="0"/>
              <a:t>ProcHostCmd.h</a:t>
            </a:r>
            <a:r>
              <a:rPr lang="en-US" altLang="zh-CN" dirty="0"/>
              <a:t>/</a:t>
            </a:r>
            <a:r>
              <a:rPr lang="en-US" altLang="zh-CN" dirty="0" smtClean="0"/>
              <a:t>.c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3.4 </a:t>
            </a:r>
            <a:r>
              <a:rPr lang="zh-CN" altLang="en-US" dirty="0" smtClean="0"/>
              <a:t>完善</a:t>
            </a:r>
            <a:r>
              <a:rPr lang="en-US" altLang="zh-CN" dirty="0" err="1" smtClean="0"/>
              <a:t>SendDataToHost.h</a:t>
            </a:r>
            <a:r>
              <a:rPr lang="en-US" altLang="zh-CN" dirty="0"/>
              <a:t>/.c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3.5 </a:t>
            </a:r>
            <a:r>
              <a:rPr lang="zh-CN" altLang="en-US" dirty="0" smtClean="0"/>
              <a:t>完善</a:t>
            </a:r>
            <a:r>
              <a:rPr lang="en-US" altLang="zh-CN" dirty="0" err="1" smtClean="0"/>
              <a:t>App.c</a:t>
            </a:r>
            <a:r>
              <a:rPr lang="zh-CN" altLang="en-US" dirty="0"/>
              <a:t>文件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3.6 </a:t>
            </a:r>
            <a:r>
              <a:rPr lang="zh-CN" altLang="en-US" dirty="0" smtClean="0"/>
              <a:t>项目编译和运行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07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1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本章任务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361951" y="1118935"/>
            <a:ext cx="84029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根据</a:t>
            </a:r>
            <a:r>
              <a:rPr lang="zh-CN" altLang="zh-CN" dirty="0"/>
              <a:t>附录</a:t>
            </a:r>
            <a:r>
              <a:rPr lang="en-US" altLang="zh-CN" dirty="0"/>
              <a:t>B</a:t>
            </a:r>
            <a:r>
              <a:rPr lang="zh-CN" altLang="zh-CN" dirty="0"/>
              <a:t>，无创血压模块</a:t>
            </a:r>
            <a:r>
              <a:rPr lang="en-US" altLang="zh-CN" dirty="0"/>
              <a:t>ID</a:t>
            </a:r>
            <a:r>
              <a:rPr lang="zh-CN" altLang="zh-CN" dirty="0"/>
              <a:t>为</a:t>
            </a:r>
            <a:r>
              <a:rPr lang="en-US" altLang="zh-CN" dirty="0"/>
              <a:t>0x14</a:t>
            </a:r>
            <a:r>
              <a:rPr lang="zh-CN" altLang="zh-CN" dirty="0"/>
              <a:t>（</a:t>
            </a:r>
            <a:r>
              <a:rPr lang="en-US" altLang="zh-CN" dirty="0"/>
              <a:t>MODULE_NIBP</a:t>
            </a:r>
            <a:r>
              <a:rPr lang="zh-CN" altLang="zh-CN" dirty="0"/>
              <a:t>），无创血压查询测量结果命令包的二级</a:t>
            </a:r>
            <a:r>
              <a:rPr lang="en-US" altLang="zh-CN" dirty="0"/>
              <a:t>ID</a:t>
            </a:r>
            <a:r>
              <a:rPr lang="zh-CN" altLang="zh-CN" dirty="0"/>
              <a:t>为</a:t>
            </a:r>
            <a:r>
              <a:rPr lang="en-US" altLang="zh-CN" dirty="0"/>
              <a:t>0x89</a:t>
            </a:r>
            <a:r>
              <a:rPr lang="zh-CN" altLang="zh-CN" dirty="0"/>
              <a:t>（</a:t>
            </a:r>
            <a:r>
              <a:rPr lang="en-US" altLang="zh-CN" dirty="0"/>
              <a:t>CMD_NIBP_RSLT</a:t>
            </a:r>
            <a:r>
              <a:rPr lang="zh-CN" altLang="zh-CN" dirty="0"/>
              <a:t>）。主机向从机发送无创血压查询测量结果命令包之后，从机应向主机发送一个命令应答数据包，命令应答数据包属于系统模块，系统模块的模块</a:t>
            </a:r>
            <a:r>
              <a:rPr lang="en-US" altLang="zh-CN" dirty="0"/>
              <a:t>ID</a:t>
            </a:r>
            <a:r>
              <a:rPr lang="zh-CN" altLang="zh-CN" dirty="0"/>
              <a:t>为</a:t>
            </a:r>
            <a:r>
              <a:rPr lang="en-US" altLang="zh-CN" dirty="0"/>
              <a:t>0x01</a:t>
            </a:r>
            <a:r>
              <a:rPr lang="zh-CN" altLang="zh-CN" dirty="0"/>
              <a:t>（</a:t>
            </a:r>
            <a:r>
              <a:rPr lang="en-US" altLang="zh-CN" dirty="0"/>
              <a:t>MODULE_SYS</a:t>
            </a:r>
            <a:r>
              <a:rPr lang="zh-CN" altLang="zh-CN" dirty="0"/>
              <a:t>），命令应答数据包的二级</a:t>
            </a:r>
            <a:r>
              <a:rPr lang="en-US" altLang="zh-CN" dirty="0"/>
              <a:t>ID</a:t>
            </a:r>
            <a:r>
              <a:rPr lang="zh-CN" altLang="zh-CN" dirty="0"/>
              <a:t>为</a:t>
            </a:r>
            <a:r>
              <a:rPr lang="en-US" altLang="zh-CN" dirty="0"/>
              <a:t>0x04</a:t>
            </a:r>
            <a:r>
              <a:rPr lang="zh-CN" altLang="zh-CN" dirty="0"/>
              <a:t>（</a:t>
            </a:r>
            <a:r>
              <a:rPr lang="en-US" altLang="zh-CN" dirty="0"/>
              <a:t>DAT_CMD_ACK</a:t>
            </a:r>
            <a:r>
              <a:rPr lang="zh-CN" altLang="zh-CN" dirty="0"/>
              <a:t>），发送完命令应答数据包之后，从机再向主机发送二级</a:t>
            </a:r>
            <a:r>
              <a:rPr lang="en-US" altLang="zh-CN" dirty="0"/>
              <a:t>ID</a:t>
            </a:r>
            <a:r>
              <a:rPr lang="zh-CN" altLang="zh-CN" dirty="0"/>
              <a:t>为</a:t>
            </a:r>
            <a:r>
              <a:rPr lang="en-US" altLang="zh-CN" dirty="0"/>
              <a:t>0x04</a:t>
            </a:r>
            <a:r>
              <a:rPr lang="zh-CN" altLang="zh-CN" dirty="0"/>
              <a:t>的无创血压测量结果</a:t>
            </a:r>
            <a:r>
              <a:rPr lang="en-US" altLang="zh-CN" dirty="0"/>
              <a:t>1</a:t>
            </a:r>
            <a:r>
              <a:rPr lang="zh-CN" altLang="zh-CN" dirty="0"/>
              <a:t>数据包（</a:t>
            </a:r>
            <a:r>
              <a:rPr lang="en-US" altLang="zh-CN" dirty="0"/>
              <a:t>DAT_NIBP_RSLT1</a:t>
            </a:r>
            <a:r>
              <a:rPr lang="zh-CN" altLang="zh-CN" dirty="0"/>
              <a:t>）和二级</a:t>
            </a:r>
            <a:r>
              <a:rPr lang="en-US" altLang="zh-CN" dirty="0"/>
              <a:t>ID</a:t>
            </a:r>
            <a:r>
              <a:rPr lang="zh-CN" altLang="zh-CN" dirty="0"/>
              <a:t>为</a:t>
            </a:r>
            <a:r>
              <a:rPr lang="en-US" altLang="zh-CN" dirty="0"/>
              <a:t>0x05</a:t>
            </a:r>
            <a:r>
              <a:rPr lang="zh-CN" altLang="zh-CN" dirty="0"/>
              <a:t>的无创血压测量结果</a:t>
            </a:r>
            <a:r>
              <a:rPr lang="en-US" altLang="zh-CN" dirty="0"/>
              <a:t>2</a:t>
            </a:r>
            <a:r>
              <a:rPr lang="zh-CN" altLang="zh-CN" dirty="0"/>
              <a:t>数据包（</a:t>
            </a:r>
            <a:r>
              <a:rPr lang="en-US" altLang="zh-CN" dirty="0"/>
              <a:t>DAT_NIBP_RSLT2</a:t>
            </a:r>
            <a:r>
              <a:rPr lang="zh-CN" altLang="zh-CN" dirty="0"/>
              <a:t>），无创血压测量结果</a:t>
            </a:r>
            <a:r>
              <a:rPr lang="en-US" altLang="zh-CN" dirty="0"/>
              <a:t>1</a:t>
            </a:r>
            <a:r>
              <a:rPr lang="zh-CN" altLang="zh-CN" dirty="0"/>
              <a:t>数据包包含了收缩压、舒张压和平均压，无创血压测量结果</a:t>
            </a:r>
            <a:r>
              <a:rPr lang="en-US" altLang="zh-CN" dirty="0"/>
              <a:t>2</a:t>
            </a:r>
            <a:r>
              <a:rPr lang="zh-CN" altLang="zh-CN" dirty="0"/>
              <a:t>数据包包含了脉率，在发送测量结果的时候，假设收缩压、舒张压和平均压分别为</a:t>
            </a:r>
            <a:r>
              <a:rPr lang="en-US" altLang="zh-CN" dirty="0"/>
              <a:t>120mmHg</a:t>
            </a:r>
            <a:r>
              <a:rPr lang="zh-CN" altLang="zh-CN" dirty="0"/>
              <a:t>、</a:t>
            </a:r>
            <a:r>
              <a:rPr lang="en-US" altLang="zh-CN" dirty="0"/>
              <a:t>80mmHg</a:t>
            </a:r>
            <a:r>
              <a:rPr lang="zh-CN" altLang="zh-CN" dirty="0"/>
              <a:t>、</a:t>
            </a:r>
            <a:r>
              <a:rPr lang="en-US" altLang="zh-CN" dirty="0"/>
              <a:t>93mmHg</a:t>
            </a:r>
            <a:r>
              <a:rPr lang="zh-CN" altLang="zh-CN" dirty="0"/>
              <a:t>，脉率为</a:t>
            </a:r>
            <a:r>
              <a:rPr lang="en-US" altLang="zh-CN" dirty="0"/>
              <a:t>60bpm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zh-CN" dirty="0" smtClean="0"/>
              <a:t>参照</a:t>
            </a:r>
            <a:r>
              <a:rPr lang="zh-CN" altLang="zh-CN" dirty="0"/>
              <a:t>本章实验，主机每</a:t>
            </a:r>
            <a:r>
              <a:rPr lang="en-US" altLang="zh-CN" dirty="0"/>
              <a:t>5</a:t>
            </a:r>
            <a:r>
              <a:rPr lang="zh-CN" altLang="zh-CN" dirty="0"/>
              <a:t>秒发送一次无创血压查询测量结果命令包，从机在接收到无创血压查询测量结果命令包时，向主机发送命令应答数据包，同时向主机发送无创血压测量结果</a:t>
            </a:r>
            <a:r>
              <a:rPr lang="en-US" altLang="zh-CN" dirty="0"/>
              <a:t>1</a:t>
            </a:r>
            <a:r>
              <a:rPr lang="zh-CN" altLang="zh-CN" dirty="0"/>
              <a:t>数据包和无创血压测量结果</a:t>
            </a:r>
            <a:r>
              <a:rPr lang="en-US" altLang="zh-CN" dirty="0"/>
              <a:t>2</a:t>
            </a:r>
            <a:r>
              <a:rPr lang="zh-CN" altLang="zh-CN" dirty="0"/>
              <a:t>数据包。发送命令应答数据包、无创血压测量结果</a:t>
            </a:r>
            <a:r>
              <a:rPr lang="en-US" altLang="zh-CN" dirty="0"/>
              <a:t>1</a:t>
            </a:r>
            <a:r>
              <a:rPr lang="zh-CN" altLang="zh-CN" dirty="0"/>
              <a:t>和</a:t>
            </a:r>
            <a:r>
              <a:rPr lang="en-US" altLang="zh-CN" dirty="0"/>
              <a:t>2</a:t>
            </a:r>
            <a:r>
              <a:rPr lang="zh-CN" altLang="zh-CN" dirty="0"/>
              <a:t>数据包是通过</a:t>
            </a:r>
            <a:r>
              <a:rPr lang="en-US" altLang="zh-CN" dirty="0" err="1"/>
              <a:t>printf</a:t>
            </a:r>
            <a:r>
              <a:rPr lang="zh-CN" altLang="zh-CN" dirty="0"/>
              <a:t>函数打印的</a:t>
            </a:r>
            <a:r>
              <a:rPr lang="zh-CN" altLang="zh-CN" dirty="0" smtClean="0"/>
              <a:t>方式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434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1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本章习题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 smtClean="0"/>
              <a:t>    （</a:t>
            </a: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简述命令从主机到从机的通信</a:t>
            </a:r>
            <a:r>
              <a:rPr lang="zh-CN" altLang="zh-CN" dirty="0" smtClean="0"/>
              <a:t>过程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简述数据从从机到主机的通信</a:t>
            </a:r>
            <a:r>
              <a:rPr lang="zh-CN" altLang="zh-CN" dirty="0" smtClean="0"/>
              <a:t>过程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本章实验中的</a:t>
            </a:r>
            <a:r>
              <a:rPr lang="en-US" altLang="zh-CN" dirty="0" err="1"/>
              <a:t>ProcHostCmd</a:t>
            </a:r>
            <a:r>
              <a:rPr lang="zh-CN" altLang="zh-CN" dirty="0"/>
              <a:t>模块都有哪些</a:t>
            </a:r>
            <a:r>
              <a:rPr lang="en-US" altLang="zh-CN" dirty="0"/>
              <a:t>API</a:t>
            </a:r>
            <a:r>
              <a:rPr lang="zh-CN" altLang="zh-CN" dirty="0"/>
              <a:t>函数？简述每个</a:t>
            </a:r>
            <a:r>
              <a:rPr lang="en-US" altLang="zh-CN" dirty="0"/>
              <a:t>API</a:t>
            </a:r>
            <a:r>
              <a:rPr lang="zh-CN" altLang="zh-CN" dirty="0"/>
              <a:t>函数的功能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zh-CN" dirty="0" smtClean="0"/>
              <a:t>本章</a:t>
            </a:r>
            <a:r>
              <a:rPr lang="zh-CN" altLang="zh-CN" dirty="0"/>
              <a:t>实验中的</a:t>
            </a:r>
            <a:r>
              <a:rPr lang="en-US" altLang="zh-CN" dirty="0" err="1"/>
              <a:t>SendDataToHost</a:t>
            </a:r>
            <a:r>
              <a:rPr lang="zh-CN" altLang="zh-CN" dirty="0"/>
              <a:t>模块都有哪些</a:t>
            </a:r>
            <a:r>
              <a:rPr lang="en-US" altLang="zh-CN" dirty="0"/>
              <a:t>API</a:t>
            </a:r>
            <a:r>
              <a:rPr lang="zh-CN" altLang="zh-CN" dirty="0"/>
              <a:t>函数？简述每个</a:t>
            </a:r>
            <a:r>
              <a:rPr lang="en-US" altLang="zh-CN" dirty="0"/>
              <a:t>API</a:t>
            </a:r>
            <a:r>
              <a:rPr lang="zh-CN" altLang="zh-CN" dirty="0"/>
              <a:t>函数的</a:t>
            </a:r>
            <a:r>
              <a:rPr lang="zh-CN" altLang="zh-CN" dirty="0" smtClean="0"/>
              <a:t>功能</a:t>
            </a:r>
            <a:r>
              <a:rPr lang="zh-CN" altLang="en-US" dirty="0"/>
              <a:t>。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357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30935" y="1769745"/>
            <a:ext cx="6882130" cy="71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谢  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观  看！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 descr="电路设计与制作实用教程-50cm_50cm"/>
          <p:cNvPicPr>
            <a:picLocks noChangeAspect="1"/>
          </p:cNvPicPr>
          <p:nvPr/>
        </p:nvPicPr>
        <p:blipFill>
          <a:blip r:embed="rId2"/>
          <a:srcRect l="3636" t="4239" r="5223" b="4158"/>
          <a:stretch>
            <a:fillRect/>
          </a:stretch>
        </p:blipFill>
        <p:spPr>
          <a:xfrm>
            <a:off x="3495674" y="2588895"/>
            <a:ext cx="1828801" cy="16075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6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  录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977900" y="1223710"/>
            <a:ext cx="7175500" cy="244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实验内容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实验原理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实验步骤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本章任务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5.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本章习题</a:t>
            </a:r>
            <a:endParaRPr lang="zh-CN" altLang="en-US" sz="20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 lvl="0"/>
            <a:endParaRPr lang="zh-CN" altLang="en-US" sz="2000" dirty="0"/>
          </a:p>
        </p:txBody>
      </p:sp>
      <p:pic>
        <p:nvPicPr>
          <p:cNvPr id="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577850" y="1118934"/>
            <a:ext cx="79565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使用</a:t>
            </a:r>
            <a:r>
              <a:rPr lang="zh-CN" altLang="zh-CN" dirty="0"/>
              <a:t>第</a:t>
            </a:r>
            <a:r>
              <a:rPr lang="en-US" altLang="zh-CN" dirty="0"/>
              <a:t>12</a:t>
            </a:r>
            <a:r>
              <a:rPr lang="zh-CN" altLang="zh-CN" dirty="0"/>
              <a:t>章中的</a:t>
            </a:r>
            <a:r>
              <a:rPr lang="en-US" altLang="zh-CN" dirty="0"/>
              <a:t>PTC</a:t>
            </a:r>
            <a:r>
              <a:rPr lang="zh-CN" altLang="zh-CN" dirty="0"/>
              <a:t>通信协议，模拟从机命令接收和数据发送，如图</a:t>
            </a:r>
            <a:r>
              <a:rPr lang="en-US" altLang="zh-CN" dirty="0"/>
              <a:t>14‑1</a:t>
            </a:r>
            <a:r>
              <a:rPr lang="zh-CN" altLang="zh-CN" dirty="0"/>
              <a:t>所示。这里可以将主机假设为计算机，计算机用于发送命令和接收数据，并将接收到的数据通过屏幕显示出来；将从机假设为单片机，单片机用于接收计算机发送的命令，当接收到生成正弦波（</a:t>
            </a:r>
            <a:r>
              <a:rPr lang="en-US" altLang="zh-CN" dirty="0"/>
              <a:t>wave1</a:t>
            </a:r>
            <a:r>
              <a:rPr lang="zh-CN" altLang="zh-CN" dirty="0"/>
              <a:t>）命令时，向计算机发送正弦波数据，当接收到生成方波（</a:t>
            </a:r>
            <a:r>
              <a:rPr lang="en-US" altLang="zh-CN" dirty="0"/>
              <a:t>wave2</a:t>
            </a:r>
            <a:r>
              <a:rPr lang="zh-CN" altLang="zh-CN" dirty="0"/>
              <a:t>）命令时，向计算机发送方波数据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0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实验内容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94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577850" y="1118934"/>
            <a:ext cx="79565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模拟</a:t>
            </a:r>
            <a:r>
              <a:rPr lang="zh-CN" altLang="zh-CN" dirty="0"/>
              <a:t>从机命令接收和数据发送的具体流程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图所示：</a:t>
            </a:r>
            <a:endParaRPr lang="zh-CN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0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实验内容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677794"/>
              </p:ext>
            </p:extLst>
          </p:nvPr>
        </p:nvGraphicFramePr>
        <p:xfrm>
          <a:off x="1142525" y="1736184"/>
          <a:ext cx="4067175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Visio" r:id="rId4" imgW="2554768" imgH="1516290" progId="Visio.Drawing.11">
                  <p:embed/>
                </p:oleObj>
              </mc:Choice>
              <mc:Fallback>
                <p:oleObj name="Visio" r:id="rId4" imgW="2554768" imgH="151629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525" y="1736184"/>
                        <a:ext cx="4067175" cy="2419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224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577850" y="1118934"/>
            <a:ext cx="7956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为了</a:t>
            </a:r>
            <a:r>
              <a:rPr lang="zh-CN" altLang="zh-CN" dirty="0"/>
              <a:t>简化实验，</a:t>
            </a:r>
            <a:r>
              <a:rPr lang="en-US" altLang="zh-CN" dirty="0"/>
              <a:t>wave1</a:t>
            </a:r>
            <a:r>
              <a:rPr lang="zh-CN" altLang="zh-CN" dirty="0"/>
              <a:t>模块波形数据固定为</a:t>
            </a:r>
            <a:r>
              <a:rPr lang="en-US" altLang="zh-CN" dirty="0"/>
              <a:t>0x11</a:t>
            </a:r>
            <a:r>
              <a:rPr lang="zh-CN" altLang="zh-CN" dirty="0"/>
              <a:t>，即</a:t>
            </a:r>
            <a:r>
              <a:rPr lang="en-US" altLang="zh-CN" dirty="0"/>
              <a:t>wave2</a:t>
            </a:r>
            <a:r>
              <a:rPr lang="zh-CN" altLang="zh-CN" dirty="0"/>
              <a:t>模块波形数据固定为</a:t>
            </a:r>
            <a:r>
              <a:rPr lang="en-US" altLang="zh-CN" dirty="0"/>
              <a:t>0x22</a:t>
            </a:r>
            <a:r>
              <a:rPr lang="zh-CN" altLang="zh-CN" dirty="0"/>
              <a:t>，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图所</a:t>
            </a:r>
            <a:r>
              <a:rPr lang="zh-CN" altLang="zh-CN" dirty="0"/>
              <a:t>示</a:t>
            </a:r>
            <a:r>
              <a:rPr lang="zh-CN" altLang="en-US" dirty="0" smtClean="0"/>
              <a:t>：</a:t>
            </a:r>
            <a:endParaRPr lang="zh-CN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0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实验内容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876281"/>
              </p:ext>
            </p:extLst>
          </p:nvPr>
        </p:nvGraphicFramePr>
        <p:xfrm>
          <a:off x="1142525" y="2125980"/>
          <a:ext cx="4057650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Visio" r:id="rId4" imgW="2554768" imgH="1474586" progId="Visio.Drawing.11">
                  <p:embed/>
                </p:oleObj>
              </mc:Choice>
              <mc:Fallback>
                <p:oleObj name="Visio" r:id="rId4" imgW="2554768" imgH="147458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525" y="2125980"/>
                        <a:ext cx="4057650" cy="234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963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2.1 </a:t>
            </a:r>
            <a:r>
              <a:rPr lang="en-US" altLang="zh-CN" dirty="0" smtClean="0"/>
              <a:t>wave1</a:t>
            </a:r>
            <a:r>
              <a:rPr lang="zh-CN" altLang="zh-CN" dirty="0"/>
              <a:t>和</a:t>
            </a:r>
            <a:r>
              <a:rPr lang="en-US" altLang="zh-CN" dirty="0"/>
              <a:t>wave2</a:t>
            </a:r>
            <a:r>
              <a:rPr lang="zh-CN" altLang="zh-CN" dirty="0"/>
              <a:t>模块命令包和数据包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en-US" altLang="zh-CN" dirty="0" smtClean="0"/>
              <a:t>wave1</a:t>
            </a:r>
            <a:r>
              <a:rPr lang="zh-CN" altLang="en-US" dirty="0" smtClean="0"/>
              <a:t>模块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wave1</a:t>
            </a:r>
            <a:r>
              <a:rPr lang="zh-CN" altLang="en-US" dirty="0" smtClean="0"/>
              <a:t>命令包格式如下：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wave2</a:t>
            </a:r>
            <a:r>
              <a:rPr lang="zh-CN" altLang="en-US" dirty="0" smtClean="0"/>
              <a:t>模块</a:t>
            </a:r>
            <a:r>
              <a:rPr lang="zh-CN" altLang="en-US" dirty="0"/>
              <a:t>生成</a:t>
            </a:r>
            <a:r>
              <a:rPr lang="en-US" altLang="zh-CN" dirty="0" smtClean="0"/>
              <a:t>wave2</a:t>
            </a:r>
            <a:r>
              <a:rPr lang="zh-CN" altLang="en-US" dirty="0" smtClean="0"/>
              <a:t>命令</a:t>
            </a:r>
            <a:r>
              <a:rPr lang="zh-CN" altLang="en-US" dirty="0"/>
              <a:t>包格式如下：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245752"/>
              </p:ext>
            </p:extLst>
          </p:nvPr>
        </p:nvGraphicFramePr>
        <p:xfrm>
          <a:off x="1142525" y="2110740"/>
          <a:ext cx="57816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Visio" r:id="rId4" imgW="5758774" imgH="466635" progId="Visio.Drawing.11">
                  <p:embed/>
                </p:oleObj>
              </mc:Choice>
              <mc:Fallback>
                <p:oleObj name="Visio" r:id="rId4" imgW="5758774" imgH="466635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525" y="2110740"/>
                        <a:ext cx="578167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308890"/>
              </p:ext>
            </p:extLst>
          </p:nvPr>
        </p:nvGraphicFramePr>
        <p:xfrm>
          <a:off x="1142525" y="3417555"/>
          <a:ext cx="57816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Visio" r:id="rId6" imgW="5758774" imgH="466635" progId="Visio.Drawing.11">
                  <p:embed/>
                </p:oleObj>
              </mc:Choice>
              <mc:Fallback>
                <p:oleObj name="Visio" r:id="rId6" imgW="5758774" imgH="466635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525" y="3417555"/>
                        <a:ext cx="578167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715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smtClean="0"/>
              <a:t>wave1</a:t>
            </a:r>
            <a:r>
              <a:rPr lang="zh-CN" altLang="en-US" dirty="0" smtClean="0"/>
              <a:t>模块波形数据包</a:t>
            </a:r>
            <a:r>
              <a:rPr lang="zh-CN" altLang="en-US" dirty="0" smtClean="0"/>
              <a:t>格式如下：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wave2</a:t>
            </a:r>
            <a:r>
              <a:rPr lang="zh-CN" altLang="en-US" dirty="0"/>
              <a:t>模块波形数据包</a:t>
            </a:r>
            <a:r>
              <a:rPr lang="zh-CN" altLang="en-US" dirty="0" smtClean="0"/>
              <a:t>格式</a:t>
            </a:r>
            <a:r>
              <a:rPr lang="zh-CN" altLang="en-US" dirty="0"/>
              <a:t>如下：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847833"/>
              </p:ext>
            </p:extLst>
          </p:nvPr>
        </p:nvGraphicFramePr>
        <p:xfrm>
          <a:off x="1142364" y="2108582"/>
          <a:ext cx="57816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Visio" r:id="rId4" imgW="5758774" imgH="466635" progId="Visio.Drawing.11">
                  <p:embed/>
                </p:oleObj>
              </mc:Choice>
              <mc:Fallback>
                <p:oleObj name="Visio" r:id="rId4" imgW="5758774" imgH="46663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364" y="2108582"/>
                        <a:ext cx="578167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922019"/>
              </p:ext>
            </p:extLst>
          </p:nvPr>
        </p:nvGraphicFramePr>
        <p:xfrm>
          <a:off x="1142525" y="3413760"/>
          <a:ext cx="57816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Visio" r:id="rId6" imgW="5758774" imgH="466635" progId="Visio.Drawing.11">
                  <p:embed/>
                </p:oleObj>
              </mc:Choice>
              <mc:Fallback>
                <p:oleObj name="Visio" r:id="rId6" imgW="5758774" imgH="46663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525" y="3413760"/>
                        <a:ext cx="578167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640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2.2 </a:t>
            </a:r>
            <a:r>
              <a:rPr lang="zh-CN" altLang="zh-CN" dirty="0" smtClean="0"/>
              <a:t>新增</a:t>
            </a:r>
            <a:r>
              <a:rPr lang="en-US" altLang="zh-CN" dirty="0"/>
              <a:t>wave1</a:t>
            </a:r>
            <a:r>
              <a:rPr lang="zh-CN" altLang="zh-CN" dirty="0"/>
              <a:t>和</a:t>
            </a:r>
            <a:r>
              <a:rPr lang="en-US" altLang="zh-CN" dirty="0"/>
              <a:t>wave2</a:t>
            </a:r>
            <a:r>
              <a:rPr lang="zh-CN" altLang="zh-CN" dirty="0"/>
              <a:t>模块</a:t>
            </a:r>
            <a:r>
              <a:rPr lang="zh-CN" altLang="zh-CN" dirty="0" smtClean="0"/>
              <a:t>通信协议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添加模块</a:t>
            </a:r>
            <a:r>
              <a:rPr lang="en-US" altLang="zh-CN" dirty="0" smtClean="0"/>
              <a:t>ID</a:t>
            </a:r>
            <a:r>
              <a:rPr lang="zh-CN" altLang="en-US" dirty="0" smtClean="0"/>
              <a:t>如下所示</a:t>
            </a:r>
            <a:r>
              <a:rPr lang="zh-CN" altLang="zh-CN" dirty="0" smtClean="0"/>
              <a:t>：</a:t>
            </a:r>
            <a:endParaRPr lang="zh-CN" altLang="zh-CN" dirty="0"/>
          </a:p>
          <a:p>
            <a:pPr lvl="1"/>
            <a:r>
              <a:rPr lang="en-US" altLang="zh-CN" sz="1400" dirty="0" smtClean="0"/>
              <a:t>//</a:t>
            </a:r>
            <a:r>
              <a:rPr lang="zh-CN" altLang="zh-CN" sz="1400" dirty="0"/>
              <a:t>枚举定义，定义模块</a:t>
            </a:r>
            <a:r>
              <a:rPr lang="en-US" altLang="zh-CN" sz="1400" dirty="0"/>
              <a:t>ID</a:t>
            </a:r>
            <a:r>
              <a:rPr lang="zh-CN" altLang="zh-CN" sz="1400" dirty="0"/>
              <a:t>，</a:t>
            </a:r>
            <a:r>
              <a:rPr lang="en-US" altLang="zh-CN" sz="1400" dirty="0"/>
              <a:t>0x00-0x7F</a:t>
            </a:r>
            <a:r>
              <a:rPr lang="zh-CN" altLang="zh-CN" sz="1400" dirty="0"/>
              <a:t>，不可以重复</a:t>
            </a:r>
          </a:p>
          <a:p>
            <a:pPr lvl="1"/>
            <a:r>
              <a:rPr lang="en-US" altLang="zh-CN" sz="1400" dirty="0" err="1" smtClean="0"/>
              <a:t>typedef</a:t>
            </a:r>
            <a:r>
              <a:rPr lang="en-US" altLang="zh-CN" sz="1400" dirty="0" smtClean="0"/>
              <a:t> </a:t>
            </a:r>
            <a:r>
              <a:rPr lang="en-US" altLang="zh-CN" sz="1400" dirty="0" err="1"/>
              <a:t>enum</a:t>
            </a:r>
            <a:endParaRPr lang="zh-CN" altLang="zh-CN" sz="1400" dirty="0"/>
          </a:p>
          <a:p>
            <a:pPr lvl="1"/>
            <a:r>
              <a:rPr lang="en-US" altLang="zh-CN" sz="1400" dirty="0" smtClean="0"/>
              <a:t>{</a:t>
            </a:r>
            <a:endParaRPr lang="zh-CN" altLang="zh-CN" sz="1400" dirty="0"/>
          </a:p>
          <a:p>
            <a:pPr lvl="1"/>
            <a:r>
              <a:rPr lang="en-US" altLang="zh-CN" sz="1400" dirty="0" smtClean="0"/>
              <a:t>  MODULE_SYS     </a:t>
            </a:r>
            <a:r>
              <a:rPr lang="en-US" altLang="zh-CN" sz="1400" dirty="0"/>
              <a:t>= 0x01,          //</a:t>
            </a:r>
            <a:r>
              <a:rPr lang="zh-CN" altLang="zh-CN" sz="1400" dirty="0"/>
              <a:t>系统信息</a:t>
            </a:r>
          </a:p>
          <a:p>
            <a:pPr lvl="1"/>
            <a:r>
              <a:rPr lang="en-US" altLang="zh-CN" sz="1400" dirty="0"/>
              <a:t> </a:t>
            </a:r>
            <a:endParaRPr lang="zh-CN" altLang="zh-CN" sz="1400" dirty="0"/>
          </a:p>
          <a:p>
            <a:pPr lvl="1"/>
            <a:r>
              <a:rPr lang="en-US" altLang="zh-CN" sz="1400" dirty="0" smtClean="0"/>
              <a:t>  MODULE_WAVE1   </a:t>
            </a:r>
            <a:r>
              <a:rPr lang="en-US" altLang="zh-CN" sz="1400" dirty="0"/>
              <a:t>= 0x70,          //</a:t>
            </a:r>
            <a:r>
              <a:rPr lang="zh-CN" altLang="zh-CN" sz="1400" dirty="0"/>
              <a:t>波形</a:t>
            </a:r>
            <a:r>
              <a:rPr lang="en-US" altLang="zh-CN" sz="1400" dirty="0"/>
              <a:t>1</a:t>
            </a:r>
            <a:r>
              <a:rPr lang="zh-CN" altLang="zh-CN" sz="1400" dirty="0" smtClean="0"/>
              <a:t>信息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  MODULE_WAVE2   </a:t>
            </a:r>
            <a:r>
              <a:rPr lang="en-US" altLang="zh-CN" sz="1400" dirty="0"/>
              <a:t>= 0x71,          //</a:t>
            </a:r>
            <a:r>
              <a:rPr lang="zh-CN" altLang="zh-CN" sz="1400" dirty="0"/>
              <a:t>波形</a:t>
            </a:r>
            <a:r>
              <a:rPr lang="en-US" altLang="zh-CN" sz="1400" dirty="0"/>
              <a:t>2</a:t>
            </a:r>
            <a:r>
              <a:rPr lang="zh-CN" altLang="zh-CN" sz="1400" dirty="0"/>
              <a:t>信息</a:t>
            </a:r>
          </a:p>
          <a:p>
            <a:pPr lvl="1"/>
            <a:endParaRPr lang="zh-CN" altLang="zh-CN" sz="1400" dirty="0"/>
          </a:p>
          <a:p>
            <a:pPr lvl="1"/>
            <a:r>
              <a:rPr lang="en-US" altLang="zh-CN" sz="1400" dirty="0" smtClean="0"/>
              <a:t>  MAX_MODULE_ID  </a:t>
            </a:r>
            <a:r>
              <a:rPr lang="en-US" altLang="zh-CN" sz="1400" dirty="0"/>
              <a:t>= 0x80</a:t>
            </a:r>
            <a:endParaRPr lang="zh-CN" altLang="zh-CN" sz="1400" dirty="0"/>
          </a:p>
          <a:p>
            <a:pPr lvl="1"/>
            <a:r>
              <a:rPr lang="en-US" altLang="zh-CN" sz="1400" dirty="0" smtClean="0"/>
              <a:t>}</a:t>
            </a:r>
            <a:r>
              <a:rPr lang="en-US" altLang="zh-CN" sz="1400" dirty="0" err="1"/>
              <a:t>EnumPackID</a:t>
            </a:r>
            <a:r>
              <a:rPr lang="en-US" altLang="zh-CN" sz="1400" dirty="0"/>
              <a:t>;</a:t>
            </a:r>
            <a:endParaRPr lang="zh-CN" altLang="zh-CN" sz="1400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505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添加二级</a:t>
            </a:r>
            <a:r>
              <a:rPr lang="en-US" altLang="zh-CN" dirty="0" smtClean="0"/>
              <a:t>ID</a:t>
            </a:r>
            <a:r>
              <a:rPr lang="zh-CN" altLang="en-US" dirty="0" smtClean="0"/>
              <a:t>如下所示</a:t>
            </a:r>
            <a:r>
              <a:rPr lang="zh-CN" altLang="zh-CN" dirty="0" smtClean="0"/>
              <a:t>：</a:t>
            </a:r>
          </a:p>
          <a:p>
            <a:pPr lvl="1"/>
            <a:r>
              <a:rPr lang="en-US" altLang="zh-CN" sz="1400" dirty="0" smtClean="0"/>
              <a:t>//wave1</a:t>
            </a:r>
            <a:r>
              <a:rPr lang="zh-CN" altLang="zh-CN" sz="1400" dirty="0" smtClean="0"/>
              <a:t>模块的二级</a:t>
            </a:r>
            <a:r>
              <a:rPr lang="en-US" altLang="zh-CN" sz="1400" dirty="0" smtClean="0"/>
              <a:t>ID</a:t>
            </a:r>
            <a:endParaRPr lang="zh-CN" altLang="zh-CN" sz="1400" dirty="0" smtClean="0"/>
          </a:p>
          <a:p>
            <a:pPr lvl="1"/>
            <a:r>
              <a:rPr lang="en-US" altLang="zh-CN" sz="1400" dirty="0" err="1" smtClean="0"/>
              <a:t>typedef</a:t>
            </a:r>
            <a:r>
              <a:rPr lang="en-US" altLang="zh-CN" sz="1400" dirty="0" smtClean="0"/>
              <a:t> </a:t>
            </a:r>
            <a:r>
              <a:rPr lang="en-US" altLang="zh-CN" sz="1400" dirty="0" err="1"/>
              <a:t>enum</a:t>
            </a:r>
            <a:r>
              <a:rPr lang="en-US" altLang="zh-CN" sz="1400" dirty="0"/>
              <a:t> </a:t>
            </a:r>
            <a:endParaRPr lang="zh-CN" altLang="zh-CN" sz="1400" dirty="0"/>
          </a:p>
          <a:p>
            <a:pPr lvl="1"/>
            <a:r>
              <a:rPr lang="en-US" altLang="zh-CN" sz="1400" dirty="0"/>
              <a:t>{   </a:t>
            </a:r>
            <a:endParaRPr lang="zh-CN" altLang="zh-CN" sz="1400" dirty="0"/>
          </a:p>
          <a:p>
            <a:pPr lvl="1"/>
            <a:r>
              <a:rPr lang="en-US" altLang="zh-CN" sz="1400" dirty="0"/>
              <a:t>  DAT_WAVE1_WDATA = 0x02,         //</a:t>
            </a:r>
            <a:r>
              <a:rPr lang="zh-CN" altLang="zh-CN" sz="1400" dirty="0"/>
              <a:t>波形</a:t>
            </a:r>
            <a:r>
              <a:rPr lang="en-US" altLang="zh-CN" sz="1400" dirty="0"/>
              <a:t>1</a:t>
            </a:r>
            <a:r>
              <a:rPr lang="zh-CN" altLang="zh-CN" sz="1400" dirty="0"/>
              <a:t>的波形数据 </a:t>
            </a:r>
          </a:p>
          <a:p>
            <a:pPr lvl="1"/>
            <a:r>
              <a:rPr lang="en-US" altLang="zh-CN" sz="1400" dirty="0"/>
              <a:t> </a:t>
            </a:r>
            <a:endParaRPr lang="zh-CN" altLang="zh-CN" sz="1400" dirty="0"/>
          </a:p>
          <a:p>
            <a:pPr lvl="1"/>
            <a:r>
              <a:rPr lang="en-US" altLang="zh-CN" sz="1400" dirty="0"/>
              <a:t>  CMD_GEN_WAVE1   = 0x80,         //</a:t>
            </a:r>
            <a:r>
              <a:rPr lang="zh-CN" altLang="zh-CN" sz="1400" dirty="0"/>
              <a:t>生成波形</a:t>
            </a:r>
            <a:r>
              <a:rPr lang="en-US" altLang="zh-CN" sz="1400" dirty="0"/>
              <a:t>1</a:t>
            </a:r>
            <a:r>
              <a:rPr lang="zh-CN" altLang="zh-CN" sz="1400" dirty="0"/>
              <a:t>命令</a:t>
            </a:r>
          </a:p>
          <a:p>
            <a:pPr lvl="1"/>
            <a:r>
              <a:rPr lang="en-US" altLang="zh-CN" sz="1400" dirty="0"/>
              <a:t>}EnumWave1SecondID;</a:t>
            </a:r>
            <a:endParaRPr lang="zh-CN" altLang="zh-CN" sz="1400" dirty="0"/>
          </a:p>
          <a:p>
            <a:pPr lvl="1"/>
            <a:r>
              <a:rPr lang="en-US" altLang="zh-CN" sz="1400" dirty="0"/>
              <a:t> </a:t>
            </a:r>
            <a:endParaRPr lang="zh-CN" altLang="zh-CN" sz="1400" dirty="0"/>
          </a:p>
          <a:p>
            <a:pPr lvl="1"/>
            <a:r>
              <a:rPr lang="en-US" altLang="zh-CN" sz="1400" dirty="0"/>
              <a:t>//wave2</a:t>
            </a:r>
            <a:r>
              <a:rPr lang="zh-CN" altLang="zh-CN" sz="1400" dirty="0"/>
              <a:t>模块的二级</a:t>
            </a:r>
            <a:r>
              <a:rPr lang="en-US" altLang="zh-CN" sz="1400" dirty="0"/>
              <a:t>ID</a:t>
            </a:r>
            <a:endParaRPr lang="zh-CN" altLang="zh-CN" sz="1400" dirty="0"/>
          </a:p>
          <a:p>
            <a:pPr lvl="1"/>
            <a:r>
              <a:rPr lang="en-US" altLang="zh-CN" sz="1400" dirty="0" err="1"/>
              <a:t>typedef</a:t>
            </a:r>
            <a:r>
              <a:rPr lang="en-US" altLang="zh-CN" sz="1400" dirty="0"/>
              <a:t> </a:t>
            </a:r>
            <a:r>
              <a:rPr lang="en-US" altLang="zh-CN" sz="1400" dirty="0" err="1"/>
              <a:t>enum</a:t>
            </a:r>
            <a:r>
              <a:rPr lang="en-US" altLang="zh-CN" sz="1400" dirty="0"/>
              <a:t> </a:t>
            </a:r>
            <a:endParaRPr lang="zh-CN" altLang="zh-CN" sz="1400" dirty="0"/>
          </a:p>
          <a:p>
            <a:pPr lvl="1"/>
            <a:r>
              <a:rPr lang="en-US" altLang="zh-CN" sz="1400" dirty="0"/>
              <a:t>{</a:t>
            </a:r>
            <a:endParaRPr lang="zh-CN" altLang="zh-CN" sz="1400" dirty="0"/>
          </a:p>
          <a:p>
            <a:pPr lvl="1"/>
            <a:r>
              <a:rPr lang="en-US" altLang="zh-CN" sz="1400" dirty="0"/>
              <a:t>  DAT_WAVE2_WDATA = 0x02,         //</a:t>
            </a:r>
            <a:r>
              <a:rPr lang="zh-CN" altLang="zh-CN" sz="1400" dirty="0"/>
              <a:t>波形</a:t>
            </a:r>
            <a:r>
              <a:rPr lang="en-US" altLang="zh-CN" sz="1400" dirty="0"/>
              <a:t>2</a:t>
            </a:r>
            <a:r>
              <a:rPr lang="zh-CN" altLang="zh-CN" sz="1400" dirty="0"/>
              <a:t>的波形数据</a:t>
            </a:r>
          </a:p>
          <a:p>
            <a:pPr lvl="1"/>
            <a:r>
              <a:rPr lang="en-US" altLang="zh-CN" sz="1400" dirty="0"/>
              <a:t> </a:t>
            </a:r>
            <a:endParaRPr lang="zh-CN" altLang="zh-CN" sz="1400" dirty="0"/>
          </a:p>
          <a:p>
            <a:pPr lvl="1"/>
            <a:r>
              <a:rPr lang="en-US" altLang="zh-CN" sz="1400" dirty="0"/>
              <a:t>  CMD_GEN_WAVE2   = 0x80,         //</a:t>
            </a:r>
            <a:r>
              <a:rPr lang="zh-CN" altLang="zh-CN" sz="1400" dirty="0"/>
              <a:t>生成波形</a:t>
            </a:r>
            <a:r>
              <a:rPr lang="en-US" altLang="zh-CN" sz="1400" dirty="0"/>
              <a:t>2</a:t>
            </a:r>
            <a:r>
              <a:rPr lang="zh-CN" altLang="zh-CN" sz="1400" dirty="0"/>
              <a:t>命令</a:t>
            </a:r>
          </a:p>
          <a:p>
            <a:pPr lvl="1"/>
            <a:r>
              <a:rPr lang="en-US" altLang="zh-CN" sz="1400" dirty="0"/>
              <a:t>}EnumWave2SecondID;</a:t>
            </a: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715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869</Words>
  <Application>Microsoft Office PowerPoint</Application>
  <PresentationFormat>全屏显示(16:9)</PresentationFormat>
  <Paragraphs>110</Paragraphs>
  <Slides>15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</dc:creator>
  <cp:lastModifiedBy>Administrator</cp:lastModifiedBy>
  <cp:revision>231</cp:revision>
  <dcterms:created xsi:type="dcterms:W3CDTF">2017-08-03T09:01:00Z</dcterms:created>
  <dcterms:modified xsi:type="dcterms:W3CDTF">2021-03-05T12:01:56Z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