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8" r:id="rId2"/>
    <p:sldId id="318" r:id="rId3"/>
    <p:sldId id="368" r:id="rId4"/>
    <p:sldId id="381" r:id="rId5"/>
    <p:sldId id="398" r:id="rId6"/>
    <p:sldId id="382" r:id="rId7"/>
    <p:sldId id="384" r:id="rId8"/>
    <p:sldId id="399" r:id="rId9"/>
    <p:sldId id="383" r:id="rId10"/>
    <p:sldId id="319" r:id="rId11"/>
  </p:sldIdLst>
  <p:sldSz cx="9144000" cy="5143500" type="screen16x9"/>
  <p:notesSz cx="10234613" cy="71040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5CA9"/>
    <a:srgbClr val="F4C41E"/>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p:scale>
          <a:sx n="100" d="100"/>
          <a:sy n="100" d="100"/>
        </p:scale>
        <p:origin x="-228" y="-954"/>
      </p:cViewPr>
      <p:guideLst>
        <p:guide orient="horz" pos="1597"/>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434801" cy="356426"/>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796987" y="0"/>
            <a:ext cx="4434801" cy="356426"/>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2021/3/5</a:t>
            </a:fld>
            <a:endParaRPr lang="zh-CN" altLang="en-US"/>
          </a:p>
        </p:txBody>
      </p:sp>
      <p:sp>
        <p:nvSpPr>
          <p:cNvPr id="4" name="幻灯片图像占位符 3"/>
          <p:cNvSpPr>
            <a:spLocks noGrp="1" noRot="1" noChangeAspect="1"/>
          </p:cNvSpPr>
          <p:nvPr>
            <p:ph type="sldImg" idx="2"/>
          </p:nvPr>
        </p:nvSpPr>
        <p:spPr>
          <a:xfrm>
            <a:off x="2984500" y="887413"/>
            <a:ext cx="4265613" cy="239871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023416" y="3418724"/>
            <a:ext cx="8187324" cy="2797138"/>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6747418"/>
            <a:ext cx="4434801" cy="3564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796987" y="6747418"/>
            <a:ext cx="4434801" cy="356425"/>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032742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2984500" y="887413"/>
            <a:ext cx="4265613" cy="2398712"/>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28650" y="842010"/>
            <a:ext cx="7886700" cy="17907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628650" y="2701767"/>
            <a:ext cx="7886700" cy="1241584"/>
          </a:xfrm>
        </p:spPr>
        <p:txBody>
          <a:bodyPr/>
          <a:lstStyle>
            <a:lvl1pPr marL="0" indent="0" algn="ctr">
              <a:buNone/>
              <a:defRPr sz="240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245269"/>
            <a:ext cx="7886700" cy="4387691"/>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华文琥珀" panose="02010800040101010101" pitchFamily="2" charset="-122"/>
                <a:ea typeface="华文琥珀" panose="02010800040101010101" pitchFamily="2" charset="-122"/>
              </a:defRPr>
            </a:lvl1pPr>
          </a:lstStyle>
          <a:p>
            <a:r>
              <a:rPr lang="zh-CN" altLang="en-US" dirty="0" smtClean="0"/>
              <a:t>单击此处编辑母版标题样式</a:t>
            </a:r>
            <a:endParaRPr lang="en-US" dirty="0"/>
          </a:p>
        </p:txBody>
      </p:sp>
      <p:sp>
        <p:nvSpPr>
          <p:cNvPr id="3" name="日期占位符 5"/>
          <p:cNvSpPr>
            <a:spLocks noGrp="1"/>
          </p:cNvSpPr>
          <p:nvPr>
            <p:ph type="dt" sz="half" idx="10"/>
          </p:nvPr>
        </p:nvSpPr>
        <p:spPr/>
        <p:txBody>
          <a:bodyPr rtlCol="0"/>
          <a:lstStyle>
            <a:lvl1pPr>
              <a:defRPr/>
            </a:lvl1pPr>
          </a:lstStyle>
          <a:p>
            <a:pPr>
              <a:defRPr/>
            </a:pPr>
            <a:endParaRPr lang="en-US" altLang="zh-CN"/>
          </a:p>
        </p:txBody>
      </p:sp>
      <p:sp>
        <p:nvSpPr>
          <p:cNvPr id="4" name="灯片编号占位符 6"/>
          <p:cNvSpPr>
            <a:spLocks noGrp="1"/>
          </p:cNvSpPr>
          <p:nvPr>
            <p:ph type="sldNum" sz="quarter" idx="11"/>
          </p:nvPr>
        </p:nvSpPr>
        <p:spPr/>
        <p:txBody>
          <a:bodyPr rtlCol="0"/>
          <a:lstStyle>
            <a:lvl1pPr>
              <a:defRPr/>
            </a:lvl1pPr>
          </a:lstStyle>
          <a:p>
            <a:pPr>
              <a:defRPr/>
            </a:pPr>
            <a:fld id="{5319DA7A-2D23-436E-82D3-B11849819FC4}" type="slidenum">
              <a:rPr lang="en-US" altLang="zh-CN"/>
              <a:t>‹#›</a:t>
            </a:fld>
            <a:endParaRPr lang="en-US" altLang="zh-CN"/>
          </a:p>
        </p:txBody>
      </p:sp>
      <p:sp>
        <p:nvSpPr>
          <p:cNvPr id="5" name="页脚占位符 7"/>
          <p:cNvSpPr>
            <a:spLocks noGrp="1"/>
          </p:cNvSpPr>
          <p:nvPr>
            <p:ph type="ftr" sz="quarter" idx="12"/>
          </p:nvPr>
        </p:nvSpPr>
        <p:spPr/>
        <p:txBody>
          <a:bodyPr rtlCol="0"/>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48114"/>
            <a:ext cx="7886700" cy="994172"/>
          </a:xfrm>
        </p:spPr>
        <p:txBody>
          <a:bodyPr anchor="b" anchorCtr="0"/>
          <a:lstStyle/>
          <a:p>
            <a:r>
              <a:rPr lang="zh-CN" altLang="en-US" smtClean="0"/>
              <a:t>单击此处编辑母版标题样式</a:t>
            </a:r>
            <a:endParaRPr lang="zh-CN" altLang="en-US"/>
          </a:p>
        </p:txBody>
      </p:sp>
      <p:sp>
        <p:nvSpPr>
          <p:cNvPr id="3" name="内容占位符 2"/>
          <p:cNvSpPr>
            <a:spLocks noGrp="1"/>
          </p:cNvSpPr>
          <p:nvPr>
            <p:ph idx="1"/>
          </p:nvPr>
        </p:nvSpPr>
        <p:spPr>
          <a:xfrm>
            <a:off x="628650" y="1276827"/>
            <a:ext cx="7886700" cy="3356134"/>
          </a:xfrm>
        </p:spPr>
        <p:txBody>
          <a:bodyPr/>
          <a:lstStyle>
            <a:lvl2pPr>
              <a:defRPr/>
            </a:lvl2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219325"/>
            <a:ext cx="7886700" cy="2085975"/>
          </a:xfrm>
        </p:spPr>
        <p:txBody>
          <a:bodyPr anchor="t" anchorCtr="0"/>
          <a:lstStyle>
            <a:lvl1pPr>
              <a:defRPr sz="48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291591"/>
            <a:ext cx="7886700" cy="827246"/>
          </a:xfrm>
        </p:spPr>
        <p:txBody>
          <a:bodyPr lIns="144145" anchor="b" anchorCtr="0"/>
          <a:lstStyle>
            <a:lvl1pPr marL="0" indent="0">
              <a:buNone/>
              <a:defRPr sz="2400">
                <a:solidFill>
                  <a:schemeClr val="tx1">
                    <a:lumMod val="50000"/>
                    <a:lumOff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ctr">
              <a:defRPr/>
            </a:lvl1p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369219"/>
            <a:ext cx="3886200" cy="326350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079" y="273844"/>
            <a:ext cx="7886700" cy="600075"/>
          </a:xfrm>
        </p:spPr>
        <p:txBody>
          <a:bodyPr anchor="ctr" anchorCtr="0"/>
          <a:lstStyle>
            <a:lvl1pPr algn="ct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603" y="1111568"/>
            <a:ext cx="3915728" cy="617696"/>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4" name="内容占位符 3"/>
          <p:cNvSpPr>
            <a:spLocks noGrp="1"/>
          </p:cNvSpPr>
          <p:nvPr>
            <p:ph sz="half" idx="2"/>
          </p:nvPr>
        </p:nvSpPr>
        <p:spPr>
          <a:xfrm>
            <a:off x="628650" y="1776413"/>
            <a:ext cx="3916680" cy="2865596"/>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492" y="1111568"/>
            <a:ext cx="3822859" cy="617696"/>
          </a:xfrm>
        </p:spPr>
        <p:txBody>
          <a:bodyPr anchor="ctr" anchorCtr="0"/>
          <a:lstStyle>
            <a:lvl1pPr marL="0" indent="0">
              <a:buNone/>
              <a:defRPr sz="3200">
                <a:solidFill>
                  <a:srgbClr val="0070C0"/>
                </a:solidFill>
              </a:defRPr>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smtClean="0"/>
              <a:t>单击此处编辑母版文本样式</a:t>
            </a:r>
          </a:p>
        </p:txBody>
      </p:sp>
      <p:sp>
        <p:nvSpPr>
          <p:cNvPr id="6" name="内容占位符 5"/>
          <p:cNvSpPr>
            <a:spLocks noGrp="1"/>
          </p:cNvSpPr>
          <p:nvPr>
            <p:ph sz="quarter" idx="4"/>
          </p:nvPr>
        </p:nvSpPr>
        <p:spPr>
          <a:xfrm>
            <a:off x="4692492" y="1776413"/>
            <a:ext cx="3822859" cy="2865596"/>
          </a:xfrm>
        </p:spPr>
        <p:txBody>
          <a:bodyPr/>
          <a:lstStyle>
            <a:lvl1pPr>
              <a:defRPr sz="2800"/>
            </a:lvl1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148114"/>
            <a:ext cx="7886700" cy="994172"/>
          </a:xfrm>
        </p:spPr>
        <p:txBody>
          <a:bodyPr anchor="b" anchorCtr="0"/>
          <a:lstStyle/>
          <a:p>
            <a:r>
              <a:rPr lang="zh-CN" altLang="en-US" smtClean="0"/>
              <a:t>单击此处编辑母版标题样式</a:t>
            </a:r>
            <a:endParaRPr lang="zh-CN" altLang="en-US"/>
          </a:p>
        </p:txBody>
      </p:sp>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 + 文本">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9525" y="-1429"/>
            <a:ext cx="5263039" cy="5146358"/>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5512595" y="342900"/>
            <a:ext cx="3294221" cy="791528"/>
          </a:xfrm>
        </p:spPr>
        <p:txBody>
          <a:bodyPr anchor="b"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5512118" y="1270635"/>
            <a:ext cx="3295174" cy="336042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文本 + 图片">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3887630" y="-5715"/>
            <a:ext cx="5263039" cy="5146358"/>
          </a:xfrm>
          <a:noFill/>
        </p:spPr>
        <p:txBody>
          <a:bodyPr lIns="252095" tIns="144145"/>
          <a:lstStyle>
            <a:lvl1pPr marL="0" indent="0" algn="ctr">
              <a:buNone/>
              <a:defRPr sz="1800">
                <a:solidFill>
                  <a:schemeClr val="tx1">
                    <a:lumMod val="50000"/>
                    <a:lumOff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2" name="标题 1"/>
          <p:cNvSpPr>
            <a:spLocks noGrp="1"/>
          </p:cNvSpPr>
          <p:nvPr>
            <p:ph type="title"/>
          </p:nvPr>
        </p:nvSpPr>
        <p:spPr>
          <a:xfrm>
            <a:off x="307182" y="342900"/>
            <a:ext cx="3209925" cy="791528"/>
          </a:xfrm>
        </p:spPr>
        <p:txBody>
          <a:bodyPr anchor="t" anchorCtr="0"/>
          <a:lstStyle>
            <a:lvl1pPr>
              <a:defRPr sz="3200"/>
            </a:lvl1pPr>
          </a:lstStyle>
          <a:p>
            <a:r>
              <a:rPr lang="zh-CN" altLang="en-US" smtClean="0"/>
              <a:t>单击此处编辑母版标题样式</a:t>
            </a:r>
            <a:endParaRPr lang="zh-CN" altLang="en-US"/>
          </a:p>
        </p:txBody>
      </p:sp>
      <p:sp>
        <p:nvSpPr>
          <p:cNvPr id="4" name="文本占位符 3"/>
          <p:cNvSpPr>
            <a:spLocks noGrp="1"/>
          </p:cNvSpPr>
          <p:nvPr>
            <p:ph type="body" sz="half" idx="2"/>
          </p:nvPr>
        </p:nvSpPr>
        <p:spPr>
          <a:xfrm>
            <a:off x="307182" y="1270635"/>
            <a:ext cx="3210401" cy="3360420"/>
          </a:xfrm>
        </p:spPr>
        <p:txBody>
          <a:bodyPr/>
          <a:lstStyle>
            <a:lvl1pPr marL="0" indent="0">
              <a:buNone/>
              <a:defRPr sz="2800">
                <a:solidFill>
                  <a:schemeClr val="tx1"/>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F9045BA-9AC9-4435-A9A0-D822685BA71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4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F9045BA-9AC9-4435-A9A0-D822685BA71C}" type="slidenum">
              <a:rPr lang="zh-CN" altLang="en-US" smtClean="0"/>
              <a:t>‹#›</a:t>
            </a:fld>
            <a:endParaRPr lang="zh-CN" altLang="en-US"/>
          </a:p>
        </p:txBody>
      </p:sp>
      <p:sp>
        <p:nvSpPr>
          <p:cNvPr id="3" name="竖排标题 1"/>
          <p:cNvSpPr>
            <a:spLocks noGrp="1"/>
          </p:cNvSpPr>
          <p:nvPr>
            <p:ph type="title" orient="vert"/>
          </p:nvPr>
        </p:nvSpPr>
        <p:spPr>
          <a:xfrm>
            <a:off x="6543676" y="273844"/>
            <a:ext cx="1971675" cy="4358879"/>
          </a:xfrm>
        </p:spPr>
        <p:txBody>
          <a:bodyPr vert="eaVert"/>
          <a:lstStyle/>
          <a:p>
            <a:r>
              <a:rPr lang="zh-CN" altLang="en-US" smtClean="0"/>
              <a:t>单击此处编辑母版标题样式</a:t>
            </a:r>
            <a:endParaRPr lang="zh-CN" altLang="en-US"/>
          </a:p>
        </p:txBody>
      </p:sp>
      <p:sp>
        <p:nvSpPr>
          <p:cNvPr id="7" name="竖排文字占位符 2"/>
          <p:cNvSpPr>
            <a:spLocks noGrp="1"/>
          </p:cNvSpPr>
          <p:nvPr>
            <p:ph type="body" orient="vert" idx="1"/>
          </p:nvPr>
        </p:nvSpPr>
        <p:spPr>
          <a:xfrm>
            <a:off x="628651" y="273844"/>
            <a:ext cx="5800725" cy="435887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9D9C70D-B7C8-466D-B87C-22D855EF72C6}" type="datetimeFigureOut">
              <a:rPr lang="zh-CN" altLang="en-US" smtClean="0"/>
              <a:t>2021/3/5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F9045BA-9AC9-4435-A9A0-D822685BA71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1</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6" name="Rectangle 8"/>
          <p:cNvSpPr txBox="1">
            <a:spLocks noChangeArrowheads="1"/>
          </p:cNvSpPr>
          <p:nvPr/>
        </p:nvSpPr>
        <p:spPr bwMode="auto">
          <a:xfrm>
            <a:off x="-1905" y="1707832"/>
            <a:ext cx="914654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defRPr/>
            </a:pPr>
            <a:r>
              <a:rPr lang="zh-CN" altLang="en-US"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第</a:t>
            </a:r>
            <a:r>
              <a:rPr lang="en-US" altLang="zh-CN"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15</a:t>
            </a:r>
            <a:r>
              <a:rPr lang="zh-CN" altLang="en-US" sz="2800" cap="small" dirty="0" smtClean="0">
                <a:solidFill>
                  <a:srgbClr val="000000"/>
                </a:solidFill>
                <a:effectLst>
                  <a:outerShdw blurRad="38100" dist="38100" dir="2700000" algn="tl">
                    <a:srgbClr val="000000">
                      <a:alpha val="43137"/>
                    </a:srgbClr>
                  </a:outerShdw>
                </a:effectLst>
                <a:latin typeface="微软雅黑" pitchFamily="34" charset="-122"/>
                <a:ea typeface="微软雅黑" pitchFamily="34" charset="-122"/>
              </a:rPr>
              <a:t>章：模拟主机命令发送与数据接收</a:t>
            </a:r>
            <a:endParaRPr lang="zh-CN" altLang="en-US" sz="2800" cap="small" dirty="0">
              <a:solidFill>
                <a:srgbClr val="000000"/>
              </a:solidFill>
              <a:effectLst>
                <a:outerShdw blurRad="38100" dist="38100" dir="2700000" algn="tl">
                  <a:srgbClr val="000000">
                    <a:alpha val="43137"/>
                  </a:srgbClr>
                </a:outerShdw>
              </a:effectLst>
              <a:latin typeface="微软雅黑" pitchFamily="34" charset="-122"/>
              <a:ea typeface="微软雅黑" pitchFamily="34" charset="-122"/>
            </a:endParaRPr>
          </a:p>
        </p:txBody>
      </p:sp>
      <p:sp>
        <p:nvSpPr>
          <p:cNvPr id="3076" name="Rectangle 9"/>
          <p:cNvSpPr>
            <a:spLocks noChangeArrowheads="1"/>
          </p:cNvSpPr>
          <p:nvPr/>
        </p:nvSpPr>
        <p:spPr bwMode="auto">
          <a:xfrm>
            <a:off x="2455546" y="2709863"/>
            <a:ext cx="4793615" cy="1871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l" fontAlgn="base">
              <a:lnSpc>
                <a:spcPct val="150000"/>
              </a:lnSpc>
              <a:spcBef>
                <a:spcPct val="20000"/>
              </a:spcBef>
              <a:spcAft>
                <a:spcPct val="0"/>
              </a:spcAft>
              <a:buFont typeface="Arial" panose="020B0604020202020204" pitchFamily="34" charset="0"/>
              <a:buNone/>
            </a:pPr>
            <a:endParaRPr lang="zh-CN" altLang="en-US" dirty="0" smtClean="0">
              <a:solidFill>
                <a:schemeClr val="tx1">
                  <a:lumMod val="85000"/>
                  <a:lumOff val="15000"/>
                </a:schemeClr>
              </a:solidFill>
              <a:latin typeface="微软雅黑" panose="020B0503020204020204" charset="-122"/>
              <a:ea typeface="微软雅黑" panose="020B0503020204020204" charset="-122"/>
            </a:endParaRPr>
          </a:p>
          <a:p>
            <a:pPr algn="l" fontAlgn="base">
              <a:lnSpc>
                <a:spcPct val="150000"/>
              </a:lnSpc>
              <a:spcBef>
                <a:spcPct val="20000"/>
              </a:spcBef>
              <a:spcAft>
                <a:spcPct val="0"/>
              </a:spcAft>
              <a:buFont typeface="Arial" panose="020B0604020202020204" pitchFamily="34" charset="0"/>
              <a:buNone/>
            </a:pPr>
            <a:r>
              <a:rPr lang="zh-CN" altLang="en-US" dirty="0" smtClean="0">
                <a:solidFill>
                  <a:schemeClr val="tx1">
                    <a:lumMod val="85000"/>
                    <a:lumOff val="15000"/>
                  </a:schemeClr>
                </a:solidFill>
                <a:latin typeface="微软雅黑" panose="020B0503020204020204" charset="-122"/>
                <a:ea typeface="微软雅黑" panose="020B0503020204020204" charset="-122"/>
              </a:rPr>
              <a:t>讲解：曾凡均</a:t>
            </a:r>
            <a:endParaRPr lang="en-US" altLang="zh-CN" dirty="0" smtClean="0">
              <a:solidFill>
                <a:schemeClr val="tx1">
                  <a:lumMod val="85000"/>
                  <a:lumOff val="15000"/>
                </a:schemeClr>
              </a:solidFill>
              <a:latin typeface="微软雅黑" panose="020B0503020204020204" charset="-122"/>
              <a:ea typeface="微软雅黑" panose="020B0503020204020204" charset="-122"/>
            </a:endParaRPr>
          </a:p>
          <a:p>
            <a:pPr algn="l" fontAlgn="base">
              <a:lnSpc>
                <a:spcPct val="150000"/>
              </a:lnSpc>
              <a:spcBef>
                <a:spcPct val="20000"/>
              </a:spcBef>
              <a:spcAft>
                <a:spcPct val="0"/>
              </a:spcAft>
              <a:buFont typeface="Arial" panose="020B0604020202020204" pitchFamily="34" charset="0"/>
              <a:buNone/>
            </a:pPr>
            <a:r>
              <a:rPr lang="zh-CN" altLang="en-US" dirty="0" smtClean="0">
                <a:solidFill>
                  <a:schemeClr val="tx1">
                    <a:lumMod val="85000"/>
                    <a:lumOff val="15000"/>
                  </a:schemeClr>
                </a:solidFill>
                <a:latin typeface="微软雅黑" panose="020B0503020204020204" charset="-122"/>
                <a:ea typeface="微软雅黑" panose="020B0503020204020204" charset="-122"/>
              </a:rPr>
              <a:t>编制：郭文波</a:t>
            </a:r>
          </a:p>
          <a:p>
            <a:pPr fontAlgn="base">
              <a:lnSpc>
                <a:spcPct val="150000"/>
              </a:lnSpc>
              <a:spcBef>
                <a:spcPct val="20000"/>
              </a:spcBef>
              <a:spcAft>
                <a:spcPct val="0"/>
              </a:spcAft>
            </a:pPr>
            <a:r>
              <a:rPr lang="zh-CN" altLang="en-US" dirty="0" smtClean="0">
                <a:solidFill>
                  <a:schemeClr val="tx1">
                    <a:lumMod val="85000"/>
                    <a:lumOff val="15000"/>
                  </a:schemeClr>
                </a:solidFill>
                <a:latin typeface="微软雅黑" panose="020B0503020204020204" charset="-122"/>
                <a:ea typeface="微软雅黑" panose="020B0503020204020204" charset="-122"/>
              </a:rPr>
              <a:t>邮箱：</a:t>
            </a:r>
            <a:r>
              <a:rPr lang="en-US" altLang="zh-CN" dirty="0" smtClean="0">
                <a:solidFill>
                  <a:schemeClr val="tx1">
                    <a:lumMod val="85000"/>
                    <a:lumOff val="15000"/>
                  </a:schemeClr>
                </a:solidFill>
                <a:latin typeface="微软雅黑" panose="020B0503020204020204" charset="-122"/>
                <a:ea typeface="微软雅黑" panose="020B0503020204020204" charset="-122"/>
              </a:rPr>
              <a:t>ExcEngineer@163.com</a:t>
            </a:r>
            <a:endParaRPr lang="en-US" altLang="zh-CN" dirty="0">
              <a:solidFill>
                <a:schemeClr val="tx1">
                  <a:lumMod val="85000"/>
                  <a:lumOff val="15000"/>
                </a:schemeClr>
              </a:solidFill>
              <a:latin typeface="微软雅黑" panose="020B0503020204020204" charset="-122"/>
              <a:ea typeface="微软雅黑" panose="020B0503020204020204"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6" y="4148850"/>
            <a:ext cx="1321440" cy="991080"/>
          </a:xfrm>
          <a:prstGeom prst="rect">
            <a:avLst/>
          </a:prstGeom>
        </p:spPr>
      </p:pic>
      <p:sp>
        <p:nvSpPr>
          <p:cNvPr id="10" name="矩形 9"/>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1"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rPr>
              <a:t>——</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rPr>
              <a:t>卓  越  工  程  师  培  养  系  列</a:t>
            </a:r>
            <a:r>
              <a:rPr lang="en-US" altLang="zh-CN" sz="2000" dirty="0">
                <a:solidFill>
                  <a:schemeClr val="bg1"/>
                </a:solidFill>
                <a:latin typeface="微软雅黑" panose="020B0503020204020204" charset="-122"/>
                <a:ea typeface="微软雅黑" panose="020B0503020204020204" charset="-122"/>
                <a:cs typeface="微软雅黑" panose="020B0503020204020204" charset="-122"/>
              </a:rPr>
              <a:t>——</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2"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3" name="图片 3"/>
          <p:cNvPicPr>
            <a:picLocks noChangeAspect="1"/>
          </p:cNvPicPr>
          <p:nvPr/>
        </p:nvPicPr>
        <p:blipFill>
          <a:blip r:embed="rId4"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10</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2" name="Rectangle 8"/>
          <p:cNvSpPr txBox="1">
            <a:spLocks noChangeArrowheads="1"/>
          </p:cNvSpPr>
          <p:nvPr/>
        </p:nvSpPr>
        <p:spPr bwMode="auto">
          <a:xfrm>
            <a:off x="1130935" y="1769745"/>
            <a:ext cx="6882130" cy="71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zh-CN" altLang="en-US" sz="2800" dirty="0">
                <a:solidFill>
                  <a:schemeClr val="tx2">
                    <a:lumMod val="75000"/>
                  </a:schemeClr>
                </a:solidFill>
                <a:latin typeface="微软雅黑" panose="020B0503020204020204" charset="-122"/>
                <a:ea typeface="微软雅黑" panose="020B0503020204020204" charset="-122"/>
              </a:rPr>
              <a:t>谢  谢  </a:t>
            </a:r>
            <a:r>
              <a:rPr lang="zh-CN" altLang="en-US" sz="2800" dirty="0" smtClean="0">
                <a:solidFill>
                  <a:schemeClr val="tx2">
                    <a:lumMod val="75000"/>
                  </a:schemeClr>
                </a:solidFill>
                <a:latin typeface="微软雅黑" panose="020B0503020204020204" charset="-122"/>
                <a:ea typeface="微软雅黑" panose="020B0503020204020204" charset="-122"/>
              </a:rPr>
              <a:t>观  看！</a:t>
            </a:r>
            <a:endParaRPr lang="zh-CN" altLang="en-US" sz="2800" dirty="0">
              <a:solidFill>
                <a:schemeClr val="tx2">
                  <a:lumMod val="75000"/>
                </a:schemeClr>
              </a:solidFill>
              <a:latin typeface="微软雅黑" panose="020B0503020204020204" charset="-122"/>
              <a:ea typeface="微软雅黑" panose="020B0503020204020204" charset="-122"/>
            </a:endParaRPr>
          </a:p>
        </p:txBody>
      </p:sp>
      <p:pic>
        <p:nvPicPr>
          <p:cNvPr id="8" name="图片 7" descr="电路设计与制作实用教程-50cm_50cm"/>
          <p:cNvPicPr>
            <a:picLocks noChangeAspect="1"/>
          </p:cNvPicPr>
          <p:nvPr/>
        </p:nvPicPr>
        <p:blipFill>
          <a:blip r:embed="rId2"/>
          <a:srcRect l="3636" t="4239" r="5223" b="4158"/>
          <a:stretch>
            <a:fillRect/>
          </a:stretch>
        </p:blipFill>
        <p:spPr>
          <a:xfrm>
            <a:off x="3495674" y="2588895"/>
            <a:ext cx="1828801" cy="1607595"/>
          </a:xfrm>
          <a:prstGeom prst="rect">
            <a:avLst/>
          </a:prstGeom>
        </p:spPr>
      </p:pic>
      <p:sp>
        <p:nvSpPr>
          <p:cNvPr id="11" name="矩形 10"/>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4"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6" name="图片 3"/>
          <p:cNvPicPr>
            <a:picLocks noChangeAspect="1"/>
          </p:cNvPicPr>
          <p:nvPr/>
        </p:nvPicPr>
        <p:blipFill>
          <a:blip r:embed="rId3"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2</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3075"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目  录</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805" name="矩形 80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9"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4"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2" name="Rectangle 8"/>
          <p:cNvSpPr txBox="1">
            <a:spLocks noChangeArrowheads="1"/>
          </p:cNvSpPr>
          <p:nvPr/>
        </p:nvSpPr>
        <p:spPr bwMode="auto">
          <a:xfrm>
            <a:off x="977900" y="1223710"/>
            <a:ext cx="7175500" cy="2443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1.</a:t>
            </a:r>
            <a:r>
              <a:rPr lang="zh-CN" altLang="en-US" sz="2000" dirty="0" smtClean="0">
                <a:solidFill>
                  <a:schemeClr val="tx2">
                    <a:lumMod val="75000"/>
                  </a:schemeClr>
                </a:solidFill>
                <a:latin typeface="+mj-ea"/>
                <a:ea typeface="+mj-ea"/>
              </a:rPr>
              <a:t>实验内容</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2.</a:t>
            </a:r>
            <a:r>
              <a:rPr lang="zh-CN" altLang="en-US" sz="2000" dirty="0" smtClean="0">
                <a:solidFill>
                  <a:schemeClr val="tx2">
                    <a:lumMod val="75000"/>
                  </a:schemeClr>
                </a:solidFill>
                <a:latin typeface="+mj-ea"/>
                <a:ea typeface="+mj-ea"/>
              </a:rPr>
              <a:t>实验原理</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3.</a:t>
            </a:r>
            <a:r>
              <a:rPr lang="zh-CN" altLang="en-US" sz="2000" dirty="0" smtClean="0">
                <a:solidFill>
                  <a:schemeClr val="tx2">
                    <a:lumMod val="75000"/>
                  </a:schemeClr>
                </a:solidFill>
                <a:latin typeface="+mj-ea"/>
                <a:ea typeface="+mj-ea"/>
              </a:rPr>
              <a:t>实验步骤</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4.</a:t>
            </a:r>
            <a:r>
              <a:rPr lang="zh-CN" altLang="en-US" sz="2000" dirty="0" smtClean="0">
                <a:solidFill>
                  <a:schemeClr val="tx2">
                    <a:lumMod val="75000"/>
                  </a:schemeClr>
                </a:solidFill>
                <a:latin typeface="+mj-ea"/>
                <a:ea typeface="+mj-ea"/>
              </a:rPr>
              <a:t>本章任务</a:t>
            </a:r>
            <a:endParaRPr lang="en-US" altLang="zh-CN" sz="2000" dirty="0" smtClean="0">
              <a:solidFill>
                <a:schemeClr val="tx2">
                  <a:lumMod val="75000"/>
                </a:schemeClr>
              </a:solidFill>
              <a:latin typeface="+mj-ea"/>
              <a:ea typeface="+mj-ea"/>
            </a:endParaRPr>
          </a:p>
          <a:p>
            <a:pPr fontAlgn="base">
              <a:lnSpc>
                <a:spcPct val="150000"/>
              </a:lnSpc>
              <a:spcBef>
                <a:spcPct val="0"/>
              </a:spcBef>
              <a:spcAft>
                <a:spcPct val="0"/>
              </a:spcAft>
            </a:pPr>
            <a:r>
              <a:rPr lang="en-US" altLang="zh-CN" sz="2000" dirty="0" smtClean="0">
                <a:solidFill>
                  <a:schemeClr val="tx2">
                    <a:lumMod val="75000"/>
                  </a:schemeClr>
                </a:solidFill>
                <a:latin typeface="+mj-ea"/>
                <a:ea typeface="+mj-ea"/>
              </a:rPr>
              <a:t>5.</a:t>
            </a:r>
            <a:r>
              <a:rPr lang="zh-CN" altLang="en-US" sz="2000" dirty="0" smtClean="0">
                <a:solidFill>
                  <a:schemeClr val="tx2">
                    <a:lumMod val="75000"/>
                  </a:schemeClr>
                </a:solidFill>
                <a:latin typeface="+mj-ea"/>
                <a:ea typeface="+mj-ea"/>
              </a:rPr>
              <a:t>本章习题</a:t>
            </a:r>
            <a:endParaRPr lang="zh-CN" altLang="en-US" sz="2000" dirty="0">
              <a:sym typeface="+mn-ea"/>
            </a:endParaRPr>
          </a:p>
          <a:p>
            <a:pPr>
              <a:lnSpc>
                <a:spcPct val="150000"/>
              </a:lnSpc>
            </a:pPr>
            <a:endParaRPr lang="zh-CN" altLang="en-US" sz="2000" dirty="0"/>
          </a:p>
          <a:p>
            <a:pPr lvl="0"/>
            <a:endParaRPr lang="zh-CN" altLang="en-US" sz="2000" dirty="0"/>
          </a:p>
        </p:txBody>
      </p:sp>
      <p:pic>
        <p:nvPicPr>
          <p:cNvPr id="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3</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0" name="文本框 1"/>
          <p:cNvSpPr txBox="1"/>
          <p:nvPr/>
        </p:nvSpPr>
        <p:spPr>
          <a:xfrm>
            <a:off x="577851" y="1118934"/>
            <a:ext cx="3136900" cy="3000821"/>
          </a:xfrm>
          <a:prstGeom prst="rect">
            <a:avLst/>
          </a:prstGeom>
          <a:noFill/>
        </p:spPr>
        <p:txBody>
          <a:bodyPr wrap="square" rtlCol="0">
            <a:spAutoFit/>
          </a:bodyPr>
          <a:lstStyle/>
          <a:p>
            <a:pPr>
              <a:lnSpc>
                <a:spcPct val="150000"/>
              </a:lnSpc>
            </a:pPr>
            <a:r>
              <a:rPr lang="en-US" altLang="zh-CN" dirty="0" smtClean="0"/>
              <a:t>        </a:t>
            </a:r>
            <a:r>
              <a:rPr lang="zh-CN" altLang="zh-CN" dirty="0" smtClean="0"/>
              <a:t>使用</a:t>
            </a:r>
            <a:r>
              <a:rPr lang="zh-CN" altLang="zh-CN" dirty="0"/>
              <a:t>第</a:t>
            </a:r>
            <a:r>
              <a:rPr lang="en-US" altLang="zh-CN" dirty="0"/>
              <a:t>12</a:t>
            </a:r>
            <a:r>
              <a:rPr lang="zh-CN" altLang="zh-CN" dirty="0"/>
              <a:t>章中的</a:t>
            </a:r>
            <a:r>
              <a:rPr lang="en-US" altLang="zh-CN" dirty="0"/>
              <a:t>PCT</a:t>
            </a:r>
            <a:r>
              <a:rPr lang="zh-CN" altLang="zh-CN" dirty="0"/>
              <a:t>通信协议，模拟主机命令发送和数据接收。这里依然将主机假设为计算机，将从机假设为单片机，模拟主机命令发送和数据接收的具体流程图如</a:t>
            </a:r>
            <a:r>
              <a:rPr lang="zh-CN" altLang="zh-CN" dirty="0" smtClean="0"/>
              <a:t>图所</a:t>
            </a:r>
            <a:r>
              <a:rPr lang="zh-CN" altLang="zh-CN" dirty="0"/>
              <a:t>示</a:t>
            </a:r>
            <a:r>
              <a:rPr lang="zh-CN" altLang="zh-CN" dirty="0" smtClean="0"/>
              <a:t>。</a:t>
            </a:r>
            <a:endParaRPr lang="zh-CN" altLang="zh-CN" dirty="0"/>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3"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0"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1.</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实验内容</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42614664"/>
              </p:ext>
            </p:extLst>
          </p:nvPr>
        </p:nvGraphicFramePr>
        <p:xfrm>
          <a:off x="4290793" y="1266825"/>
          <a:ext cx="3616863" cy="2952750"/>
        </p:xfrm>
        <a:graphic>
          <a:graphicData uri="http://schemas.openxmlformats.org/presentationml/2006/ole">
            <mc:AlternateContent xmlns:mc="http://schemas.openxmlformats.org/markup-compatibility/2006">
              <mc:Choice xmlns:v="urn:schemas-microsoft-com:vml" Requires="v">
                <p:oleObj spid="_x0000_s4101" name="Visio" r:id="rId4" imgW="1474839" imgH="1204552" progId="Visio.Drawing.11">
                  <p:embed/>
                </p:oleObj>
              </mc:Choice>
              <mc:Fallback>
                <p:oleObj name="Visio" r:id="rId4" imgW="1474839" imgH="1204552"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0793" y="1266825"/>
                        <a:ext cx="3616863" cy="2952750"/>
                      </a:xfrm>
                      <a:prstGeom prst="rect">
                        <a:avLst/>
                      </a:prstGeom>
                      <a:noFill/>
                    </p:spPr>
                  </p:pic>
                </p:oleObj>
              </mc:Fallback>
            </mc:AlternateContent>
          </a:graphicData>
        </a:graphic>
      </p:graphicFrame>
    </p:spTree>
    <p:extLst>
      <p:ext uri="{BB962C8B-B14F-4D97-AF65-F5344CB8AC3E}">
        <p14:creationId xmlns:p14="http://schemas.microsoft.com/office/powerpoint/2010/main" val="16559424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4</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5" name="文本框 1"/>
          <p:cNvSpPr txBox="1"/>
          <p:nvPr/>
        </p:nvSpPr>
        <p:spPr>
          <a:xfrm>
            <a:off x="577850" y="1118935"/>
            <a:ext cx="7956550" cy="923330"/>
          </a:xfrm>
          <a:prstGeom prst="rect">
            <a:avLst/>
          </a:prstGeom>
          <a:noFill/>
        </p:spPr>
        <p:txBody>
          <a:bodyPr wrap="square" rtlCol="0">
            <a:spAutoFit/>
          </a:bodyPr>
          <a:lstStyle/>
          <a:p>
            <a:pPr>
              <a:lnSpc>
                <a:spcPct val="150000"/>
              </a:lnSpc>
            </a:pPr>
            <a:r>
              <a:rPr lang="en-US" altLang="zh-CN" dirty="0"/>
              <a:t>2.1 </a:t>
            </a:r>
            <a:r>
              <a:rPr lang="zh-CN" altLang="en-US" dirty="0" smtClean="0"/>
              <a:t>主机命令发送流程说明</a:t>
            </a:r>
            <a:endParaRPr lang="en-US" altLang="zh-CN" dirty="0"/>
          </a:p>
          <a:p>
            <a:pPr>
              <a:lnSpc>
                <a:spcPct val="150000"/>
              </a:lnSpc>
            </a:pPr>
            <a:endParaRPr lang="zh-CN" altLang="zh-CN" dirty="0"/>
          </a:p>
        </p:txBody>
      </p:sp>
      <p:sp>
        <p:nvSpPr>
          <p:cNvPr id="16" name="矩形 15"/>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 name="图片 3"/>
          <p:cNvPicPr>
            <a:picLocks noChangeAspect="1"/>
          </p:cNvPicPr>
          <p:nvPr/>
        </p:nvPicPr>
        <p:blipFill>
          <a:blip r:embed="rId3"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2.</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实验原理</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062044181"/>
              </p:ext>
            </p:extLst>
          </p:nvPr>
        </p:nvGraphicFramePr>
        <p:xfrm>
          <a:off x="1037749" y="1836896"/>
          <a:ext cx="2072217" cy="2514600"/>
        </p:xfrm>
        <a:graphic>
          <a:graphicData uri="http://schemas.openxmlformats.org/presentationml/2006/ole">
            <mc:AlternateContent xmlns:mc="http://schemas.openxmlformats.org/markup-compatibility/2006">
              <mc:Choice xmlns:v="urn:schemas-microsoft-com:vml" Requires="v">
                <p:oleObj spid="_x0000_s1039" name="Visio" r:id="rId4" imgW="1049391" imgH="1279967" progId="Visio.Drawing.11">
                  <p:embed/>
                </p:oleObj>
              </mc:Choice>
              <mc:Fallback>
                <p:oleObj name="Visio" r:id="rId4" imgW="1049391" imgH="1279967" progId="Visio.Drawing.11">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749" y="1836896"/>
                        <a:ext cx="2072217" cy="2514600"/>
                      </a:xfrm>
                      <a:prstGeom prst="rect">
                        <a:avLst/>
                      </a:prstGeom>
                      <a:noFill/>
                    </p:spPr>
                  </p:pic>
                </p:oleObj>
              </mc:Fallback>
            </mc:AlternateContent>
          </a:graphicData>
        </a:graphic>
      </p:graphicFrame>
    </p:spTree>
    <p:extLst>
      <p:ext uri="{BB962C8B-B14F-4D97-AF65-F5344CB8AC3E}">
        <p14:creationId xmlns:p14="http://schemas.microsoft.com/office/powerpoint/2010/main" val="28071599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5</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5" name="文本框 1"/>
          <p:cNvSpPr txBox="1"/>
          <p:nvPr/>
        </p:nvSpPr>
        <p:spPr>
          <a:xfrm>
            <a:off x="577850" y="1118935"/>
            <a:ext cx="7956550" cy="923330"/>
          </a:xfrm>
          <a:prstGeom prst="rect">
            <a:avLst/>
          </a:prstGeom>
          <a:noFill/>
        </p:spPr>
        <p:txBody>
          <a:bodyPr wrap="square" rtlCol="0">
            <a:spAutoFit/>
          </a:bodyPr>
          <a:lstStyle/>
          <a:p>
            <a:pPr>
              <a:lnSpc>
                <a:spcPct val="150000"/>
              </a:lnSpc>
            </a:pPr>
            <a:r>
              <a:rPr lang="en-US" altLang="zh-CN" dirty="0" smtClean="0"/>
              <a:t>2.2 </a:t>
            </a:r>
            <a:r>
              <a:rPr lang="zh-CN" altLang="en-US" dirty="0" smtClean="0"/>
              <a:t>主机</a:t>
            </a:r>
            <a:r>
              <a:rPr lang="zh-CN" altLang="en-US" dirty="0" smtClean="0"/>
              <a:t>数据接收</a:t>
            </a:r>
            <a:r>
              <a:rPr lang="zh-CN" altLang="en-US" dirty="0" smtClean="0"/>
              <a:t>流程说明</a:t>
            </a:r>
            <a:endParaRPr lang="en-US" altLang="zh-CN" dirty="0"/>
          </a:p>
          <a:p>
            <a:pPr>
              <a:lnSpc>
                <a:spcPct val="150000"/>
              </a:lnSpc>
            </a:pPr>
            <a:endParaRPr lang="zh-CN" altLang="zh-CN" dirty="0"/>
          </a:p>
        </p:txBody>
      </p:sp>
      <p:sp>
        <p:nvSpPr>
          <p:cNvPr id="16" name="矩形 15"/>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7" name="矩形 16"/>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8"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9"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20" name="图片 3"/>
          <p:cNvPicPr>
            <a:picLocks noChangeAspect="1"/>
          </p:cNvPicPr>
          <p:nvPr/>
        </p:nvPicPr>
        <p:blipFill>
          <a:blip r:embed="rId3"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2.</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实验原理</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4214217853"/>
              </p:ext>
            </p:extLst>
          </p:nvPr>
        </p:nvGraphicFramePr>
        <p:xfrm>
          <a:off x="1065849" y="1619250"/>
          <a:ext cx="2591751" cy="3549572"/>
        </p:xfrm>
        <a:graphic>
          <a:graphicData uri="http://schemas.openxmlformats.org/presentationml/2006/ole">
            <mc:AlternateContent xmlns:mc="http://schemas.openxmlformats.org/markup-compatibility/2006">
              <mc:Choice xmlns:v="urn:schemas-microsoft-com:vml" Requires="v">
                <p:oleObj spid="_x0000_s5124" name="Visio" r:id="rId4" imgW="1981836" imgH="2720147" progId="Visio.Drawing.11">
                  <p:embed/>
                </p:oleObj>
              </mc:Choice>
              <mc:Fallback>
                <p:oleObj name="Visio" r:id="rId4" imgW="1981836" imgH="2720147" progId="Visio.Drawing.11">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5849" y="1619250"/>
                        <a:ext cx="2591751" cy="3549572"/>
                      </a:xfrm>
                      <a:prstGeom prst="rect">
                        <a:avLst/>
                      </a:prstGeom>
                      <a:noFill/>
                    </p:spPr>
                  </p:pic>
                </p:oleObj>
              </mc:Fallback>
            </mc:AlternateContent>
          </a:graphicData>
        </a:graphic>
      </p:graphicFrame>
    </p:spTree>
    <p:extLst>
      <p:ext uri="{BB962C8B-B14F-4D97-AF65-F5344CB8AC3E}">
        <p14:creationId xmlns:p14="http://schemas.microsoft.com/office/powerpoint/2010/main" val="1494994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6</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23"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3.</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实验步骤</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13" name="文本框 1"/>
          <p:cNvSpPr txBox="1"/>
          <p:nvPr/>
        </p:nvSpPr>
        <p:spPr>
          <a:xfrm>
            <a:off x="577850" y="1118935"/>
            <a:ext cx="7956550" cy="2585323"/>
          </a:xfrm>
          <a:prstGeom prst="rect">
            <a:avLst/>
          </a:prstGeom>
          <a:noFill/>
        </p:spPr>
        <p:txBody>
          <a:bodyPr wrap="square" rtlCol="0">
            <a:spAutoFit/>
          </a:bodyPr>
          <a:lstStyle/>
          <a:p>
            <a:pPr>
              <a:lnSpc>
                <a:spcPct val="150000"/>
              </a:lnSpc>
            </a:pPr>
            <a:r>
              <a:rPr lang="en-US" altLang="zh-CN" dirty="0" smtClean="0"/>
              <a:t>3.1 </a:t>
            </a:r>
            <a:r>
              <a:rPr lang="zh-CN" altLang="en-US" dirty="0" smtClean="0"/>
              <a:t>复制</a:t>
            </a:r>
            <a:r>
              <a:rPr lang="en-US" altLang="zh-CN" dirty="0"/>
              <a:t>Material</a:t>
            </a:r>
            <a:r>
              <a:rPr lang="zh-CN" altLang="en-US" dirty="0"/>
              <a:t>中的文件夹到</a:t>
            </a:r>
            <a:r>
              <a:rPr lang="en-US" altLang="zh-CN" dirty="0" err="1"/>
              <a:t>CProgramTest</a:t>
            </a:r>
            <a:r>
              <a:rPr lang="zh-CN" altLang="en-US" dirty="0"/>
              <a:t>文件夹</a:t>
            </a:r>
            <a:r>
              <a:rPr lang="zh-CN" altLang="en-US" dirty="0" smtClean="0"/>
              <a:t>中</a:t>
            </a:r>
            <a:endParaRPr lang="en-US" altLang="zh-CN" dirty="0" smtClean="0"/>
          </a:p>
          <a:p>
            <a:pPr>
              <a:lnSpc>
                <a:spcPct val="150000"/>
              </a:lnSpc>
            </a:pPr>
            <a:r>
              <a:rPr lang="en-US" altLang="zh-CN" dirty="0" smtClean="0"/>
              <a:t>3.2 </a:t>
            </a:r>
            <a:r>
              <a:rPr lang="zh-CN" altLang="en-US" dirty="0"/>
              <a:t>打开</a:t>
            </a:r>
            <a:r>
              <a:rPr lang="en-US" altLang="zh-CN" dirty="0" smtClean="0"/>
              <a:t>Project</a:t>
            </a:r>
            <a:r>
              <a:rPr lang="zh-CN" altLang="en-US" dirty="0" smtClean="0"/>
              <a:t>文件夹中的</a:t>
            </a:r>
            <a:r>
              <a:rPr lang="en-US" altLang="zh-CN" dirty="0" smtClean="0"/>
              <a:t>Project.sln</a:t>
            </a:r>
            <a:r>
              <a:rPr lang="zh-CN" altLang="en-US" dirty="0" smtClean="0"/>
              <a:t>文件</a:t>
            </a:r>
            <a:endParaRPr lang="en-US" altLang="zh-CN" dirty="0" smtClean="0"/>
          </a:p>
          <a:p>
            <a:pPr>
              <a:lnSpc>
                <a:spcPct val="150000"/>
              </a:lnSpc>
            </a:pPr>
            <a:r>
              <a:rPr lang="en-US" altLang="zh-CN" dirty="0" smtClean="0"/>
              <a:t>3.3 </a:t>
            </a:r>
            <a:r>
              <a:rPr lang="zh-CN" altLang="en-US" dirty="0" smtClean="0"/>
              <a:t>完善</a:t>
            </a:r>
            <a:r>
              <a:rPr lang="en-US" altLang="zh-CN" dirty="0" err="1" smtClean="0"/>
              <a:t>ProcMCUData.h</a:t>
            </a:r>
            <a:r>
              <a:rPr lang="en-US" altLang="zh-CN" dirty="0"/>
              <a:t>/</a:t>
            </a:r>
            <a:r>
              <a:rPr lang="en-US" altLang="zh-CN" dirty="0" smtClean="0"/>
              <a:t>.c</a:t>
            </a:r>
            <a:r>
              <a:rPr lang="zh-CN" altLang="en-US" dirty="0" smtClean="0"/>
              <a:t>文件</a:t>
            </a:r>
            <a:endParaRPr lang="en-US" altLang="zh-CN" dirty="0" smtClean="0"/>
          </a:p>
          <a:p>
            <a:pPr>
              <a:lnSpc>
                <a:spcPct val="150000"/>
              </a:lnSpc>
            </a:pPr>
            <a:r>
              <a:rPr lang="en-US" altLang="zh-CN" dirty="0" smtClean="0"/>
              <a:t>3.4 </a:t>
            </a:r>
            <a:r>
              <a:rPr lang="zh-CN" altLang="en-US" dirty="0" smtClean="0"/>
              <a:t>完善</a:t>
            </a:r>
            <a:r>
              <a:rPr lang="en-US" altLang="zh-CN" dirty="0" err="1" smtClean="0"/>
              <a:t>SendCmdToMCU</a:t>
            </a:r>
            <a:r>
              <a:rPr lang="en-US" altLang="zh-CN" dirty="0" err="1" smtClean="0"/>
              <a:t>.h</a:t>
            </a:r>
            <a:r>
              <a:rPr lang="en-US" altLang="zh-CN" dirty="0"/>
              <a:t>/.c</a:t>
            </a:r>
            <a:r>
              <a:rPr lang="zh-CN" altLang="en-US" dirty="0" smtClean="0"/>
              <a:t>文件</a:t>
            </a:r>
            <a:endParaRPr lang="en-US" altLang="zh-CN" dirty="0" smtClean="0"/>
          </a:p>
          <a:p>
            <a:pPr>
              <a:lnSpc>
                <a:spcPct val="150000"/>
              </a:lnSpc>
            </a:pPr>
            <a:r>
              <a:rPr lang="en-US" altLang="zh-CN" dirty="0" smtClean="0"/>
              <a:t>3.5 </a:t>
            </a:r>
            <a:r>
              <a:rPr lang="zh-CN" altLang="en-US" dirty="0" smtClean="0"/>
              <a:t>完善</a:t>
            </a:r>
            <a:r>
              <a:rPr lang="en-US" altLang="zh-CN" dirty="0" err="1" smtClean="0"/>
              <a:t>App.c</a:t>
            </a:r>
            <a:r>
              <a:rPr lang="zh-CN" altLang="en-US" dirty="0"/>
              <a:t>文件</a:t>
            </a:r>
            <a:endParaRPr lang="en-US" altLang="zh-CN" dirty="0"/>
          </a:p>
          <a:p>
            <a:pPr>
              <a:lnSpc>
                <a:spcPct val="150000"/>
              </a:lnSpc>
            </a:pPr>
            <a:r>
              <a:rPr lang="en-US" altLang="zh-CN" dirty="0" smtClean="0"/>
              <a:t>3.6 </a:t>
            </a:r>
            <a:r>
              <a:rPr lang="zh-CN" altLang="en-US" dirty="0" smtClean="0"/>
              <a:t>项目编译和运行</a:t>
            </a:r>
            <a:endParaRPr lang="en-US" altLang="zh-CN" dirty="0"/>
          </a:p>
        </p:txBody>
      </p:sp>
    </p:spTree>
    <p:extLst>
      <p:ext uri="{BB962C8B-B14F-4D97-AF65-F5344CB8AC3E}">
        <p14:creationId xmlns:p14="http://schemas.microsoft.com/office/powerpoint/2010/main" val="860757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7</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1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4.</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本章任务</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13" name="文本框 1"/>
          <p:cNvSpPr txBox="1"/>
          <p:nvPr/>
        </p:nvSpPr>
        <p:spPr>
          <a:xfrm>
            <a:off x="577850" y="1118935"/>
            <a:ext cx="7956550" cy="2585323"/>
          </a:xfrm>
          <a:prstGeom prst="rect">
            <a:avLst/>
          </a:prstGeom>
          <a:noFill/>
        </p:spPr>
        <p:txBody>
          <a:bodyPr wrap="square" rtlCol="0">
            <a:spAutoFit/>
          </a:bodyPr>
          <a:lstStyle/>
          <a:p>
            <a:r>
              <a:rPr lang="en-US" altLang="zh-CN" dirty="0" smtClean="0"/>
              <a:t>        </a:t>
            </a:r>
            <a:r>
              <a:rPr lang="zh-CN" altLang="zh-CN" dirty="0" smtClean="0"/>
              <a:t>根据</a:t>
            </a:r>
            <a:r>
              <a:rPr lang="zh-CN" altLang="zh-CN" dirty="0"/>
              <a:t>附录</a:t>
            </a:r>
            <a:r>
              <a:rPr lang="en-US" altLang="zh-CN" dirty="0"/>
              <a:t>B</a:t>
            </a:r>
            <a:r>
              <a:rPr lang="zh-CN" altLang="zh-CN" dirty="0"/>
              <a:t>，无创血压模块</a:t>
            </a:r>
            <a:r>
              <a:rPr lang="en-US" altLang="zh-CN" dirty="0"/>
              <a:t>ID</a:t>
            </a:r>
            <a:r>
              <a:rPr lang="zh-CN" altLang="zh-CN" dirty="0"/>
              <a:t>为</a:t>
            </a:r>
            <a:r>
              <a:rPr lang="en-US" altLang="zh-CN" dirty="0"/>
              <a:t>0x14</a:t>
            </a:r>
            <a:r>
              <a:rPr lang="zh-CN" altLang="zh-CN" dirty="0"/>
              <a:t>（</a:t>
            </a:r>
            <a:r>
              <a:rPr lang="en-US" altLang="zh-CN" dirty="0"/>
              <a:t>MODULE_NIBP</a:t>
            </a:r>
            <a:r>
              <a:rPr lang="zh-CN" altLang="zh-CN" dirty="0"/>
              <a:t>），无创血压启动测量命令包的二级</a:t>
            </a:r>
            <a:r>
              <a:rPr lang="en-US" altLang="zh-CN" dirty="0"/>
              <a:t>ID</a:t>
            </a:r>
            <a:r>
              <a:rPr lang="zh-CN" altLang="zh-CN" dirty="0"/>
              <a:t>为</a:t>
            </a:r>
            <a:r>
              <a:rPr lang="en-US" altLang="zh-CN" dirty="0"/>
              <a:t>0x80</a:t>
            </a:r>
            <a:r>
              <a:rPr lang="zh-CN" altLang="zh-CN" dirty="0"/>
              <a:t>（</a:t>
            </a:r>
            <a:r>
              <a:rPr lang="en-US" altLang="zh-CN" dirty="0"/>
              <a:t>CMD_NIBP_START</a:t>
            </a:r>
            <a:r>
              <a:rPr lang="zh-CN" altLang="zh-CN" dirty="0"/>
              <a:t>），无创血压中止测量命令包的二级</a:t>
            </a:r>
            <a:r>
              <a:rPr lang="en-US" altLang="zh-CN" dirty="0"/>
              <a:t>ID</a:t>
            </a:r>
            <a:r>
              <a:rPr lang="zh-CN" altLang="zh-CN" dirty="0"/>
              <a:t>为</a:t>
            </a:r>
            <a:r>
              <a:rPr lang="en-US" altLang="zh-CN" dirty="0"/>
              <a:t>0x81</a:t>
            </a:r>
            <a:r>
              <a:rPr lang="zh-CN" altLang="zh-CN" dirty="0"/>
              <a:t>（</a:t>
            </a:r>
            <a:r>
              <a:rPr lang="en-US" altLang="zh-CN" dirty="0"/>
              <a:t>CMD_NIBP_END</a:t>
            </a:r>
            <a:r>
              <a:rPr lang="zh-CN" altLang="zh-CN" dirty="0"/>
              <a:t>），无创血压实时数据包的二级</a:t>
            </a:r>
            <a:r>
              <a:rPr lang="en-US" altLang="zh-CN" dirty="0"/>
              <a:t>ID</a:t>
            </a:r>
            <a:r>
              <a:rPr lang="zh-CN" altLang="zh-CN" dirty="0"/>
              <a:t>为</a:t>
            </a:r>
            <a:r>
              <a:rPr lang="en-US" altLang="zh-CN" dirty="0"/>
              <a:t>0x02</a:t>
            </a:r>
            <a:r>
              <a:rPr lang="zh-CN" altLang="zh-CN" dirty="0"/>
              <a:t>（</a:t>
            </a:r>
            <a:r>
              <a:rPr lang="en-US" altLang="zh-CN" dirty="0"/>
              <a:t>DAT_NIBP_CUFPRE</a:t>
            </a:r>
            <a:r>
              <a:rPr lang="zh-CN" altLang="zh-CN" dirty="0"/>
              <a:t>）。</a:t>
            </a:r>
          </a:p>
          <a:p>
            <a:r>
              <a:rPr lang="en-US" altLang="zh-CN" dirty="0" smtClean="0"/>
              <a:t>        </a:t>
            </a:r>
            <a:r>
              <a:rPr lang="zh-CN" altLang="zh-CN" dirty="0" smtClean="0"/>
              <a:t>参照</a:t>
            </a:r>
            <a:r>
              <a:rPr lang="zh-CN" altLang="zh-CN" dirty="0"/>
              <a:t>本章实验，编写程序实现主机向从机每</a:t>
            </a:r>
            <a:r>
              <a:rPr lang="en-US" altLang="zh-CN" dirty="0"/>
              <a:t>5</a:t>
            </a:r>
            <a:r>
              <a:rPr lang="zh-CN" altLang="zh-CN" dirty="0"/>
              <a:t>秒交替发送无创血压启动测量和无创血压中止测量命令，从机在收到无创血压启动测量命令后，每</a:t>
            </a:r>
            <a:r>
              <a:rPr lang="en-US" altLang="zh-CN" dirty="0"/>
              <a:t>200</a:t>
            </a:r>
            <a:r>
              <a:rPr lang="zh-CN" altLang="zh-CN" dirty="0"/>
              <a:t>毫秒向主机发送一个无创血压实时数据包，从机在收到主机发送的无创血压中止测量命令后，中止发送无创血压实时数据包，待从机再次收到主机发送的无创血压启动测量命令后，又接着每</a:t>
            </a:r>
            <a:r>
              <a:rPr lang="en-US" altLang="zh-CN" dirty="0"/>
              <a:t>200</a:t>
            </a:r>
            <a:r>
              <a:rPr lang="zh-CN" altLang="zh-CN" dirty="0"/>
              <a:t>毫秒向主机发送一个无创血压实时数据。</a:t>
            </a:r>
            <a:endParaRPr lang="en-US" altLang="zh-CN" dirty="0"/>
          </a:p>
        </p:txBody>
      </p:sp>
    </p:spTree>
    <p:extLst>
      <p:ext uri="{BB962C8B-B14F-4D97-AF65-F5344CB8AC3E}">
        <p14:creationId xmlns:p14="http://schemas.microsoft.com/office/powerpoint/2010/main" val="664345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8</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1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4.</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本章任务</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13" name="文本框 1"/>
          <p:cNvSpPr txBox="1"/>
          <p:nvPr/>
        </p:nvSpPr>
        <p:spPr>
          <a:xfrm>
            <a:off x="577850" y="1118935"/>
            <a:ext cx="7956550" cy="2585323"/>
          </a:xfrm>
          <a:prstGeom prst="rect">
            <a:avLst/>
          </a:prstGeom>
          <a:noFill/>
        </p:spPr>
        <p:txBody>
          <a:bodyPr wrap="square" rtlCol="0">
            <a:spAutoFit/>
          </a:bodyPr>
          <a:lstStyle/>
          <a:p>
            <a:r>
              <a:rPr lang="en-US" altLang="zh-CN" dirty="0" smtClean="0"/>
              <a:t>        </a:t>
            </a:r>
            <a:r>
              <a:rPr lang="zh-CN" altLang="zh-CN" dirty="0" smtClean="0"/>
              <a:t>主机</a:t>
            </a:r>
            <a:r>
              <a:rPr lang="zh-CN" altLang="zh-CN" dirty="0"/>
              <a:t>向从机发送的无创血压启动测量命令包和无创血压中止测量命令包通过</a:t>
            </a:r>
            <a:r>
              <a:rPr lang="en-US" altLang="zh-CN" dirty="0" err="1"/>
              <a:t>printf</a:t>
            </a:r>
            <a:r>
              <a:rPr lang="zh-CN" altLang="zh-CN" dirty="0"/>
              <a:t>函数输出到屏幕，从机向主机发送的无创血压实时数据包也是通过</a:t>
            </a:r>
            <a:r>
              <a:rPr lang="en-US" altLang="zh-CN" dirty="0" err="1"/>
              <a:t>printf</a:t>
            </a:r>
            <a:r>
              <a:rPr lang="zh-CN" altLang="zh-CN" dirty="0"/>
              <a:t>函数输出到屏幕。还需要说明的是，无创血压实时数据包包含了实时袖带压力、袖带类型错误标志、测量类型，编写程序时，假设袖带类型错误标志为</a:t>
            </a:r>
            <a:r>
              <a:rPr lang="en-US" altLang="zh-CN" dirty="0"/>
              <a:t>0</a:t>
            </a:r>
            <a:r>
              <a:rPr lang="zh-CN" altLang="zh-CN" dirty="0"/>
              <a:t>，即</a:t>
            </a:r>
            <a:r>
              <a:rPr lang="en-US" altLang="zh-CN" dirty="0"/>
              <a:t>“</a:t>
            </a:r>
            <a:r>
              <a:rPr lang="zh-CN" altLang="zh-CN" dirty="0"/>
              <a:t>袖带使用正常</a:t>
            </a:r>
            <a:r>
              <a:rPr lang="en-US" altLang="zh-CN" dirty="0"/>
              <a:t>”</a:t>
            </a:r>
            <a:r>
              <a:rPr lang="zh-CN" altLang="zh-CN" dirty="0"/>
              <a:t>，测量类型定义为</a:t>
            </a:r>
            <a:r>
              <a:rPr lang="en-US" altLang="zh-CN" dirty="0"/>
              <a:t>1</a:t>
            </a:r>
            <a:r>
              <a:rPr lang="zh-CN" altLang="zh-CN" dirty="0"/>
              <a:t>，即</a:t>
            </a:r>
            <a:r>
              <a:rPr lang="en-US" altLang="zh-CN" dirty="0"/>
              <a:t>“</a:t>
            </a:r>
            <a:r>
              <a:rPr lang="zh-CN" altLang="zh-CN" dirty="0"/>
              <a:t>在手动测量方式下</a:t>
            </a:r>
            <a:r>
              <a:rPr lang="en-US" altLang="zh-CN" dirty="0"/>
              <a:t>”</a:t>
            </a:r>
            <a:r>
              <a:rPr lang="zh-CN" altLang="zh-CN" dirty="0"/>
              <a:t>。从机向主机每发送一次无创血压实时数据包，数据包中的</a:t>
            </a:r>
            <a:r>
              <a:rPr lang="en-US" altLang="zh-CN" dirty="0"/>
              <a:t>“</a:t>
            </a:r>
            <a:r>
              <a:rPr lang="zh-CN" altLang="zh-CN" dirty="0"/>
              <a:t>实时袖带压力</a:t>
            </a:r>
            <a:r>
              <a:rPr lang="en-US" altLang="zh-CN" dirty="0"/>
              <a:t>”</a:t>
            </a:r>
            <a:r>
              <a:rPr lang="zh-CN" altLang="zh-CN" dirty="0"/>
              <a:t>进行加</a:t>
            </a:r>
            <a:r>
              <a:rPr lang="en-US" altLang="zh-CN" dirty="0"/>
              <a:t>1</a:t>
            </a:r>
            <a:r>
              <a:rPr lang="zh-CN" altLang="zh-CN" dirty="0"/>
              <a:t>递增操作，假设从机每次收到主机发送的无创血压启动测量命令包时，第一次发送的数据包中的</a:t>
            </a:r>
            <a:r>
              <a:rPr lang="en-US" altLang="zh-CN" dirty="0"/>
              <a:t>“</a:t>
            </a:r>
            <a:r>
              <a:rPr lang="zh-CN" altLang="zh-CN" dirty="0"/>
              <a:t>实时袖带压力</a:t>
            </a:r>
            <a:r>
              <a:rPr lang="en-US" altLang="zh-CN" dirty="0"/>
              <a:t>”</a:t>
            </a:r>
            <a:r>
              <a:rPr lang="zh-CN" altLang="zh-CN" dirty="0"/>
              <a:t>为</a:t>
            </a:r>
            <a:r>
              <a:rPr lang="en-US" altLang="zh-CN" dirty="0"/>
              <a:t>0</a:t>
            </a:r>
            <a:r>
              <a:rPr lang="zh-CN" altLang="zh-CN" dirty="0"/>
              <a:t>，第二次则为</a:t>
            </a:r>
            <a:r>
              <a:rPr lang="en-US" altLang="zh-CN" dirty="0"/>
              <a:t>1</a:t>
            </a:r>
            <a:r>
              <a:rPr lang="zh-CN" altLang="zh-CN" dirty="0"/>
              <a:t>，以此类推，如果递增到</a:t>
            </a:r>
            <a:r>
              <a:rPr lang="en-US" altLang="zh-CN" dirty="0"/>
              <a:t>160</a:t>
            </a:r>
            <a:r>
              <a:rPr lang="zh-CN" altLang="zh-CN" dirty="0"/>
              <a:t>，则停止发送实时袖带压数据包</a:t>
            </a:r>
            <a:r>
              <a:rPr lang="zh-CN" altLang="zh-CN" dirty="0" smtClean="0"/>
              <a:t>。</a:t>
            </a:r>
            <a:endParaRPr lang="en-US" altLang="zh-CN" dirty="0"/>
          </a:p>
        </p:txBody>
      </p:sp>
    </p:spTree>
    <p:extLst>
      <p:ext uri="{BB962C8B-B14F-4D97-AF65-F5344CB8AC3E}">
        <p14:creationId xmlns:p14="http://schemas.microsoft.com/office/powerpoint/2010/main" val="7833433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直角三角形 1"/>
          <p:cNvSpPr/>
          <p:nvPr/>
        </p:nvSpPr>
        <p:spPr>
          <a:xfrm rot="16200000">
            <a:off x="8495824" y="4495006"/>
            <a:ext cx="538163" cy="760730"/>
          </a:xfrm>
          <a:prstGeom prst="rtTriangle">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3"/>
          <p:cNvSpPr>
            <a:spLocks noGrp="1"/>
          </p:cNvSpPr>
          <p:nvPr>
            <p:ph type="sldNum" sz="quarter" idx="12"/>
          </p:nvPr>
        </p:nvSpPr>
        <p:spPr>
          <a:xfrm>
            <a:off x="8633301" y="4808935"/>
            <a:ext cx="445294" cy="296108"/>
          </a:xfrm>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fld id="{F994B67B-E22E-4DB1-9BCB-B838A6D07689}" type="slidenum">
              <a:rPr lang="en-US" altLang="zh-CN" sz="2000" smtClean="0">
                <a:solidFill>
                  <a:schemeClr val="bg1"/>
                </a:solidFill>
                <a:latin typeface="Times New Roman" panose="02020603050405020304" pitchFamily="18" charset="0"/>
                <a:cs typeface="Times New Roman" panose="02020603050405020304" pitchFamily="18" charset="0"/>
              </a:rPr>
              <a:t>9</a:t>
            </a:fld>
            <a:endParaRPr lang="en-US" altLang="zh-CN" sz="2000" dirty="0" smtClean="0">
              <a:solidFill>
                <a:schemeClr val="bg1"/>
              </a:solidFill>
              <a:latin typeface="Times New Roman" panose="02020603050405020304" pitchFamily="18" charset="0"/>
              <a:cs typeface="Times New Roman" panose="02020603050405020304" pitchFamily="18" charset="0"/>
            </a:endParaRPr>
          </a:p>
        </p:txBody>
      </p:sp>
      <p:sp>
        <p:nvSpPr>
          <p:cNvPr id="14" name="矩形 13"/>
          <p:cNvSpPr/>
          <p:nvPr/>
        </p:nvSpPr>
        <p:spPr>
          <a:xfrm>
            <a:off x="-1905" y="-953"/>
            <a:ext cx="7025005" cy="579120"/>
          </a:xfrm>
          <a:prstGeom prst="rect">
            <a:avLst/>
          </a:prstGeom>
          <a:solidFill>
            <a:srgbClr val="285C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15" name="矩形 14"/>
          <p:cNvSpPr/>
          <p:nvPr/>
        </p:nvSpPr>
        <p:spPr>
          <a:xfrm>
            <a:off x="977900" y="1080611"/>
            <a:ext cx="7175500" cy="45719"/>
          </a:xfrm>
          <a:prstGeom prst="rect">
            <a:avLst/>
          </a:prstGeom>
          <a:solidFill>
            <a:srgbClr val="F4C41E"/>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350"/>
          </a:p>
        </p:txBody>
      </p:sp>
      <p:sp>
        <p:nvSpPr>
          <p:cNvPr id="16" name="Rectangle 9"/>
          <p:cNvSpPr>
            <a:spLocks noChangeArrowheads="1"/>
          </p:cNvSpPr>
          <p:nvPr/>
        </p:nvSpPr>
        <p:spPr bwMode="auto">
          <a:xfrm>
            <a:off x="-1906" y="91792"/>
            <a:ext cx="70250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《C</a:t>
            </a:r>
            <a:r>
              <a:rPr lang="zh-CN" altLang="en-US"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语言程序设计与应用</a:t>
            </a:r>
            <a:r>
              <a:rPr lang="en-US" altLang="zh-CN" sz="2000" dirty="0" smtClean="0">
                <a:solidFill>
                  <a:schemeClr val="bg1"/>
                </a:solidFill>
                <a:latin typeface="微软雅黑" panose="020B0503020204020204" charset="-122"/>
                <a:ea typeface="微软雅黑" panose="020B0503020204020204" charset="-122"/>
                <a:cs typeface="微软雅黑" panose="020B0503020204020204" charset="-122"/>
                <a:sym typeface="+mn-ea"/>
              </a:rPr>
              <a:t>》-</a:t>
            </a:r>
            <a:r>
              <a:rPr lang="zh-CN" altLang="en-US" sz="2000" dirty="0">
                <a:solidFill>
                  <a:schemeClr val="bg1"/>
                </a:solidFill>
                <a:latin typeface="微软雅黑" panose="020B0503020204020204" charset="-122"/>
                <a:ea typeface="微软雅黑" panose="020B0503020204020204" charset="-122"/>
                <a:cs typeface="微软雅黑" panose="020B0503020204020204" charset="-122"/>
                <a:sym typeface="+mn-ea"/>
              </a:rPr>
              <a:t>配套讲义</a:t>
            </a:r>
            <a:endParaRPr lang="zh-CN" altLang="en-US" sz="2000"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17"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8" name="图片 3"/>
          <p:cNvPicPr>
            <a:picLocks noChangeAspect="1"/>
          </p:cNvPicPr>
          <p:nvPr/>
        </p:nvPicPr>
        <p:blipFill>
          <a:blip r:embed="rId2" cstate="print">
            <a:extLst>
              <a:ext uri="{28A0092B-C50C-407E-A947-70E740481C1C}">
                <a14:useLocalDpi xmlns:a14="http://schemas.microsoft.com/office/drawing/2010/main" val="0"/>
              </a:ext>
            </a:extLst>
          </a:blip>
          <a:srcRect t="22894" b="23177"/>
          <a:stretch>
            <a:fillRect/>
          </a:stretch>
        </p:blipFill>
        <p:spPr>
          <a:xfrm>
            <a:off x="6962139" y="4406"/>
            <a:ext cx="2181861" cy="579120"/>
          </a:xfrm>
          <a:prstGeom prst="rect">
            <a:avLst/>
          </a:prstGeom>
        </p:spPr>
      </p:pic>
      <p:sp>
        <p:nvSpPr>
          <p:cNvPr id="11" name="Rectangle 8"/>
          <p:cNvSpPr txBox="1">
            <a:spLocks noChangeArrowheads="1"/>
          </p:cNvSpPr>
          <p:nvPr/>
        </p:nvSpPr>
        <p:spPr bwMode="auto">
          <a:xfrm>
            <a:off x="1142525" y="583526"/>
            <a:ext cx="6881813" cy="392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fontAlgn="base">
              <a:lnSpc>
                <a:spcPct val="120000"/>
              </a:lnSpc>
              <a:spcBef>
                <a:spcPct val="0"/>
              </a:spcBef>
              <a:spcAft>
                <a:spcPct val="0"/>
              </a:spcAft>
              <a:buFont typeface="Arial" panose="020B0604020202020204" pitchFamily="34" charset="0"/>
              <a:buNone/>
            </a:pPr>
            <a:r>
              <a:rPr lang="en-US" altLang="zh-CN" sz="2400" dirty="0" smtClean="0">
                <a:solidFill>
                  <a:schemeClr val="tx2">
                    <a:lumMod val="75000"/>
                  </a:schemeClr>
                </a:solidFill>
                <a:latin typeface="微软雅黑" panose="020B0503020204020204" charset="-122"/>
                <a:ea typeface="微软雅黑" panose="020B0503020204020204" charset="-122"/>
                <a:sym typeface="+mn-ea"/>
              </a:rPr>
              <a:t>5.</a:t>
            </a:r>
            <a:r>
              <a:rPr lang="zh-CN" altLang="en-US" sz="2400" dirty="0" smtClean="0">
                <a:solidFill>
                  <a:schemeClr val="tx2">
                    <a:lumMod val="75000"/>
                  </a:schemeClr>
                </a:solidFill>
                <a:latin typeface="微软雅黑" panose="020B0503020204020204" charset="-122"/>
                <a:ea typeface="微软雅黑" panose="020B0503020204020204" charset="-122"/>
                <a:sym typeface="+mn-ea"/>
              </a:rPr>
              <a:t>本章习题</a:t>
            </a:r>
            <a:endParaRPr lang="en-US" altLang="zh-CN" sz="2400" dirty="0" smtClean="0">
              <a:solidFill>
                <a:schemeClr val="tx2">
                  <a:lumMod val="75000"/>
                </a:schemeClr>
              </a:solidFill>
              <a:latin typeface="微软雅黑" panose="020B0503020204020204" charset="-122"/>
              <a:ea typeface="微软雅黑" panose="020B0503020204020204" charset="-122"/>
            </a:endParaRPr>
          </a:p>
        </p:txBody>
      </p:sp>
      <p:sp>
        <p:nvSpPr>
          <p:cNvPr id="13" name="文本框 1"/>
          <p:cNvSpPr txBox="1"/>
          <p:nvPr/>
        </p:nvSpPr>
        <p:spPr>
          <a:xfrm>
            <a:off x="577850" y="1118935"/>
            <a:ext cx="7956550" cy="3000821"/>
          </a:xfrm>
          <a:prstGeom prst="rect">
            <a:avLst/>
          </a:prstGeom>
          <a:noFill/>
        </p:spPr>
        <p:txBody>
          <a:bodyPr wrap="square" rtlCol="0">
            <a:spAutoFit/>
          </a:bodyPr>
          <a:lstStyle/>
          <a:p>
            <a:pPr lvl="0">
              <a:lnSpc>
                <a:spcPct val="150000"/>
              </a:lnSpc>
            </a:pPr>
            <a:r>
              <a:rPr lang="zh-CN" altLang="en-US" dirty="0" smtClean="0"/>
              <a:t>    （</a:t>
            </a:r>
            <a:r>
              <a:rPr lang="en-US" altLang="zh-CN" dirty="0"/>
              <a:t>1</a:t>
            </a:r>
            <a:r>
              <a:rPr lang="zh-CN" altLang="en-US" dirty="0" smtClean="0"/>
              <a:t>）</a:t>
            </a:r>
            <a:r>
              <a:rPr lang="zh-CN" altLang="zh-CN" dirty="0"/>
              <a:t>简述主机发送命令的详细</a:t>
            </a:r>
            <a:r>
              <a:rPr lang="zh-CN" altLang="zh-CN" dirty="0" smtClean="0"/>
              <a:t>流程</a:t>
            </a:r>
            <a:r>
              <a:rPr lang="zh-CN" altLang="en-US" dirty="0" smtClean="0"/>
              <a:t>。</a:t>
            </a:r>
            <a:endParaRPr lang="zh-CN" altLang="zh-CN" dirty="0"/>
          </a:p>
          <a:p>
            <a:pPr lvl="0">
              <a:lnSpc>
                <a:spcPct val="150000"/>
              </a:lnSpc>
            </a:pPr>
            <a:r>
              <a:rPr lang="en-US" altLang="zh-CN" dirty="0" smtClean="0"/>
              <a:t>    </a:t>
            </a:r>
            <a:r>
              <a:rPr lang="zh-CN" altLang="en-US" dirty="0" smtClean="0"/>
              <a:t>（</a:t>
            </a:r>
            <a:r>
              <a:rPr lang="en-US" altLang="zh-CN" dirty="0" smtClean="0"/>
              <a:t>2</a:t>
            </a:r>
            <a:r>
              <a:rPr lang="zh-CN" altLang="en-US" dirty="0" smtClean="0"/>
              <a:t>）</a:t>
            </a:r>
            <a:r>
              <a:rPr lang="zh-CN" altLang="zh-CN" dirty="0"/>
              <a:t>命令主机接收数据的详细</a:t>
            </a:r>
            <a:r>
              <a:rPr lang="zh-CN" altLang="zh-CN" dirty="0" smtClean="0"/>
              <a:t>流程</a:t>
            </a:r>
            <a:r>
              <a:rPr lang="zh-CN" altLang="en-US" dirty="0" smtClean="0"/>
              <a:t>。</a:t>
            </a:r>
            <a:r>
              <a:rPr lang="zh-CN" altLang="zh-CN" dirty="0" smtClean="0"/>
              <a:t> </a:t>
            </a:r>
            <a:endParaRPr lang="zh-CN" altLang="zh-CN" dirty="0"/>
          </a:p>
          <a:p>
            <a:pPr>
              <a:lnSpc>
                <a:spcPct val="150000"/>
              </a:lnSpc>
            </a:pPr>
            <a:r>
              <a:rPr lang="en-US" altLang="zh-CN" dirty="0" smtClean="0"/>
              <a:t>    </a:t>
            </a:r>
            <a:r>
              <a:rPr lang="zh-CN" altLang="en-US" dirty="0" smtClean="0"/>
              <a:t>（</a:t>
            </a:r>
            <a:r>
              <a:rPr lang="en-US" altLang="zh-CN" dirty="0" smtClean="0"/>
              <a:t>3</a:t>
            </a:r>
            <a:r>
              <a:rPr lang="zh-CN" altLang="en-US" dirty="0" smtClean="0"/>
              <a:t>）</a:t>
            </a:r>
            <a:r>
              <a:rPr lang="zh-CN" altLang="zh-CN" dirty="0"/>
              <a:t>本章实验中的</a:t>
            </a:r>
            <a:r>
              <a:rPr lang="en-US" altLang="zh-CN" dirty="0" err="1"/>
              <a:t>ProcMCUData</a:t>
            </a:r>
            <a:r>
              <a:rPr lang="zh-CN" altLang="zh-CN" dirty="0"/>
              <a:t>模块都有哪些</a:t>
            </a:r>
            <a:r>
              <a:rPr lang="en-US" altLang="zh-CN" dirty="0"/>
              <a:t>API</a:t>
            </a:r>
            <a:r>
              <a:rPr lang="zh-CN" altLang="zh-CN" dirty="0"/>
              <a:t>函数？简述每个</a:t>
            </a:r>
            <a:r>
              <a:rPr lang="en-US" altLang="zh-CN" dirty="0"/>
              <a:t>API</a:t>
            </a:r>
            <a:r>
              <a:rPr lang="zh-CN" altLang="zh-CN" dirty="0"/>
              <a:t>函数的功能。</a:t>
            </a:r>
          </a:p>
          <a:p>
            <a:pPr lvl="0">
              <a:lnSpc>
                <a:spcPct val="150000"/>
              </a:lnSpc>
            </a:pPr>
            <a:r>
              <a:rPr lang="zh-CN" altLang="en-US" dirty="0" smtClean="0"/>
              <a:t>    （</a:t>
            </a:r>
            <a:r>
              <a:rPr lang="en-US" altLang="zh-CN" dirty="0" smtClean="0"/>
              <a:t>4</a:t>
            </a:r>
            <a:r>
              <a:rPr lang="zh-CN" altLang="en-US" dirty="0" smtClean="0"/>
              <a:t>）</a:t>
            </a:r>
            <a:r>
              <a:rPr lang="zh-CN" altLang="zh-CN" dirty="0" smtClean="0"/>
              <a:t>本章</a:t>
            </a:r>
            <a:r>
              <a:rPr lang="zh-CN" altLang="zh-CN" dirty="0"/>
              <a:t>实验中的</a:t>
            </a:r>
            <a:r>
              <a:rPr lang="en-US" altLang="zh-CN" dirty="0" err="1"/>
              <a:t>SendCmdToMCU</a:t>
            </a:r>
            <a:r>
              <a:rPr lang="zh-CN" altLang="zh-CN" dirty="0"/>
              <a:t>模块都有哪些</a:t>
            </a:r>
            <a:r>
              <a:rPr lang="en-US" altLang="zh-CN" dirty="0"/>
              <a:t>API</a:t>
            </a:r>
            <a:r>
              <a:rPr lang="zh-CN" altLang="zh-CN" dirty="0"/>
              <a:t>函数？简述每个</a:t>
            </a:r>
            <a:r>
              <a:rPr lang="en-US" altLang="zh-CN" dirty="0"/>
              <a:t>API</a:t>
            </a:r>
            <a:r>
              <a:rPr lang="zh-CN" altLang="zh-CN" dirty="0"/>
              <a:t>函数的</a:t>
            </a:r>
            <a:r>
              <a:rPr lang="zh-CN" altLang="zh-CN" dirty="0" smtClean="0"/>
              <a:t>功能</a:t>
            </a:r>
            <a:r>
              <a:rPr lang="zh-CN" altLang="en-US" dirty="0" smtClean="0"/>
              <a:t>。</a:t>
            </a:r>
            <a:endParaRPr lang="zh-CN" altLang="zh-CN" dirty="0"/>
          </a:p>
          <a:p>
            <a:pPr>
              <a:lnSpc>
                <a:spcPct val="150000"/>
              </a:lnSpc>
            </a:pPr>
            <a:endParaRPr lang="zh-CN" altLang="zh-CN" dirty="0"/>
          </a:p>
        </p:txBody>
      </p:sp>
    </p:spTree>
    <p:extLst>
      <p:ext uri="{BB962C8B-B14F-4D97-AF65-F5344CB8AC3E}">
        <p14:creationId xmlns:p14="http://schemas.microsoft.com/office/powerpoint/2010/main" val="1835734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1195</TotalTime>
  <Words>686</Words>
  <Application>Microsoft Office PowerPoint</Application>
  <PresentationFormat>全屏显示(16:9)</PresentationFormat>
  <Paragraphs>55</Paragraphs>
  <Slides>10</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2" baseType="lpstr">
      <vt:lpstr>Office 主题</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dc:creator>
  <cp:lastModifiedBy>Administrator</cp:lastModifiedBy>
  <cp:revision>230</cp:revision>
  <dcterms:created xsi:type="dcterms:W3CDTF">2017-08-03T09:01:00Z</dcterms:created>
  <dcterms:modified xsi:type="dcterms:W3CDTF">2021-03-05T12:06:42Z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