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2"/>
    <p:sldId id="318" r:id="rId3"/>
    <p:sldId id="368" r:id="rId4"/>
    <p:sldId id="381" r:id="rId5"/>
    <p:sldId id="385" r:id="rId6"/>
    <p:sldId id="386" r:id="rId7"/>
    <p:sldId id="387" r:id="rId8"/>
    <p:sldId id="394" r:id="rId9"/>
    <p:sldId id="393" r:id="rId10"/>
    <p:sldId id="392" r:id="rId11"/>
    <p:sldId id="391" r:id="rId12"/>
    <p:sldId id="395" r:id="rId13"/>
    <p:sldId id="389" r:id="rId14"/>
    <p:sldId id="388" r:id="rId15"/>
    <p:sldId id="382" r:id="rId16"/>
    <p:sldId id="384" r:id="rId17"/>
    <p:sldId id="383" r:id="rId18"/>
    <p:sldId id="319" r:id="rId19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384" y="-176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aidu.com/s?wd=%E9%A2%84%E5%A4%84%E7%90%86%E5%99%A8&amp;tn=44039180_cpr&amp;fenlei=mv6quAkxTZn0IZRqIHckPjm4nH00T1YdPymvuhwbm1wWnvuWryfz0ZwV5Hcvrjm3rH6sPfKWUMw85HfYnjn4nH6sgvPsT6KdThsqpZwYTjCEQLGCpyw9Uz4Bmy-bIi4WUvYETgN-TLwGUv3EPjmkPWm4rHf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章：简单的秒值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2.7 </a:t>
            </a:r>
            <a:r>
              <a:rPr lang="zh-CN" altLang="zh-CN" dirty="0"/>
              <a:t>用</a:t>
            </a:r>
            <a:r>
              <a:rPr lang="en-US" altLang="zh-CN" dirty="0" err="1"/>
              <a:t>printf</a:t>
            </a:r>
            <a:r>
              <a:rPr lang="zh-CN" altLang="zh-CN" dirty="0"/>
              <a:t>函数输出数据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print</a:t>
            </a:r>
            <a:r>
              <a:rPr lang="zh-CN" altLang="zh-CN" dirty="0"/>
              <a:t>在使用</a:t>
            </a:r>
            <a:r>
              <a:rPr lang="en-US" altLang="zh-CN" dirty="0"/>
              <a:t>C</a:t>
            </a:r>
            <a:r>
              <a:rPr lang="zh-CN" altLang="zh-CN" dirty="0"/>
              <a:t>语言进行程序设计时，经常需要打印一些提示信息，</a:t>
            </a:r>
            <a:r>
              <a:rPr lang="en-US" altLang="zh-CN" dirty="0" err="1"/>
              <a:t>printf</a:t>
            </a:r>
            <a:r>
              <a:rPr lang="zh-CN" altLang="zh-CN" dirty="0"/>
              <a:t>函数就具有这样的功能，</a:t>
            </a:r>
            <a:r>
              <a:rPr lang="en-US" altLang="zh-CN" dirty="0" err="1"/>
              <a:t>printf</a:t>
            </a:r>
            <a:r>
              <a:rPr lang="zh-CN" altLang="zh-CN" dirty="0"/>
              <a:t>函数的一般格式如下所示：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zh-CN" altLang="zh-CN" dirty="0"/>
              <a:t>格式控制</a:t>
            </a:r>
            <a:r>
              <a:rPr lang="en-US" altLang="zh-CN" dirty="0"/>
              <a:t>, </a:t>
            </a:r>
            <a:r>
              <a:rPr lang="zh-CN" altLang="zh-CN" dirty="0"/>
              <a:t>输出表列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例如，执行以下语句：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("Output: %</a:t>
            </a:r>
            <a:r>
              <a:rPr lang="en-US" altLang="zh-CN" dirty="0" err="1"/>
              <a:t>d%d</a:t>
            </a:r>
            <a:r>
              <a:rPr lang="en-US" altLang="zh-CN" dirty="0"/>
              <a:t>", a, b);		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如果</a:t>
            </a:r>
            <a:r>
              <a:rPr lang="en-US" altLang="zh-CN" dirty="0"/>
              <a:t>a=10, b=20</a:t>
            </a:r>
            <a:r>
              <a:rPr lang="zh-CN" altLang="zh-CN" dirty="0"/>
              <a:t>，会打印出以下信息：</a:t>
            </a:r>
          </a:p>
          <a:p>
            <a:r>
              <a:rPr lang="en-US" altLang="zh-CN" dirty="0"/>
              <a:t>        Output: 10 20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8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2.8 </a:t>
            </a:r>
            <a:r>
              <a:rPr lang="zh-CN" altLang="zh-CN" dirty="0"/>
              <a:t>用</a:t>
            </a:r>
            <a:r>
              <a:rPr lang="en-US" altLang="zh-CN" dirty="0" err="1"/>
              <a:t>scanf_s</a:t>
            </a:r>
            <a:r>
              <a:rPr lang="zh-CN" altLang="zh-CN" dirty="0"/>
              <a:t>函数输入数据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zh-CN" altLang="zh-CN" dirty="0"/>
              <a:t>函数用于打印提示信息，用户可以使用</a:t>
            </a:r>
            <a:r>
              <a:rPr lang="en-US" altLang="zh-CN" dirty="0" err="1"/>
              <a:t>scanf_s</a:t>
            </a:r>
            <a:r>
              <a:rPr lang="zh-CN" altLang="zh-CN" dirty="0"/>
              <a:t>函数输入数据，</a:t>
            </a:r>
            <a:r>
              <a:rPr lang="en-US" altLang="zh-CN" dirty="0" err="1"/>
              <a:t>scanf_s</a:t>
            </a:r>
            <a:r>
              <a:rPr lang="zh-CN" altLang="zh-CN" dirty="0"/>
              <a:t>函数的一般格式如下所示：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scanf_s</a:t>
            </a:r>
            <a:r>
              <a:rPr lang="en-US" altLang="zh-CN" dirty="0"/>
              <a:t> (</a:t>
            </a:r>
            <a:r>
              <a:rPr lang="zh-CN" altLang="zh-CN" dirty="0"/>
              <a:t>格式控制</a:t>
            </a:r>
            <a:r>
              <a:rPr lang="en-US" altLang="zh-CN" dirty="0"/>
              <a:t>, </a:t>
            </a:r>
            <a:r>
              <a:rPr lang="zh-CN" altLang="zh-CN" dirty="0"/>
              <a:t>地址表列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格式控制的含义同</a:t>
            </a:r>
            <a:r>
              <a:rPr lang="en-US" altLang="zh-CN" dirty="0" err="1"/>
              <a:t>printf</a:t>
            </a:r>
            <a:r>
              <a:rPr lang="zh-CN" altLang="zh-CN" dirty="0"/>
              <a:t>函数。地址表列是由若干个变量的地址组成的表列</a:t>
            </a:r>
            <a:r>
              <a:rPr lang="en-US" altLang="zh-CN" dirty="0"/>
              <a:t>,</a:t>
            </a:r>
            <a:r>
              <a:rPr lang="zh-CN" altLang="zh-CN" dirty="0"/>
              <a:t>表示变量地址的方法是在变量名前加取地址符“</a:t>
            </a:r>
            <a:r>
              <a:rPr lang="en-US" altLang="zh-CN" dirty="0"/>
              <a:t>&amp;</a:t>
            </a:r>
            <a:r>
              <a:rPr lang="zh-CN" altLang="zh-CN" dirty="0"/>
              <a:t>”。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例如，执行以下语句：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("%d", &amp;</a:t>
            </a:r>
            <a:r>
              <a:rPr lang="en-US" altLang="zh-CN" dirty="0" err="1"/>
              <a:t>val</a:t>
            </a:r>
            <a:r>
              <a:rPr lang="en-US" altLang="zh-CN" dirty="0"/>
              <a:t>);				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如果通过键盘输入的是</a:t>
            </a:r>
            <a:r>
              <a:rPr lang="en-US" altLang="zh-CN" dirty="0"/>
              <a:t>10</a:t>
            </a:r>
            <a:r>
              <a:rPr lang="zh-CN" altLang="zh-CN" dirty="0"/>
              <a:t>，则</a:t>
            </a:r>
            <a:r>
              <a:rPr lang="en-US" altLang="zh-CN" dirty="0" err="1"/>
              <a:t>val</a:t>
            </a:r>
            <a:r>
              <a:rPr lang="en-US" altLang="zh-CN" dirty="0"/>
              <a:t>=10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8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2.9 </a:t>
            </a:r>
            <a:r>
              <a:rPr lang="zh-CN" altLang="en-US" dirty="0"/>
              <a:t>常用算术运算符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17790"/>
              </p:ext>
            </p:extLst>
          </p:nvPr>
        </p:nvGraphicFramePr>
        <p:xfrm>
          <a:off x="1798710" y="1851819"/>
          <a:ext cx="5335516" cy="236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运算符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含义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示例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结果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取正值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+a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的值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取负值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r>
                        <a:rPr lang="zh-CN" sz="1600" kern="100" dirty="0">
                          <a:effectLst/>
                        </a:rPr>
                        <a:t>的算术负值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加法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a+b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与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的和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减法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a-b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与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的差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乘法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a*b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与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的积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除法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a/b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b</a:t>
                      </a:r>
                      <a:r>
                        <a:rPr lang="zh-CN" sz="1600" kern="100" dirty="0">
                          <a:effectLst/>
                        </a:rPr>
                        <a:t>的商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%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a%b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r>
                        <a:rPr lang="zh-CN" sz="1600" kern="100" dirty="0">
                          <a:effectLst/>
                        </a:rPr>
                        <a:t>除以</a:t>
                      </a:r>
                      <a:r>
                        <a:rPr lang="en-US" sz="1600" kern="100" dirty="0">
                          <a:effectLst/>
                        </a:rPr>
                        <a:t>b</a:t>
                      </a:r>
                      <a:r>
                        <a:rPr lang="zh-CN" sz="1600" kern="100" dirty="0">
                          <a:effectLst/>
                        </a:rPr>
                        <a:t>的余数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2202" marR="10220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5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2.10 </a:t>
            </a:r>
            <a:r>
              <a:rPr lang="zh-CN" altLang="en-US" dirty="0"/>
              <a:t>程序注释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程序注释即是对程序代码的解释说明，可以增加代码的可读性。一段好的代码，注释是必不可少的。常见的注释形式有两种：单行注释和多行注释。单行注释使用“</a:t>
            </a:r>
            <a:r>
              <a:rPr lang="en-US" altLang="zh-CN" dirty="0"/>
              <a:t>//</a:t>
            </a:r>
            <a:r>
              <a:rPr lang="zh-CN" altLang="zh-CN" dirty="0"/>
              <a:t>”符号，作用范围是从“</a:t>
            </a:r>
            <a:r>
              <a:rPr lang="en-US" altLang="zh-CN" dirty="0"/>
              <a:t>//</a:t>
            </a:r>
            <a:r>
              <a:rPr lang="zh-CN" altLang="zh-CN" dirty="0"/>
              <a:t>”开始到本行结束；多行注释使用“</a:t>
            </a:r>
            <a:r>
              <a:rPr lang="en-US" altLang="zh-CN" dirty="0"/>
              <a:t>/*  */</a:t>
            </a:r>
            <a:r>
              <a:rPr lang="zh-CN" altLang="zh-CN" dirty="0"/>
              <a:t>”符号，作用范围是“</a:t>
            </a:r>
            <a:r>
              <a:rPr lang="en-US" altLang="zh-CN" dirty="0"/>
              <a:t>/*</a:t>
            </a:r>
            <a:r>
              <a:rPr lang="zh-CN" altLang="zh-CN" dirty="0"/>
              <a:t>”和“</a:t>
            </a:r>
            <a:r>
              <a:rPr lang="en-US" altLang="zh-CN" dirty="0"/>
              <a:t>*/</a:t>
            </a:r>
            <a:r>
              <a:rPr lang="zh-CN" altLang="zh-CN" dirty="0"/>
              <a:t>”之间。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9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2.11 system("pause")</a:t>
            </a:r>
            <a:r>
              <a:rPr lang="zh-CN" altLang="zh-CN" dirty="0"/>
              <a:t>的作用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如果代码中没有</a:t>
            </a:r>
            <a:r>
              <a:rPr lang="en-US" altLang="zh-CN" dirty="0"/>
              <a:t>system("pause")</a:t>
            </a:r>
            <a:r>
              <a:rPr lang="zh-CN" altLang="zh-CN" dirty="0"/>
              <a:t>，</a:t>
            </a:r>
            <a:r>
              <a:rPr lang="en-US" altLang="zh-CN" dirty="0"/>
              <a:t>Windows</a:t>
            </a:r>
            <a:r>
              <a:rPr lang="zh-CN" altLang="zh-CN" dirty="0"/>
              <a:t>控制台程序的结果输出界面就会一闪即过，基本上看不到执行结果。而添加</a:t>
            </a:r>
            <a:r>
              <a:rPr lang="en-US" altLang="zh-CN" dirty="0"/>
              <a:t>system("pause")</a:t>
            </a:r>
            <a:r>
              <a:rPr lang="zh-CN" altLang="zh-CN" dirty="0"/>
              <a:t>之后，系统就会在</a:t>
            </a:r>
            <a:r>
              <a:rPr lang="en-US" altLang="zh-CN" dirty="0"/>
              <a:t>windows</a:t>
            </a:r>
            <a:r>
              <a:rPr lang="zh-CN" altLang="zh-CN" dirty="0"/>
              <a:t>控制台程序结果输出界面的最后一行输出“请按继续键继续</a:t>
            </a:r>
            <a:r>
              <a:rPr lang="en-US" altLang="zh-CN" dirty="0"/>
              <a:t>...</a:t>
            </a:r>
            <a:r>
              <a:rPr lang="zh-CN" altLang="zh-CN" dirty="0"/>
              <a:t>”，等待用户按下一个按键，然后才会退出结果输出界面，这样用户就可以看到执行结果。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4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3.1 D</a:t>
            </a:r>
            <a:r>
              <a:rPr lang="zh-CN" altLang="en-US" dirty="0"/>
              <a:t>盘下创建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3.2 </a:t>
            </a:r>
            <a:r>
              <a:rPr lang="zh-CN" altLang="en-US" dirty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3.3 </a:t>
            </a:r>
            <a:r>
              <a:rPr lang="zh-CN" altLang="en-US" dirty="0"/>
              <a:t>打开</a:t>
            </a:r>
            <a:r>
              <a:rPr lang="en-US" altLang="zh-CN" dirty="0"/>
              <a:t>Visual Studio Community 2019</a:t>
            </a:r>
            <a:r>
              <a:rPr lang="zh-CN" altLang="en-US" dirty="0"/>
              <a:t>软件，创建项目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3.4 </a:t>
            </a:r>
            <a:r>
              <a:rPr lang="zh-CN" altLang="en-US" dirty="0"/>
              <a:t>新建</a:t>
            </a:r>
            <a:r>
              <a:rPr lang="en-US" altLang="zh-CN" dirty="0" err="1"/>
              <a:t>App.c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3.5 </a:t>
            </a:r>
            <a:r>
              <a:rPr lang="zh-CN" altLang="en-US" dirty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，将其转换为年、月、日、星期，并输出转换结果。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2</a:t>
            </a:r>
            <a:r>
              <a:rPr lang="zh-CN" altLang="zh-CN" dirty="0"/>
              <a:t>：参照本章实验，通过键盘输入两个数，判断大小，并输出结果到控制台窗口。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：参照本章实验，通过键盘输入十个数，判断大小，并输出结果到控制台窗口。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   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简述基于</a:t>
            </a:r>
            <a:r>
              <a:rPr lang="en-US" altLang="zh-CN" dirty="0"/>
              <a:t>Visual Studio Community 2019</a:t>
            </a:r>
            <a:r>
              <a:rPr lang="zh-CN" altLang="zh-CN" dirty="0"/>
              <a:t>环境的</a:t>
            </a:r>
            <a:r>
              <a:rPr lang="en-US" altLang="zh-CN" dirty="0"/>
              <a:t>C</a:t>
            </a:r>
            <a:r>
              <a:rPr lang="zh-CN" altLang="zh-CN" dirty="0"/>
              <a:t>语言程序设计流程。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scanf</a:t>
            </a:r>
            <a:r>
              <a:rPr lang="zh-CN" altLang="zh-CN" dirty="0"/>
              <a:t>和</a:t>
            </a:r>
            <a:r>
              <a:rPr lang="en-US" altLang="zh-CN" dirty="0" err="1"/>
              <a:t>scanf_s</a:t>
            </a:r>
            <a:r>
              <a:rPr lang="zh-CN" altLang="zh-CN" dirty="0"/>
              <a:t>有什么区别？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为什么要对制表符长度和缩进长度进行设置？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包含头文件有两种方式，一种是尖括号包含，一种双引号包含，简述两种包含头文件方式的区别。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zh-CN" dirty="0"/>
              <a:t>局部变量的有效区域是什么？本书中，局部变量命令采用什么格式？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zh-CN" dirty="0"/>
              <a:t>如果不使用</a:t>
            </a:r>
            <a:r>
              <a:rPr lang="en-US" altLang="zh-CN" dirty="0"/>
              <a:t>system("pause")</a:t>
            </a:r>
            <a:r>
              <a:rPr lang="zh-CN" altLang="zh-CN" dirty="0"/>
              <a:t>语句，还有什么其他方法，可以避免</a:t>
            </a:r>
            <a:r>
              <a:rPr lang="en-US" altLang="zh-CN" dirty="0"/>
              <a:t>windows</a:t>
            </a:r>
            <a:r>
              <a:rPr lang="zh-CN" altLang="zh-CN" dirty="0"/>
              <a:t>控制台结果输出界面一闪而过的现象。</a:t>
            </a:r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观  看！</a:t>
            </a: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一天有</a:t>
            </a:r>
            <a:r>
              <a:rPr lang="en-US" altLang="zh-CN" dirty="0"/>
              <a:t>24</a:t>
            </a:r>
            <a:r>
              <a:rPr lang="zh-CN" altLang="zh-CN" dirty="0"/>
              <a:t>小时、一小时有</a:t>
            </a:r>
            <a:r>
              <a:rPr lang="en-US" altLang="zh-CN" dirty="0"/>
              <a:t>60</a:t>
            </a:r>
            <a:r>
              <a:rPr lang="zh-CN" altLang="zh-CN" dirty="0"/>
              <a:t>分钟，一分钟有</a:t>
            </a:r>
            <a:r>
              <a:rPr lang="en-US" altLang="zh-CN" dirty="0"/>
              <a:t>60</a:t>
            </a:r>
            <a:r>
              <a:rPr lang="zh-CN" altLang="zh-CN" dirty="0"/>
              <a:t>秒，因此，一天就有</a:t>
            </a:r>
            <a:r>
              <a:rPr lang="en-US" altLang="zh-CN" dirty="0"/>
              <a:t>24</a:t>
            </a:r>
            <a:r>
              <a:rPr lang="zh-CN" altLang="zh-CN" dirty="0"/>
              <a:t>×</a:t>
            </a:r>
            <a:r>
              <a:rPr lang="en-US" altLang="zh-CN" dirty="0"/>
              <a:t>60</a:t>
            </a:r>
            <a:r>
              <a:rPr lang="zh-CN" altLang="zh-CN" dirty="0"/>
              <a:t>×</a:t>
            </a:r>
            <a:r>
              <a:rPr lang="en-US" altLang="zh-CN" dirty="0"/>
              <a:t>60=86400</a:t>
            </a:r>
            <a:r>
              <a:rPr lang="zh-CN" altLang="zh-CN" dirty="0"/>
              <a:t>秒，如果从</a:t>
            </a:r>
            <a:r>
              <a:rPr lang="en-US" altLang="zh-CN" dirty="0"/>
              <a:t>0</a:t>
            </a:r>
            <a:r>
              <a:rPr lang="zh-CN" altLang="zh-CN" dirty="0"/>
              <a:t>开始计算，每天按照秒计数，则范围为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。通过键盘输入一个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，将其转换为小时值、分钟值和秒值，并输出到控制台窗口。</a:t>
            </a: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包含头文件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头文件是包含了函数声明、宏定义和枚举结构体定义等的一个文件，头文件分为系统自带的和用户自己编写的。包含头文件是一条预处理指令，它的处理过程是：通过</a:t>
            </a:r>
            <a:r>
              <a:rPr lang="en-US" altLang="zh-CN" dirty="0" err="1">
                <a:hlinkClick r:id="rId2"/>
              </a:rPr>
              <a:t>预处理器</a:t>
            </a:r>
            <a:r>
              <a:rPr lang="zh-CN" altLang="zh-CN" dirty="0"/>
              <a:t>读入源代码，根据预处理指令对源程序进行替换，然后再交给编译器。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包含头文件有两种方式，一种是尖括号形式（如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zh-CN" dirty="0"/>
              <a:t>），一种是双引号形式（如</a:t>
            </a:r>
            <a:r>
              <a:rPr lang="en-US" altLang="zh-CN" dirty="0"/>
              <a:t>#include "</a:t>
            </a:r>
            <a:r>
              <a:rPr lang="en-US" altLang="zh-CN" dirty="0" err="1"/>
              <a:t>UserFile.h</a:t>
            </a:r>
            <a:r>
              <a:rPr lang="en-US" altLang="zh-CN" dirty="0"/>
              <a:t>"</a:t>
            </a:r>
            <a:r>
              <a:rPr lang="zh-CN" altLang="zh-CN" dirty="0"/>
              <a:t>）。注意，尖括号包含一般用于包含标准库的头文件；双引号包含一般用于包含用户自己编写的头文件。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2.2 </a:t>
            </a:r>
            <a:r>
              <a:rPr lang="zh-CN" altLang="en-US" dirty="0"/>
              <a:t>主函数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C</a:t>
            </a:r>
            <a:r>
              <a:rPr lang="zh-CN" altLang="zh-CN" dirty="0"/>
              <a:t>程序是由函数组成的，而主函数是其中最核心的部分。一个</a:t>
            </a:r>
            <a:r>
              <a:rPr lang="en-US" altLang="zh-CN" dirty="0"/>
              <a:t>C</a:t>
            </a:r>
            <a:r>
              <a:rPr lang="zh-CN" altLang="zh-CN" dirty="0"/>
              <a:t>程序有且仅有一个主函数，即</a:t>
            </a:r>
            <a:r>
              <a:rPr lang="en-US" altLang="zh-CN" dirty="0"/>
              <a:t>main</a:t>
            </a:r>
            <a:r>
              <a:rPr lang="zh-CN" altLang="zh-CN" dirty="0"/>
              <a:t>函数，这是程序的唯一入口。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2.3 </a:t>
            </a:r>
            <a:r>
              <a:rPr lang="zh-CN" altLang="en-US" dirty="0"/>
              <a:t>标识符与关键字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标识符就是给常量、变量、数组和函数等定义的名称，其命名需要遵循一定的规则：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）必须由字母、数字或下划线组成；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）不能以数字开头；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）不能是关键字。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语言中，有一些单词被赋予了特定的意义，这就是关键字。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2.4 </a:t>
            </a:r>
            <a:r>
              <a:rPr lang="zh-CN" altLang="en-US" dirty="0"/>
              <a:t>常用的数据类型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8DDA923-1EAE-C076-03FE-F3CAD240C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72260"/>
              </p:ext>
            </p:extLst>
          </p:nvPr>
        </p:nvGraphicFramePr>
        <p:xfrm>
          <a:off x="1740457" y="1844690"/>
          <a:ext cx="5685948" cy="2513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01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关键字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取值范围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1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/>
                          <a:ea typeface="宋体"/>
                        </a:rPr>
                        <a:t>基本整型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-2</a:t>
                      </a:r>
                      <a:r>
                        <a:rPr lang="en-US" sz="1200" kern="100" baseline="30000" dirty="0">
                          <a:effectLst/>
                        </a:rPr>
                        <a:t>31</a:t>
                      </a:r>
                      <a:r>
                        <a:rPr lang="en-US" sz="1200" kern="100" dirty="0">
                          <a:effectLst/>
                        </a:rPr>
                        <a:t>~(</a:t>
                      </a:r>
                      <a:r>
                        <a:rPr lang="en-US" altLang="zh-CN" sz="1200" kern="100" dirty="0">
                          <a:effectLst/>
                        </a:rPr>
                        <a:t>2</a:t>
                      </a:r>
                      <a:r>
                        <a:rPr lang="en-US" altLang="zh-CN" sz="1200" kern="100" baseline="30000" dirty="0">
                          <a:effectLst/>
                        </a:rPr>
                        <a:t>31</a:t>
                      </a:r>
                      <a:r>
                        <a:rPr lang="en-US" sz="1200" kern="100" dirty="0">
                          <a:effectLst/>
                        </a:rPr>
                        <a:t>-1)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1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/>
                          <a:ea typeface="宋体"/>
                        </a:rPr>
                        <a:t>无符号基本整型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unsigned int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0~(2</a:t>
                      </a:r>
                      <a:r>
                        <a:rPr lang="en-US" altLang="zh-CN" sz="1050" kern="100" baseline="30000" dirty="0">
                          <a:effectLst/>
                        </a:rPr>
                        <a:t>32</a:t>
                      </a:r>
                      <a:r>
                        <a:rPr lang="en-US" altLang="zh-CN" sz="1050" kern="100" dirty="0">
                          <a:effectLst/>
                        </a:rPr>
                        <a:t>-1)</a:t>
                      </a:r>
                      <a:endParaRPr lang="zh-CN" alt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1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/>
                          <a:ea typeface="宋体"/>
                        </a:rPr>
                        <a:t>短整型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short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-2</a:t>
                      </a:r>
                      <a:r>
                        <a:rPr lang="en-US" altLang="zh-CN" sz="1050" kern="100" baseline="30000" dirty="0">
                          <a:effectLst/>
                        </a:rPr>
                        <a:t>15</a:t>
                      </a:r>
                      <a:r>
                        <a:rPr lang="en-US" altLang="zh-CN" sz="1050" kern="100" dirty="0">
                          <a:effectLst/>
                        </a:rPr>
                        <a:t>~(2</a:t>
                      </a:r>
                      <a:r>
                        <a:rPr lang="en-US" altLang="zh-CN" sz="1050" kern="100" baseline="30000" dirty="0">
                          <a:effectLst/>
                        </a:rPr>
                        <a:t>15</a:t>
                      </a:r>
                      <a:r>
                        <a:rPr lang="en-US" altLang="zh-CN" sz="1050" kern="100" dirty="0">
                          <a:effectLst/>
                        </a:rPr>
                        <a:t>-1)</a:t>
                      </a:r>
                      <a:endParaRPr lang="zh-CN" alt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1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/>
                          <a:ea typeface="宋体"/>
                        </a:rPr>
                        <a:t>无符号短整型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unsigned short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0~(2</a:t>
                      </a:r>
                      <a:r>
                        <a:rPr lang="en-US" altLang="zh-CN" sz="1050" kern="100" baseline="30000" dirty="0">
                          <a:effectLst/>
                        </a:rPr>
                        <a:t>16</a:t>
                      </a:r>
                      <a:r>
                        <a:rPr lang="en-US" altLang="zh-CN" sz="1050" kern="100" dirty="0">
                          <a:effectLst/>
                        </a:rPr>
                        <a:t>-1)</a:t>
                      </a:r>
                      <a:endParaRPr lang="zh-CN" alt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1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/>
                          <a:ea typeface="宋体"/>
                        </a:rPr>
                        <a:t>字符型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char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-2</a:t>
                      </a:r>
                      <a:r>
                        <a:rPr lang="en-US" altLang="zh-CN" sz="1050" kern="100" baseline="30000" dirty="0">
                          <a:effectLst/>
                        </a:rPr>
                        <a:t>7</a:t>
                      </a:r>
                      <a:r>
                        <a:rPr lang="en-US" altLang="zh-CN" sz="1050" kern="100" dirty="0">
                          <a:effectLst/>
                        </a:rPr>
                        <a:t>~(2</a:t>
                      </a:r>
                      <a:r>
                        <a:rPr lang="en-US" altLang="zh-CN" sz="1050" kern="100" baseline="30000" dirty="0">
                          <a:effectLst/>
                        </a:rPr>
                        <a:t>7</a:t>
                      </a:r>
                      <a:r>
                        <a:rPr lang="en-US" altLang="zh-CN" sz="1050" kern="100" dirty="0">
                          <a:effectLst/>
                        </a:rPr>
                        <a:t>-1)</a:t>
                      </a:r>
                      <a:endParaRPr lang="zh-CN" alt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1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/>
                          <a:ea typeface="宋体"/>
                        </a:rPr>
                        <a:t>无符号字符型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unsigned char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0~(-2</a:t>
                      </a:r>
                      <a:r>
                        <a:rPr lang="en-US" altLang="zh-CN" sz="1050" kern="100" baseline="30000" dirty="0">
                          <a:effectLst/>
                        </a:rPr>
                        <a:t>8</a:t>
                      </a:r>
                      <a:r>
                        <a:rPr lang="en-US" altLang="zh-CN" sz="1050" kern="100" dirty="0">
                          <a:effectLst/>
                        </a:rPr>
                        <a:t>-1)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5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2.5 </a:t>
            </a:r>
            <a:r>
              <a:rPr lang="zh-CN" altLang="en-US" dirty="0"/>
              <a:t>常量和变量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程序运行过程中，值不能被改变的量称为常量，而变量的值是可以改变的。变量必须先定义后使用，通常在定义变量时直接为其赋初值，一般形式如下：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类型名 变量名</a:t>
            </a:r>
            <a:r>
              <a:rPr lang="en-US" altLang="zh-CN" dirty="0"/>
              <a:t> = </a:t>
            </a:r>
            <a:r>
              <a:rPr lang="zh-CN" altLang="zh-CN" dirty="0"/>
              <a:t>常数</a:t>
            </a:r>
            <a:r>
              <a:rPr lang="en-US" altLang="zh-CN" dirty="0"/>
              <a:t>/</a:t>
            </a:r>
            <a:r>
              <a:rPr lang="zh-CN" altLang="zh-CN" dirty="0"/>
              <a:t>表达式</a:t>
            </a:r>
            <a:r>
              <a:rPr lang="en-US" altLang="zh-CN" dirty="0"/>
              <a:t>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类型名指定变量的数据类型，“</a:t>
            </a:r>
            <a:r>
              <a:rPr lang="en-US" altLang="zh-CN" dirty="0"/>
              <a:t>=</a:t>
            </a:r>
            <a:r>
              <a:rPr lang="zh-CN" altLang="zh-CN" dirty="0"/>
              <a:t>”为赋值符号，将右边的常数或表达式的值赋给变量。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2.6 </a:t>
            </a:r>
            <a:r>
              <a:rPr lang="zh-CN" altLang="en-US" dirty="0"/>
              <a:t>局部变量命名规范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函数内部的非静态变量即为局部变量，其有效区域仅限于函数范围内，局部变量的命名采用第一个单词的字母全部小写，第二、三、</a:t>
            </a:r>
            <a:r>
              <a:rPr lang="en-US" altLang="zh-CN" dirty="0"/>
              <a:t>...</a:t>
            </a:r>
            <a:r>
              <a:rPr lang="zh-CN" altLang="zh-CN" dirty="0"/>
              <a:t>个单词的首字母大写而其余字母小写的格式，例如：</a:t>
            </a:r>
            <a:r>
              <a:rPr lang="en-US" altLang="zh-CN" dirty="0" err="1"/>
              <a:t>timerStatus</a:t>
            </a:r>
            <a:r>
              <a:rPr lang="zh-CN" altLang="zh-CN" dirty="0"/>
              <a:t>、</a:t>
            </a:r>
            <a:r>
              <a:rPr lang="en-US" altLang="zh-CN" dirty="0" err="1"/>
              <a:t>tickVal</a:t>
            </a:r>
            <a:r>
              <a:rPr lang="zh-CN" altLang="zh-CN" dirty="0"/>
              <a:t>、</a:t>
            </a:r>
            <a:r>
              <a:rPr lang="en-US" altLang="zh-CN" dirty="0" err="1"/>
              <a:t>restTime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1574</Words>
  <Application>Microsoft Office PowerPoint</Application>
  <PresentationFormat>全屏显示(16:9)</PresentationFormat>
  <Paragraphs>177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华文琥珀</vt:lpstr>
      <vt:lpstr>微软雅黑</vt:lpstr>
      <vt:lpstr>Arial</vt:lpstr>
      <vt:lpstr>Calibri</vt:lpstr>
      <vt:lpstr>Franklin Gothic Medium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陈 可东</cp:lastModifiedBy>
  <cp:revision>225</cp:revision>
  <dcterms:created xsi:type="dcterms:W3CDTF">2017-08-03T09:01:00Z</dcterms:created>
  <dcterms:modified xsi:type="dcterms:W3CDTF">2022-07-04T08:23:51Z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