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8" r:id="rId2"/>
    <p:sldId id="318" r:id="rId3"/>
    <p:sldId id="368" r:id="rId4"/>
    <p:sldId id="381" r:id="rId5"/>
    <p:sldId id="385" r:id="rId6"/>
    <p:sldId id="386" r:id="rId7"/>
    <p:sldId id="394" r:id="rId8"/>
    <p:sldId id="395" r:id="rId9"/>
    <p:sldId id="396" r:id="rId10"/>
    <p:sldId id="397" r:id="rId11"/>
    <p:sldId id="398" r:id="rId12"/>
    <p:sldId id="382" r:id="rId13"/>
    <p:sldId id="384" r:id="rId14"/>
    <p:sldId id="383" r:id="rId15"/>
    <p:sldId id="319" r:id="rId16"/>
  </p:sldIdLst>
  <p:sldSz cx="9144000" cy="5143500" type="screen16x9"/>
  <p:notesSz cx="10234613" cy="710406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5CA9"/>
    <a:srgbClr val="F4C41E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00" autoAdjust="0"/>
    <p:restoredTop sz="94660"/>
  </p:normalViewPr>
  <p:slideViewPr>
    <p:cSldViewPr snapToGrid="0">
      <p:cViewPr>
        <p:scale>
          <a:sx n="75" d="100"/>
          <a:sy n="75" d="100"/>
        </p:scale>
        <p:origin x="-2922" y="-1350"/>
      </p:cViewPr>
      <p:guideLst>
        <p:guide orient="horz" pos="159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01" cy="3564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6987" y="0"/>
            <a:ext cx="4434801" cy="3564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16" y="3418724"/>
            <a:ext cx="8187324" cy="27971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7418"/>
            <a:ext cx="4434801" cy="356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6987" y="6747418"/>
            <a:ext cx="4434801" cy="356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742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2984500" y="887413"/>
            <a:ext cx="4265613" cy="2398712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842010"/>
            <a:ext cx="78867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0" y="2701767"/>
            <a:ext cx="7886700" cy="124158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45269"/>
            <a:ext cx="7886700" cy="4387691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华文琥珀" panose="02010800040101010101" pitchFamily="2" charset="-122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5319DA7A-2D23-436E-82D3-B11849819FC4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48114"/>
            <a:ext cx="7886700" cy="99417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76827"/>
            <a:ext cx="7886700" cy="3356134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219325"/>
            <a:ext cx="7886700" cy="2085975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291591"/>
            <a:ext cx="7886700" cy="827246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079" y="273844"/>
            <a:ext cx="7886700" cy="600075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603" y="1111568"/>
            <a:ext cx="3915728" cy="617696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8650" y="1776413"/>
            <a:ext cx="3916680" cy="2865596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492" y="1111568"/>
            <a:ext cx="3822859" cy="617696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492" y="1776413"/>
            <a:ext cx="3822859" cy="2865596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48114"/>
            <a:ext cx="7886700" cy="994172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9525" y="-1429"/>
            <a:ext cx="5263039" cy="5146358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2595" y="342900"/>
            <a:ext cx="3294221" cy="791528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512118" y="1270635"/>
            <a:ext cx="3295174" cy="336042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630" y="-5715"/>
            <a:ext cx="5263039" cy="5146358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182" y="342900"/>
            <a:ext cx="3209925" cy="791528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07182" y="1270635"/>
            <a:ext cx="3210401" cy="336042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9C70D-B7C8-466D-B87C-22D855EF72C6}" type="datetimeFigureOut">
              <a:rPr lang="zh-CN" altLang="en-US" smtClean="0"/>
              <a:t>2021/3/5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045BA-9AC9-4435-A9A0-D822685BA71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8"/>
          <p:cNvSpPr txBox="1">
            <a:spLocks noChangeArrowheads="1"/>
          </p:cNvSpPr>
          <p:nvPr/>
        </p:nvSpPr>
        <p:spPr bwMode="auto">
          <a:xfrm>
            <a:off x="-1905" y="1707832"/>
            <a:ext cx="914654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2800" cap="small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2800" cap="small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4</a:t>
            </a:r>
            <a:r>
              <a:rPr lang="zh-CN" altLang="en-US" sz="2800" cap="small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章</a:t>
            </a:r>
            <a:r>
              <a:rPr lang="zh-CN" altLang="en-US" sz="2800" cap="small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800" cap="small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基于函数的</a:t>
            </a:r>
            <a:r>
              <a:rPr lang="zh-CN" altLang="en-US" sz="2800" cap="small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秒值</a:t>
            </a:r>
            <a:r>
              <a:rPr lang="en-US" altLang="zh-CN" sz="2800" cap="small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2800" cap="small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时间值转换</a:t>
            </a:r>
            <a:endParaRPr lang="zh-CN" altLang="en-US" sz="2800" cap="small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76" name="Rectangle 9"/>
          <p:cNvSpPr>
            <a:spLocks noChangeArrowheads="1"/>
          </p:cNvSpPr>
          <p:nvPr/>
        </p:nvSpPr>
        <p:spPr bwMode="auto">
          <a:xfrm>
            <a:off x="2455546" y="2709863"/>
            <a:ext cx="4793615" cy="1871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讲解：曾凡均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l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编制：郭文波</a:t>
            </a:r>
          </a:p>
          <a:p>
            <a:pPr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邮箱：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ExcEngineer@163.com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6" y="4148850"/>
            <a:ext cx="1321440" cy="99108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卓  越  工  程  师  培  养  系  列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3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577850" y="1118935"/>
            <a:ext cx="795655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2.7 </a:t>
            </a:r>
            <a:r>
              <a:rPr lang="zh-CN" altLang="en-US" dirty="0" smtClean="0"/>
              <a:t>内部函数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/>
              <a:t>       </a:t>
            </a:r>
            <a:r>
              <a:rPr lang="zh-CN" altLang="zh-CN" dirty="0" smtClean="0"/>
              <a:t>如果</a:t>
            </a:r>
            <a:r>
              <a:rPr lang="zh-CN" altLang="zh-CN" dirty="0"/>
              <a:t>一个函数只能被同文件中的其他函数所调用，则称为内部函数，我们也将其称为内部静态函数。声明内部函数的一般格式如下：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static </a:t>
            </a:r>
            <a:r>
              <a:rPr lang="zh-CN" altLang="zh-CN" dirty="0"/>
              <a:t>类型名 函数名</a:t>
            </a:r>
            <a:r>
              <a:rPr lang="en-US" altLang="zh-CN" dirty="0"/>
              <a:t>(</a:t>
            </a:r>
            <a:r>
              <a:rPr lang="zh-CN" altLang="zh-CN" dirty="0"/>
              <a:t>形参列表</a:t>
            </a:r>
            <a:r>
              <a:rPr lang="en-US" altLang="zh-CN" dirty="0"/>
              <a:t>);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例如</a:t>
            </a:r>
            <a:r>
              <a:rPr lang="zh-CN" altLang="zh-CN" dirty="0"/>
              <a:t>：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static </a:t>
            </a:r>
            <a:r>
              <a:rPr lang="en-US" altLang="zh-CN" dirty="0" err="1"/>
              <a:t>int</a:t>
            </a:r>
            <a:r>
              <a:rPr lang="en-US" altLang="zh-CN" dirty="0"/>
              <a:t> Adder(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</a:t>
            </a:r>
            <a:r>
              <a:rPr lang="en-US" altLang="zh-CN" dirty="0" smtClean="0"/>
              <a:t>);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本</a:t>
            </a:r>
            <a:r>
              <a:rPr lang="zh-CN" altLang="zh-CN" dirty="0"/>
              <a:t>书建议，内部函数必须有</a:t>
            </a:r>
            <a:r>
              <a:rPr lang="en-US" altLang="zh-CN" dirty="0"/>
              <a:t>static</a:t>
            </a:r>
            <a:r>
              <a:rPr lang="zh-CN" altLang="zh-CN" dirty="0"/>
              <a:t>关键字，在定义前必须先声明，且内部函数的声明与定义放在同一个文件，声明完之后才逐个定义这些内部函数。注意，与内部函数对应的是</a:t>
            </a:r>
            <a:r>
              <a:rPr lang="en-US" altLang="zh-CN" dirty="0"/>
              <a:t>API</a:t>
            </a:r>
            <a:r>
              <a:rPr lang="zh-CN" altLang="zh-CN" dirty="0"/>
              <a:t>函数，</a:t>
            </a:r>
            <a:r>
              <a:rPr lang="en-US" altLang="zh-CN" dirty="0"/>
              <a:t>API</a:t>
            </a:r>
            <a:r>
              <a:rPr lang="zh-CN" altLang="zh-CN" dirty="0"/>
              <a:t>函数将会在后续章节讲到。</a:t>
            </a:r>
            <a:endParaRPr lang="en-US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实验原理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646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577850" y="1118935"/>
            <a:ext cx="7956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2.8 </a:t>
            </a:r>
            <a:r>
              <a:rPr lang="zh-CN" altLang="en-US" dirty="0" smtClean="0"/>
              <a:t>函数命名规范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en-US" dirty="0" smtClean="0"/>
              <a:t>函数</a:t>
            </a:r>
            <a:r>
              <a:rPr lang="zh-CN" altLang="zh-CN" dirty="0" smtClean="0"/>
              <a:t>的</a:t>
            </a:r>
            <a:r>
              <a:rPr lang="zh-CN" altLang="zh-CN" dirty="0"/>
              <a:t>命名可采用动词</a:t>
            </a:r>
            <a:r>
              <a:rPr lang="en-US" altLang="zh-CN" dirty="0"/>
              <a:t>+</a:t>
            </a:r>
            <a:r>
              <a:rPr lang="zh-CN" altLang="zh-CN" dirty="0"/>
              <a:t>名词的形式，关键部分建议采用完整的单词，辅助部分若太常见即可采用缩写，缩写应符合英文的规范，每个单词的第一个字母大写。例如：</a:t>
            </a:r>
            <a:r>
              <a:rPr lang="en-US" altLang="zh-CN" dirty="0" err="1"/>
              <a:t>AnalyzeSignal</a:t>
            </a:r>
            <a:r>
              <a:rPr lang="zh-CN" altLang="zh-CN" dirty="0"/>
              <a:t>、</a:t>
            </a:r>
            <a:r>
              <a:rPr lang="en-US" altLang="zh-CN" dirty="0" err="1"/>
              <a:t>SendDataToPC</a:t>
            </a:r>
            <a:r>
              <a:rPr lang="zh-CN" altLang="zh-CN" dirty="0"/>
              <a:t>、</a:t>
            </a:r>
            <a:r>
              <a:rPr lang="en-US" altLang="zh-CN" dirty="0" err="1"/>
              <a:t>ReadBuffer</a:t>
            </a:r>
            <a:r>
              <a:rPr lang="en-US" altLang="zh-CN" dirty="0"/>
              <a:t> </a:t>
            </a:r>
            <a:r>
              <a:rPr lang="zh-CN" altLang="zh-CN" dirty="0" smtClean="0"/>
              <a:t>。</a:t>
            </a:r>
            <a:endParaRPr lang="en-US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实验原理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176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8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3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实验步骤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"/>
          <p:cNvSpPr txBox="1"/>
          <p:nvPr/>
        </p:nvSpPr>
        <p:spPr>
          <a:xfrm>
            <a:off x="577850" y="1118935"/>
            <a:ext cx="7956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3.1 </a:t>
            </a:r>
            <a:r>
              <a:rPr lang="zh-CN" altLang="en-US" dirty="0" smtClean="0"/>
              <a:t>复制</a:t>
            </a:r>
            <a:r>
              <a:rPr lang="en-US" altLang="zh-CN" dirty="0"/>
              <a:t>Material</a:t>
            </a:r>
            <a:r>
              <a:rPr lang="zh-CN" altLang="en-US" dirty="0"/>
              <a:t>中的文件夹到</a:t>
            </a:r>
            <a:r>
              <a:rPr lang="en-US" altLang="zh-CN" dirty="0" err="1"/>
              <a:t>CProgramTest</a:t>
            </a:r>
            <a:r>
              <a:rPr lang="zh-CN" altLang="en-US" dirty="0"/>
              <a:t>文件夹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3.2 </a:t>
            </a:r>
            <a:r>
              <a:rPr lang="zh-CN" altLang="en-US" dirty="0"/>
              <a:t>打开</a:t>
            </a:r>
            <a:r>
              <a:rPr lang="en-US" altLang="zh-CN" dirty="0" smtClean="0"/>
              <a:t>Project</a:t>
            </a:r>
            <a:r>
              <a:rPr lang="zh-CN" altLang="en-US" dirty="0" smtClean="0"/>
              <a:t>文件夹中的</a:t>
            </a:r>
            <a:r>
              <a:rPr lang="en-US" altLang="zh-CN" dirty="0" smtClean="0"/>
              <a:t>Project.sln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3.3 </a:t>
            </a:r>
            <a:r>
              <a:rPr lang="zh-CN" altLang="en-US" dirty="0" smtClean="0"/>
              <a:t>完善</a:t>
            </a:r>
            <a:r>
              <a:rPr lang="en-US" altLang="zh-CN" dirty="0" err="1" smtClean="0"/>
              <a:t>App.c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3.4 </a:t>
            </a:r>
            <a:r>
              <a:rPr lang="zh-CN" altLang="en-US" dirty="0" smtClean="0"/>
              <a:t>项目编译和运行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07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8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1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本章任务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"/>
          <p:cNvSpPr txBox="1"/>
          <p:nvPr/>
        </p:nvSpPr>
        <p:spPr>
          <a:xfrm>
            <a:off x="577850" y="1118935"/>
            <a:ext cx="795655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 smtClean="0"/>
              <a:t>任务</a:t>
            </a:r>
            <a:r>
              <a:rPr lang="en-US" altLang="zh-CN" dirty="0"/>
              <a:t>1</a:t>
            </a:r>
            <a:r>
              <a:rPr lang="zh-CN" altLang="zh-CN" dirty="0"/>
              <a:t>：</a:t>
            </a:r>
            <a:r>
              <a:rPr lang="en-US" altLang="zh-CN" dirty="0"/>
              <a:t>2020</a:t>
            </a:r>
            <a:r>
              <a:rPr lang="zh-CN" altLang="zh-CN" dirty="0"/>
              <a:t>年总共有</a:t>
            </a:r>
            <a:r>
              <a:rPr lang="en-US" altLang="zh-CN" dirty="0"/>
              <a:t>366</a:t>
            </a:r>
            <a:r>
              <a:rPr lang="zh-CN" altLang="zh-CN" dirty="0"/>
              <a:t>天，将</a:t>
            </a:r>
            <a:r>
              <a:rPr lang="en-US" altLang="zh-CN" dirty="0"/>
              <a:t>2020</a:t>
            </a:r>
            <a:r>
              <a:rPr lang="zh-CN" altLang="zh-CN" dirty="0"/>
              <a:t>年</a:t>
            </a:r>
            <a:r>
              <a:rPr lang="en-US" altLang="zh-CN" dirty="0"/>
              <a:t>1</a:t>
            </a:r>
            <a:r>
              <a:rPr lang="zh-CN" altLang="zh-CN" dirty="0"/>
              <a:t>月</a:t>
            </a:r>
            <a:r>
              <a:rPr lang="en-US" altLang="zh-CN" dirty="0"/>
              <a:t>1</a:t>
            </a:r>
            <a:r>
              <a:rPr lang="zh-CN" altLang="zh-CN" dirty="0"/>
              <a:t>日作为计数起点，即计数</a:t>
            </a:r>
            <a:r>
              <a:rPr lang="en-US" altLang="zh-CN" dirty="0"/>
              <a:t>1</a:t>
            </a:r>
            <a:r>
              <a:rPr lang="zh-CN" altLang="zh-CN" dirty="0"/>
              <a:t>，</a:t>
            </a:r>
            <a:r>
              <a:rPr lang="en-US" altLang="zh-CN" dirty="0"/>
              <a:t>2020</a:t>
            </a:r>
            <a:r>
              <a:rPr lang="zh-CN" altLang="zh-CN" dirty="0"/>
              <a:t>年</a:t>
            </a:r>
            <a:r>
              <a:rPr lang="en-US" altLang="zh-CN" dirty="0"/>
              <a:t>12</a:t>
            </a:r>
            <a:r>
              <a:rPr lang="zh-CN" altLang="zh-CN" dirty="0"/>
              <a:t>月</a:t>
            </a:r>
            <a:r>
              <a:rPr lang="en-US" altLang="zh-CN" dirty="0"/>
              <a:t>31</a:t>
            </a:r>
            <a:r>
              <a:rPr lang="zh-CN" altLang="zh-CN" dirty="0"/>
              <a:t>日作为计数终点，即计数</a:t>
            </a:r>
            <a:r>
              <a:rPr lang="en-US" altLang="zh-CN" dirty="0"/>
              <a:t>366</a:t>
            </a:r>
            <a:r>
              <a:rPr lang="zh-CN" altLang="zh-CN" dirty="0"/>
              <a:t>。计数</a:t>
            </a:r>
            <a:r>
              <a:rPr lang="en-US" altLang="zh-CN" dirty="0"/>
              <a:t>1</a:t>
            </a:r>
            <a:r>
              <a:rPr lang="zh-CN" altLang="zh-CN" dirty="0"/>
              <a:t>代表“</a:t>
            </a:r>
            <a:r>
              <a:rPr lang="en-US" altLang="zh-CN" dirty="0"/>
              <a:t>2020</a:t>
            </a:r>
            <a:r>
              <a:rPr lang="zh-CN" altLang="zh-CN" dirty="0"/>
              <a:t>年</a:t>
            </a:r>
            <a:r>
              <a:rPr lang="en-US" altLang="zh-CN" dirty="0"/>
              <a:t>1</a:t>
            </a:r>
            <a:r>
              <a:rPr lang="zh-CN" altLang="zh-CN" dirty="0"/>
              <a:t>月</a:t>
            </a:r>
            <a:r>
              <a:rPr lang="en-US" altLang="zh-CN" dirty="0"/>
              <a:t>1</a:t>
            </a:r>
            <a:r>
              <a:rPr lang="zh-CN" altLang="zh-CN" dirty="0"/>
              <a:t>日</a:t>
            </a:r>
            <a:r>
              <a:rPr lang="en-US" altLang="zh-CN" dirty="0"/>
              <a:t>-</a:t>
            </a:r>
            <a:r>
              <a:rPr lang="zh-CN" altLang="zh-CN" dirty="0"/>
              <a:t>星期三”，计数</a:t>
            </a:r>
            <a:r>
              <a:rPr lang="en-US" altLang="zh-CN" dirty="0"/>
              <a:t>10</a:t>
            </a:r>
            <a:r>
              <a:rPr lang="zh-CN" altLang="zh-CN" dirty="0"/>
              <a:t>代表“</a:t>
            </a:r>
            <a:r>
              <a:rPr lang="en-US" altLang="zh-CN" dirty="0"/>
              <a:t>2020</a:t>
            </a:r>
            <a:r>
              <a:rPr lang="zh-CN" altLang="zh-CN" dirty="0"/>
              <a:t>年</a:t>
            </a:r>
            <a:r>
              <a:rPr lang="en-US" altLang="zh-CN" dirty="0"/>
              <a:t>1</a:t>
            </a:r>
            <a:r>
              <a:rPr lang="zh-CN" altLang="zh-CN" dirty="0"/>
              <a:t>月</a:t>
            </a:r>
            <a:r>
              <a:rPr lang="en-US" altLang="zh-CN" dirty="0"/>
              <a:t>10</a:t>
            </a:r>
            <a:r>
              <a:rPr lang="zh-CN" altLang="zh-CN" dirty="0"/>
              <a:t>日</a:t>
            </a:r>
            <a:r>
              <a:rPr lang="en-US" altLang="zh-CN" dirty="0"/>
              <a:t>-</a:t>
            </a:r>
            <a:r>
              <a:rPr lang="zh-CN" altLang="zh-CN" dirty="0"/>
              <a:t>星期五”。参照本章实验，通过键盘输入一个</a:t>
            </a:r>
            <a:r>
              <a:rPr lang="en-US" altLang="zh-CN" dirty="0"/>
              <a:t>1</a:t>
            </a:r>
            <a:r>
              <a:rPr lang="zh-CN" altLang="zh-CN" dirty="0"/>
              <a:t>～</a:t>
            </a:r>
            <a:r>
              <a:rPr lang="en-US" altLang="zh-CN" dirty="0"/>
              <a:t>366</a:t>
            </a:r>
            <a:r>
              <a:rPr lang="zh-CN" altLang="zh-CN" dirty="0"/>
              <a:t>之间的值，包括</a:t>
            </a:r>
            <a:r>
              <a:rPr lang="en-US" altLang="zh-CN" dirty="0"/>
              <a:t>1</a:t>
            </a:r>
            <a:r>
              <a:rPr lang="zh-CN" altLang="zh-CN" dirty="0"/>
              <a:t>和</a:t>
            </a:r>
            <a:r>
              <a:rPr lang="en-US" altLang="zh-CN" dirty="0"/>
              <a:t>366</a:t>
            </a:r>
            <a:r>
              <a:rPr lang="zh-CN" altLang="zh-CN" dirty="0"/>
              <a:t>，基于函数，将其转换为年、月、日、星期，并输出到控制台窗口。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任务</a:t>
            </a:r>
            <a:r>
              <a:rPr lang="en-US" altLang="zh-CN" dirty="0"/>
              <a:t>2</a:t>
            </a:r>
            <a:r>
              <a:rPr lang="zh-CN" altLang="zh-CN" dirty="0"/>
              <a:t>：参照本章实验，通过键盘输入两个数，判断大小，并输出结果到控制台窗口。</a:t>
            </a:r>
          </a:p>
          <a:p>
            <a:pPr>
              <a:lnSpc>
                <a:spcPct val="150000"/>
              </a:lnSpc>
            </a:pPr>
            <a:r>
              <a:rPr lang="zh-CN" altLang="zh-CN" dirty="0"/>
              <a:t>任务</a:t>
            </a:r>
            <a:r>
              <a:rPr lang="en-US" altLang="zh-CN" dirty="0"/>
              <a:t>3</a:t>
            </a:r>
            <a:r>
              <a:rPr lang="zh-CN" altLang="zh-CN" dirty="0"/>
              <a:t>：参照本章实验，通过键盘输入十个数，判断大小，并输出结果到控制台窗口。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6434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8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1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5.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本章习题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"/>
          <p:cNvSpPr txBox="1"/>
          <p:nvPr/>
        </p:nvSpPr>
        <p:spPr>
          <a:xfrm>
            <a:off x="577850" y="1118935"/>
            <a:ext cx="7956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dirty="0"/>
              <a:t>    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zh-CN" dirty="0"/>
              <a:t>为什么要使用函数？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r>
              <a:rPr lang="zh-CN" altLang="en-US" dirty="0" smtClean="0"/>
              <a:t>什么是内部函数</a:t>
            </a:r>
            <a:r>
              <a:rPr lang="zh-CN" altLang="zh-CN" dirty="0" smtClean="0"/>
              <a:t>？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83573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1130935" y="1769745"/>
            <a:ext cx="6882130" cy="716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2800" dirty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谢  谢  </a:t>
            </a:r>
            <a:r>
              <a:rPr lang="zh-CN" altLang="en-US" sz="28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观  看！</a:t>
            </a:r>
            <a:endParaRPr lang="zh-CN" altLang="en-US" sz="2800" dirty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 descr="电路设计与制作实用教程-50cm_50cm"/>
          <p:cNvPicPr>
            <a:picLocks noChangeAspect="1"/>
          </p:cNvPicPr>
          <p:nvPr/>
        </p:nvPicPr>
        <p:blipFill>
          <a:blip r:embed="rId2"/>
          <a:srcRect l="3636" t="4239" r="5223" b="4158"/>
          <a:stretch>
            <a:fillRect/>
          </a:stretch>
        </p:blipFill>
        <p:spPr>
          <a:xfrm>
            <a:off x="3495674" y="2588895"/>
            <a:ext cx="1828801" cy="160759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6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5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目  录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5" name="矩形 804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Rectangle 8"/>
          <p:cNvSpPr txBox="1">
            <a:spLocks noChangeArrowheads="1"/>
          </p:cNvSpPr>
          <p:nvPr/>
        </p:nvSpPr>
        <p:spPr bwMode="auto">
          <a:xfrm>
            <a:off x="977900" y="1223710"/>
            <a:ext cx="7175500" cy="2443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1.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实验内容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2.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实验原理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3.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实验步骤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4.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本章任务</a:t>
            </a:r>
            <a:endParaRPr lang="en-US" altLang="zh-CN" sz="2000" dirty="0" smtClean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5.</a:t>
            </a:r>
            <a:r>
              <a:rPr lang="zh-CN" altLang="en-US" sz="2000" dirty="0" smtClean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本章习题</a:t>
            </a:r>
            <a:endParaRPr lang="zh-CN" altLang="en-US" sz="2000" dirty="0"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2000" dirty="0"/>
          </a:p>
          <a:p>
            <a:pPr lvl="0"/>
            <a:endParaRPr lang="zh-CN" altLang="en-US" sz="2000" dirty="0"/>
          </a:p>
        </p:txBody>
      </p:sp>
      <p:pic>
        <p:nvPicPr>
          <p:cNvPr id="8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1"/>
          <p:cNvSpPr txBox="1"/>
          <p:nvPr/>
        </p:nvSpPr>
        <p:spPr>
          <a:xfrm>
            <a:off x="577850" y="1118934"/>
            <a:ext cx="795655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通过</a:t>
            </a:r>
            <a:r>
              <a:rPr lang="zh-CN" altLang="zh-CN" dirty="0"/>
              <a:t>键盘输入一个</a:t>
            </a:r>
            <a:r>
              <a:rPr lang="en-US" altLang="zh-CN" dirty="0"/>
              <a:t>0</a:t>
            </a:r>
            <a:r>
              <a:rPr lang="zh-CN" altLang="zh-CN" dirty="0"/>
              <a:t>～</a:t>
            </a:r>
            <a:r>
              <a:rPr lang="en-US" altLang="zh-CN" dirty="0"/>
              <a:t>86399</a:t>
            </a:r>
            <a:r>
              <a:rPr lang="zh-CN" altLang="zh-CN" dirty="0"/>
              <a:t>之间的值，包括</a:t>
            </a:r>
            <a:r>
              <a:rPr lang="en-US" altLang="zh-CN" dirty="0"/>
              <a:t>0</a:t>
            </a:r>
            <a:r>
              <a:rPr lang="zh-CN" altLang="zh-CN" dirty="0"/>
              <a:t>和</a:t>
            </a:r>
            <a:r>
              <a:rPr lang="en-US" altLang="zh-CN" dirty="0"/>
              <a:t>86399</a:t>
            </a:r>
            <a:r>
              <a:rPr lang="zh-CN" altLang="zh-CN" dirty="0"/>
              <a:t>，使用</a:t>
            </a:r>
            <a:r>
              <a:rPr lang="en-US" altLang="zh-CN" dirty="0" err="1"/>
              <a:t>CalcHour</a:t>
            </a:r>
            <a:r>
              <a:rPr lang="zh-CN" altLang="zh-CN" dirty="0"/>
              <a:t>函数计算小时值，</a:t>
            </a:r>
            <a:r>
              <a:rPr lang="en-US" altLang="zh-CN" dirty="0" err="1"/>
              <a:t>CalcMin</a:t>
            </a:r>
            <a:r>
              <a:rPr lang="zh-CN" altLang="zh-CN" dirty="0"/>
              <a:t>函数计算分钟值，</a:t>
            </a:r>
            <a:r>
              <a:rPr lang="en-US" altLang="zh-CN" dirty="0" err="1"/>
              <a:t>CalcSec</a:t>
            </a:r>
            <a:r>
              <a:rPr lang="zh-CN" altLang="zh-CN" dirty="0"/>
              <a:t>函数计算秒值，在主函数中通过调用上述三个函数实现秒值</a:t>
            </a:r>
            <a:r>
              <a:rPr lang="en-US" altLang="zh-CN" dirty="0"/>
              <a:t>-</a:t>
            </a:r>
            <a:r>
              <a:rPr lang="zh-CN" altLang="zh-CN" dirty="0"/>
              <a:t>时间值转换，并输出到控制台</a:t>
            </a:r>
            <a:r>
              <a:rPr lang="zh-CN" altLang="zh-CN" dirty="0" smtClean="0"/>
              <a:t>窗口</a:t>
            </a:r>
            <a:r>
              <a:rPr lang="zh-CN" altLang="zh-CN" dirty="0"/>
              <a:t>。</a:t>
            </a:r>
            <a:endParaRPr lang="zh-CN" altLang="zh-CN" dirty="0"/>
          </a:p>
        </p:txBody>
      </p:sp>
      <p:sp>
        <p:nvSpPr>
          <p:cNvPr id="14" name="矩形 13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8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0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实验内容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594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577850" y="1118935"/>
            <a:ext cx="7956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2.1 </a:t>
            </a:r>
            <a:r>
              <a:rPr lang="zh-CN" altLang="en-US" dirty="0" smtClean="0"/>
              <a:t>为什么要使用函数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endParaRPr lang="en-US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0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实验原理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830198"/>
              </p:ext>
            </p:extLst>
          </p:nvPr>
        </p:nvGraphicFramePr>
        <p:xfrm>
          <a:off x="538229" y="1943101"/>
          <a:ext cx="3481205" cy="1859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Visio" r:id="rId4" imgW="1942623" imgH="1042601" progId="Visio.Drawing.11">
                  <p:embed/>
                </p:oleObj>
              </mc:Choice>
              <mc:Fallback>
                <p:oleObj name="Visio" r:id="rId4" imgW="1942623" imgH="1042601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229" y="1943101"/>
                        <a:ext cx="3481205" cy="18592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7320472"/>
              </p:ext>
            </p:extLst>
          </p:nvPr>
        </p:nvGraphicFramePr>
        <p:xfrm>
          <a:off x="4444999" y="1905000"/>
          <a:ext cx="3945827" cy="187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Visio" r:id="rId6" imgW="2194560" imgH="1042601" progId="Visio.Drawing.11">
                  <p:embed/>
                </p:oleObj>
              </mc:Choice>
              <mc:Fallback>
                <p:oleObj name="Visio" r:id="rId6" imgW="2194560" imgH="1042601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4999" y="1905000"/>
                        <a:ext cx="3945827" cy="1879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715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577850" y="1118935"/>
            <a:ext cx="79565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2.2 </a:t>
            </a:r>
            <a:r>
              <a:rPr lang="zh-CN" altLang="en-US" dirty="0" smtClean="0"/>
              <a:t>函数的定义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与</a:t>
            </a:r>
            <a:r>
              <a:rPr lang="zh-CN" altLang="zh-CN" dirty="0"/>
              <a:t>变量、数组一样，在使用函数前需要先定义函数，定义函数的一般格式如下：</a:t>
            </a:r>
          </a:p>
          <a:p>
            <a:r>
              <a:rPr lang="en-US" altLang="zh-CN" dirty="0" smtClean="0"/>
              <a:t>        </a:t>
            </a:r>
            <a:r>
              <a:rPr lang="zh-CN" altLang="zh-CN" dirty="0" smtClean="0"/>
              <a:t>返回</a:t>
            </a:r>
            <a:r>
              <a:rPr lang="zh-CN" altLang="zh-CN" dirty="0"/>
              <a:t>值类型名 函数名</a:t>
            </a:r>
            <a:r>
              <a:rPr lang="en-US" altLang="zh-CN" dirty="0"/>
              <a:t>(</a:t>
            </a:r>
            <a:r>
              <a:rPr lang="zh-CN" altLang="zh-CN" dirty="0"/>
              <a:t>参数列表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 smtClean="0"/>
              <a:t>        {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zh-CN" altLang="zh-CN" dirty="0"/>
              <a:t>函数体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 smtClean="0"/>
              <a:t>        }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/>
              <a:t>其中</a:t>
            </a:r>
            <a:r>
              <a:rPr lang="zh-CN" altLang="zh-CN" dirty="0"/>
              <a:t>，返回值类型名即类型标识符，用来指定该函数返回的值的类型</a:t>
            </a:r>
            <a:r>
              <a:rPr lang="zh-CN" altLang="zh-CN" dirty="0" smtClean="0"/>
              <a:t>。参数</a:t>
            </a:r>
            <a:r>
              <a:rPr lang="zh-CN" altLang="zh-CN" dirty="0"/>
              <a:t>列表是带有数据类型的变量名列表，称为形参，参数之间用逗号隔开</a:t>
            </a:r>
            <a:r>
              <a:rPr lang="zh-CN" altLang="zh-CN" dirty="0" smtClean="0"/>
              <a:t>。函数</a:t>
            </a:r>
            <a:r>
              <a:rPr lang="zh-CN" altLang="zh-CN" dirty="0"/>
              <a:t>体包含声明部分和语句部分，是实现功能的主体</a:t>
            </a:r>
            <a:r>
              <a:rPr lang="zh-CN" altLang="zh-CN" dirty="0" smtClean="0"/>
              <a:t>。</a:t>
            </a:r>
            <a:endParaRPr lang="en-US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实验原理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505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577850" y="1118935"/>
            <a:ext cx="795655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2.3 </a:t>
            </a:r>
            <a:r>
              <a:rPr lang="zh-CN" altLang="en-US" dirty="0" smtClean="0"/>
              <a:t>函数的声明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自定义</a:t>
            </a:r>
            <a:r>
              <a:rPr lang="zh-CN" altLang="zh-CN" dirty="0"/>
              <a:t>函数是自己定义的函数，编译器不知道这个函数的存在，因此在使用这个函数之前需要先告知编译器，这个过程被称为函数的声明。声明的作用是把函数名、函数参数的个数和参数类型等信息通知编译器，以便在遇到函数调用时，编译器能正确识别函数并检查调用是否合法。函数声明的一般格式如下：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返回</a:t>
            </a:r>
            <a:r>
              <a:rPr lang="zh-CN" altLang="zh-CN" dirty="0"/>
              <a:t>值类型名 函数名</a:t>
            </a:r>
            <a:r>
              <a:rPr lang="en-US" altLang="zh-CN" dirty="0"/>
              <a:t>(</a:t>
            </a:r>
            <a:r>
              <a:rPr lang="zh-CN" altLang="zh-CN" dirty="0"/>
              <a:t>参数列表</a:t>
            </a:r>
            <a:r>
              <a:rPr lang="en-US" altLang="zh-CN" dirty="0"/>
              <a:t>);</a:t>
            </a:r>
            <a:endParaRPr lang="zh-CN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实验原理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909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577850" y="1118935"/>
            <a:ext cx="795655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2.4 </a:t>
            </a:r>
            <a:r>
              <a:rPr lang="zh-CN" altLang="en-US" dirty="0" smtClean="0"/>
              <a:t>函数的调用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zh-CN" dirty="0" smtClean="0"/>
              <a:t>定义</a:t>
            </a:r>
            <a:r>
              <a:rPr lang="zh-CN" altLang="zh-CN" dirty="0"/>
              <a:t>函数的目的是调用该函数以实现预期的功能，函数调用的一般形式为：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函数</a:t>
            </a:r>
            <a:r>
              <a:rPr lang="zh-CN" altLang="zh-CN" dirty="0"/>
              <a:t>名</a:t>
            </a:r>
            <a:r>
              <a:rPr lang="en-US" altLang="zh-CN" dirty="0"/>
              <a:t>(</a:t>
            </a:r>
            <a:r>
              <a:rPr lang="zh-CN" altLang="zh-CN" dirty="0"/>
              <a:t>参数列表</a:t>
            </a:r>
            <a:r>
              <a:rPr lang="en-US" altLang="zh-CN" dirty="0"/>
              <a:t>);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此处</a:t>
            </a:r>
            <a:r>
              <a:rPr lang="zh-CN" altLang="zh-CN" dirty="0"/>
              <a:t>参数列表称为实参，在函数调用时实参将被传递给形参，参数之间用逗号隔开。若是调用无参函数，参数列表可以为空</a:t>
            </a:r>
            <a:r>
              <a:rPr lang="zh-CN" altLang="zh-CN" dirty="0" smtClean="0"/>
              <a:t>。函数</a:t>
            </a:r>
            <a:r>
              <a:rPr lang="zh-CN" altLang="zh-CN" dirty="0"/>
              <a:t>调用的方式有三</a:t>
            </a:r>
            <a:r>
              <a:rPr lang="zh-CN" altLang="zh-CN" dirty="0" smtClean="0"/>
              <a:t>种</a:t>
            </a:r>
            <a:r>
              <a:rPr lang="zh-CN" altLang="en-US" dirty="0" smtClean="0">
                <a:sym typeface="Wingdings" pitchFamily="2" charset="2"/>
              </a:rPr>
              <a:t>：（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）函数调用语句；（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）函数表达式；（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）函数参数，如下所示：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UnPackData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recData</a:t>
            </a:r>
            <a:r>
              <a:rPr lang="en-US" altLang="zh-CN" dirty="0"/>
              <a:t>)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valid </a:t>
            </a:r>
            <a:r>
              <a:rPr lang="en-US" altLang="zh-CN" dirty="0"/>
              <a:t>= </a:t>
            </a:r>
            <a:r>
              <a:rPr lang="en-US" altLang="zh-CN" dirty="0" err="1"/>
              <a:t>PackData</a:t>
            </a:r>
            <a:r>
              <a:rPr lang="en-US" altLang="zh-CN" dirty="0"/>
              <a:t>(</a:t>
            </a:r>
            <a:r>
              <a:rPr lang="en-US" altLang="zh-CN" dirty="0" err="1"/>
              <a:t>pPackSent</a:t>
            </a:r>
            <a:r>
              <a:rPr lang="en-US" altLang="zh-CN" dirty="0"/>
              <a:t>);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en-US" altLang="zh-CN" dirty="0" err="1" smtClean="0"/>
              <a:t>SendDataToMCU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dataType</a:t>
            </a:r>
            <a:r>
              <a:rPr lang="en-US" altLang="zh-CN" dirty="0"/>
              <a:t>, </a:t>
            </a:r>
            <a:r>
              <a:rPr lang="en-US" altLang="zh-CN" dirty="0" err="1"/>
              <a:t>GetHostData</a:t>
            </a:r>
            <a:r>
              <a:rPr lang="en-US" altLang="zh-CN" dirty="0" smtClean="0"/>
              <a:t>());</a:t>
            </a:r>
            <a:endParaRPr lang="en-US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实验原理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8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577850" y="1118935"/>
            <a:ext cx="79565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2.5 </a:t>
            </a:r>
            <a:r>
              <a:rPr lang="zh-CN" altLang="en-US" dirty="0" smtClean="0"/>
              <a:t>函数的参数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zh-CN" dirty="0" smtClean="0"/>
              <a:t>前</a:t>
            </a:r>
            <a:r>
              <a:rPr lang="zh-CN" altLang="zh-CN" dirty="0"/>
              <a:t>文已经提到在函数定义时括号里的参数列表为形参，在函数调用时括号里的参数列表为实参。在调用函数的过程中，系统会把实参的值传递给形参从而参与函数的运算</a:t>
            </a:r>
            <a:r>
              <a:rPr lang="zh-CN" altLang="zh-CN" dirty="0" smtClean="0"/>
              <a:t>。</a:t>
            </a:r>
            <a:r>
              <a:rPr lang="zh-CN" altLang="en-US" dirty="0" smtClean="0"/>
              <a:t>形参和实参具体如下：</a:t>
            </a:r>
            <a:endParaRPr lang="en-US" altLang="zh-CN" dirty="0" smtClean="0"/>
          </a:p>
          <a:p>
            <a:r>
              <a:rPr lang="en-US" altLang="zh-CN" dirty="0" smtClean="0"/>
              <a:t>        static </a:t>
            </a:r>
            <a:r>
              <a:rPr lang="en-US" altLang="zh-CN" dirty="0" err="1"/>
              <a:t>int</a:t>
            </a:r>
            <a:r>
              <a:rPr lang="en-US" altLang="zh-CN" dirty="0"/>
              <a:t> Adder(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b)</a:t>
            </a:r>
            <a:endParaRPr lang="zh-CN" altLang="zh-CN" dirty="0"/>
          </a:p>
          <a:p>
            <a:r>
              <a:rPr lang="en-US" altLang="zh-CN" dirty="0" smtClean="0"/>
              <a:t>        {</a:t>
            </a:r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 smtClean="0"/>
              <a:t>                return(a </a:t>
            </a:r>
            <a:r>
              <a:rPr lang="en-US" altLang="zh-CN" dirty="0"/>
              <a:t>+ b</a:t>
            </a:r>
            <a:r>
              <a:rPr lang="en-US" altLang="zh-CN" dirty="0" smtClean="0"/>
              <a:t>);</a:t>
            </a:r>
            <a:endParaRPr lang="zh-CN" altLang="zh-CN" dirty="0"/>
          </a:p>
          <a:p>
            <a:r>
              <a:rPr lang="en-US" altLang="zh-CN" dirty="0" smtClean="0"/>
              <a:t>        }</a:t>
            </a:r>
            <a:endParaRPr lang="zh-CN" altLang="zh-CN" dirty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y = </a:t>
            </a:r>
            <a:r>
              <a:rPr lang="en-US" altLang="zh-CN" dirty="0" smtClean="0"/>
              <a:t>Adder(m, n);</a:t>
            </a:r>
            <a:endParaRPr lang="en-US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实验原理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646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/>
          <p:cNvSpPr/>
          <p:nvPr/>
        </p:nvSpPr>
        <p:spPr>
          <a:xfrm rot="16200000">
            <a:off x="8495824" y="4495006"/>
            <a:ext cx="538163" cy="760730"/>
          </a:xfrm>
          <a:prstGeom prst="rtTriangle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33301" y="4808935"/>
            <a:ext cx="445294" cy="29610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94B67B-E22E-4DB1-9BCB-B838A6D07689}" type="slidenum">
              <a:rPr lang="en-US" altLang="zh-CN" sz="2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altLang="zh-CN" sz="20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"/>
          <p:cNvSpPr txBox="1"/>
          <p:nvPr/>
        </p:nvSpPr>
        <p:spPr>
          <a:xfrm>
            <a:off x="577850" y="1118935"/>
            <a:ext cx="795655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2.6 </a:t>
            </a:r>
            <a:r>
              <a:rPr lang="zh-CN" altLang="en-US" dirty="0" smtClean="0"/>
              <a:t>函数的返回值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en-US" altLang="zh-CN" dirty="0" smtClean="0"/>
              <a:t>       </a:t>
            </a:r>
            <a:r>
              <a:rPr lang="zh-CN" altLang="zh-CN" dirty="0" smtClean="0"/>
              <a:t>通常</a:t>
            </a:r>
            <a:r>
              <a:rPr lang="zh-CN" altLang="zh-CN" dirty="0"/>
              <a:t>，希望通过调用函数使主调函数得到一个确定的值，这就是函数值，也称为函数的返回值。函数的返回值是通过函数体中的</a:t>
            </a:r>
            <a:r>
              <a:rPr lang="en-US" altLang="zh-CN" dirty="0"/>
              <a:t>return</a:t>
            </a:r>
            <a:r>
              <a:rPr lang="zh-CN" altLang="zh-CN" dirty="0"/>
              <a:t>语句获得的。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        </a:t>
            </a:r>
            <a:r>
              <a:rPr lang="zh-CN" altLang="zh-CN" dirty="0" smtClean="0"/>
              <a:t>在</a:t>
            </a:r>
            <a:r>
              <a:rPr lang="zh-CN" altLang="zh-CN" dirty="0"/>
              <a:t>函数定义时指定了函数的返回值类型，</a:t>
            </a:r>
            <a:r>
              <a:rPr lang="en-US" altLang="zh-CN" dirty="0"/>
              <a:t>return</a:t>
            </a:r>
            <a:r>
              <a:rPr lang="zh-CN" altLang="zh-CN" dirty="0"/>
              <a:t>语句返回的值的类型应与函数的返回值类型一致，即函数的返回值类型决定函数体中返回值的类型。</a:t>
            </a:r>
            <a:endParaRPr lang="en-US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-1905" y="-953"/>
            <a:ext cx="7025005" cy="579120"/>
          </a:xfrm>
          <a:prstGeom prst="rect">
            <a:avLst/>
          </a:prstGeom>
          <a:solidFill>
            <a:srgbClr val="285C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7900" y="1080611"/>
            <a:ext cx="7175500" cy="45719"/>
          </a:xfrm>
          <a:prstGeom prst="rect">
            <a:avLst/>
          </a:prstGeom>
          <a:solidFill>
            <a:srgbClr val="F4C41E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-1906" y="91792"/>
            <a:ext cx="702500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《C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语言程序设计与应用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》-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配套讲义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94" b="23177"/>
          <a:stretch>
            <a:fillRect/>
          </a:stretch>
        </p:blipFill>
        <p:spPr>
          <a:xfrm>
            <a:off x="6962139" y="4406"/>
            <a:ext cx="2181861" cy="579120"/>
          </a:xfrm>
          <a:prstGeom prst="rect">
            <a:avLst/>
          </a:prstGeom>
        </p:spPr>
      </p:pic>
      <p:sp>
        <p:nvSpPr>
          <p:cNvPr id="21" name="Rectangle 8"/>
          <p:cNvSpPr txBox="1">
            <a:spLocks noChangeArrowheads="1"/>
          </p:cNvSpPr>
          <p:nvPr/>
        </p:nvSpPr>
        <p:spPr bwMode="auto">
          <a:xfrm>
            <a:off x="1142525" y="583526"/>
            <a:ext cx="6881813" cy="392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实验原理</a:t>
            </a:r>
            <a:endParaRPr lang="en-US" altLang="zh-CN" sz="2400" dirty="0" smtClean="0">
              <a:solidFill>
                <a:schemeClr val="tx2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6464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1302</TotalTime>
  <Words>1071</Words>
  <Application>Microsoft Office PowerPoint</Application>
  <PresentationFormat>全屏显示(16:9)</PresentationFormat>
  <Paragraphs>102</Paragraphs>
  <Slides>15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7" baseType="lpstr">
      <vt:lpstr>Office 主题</vt:lpstr>
      <vt:lpstr>Microsoft Visio 绘图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</dc:creator>
  <cp:lastModifiedBy>Administrator</cp:lastModifiedBy>
  <cp:revision>226</cp:revision>
  <dcterms:created xsi:type="dcterms:W3CDTF">2017-08-03T09:01:00Z</dcterms:created>
  <dcterms:modified xsi:type="dcterms:W3CDTF">2021-03-05T06:22:56Z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