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8" r:id="rId2"/>
    <p:sldId id="318" r:id="rId3"/>
    <p:sldId id="368" r:id="rId4"/>
    <p:sldId id="381" r:id="rId5"/>
    <p:sldId id="385" r:id="rId6"/>
    <p:sldId id="386" r:id="rId7"/>
    <p:sldId id="396" r:id="rId8"/>
    <p:sldId id="395" r:id="rId9"/>
    <p:sldId id="394" r:id="rId10"/>
    <p:sldId id="382" r:id="rId11"/>
    <p:sldId id="384" r:id="rId12"/>
    <p:sldId id="383" r:id="rId13"/>
    <p:sldId id="319" r:id="rId14"/>
  </p:sldIdLst>
  <p:sldSz cx="9144000" cy="5143500" type="screen16x9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>
        <p:scale>
          <a:sx n="100" d="100"/>
          <a:sy n="100" d="100"/>
        </p:scale>
        <p:origin x="-1962" y="-942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6987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16" y="3418724"/>
            <a:ext cx="8187324" cy="27971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6987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4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基于枚举的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秒值</a:t>
            </a:r>
            <a:r>
              <a:rPr lang="en-US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时间值转换</a:t>
            </a:r>
            <a:endParaRPr lang="zh-CN" altLang="en-US" sz="2800" cap="small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2455546" y="2709863"/>
            <a:ext cx="4793615" cy="187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讲解：曾凡均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编制：郭文波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邮箱：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4148850"/>
            <a:ext cx="1321440" cy="9910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3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实验步骤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3.1 </a:t>
            </a:r>
            <a:r>
              <a:rPr lang="zh-CN" altLang="en-US" dirty="0" smtClean="0"/>
              <a:t>复制</a:t>
            </a:r>
            <a:r>
              <a:rPr lang="en-US" altLang="zh-CN" dirty="0"/>
              <a:t>Material</a:t>
            </a:r>
            <a:r>
              <a:rPr lang="zh-CN" altLang="en-US" dirty="0"/>
              <a:t>中的文件夹到</a:t>
            </a:r>
            <a:r>
              <a:rPr lang="en-US" altLang="zh-CN" dirty="0" err="1"/>
              <a:t>CProgramTest</a:t>
            </a:r>
            <a:r>
              <a:rPr lang="zh-CN" altLang="en-US" dirty="0"/>
              <a:t>文件夹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3.2 </a:t>
            </a:r>
            <a:r>
              <a:rPr lang="zh-CN" altLang="en-US" dirty="0"/>
              <a:t>打开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文件夹中的</a:t>
            </a:r>
            <a:r>
              <a:rPr lang="en-US" altLang="zh-CN" dirty="0" smtClean="0"/>
              <a:t>Project.sln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3.3 </a:t>
            </a:r>
            <a:r>
              <a:rPr lang="zh-CN" altLang="en-US" dirty="0" smtClean="0"/>
              <a:t>完善</a:t>
            </a:r>
            <a:r>
              <a:rPr lang="en-US" altLang="zh-CN" dirty="0" err="1" smtClean="0"/>
              <a:t>App.c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3.4 </a:t>
            </a:r>
            <a:r>
              <a:rPr lang="zh-CN" altLang="en-US" dirty="0" smtClean="0"/>
              <a:t>项目编译和运行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07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本章任务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任务</a:t>
            </a:r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/>
              <a:t>2020</a:t>
            </a:r>
            <a:r>
              <a:rPr lang="zh-CN" altLang="zh-CN" dirty="0"/>
              <a:t>年总共有</a:t>
            </a:r>
            <a:r>
              <a:rPr lang="en-US" altLang="zh-CN" dirty="0"/>
              <a:t>366</a:t>
            </a:r>
            <a:r>
              <a:rPr lang="zh-CN" altLang="zh-CN" dirty="0"/>
              <a:t>天，将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日作为计数起点，即计数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</a:t>
            </a:r>
            <a:r>
              <a:rPr lang="en-US" altLang="zh-CN" dirty="0"/>
              <a:t>31</a:t>
            </a:r>
            <a:r>
              <a:rPr lang="zh-CN" altLang="zh-CN" dirty="0"/>
              <a:t>日作为计数终点，即计数</a:t>
            </a:r>
            <a:r>
              <a:rPr lang="en-US" altLang="zh-CN" dirty="0"/>
              <a:t>366</a:t>
            </a:r>
            <a:r>
              <a:rPr lang="zh-CN" altLang="zh-CN" dirty="0"/>
              <a:t>。计数</a:t>
            </a:r>
            <a:r>
              <a:rPr lang="en-US" altLang="zh-CN" dirty="0"/>
              <a:t>1</a:t>
            </a:r>
            <a:r>
              <a:rPr lang="zh-CN" altLang="zh-CN" dirty="0"/>
              <a:t>代表“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</a:t>
            </a:r>
            <a:r>
              <a:rPr lang="en-US" altLang="zh-CN" dirty="0"/>
              <a:t>-</a:t>
            </a:r>
            <a:r>
              <a:rPr lang="zh-CN" altLang="zh-CN" dirty="0"/>
              <a:t>星期三”，计数</a:t>
            </a:r>
            <a:r>
              <a:rPr lang="en-US" altLang="zh-CN" dirty="0"/>
              <a:t>10</a:t>
            </a:r>
            <a:r>
              <a:rPr lang="zh-CN" altLang="zh-CN" dirty="0"/>
              <a:t>代表“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10</a:t>
            </a:r>
            <a:r>
              <a:rPr lang="zh-CN" altLang="zh-CN" dirty="0"/>
              <a:t>日</a:t>
            </a:r>
            <a:r>
              <a:rPr lang="en-US" altLang="zh-CN" dirty="0"/>
              <a:t>-</a:t>
            </a:r>
            <a:r>
              <a:rPr lang="zh-CN" altLang="zh-CN" dirty="0"/>
              <a:t>星期五”。参照本章实验，通过键盘输入一个</a:t>
            </a:r>
            <a:r>
              <a:rPr lang="en-US" altLang="zh-CN" dirty="0"/>
              <a:t>1</a:t>
            </a:r>
            <a:r>
              <a:rPr lang="zh-CN" altLang="zh-CN" dirty="0"/>
              <a:t>～</a:t>
            </a:r>
            <a:r>
              <a:rPr lang="en-US" altLang="zh-CN" dirty="0"/>
              <a:t>366</a:t>
            </a:r>
            <a:r>
              <a:rPr lang="zh-CN" altLang="zh-CN" dirty="0"/>
              <a:t>之间的值，包括</a:t>
            </a:r>
            <a:r>
              <a:rPr lang="en-US" altLang="zh-CN" dirty="0"/>
              <a:t>1</a:t>
            </a:r>
            <a:r>
              <a:rPr lang="zh-CN" altLang="zh-CN" dirty="0"/>
              <a:t>和</a:t>
            </a:r>
            <a:r>
              <a:rPr lang="en-US" altLang="zh-CN" dirty="0"/>
              <a:t>366</a:t>
            </a:r>
            <a:r>
              <a:rPr lang="zh-CN" altLang="zh-CN" dirty="0"/>
              <a:t>，基于枚举，将其转换为年、月、日、星期，并输出到控制台窗口。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任务</a:t>
            </a:r>
            <a:r>
              <a:rPr lang="en-US" altLang="zh-CN" dirty="0"/>
              <a:t>2</a:t>
            </a:r>
            <a:r>
              <a:rPr lang="zh-CN" altLang="zh-CN" dirty="0"/>
              <a:t>：参照本章实验，通过键盘输入两个数，判断大小，并输出结果到控制台窗口。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任务</a:t>
            </a:r>
            <a:r>
              <a:rPr lang="en-US" altLang="zh-CN" dirty="0"/>
              <a:t>3</a:t>
            </a:r>
            <a:r>
              <a:rPr lang="zh-CN" altLang="zh-CN" dirty="0"/>
              <a:t>：参照本章实验，通过键盘输入十个数，判断大小，并输出结果到</a:t>
            </a:r>
            <a:r>
              <a:rPr lang="zh-CN" altLang="zh-CN" dirty="0" smtClean="0"/>
              <a:t>控制台</a:t>
            </a:r>
            <a:r>
              <a:rPr lang="zh-CN" altLang="zh-CN" dirty="0"/>
              <a:t>窗口。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434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本章习题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如何</a:t>
            </a:r>
            <a:r>
              <a:rPr lang="zh-CN" altLang="zh-CN" dirty="0"/>
              <a:t>使用</a:t>
            </a:r>
            <a:r>
              <a:rPr lang="en-US" altLang="zh-CN" dirty="0" err="1"/>
              <a:t>typedef</a:t>
            </a:r>
            <a:r>
              <a:rPr lang="zh-CN" altLang="zh-CN" dirty="0"/>
              <a:t>声明新类型名？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zh-CN" altLang="en-US" dirty="0" smtClean="0"/>
              <a:t> 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枚举</a:t>
            </a:r>
            <a:r>
              <a:rPr lang="zh-CN" altLang="zh-CN" dirty="0"/>
              <a:t>类型的声明和使用都有哪几种方法？</a:t>
            </a:r>
          </a:p>
        </p:txBody>
      </p:sp>
    </p:spTree>
    <p:extLst>
      <p:ext uri="{BB962C8B-B14F-4D97-AF65-F5344CB8AC3E}">
        <p14:creationId xmlns:p14="http://schemas.microsoft.com/office/powerpoint/2010/main" val="18357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30935" y="1769745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电路设计与制作实用教程-50cm_50cm"/>
          <p:cNvPicPr>
            <a:picLocks noChangeAspect="1"/>
          </p:cNvPicPr>
          <p:nvPr/>
        </p:nvPicPr>
        <p:blipFill>
          <a:blip r:embed="rId2"/>
          <a:srcRect l="3636" t="4239" r="5223" b="4158"/>
          <a:stretch>
            <a:fillRect/>
          </a:stretch>
        </p:blipFill>
        <p:spPr>
          <a:xfrm>
            <a:off x="3495674" y="2588895"/>
            <a:ext cx="1828801" cy="16075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  录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977900" y="1223710"/>
            <a:ext cx="7175500" cy="244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实验内容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实验原理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实验步骤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本章任务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5.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本章习题</a:t>
            </a:r>
            <a:endParaRPr lang="zh-CN" altLang="en-US" sz="20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 lvl="0"/>
            <a:endParaRPr lang="zh-CN" altLang="en-US" sz="2000" dirty="0"/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577850" y="1118934"/>
            <a:ext cx="795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通</a:t>
            </a:r>
            <a:r>
              <a:rPr lang="zh-CN" altLang="zh-CN" dirty="0" smtClean="0"/>
              <a:t>过</a:t>
            </a:r>
            <a:r>
              <a:rPr lang="zh-CN" altLang="zh-CN" dirty="0"/>
              <a:t>键盘输入一个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86399</a:t>
            </a:r>
            <a:r>
              <a:rPr lang="zh-CN" altLang="zh-CN" dirty="0"/>
              <a:t>之间的值，包括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86399</a:t>
            </a:r>
            <a:r>
              <a:rPr lang="zh-CN" altLang="zh-CN" dirty="0"/>
              <a:t>，使用</a:t>
            </a:r>
            <a:r>
              <a:rPr lang="en-US" altLang="zh-CN" dirty="0" err="1"/>
              <a:t>CalcTimeVal</a:t>
            </a:r>
            <a:r>
              <a:rPr lang="zh-CN" altLang="zh-CN" dirty="0"/>
              <a:t>函数计算时间值（包括小时值、分钟值和秒值），通过枚举区分具体是哪一种时间值，返回值为是否计算成功标志，在主函数中通过调用</a:t>
            </a:r>
            <a:r>
              <a:rPr lang="en-US" altLang="zh-CN" dirty="0" err="1"/>
              <a:t>CalcTimeVal</a:t>
            </a:r>
            <a:r>
              <a:rPr lang="zh-CN" altLang="zh-CN" dirty="0"/>
              <a:t>实现秒值</a:t>
            </a:r>
            <a:r>
              <a:rPr lang="en-US" altLang="zh-CN" dirty="0"/>
              <a:t>-</a:t>
            </a:r>
            <a:r>
              <a:rPr lang="zh-CN" altLang="zh-CN" dirty="0"/>
              <a:t>时间值转换，并输出到控制台</a:t>
            </a:r>
            <a:r>
              <a:rPr lang="zh-CN" altLang="zh-CN" dirty="0" smtClean="0"/>
              <a:t>窗</a:t>
            </a:r>
            <a:r>
              <a:rPr lang="zh-CN" altLang="en-US" dirty="0" smtClean="0"/>
              <a:t>口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0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实验内容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9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2.1 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typedef</a:t>
            </a:r>
            <a:r>
              <a:rPr lang="zh-CN" altLang="en-US" dirty="0" smtClean="0"/>
              <a:t>声明新类型名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除了</a:t>
            </a:r>
            <a:r>
              <a:rPr lang="zh-CN" altLang="zh-CN" dirty="0"/>
              <a:t>可以直接使用</a:t>
            </a:r>
            <a:r>
              <a:rPr lang="en-US" altLang="zh-CN" dirty="0"/>
              <a:t>C</a:t>
            </a:r>
            <a:r>
              <a:rPr lang="zh-CN" altLang="zh-CN" dirty="0"/>
              <a:t>提供的标准类型名（如</a:t>
            </a:r>
            <a:r>
              <a:rPr lang="en-US" altLang="zh-CN" dirty="0" err="1"/>
              <a:t>int</a:t>
            </a:r>
            <a:r>
              <a:rPr lang="zh-CN" altLang="zh-CN" dirty="0"/>
              <a:t>，</a:t>
            </a:r>
            <a:r>
              <a:rPr lang="en-US" altLang="zh-CN" dirty="0"/>
              <a:t>short</a:t>
            </a:r>
            <a:r>
              <a:rPr lang="zh-CN" altLang="zh-CN" dirty="0"/>
              <a:t>等），还可以</a:t>
            </a:r>
            <a:r>
              <a:rPr lang="zh-CN" altLang="zh-CN" dirty="0" smtClean="0"/>
              <a:t>用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typedef</a:t>
            </a:r>
            <a:r>
              <a:rPr lang="zh-CN" altLang="zh-CN" dirty="0"/>
              <a:t>指定新的类型名来代替已有的类型名，如：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i32;</a:t>
            </a:r>
            <a:endParaRPr lang="zh-CN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unisigned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u32;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这样</a:t>
            </a:r>
            <a:r>
              <a:rPr lang="zh-CN" altLang="zh-CN" dirty="0"/>
              <a:t>就可以用</a:t>
            </a:r>
            <a:r>
              <a:rPr lang="en-US" altLang="zh-CN" dirty="0"/>
              <a:t>i32</a:t>
            </a:r>
            <a:r>
              <a:rPr lang="zh-CN" altLang="zh-CN" dirty="0"/>
              <a:t>来定义变量，如：</a:t>
            </a:r>
          </a:p>
          <a:p>
            <a:r>
              <a:rPr lang="en-US" altLang="zh-CN" dirty="0" smtClean="0"/>
              <a:t>        i32 </a:t>
            </a:r>
            <a:r>
              <a:rPr lang="en-US" altLang="zh-CN" dirty="0"/>
              <a:t>hour, min, sec;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将</a:t>
            </a:r>
            <a:r>
              <a:rPr lang="en-US" altLang="zh-CN" dirty="0" err="1"/>
              <a:t>hour,min,sec</a:t>
            </a:r>
            <a:r>
              <a:rPr lang="zh-CN" altLang="zh-CN" dirty="0"/>
              <a:t>定义为</a:t>
            </a:r>
            <a:r>
              <a:rPr lang="en-US" altLang="zh-CN" dirty="0"/>
              <a:t>i32</a:t>
            </a:r>
            <a:r>
              <a:rPr lang="zh-CN" altLang="zh-CN" dirty="0"/>
              <a:t>类型，而</a:t>
            </a:r>
            <a:r>
              <a:rPr lang="en-US" altLang="zh-CN" dirty="0"/>
              <a:t>i32</a:t>
            </a:r>
            <a:r>
              <a:rPr lang="zh-CN" altLang="zh-CN" dirty="0"/>
              <a:t>等价于</a:t>
            </a:r>
            <a:r>
              <a:rPr lang="en-US" altLang="zh-CN" dirty="0" err="1"/>
              <a:t>int</a:t>
            </a:r>
            <a:r>
              <a:rPr lang="zh-CN" altLang="zh-CN" dirty="0"/>
              <a:t>，因此</a:t>
            </a:r>
            <a:r>
              <a:rPr lang="en-US" altLang="zh-CN" dirty="0"/>
              <a:t>hour</a:t>
            </a:r>
            <a:r>
              <a:rPr lang="zh-CN" altLang="zh-CN" dirty="0"/>
              <a:t>、</a:t>
            </a:r>
            <a:r>
              <a:rPr lang="en-US" altLang="zh-CN" dirty="0"/>
              <a:t>min</a:t>
            </a:r>
            <a:r>
              <a:rPr lang="zh-CN" altLang="zh-CN" dirty="0"/>
              <a:t>、</a:t>
            </a:r>
            <a:r>
              <a:rPr lang="en-US" altLang="zh-CN" dirty="0"/>
              <a:t>sec</a:t>
            </a:r>
            <a:r>
              <a:rPr lang="zh-CN" altLang="zh-CN" dirty="0"/>
              <a:t>都为基本整型变量。 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1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2.2 </a:t>
            </a:r>
            <a:r>
              <a:rPr lang="zh-CN" altLang="en-US" dirty="0" smtClean="0"/>
              <a:t>枚举类型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如果</a:t>
            </a:r>
            <a:r>
              <a:rPr lang="zh-CN" altLang="zh-CN" dirty="0"/>
              <a:t>一个变量只有几种可能的值，则可以定义为枚举类型，枚举就是把可能的值一一列举出来，变量的值只限于列举出来的值的范围内。枚举类型的声明和使用方法有三种，分别是</a:t>
            </a:r>
            <a:r>
              <a:rPr lang="zh-CN" altLang="zh-CN" dirty="0" smtClean="0"/>
              <a:t>：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05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）声明和使用方法一：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en-US" altLang="zh-CN" dirty="0" err="1"/>
              <a:t>EnumWeekDay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 smtClean="0"/>
              <a:t>          MON </a:t>
            </a:r>
            <a:r>
              <a:rPr lang="en-US" altLang="zh-CN" dirty="0"/>
              <a:t>= 0, </a:t>
            </a:r>
            <a:endParaRPr lang="zh-CN" altLang="zh-CN" dirty="0"/>
          </a:p>
          <a:p>
            <a:r>
              <a:rPr lang="en-US" altLang="zh-CN" dirty="0" smtClean="0"/>
              <a:t>          TUE</a:t>
            </a:r>
            <a:r>
              <a:rPr lang="en-US" altLang="zh-CN" dirty="0"/>
              <a:t>, 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en-US" altLang="zh-CN" dirty="0" smtClean="0"/>
              <a:t>    WED</a:t>
            </a:r>
            <a:r>
              <a:rPr lang="en-US" altLang="zh-CN" dirty="0"/>
              <a:t>, </a:t>
            </a:r>
            <a:endParaRPr lang="zh-CN" altLang="zh-CN" dirty="0"/>
          </a:p>
          <a:p>
            <a:r>
              <a:rPr lang="en-US" altLang="zh-CN" dirty="0" smtClean="0"/>
              <a:t>          THU</a:t>
            </a:r>
            <a:r>
              <a:rPr lang="en-US" altLang="zh-CN" dirty="0"/>
              <a:t>, </a:t>
            </a:r>
            <a:endParaRPr lang="zh-CN" altLang="zh-CN" dirty="0"/>
          </a:p>
          <a:p>
            <a:r>
              <a:rPr lang="en-US" altLang="zh-CN" dirty="0" smtClean="0"/>
              <a:t>          FRI</a:t>
            </a:r>
            <a:r>
              <a:rPr lang="en-US" altLang="zh-CN" dirty="0"/>
              <a:t>, </a:t>
            </a:r>
            <a:endParaRPr lang="zh-CN" altLang="zh-CN" dirty="0"/>
          </a:p>
          <a:p>
            <a:r>
              <a:rPr lang="en-US" altLang="zh-CN" dirty="0" smtClean="0"/>
              <a:t>          SAT</a:t>
            </a:r>
            <a:r>
              <a:rPr lang="en-US" altLang="zh-CN" dirty="0"/>
              <a:t>, </a:t>
            </a:r>
            <a:endParaRPr lang="zh-CN" altLang="zh-CN" dirty="0"/>
          </a:p>
          <a:p>
            <a:r>
              <a:rPr lang="en-US" altLang="zh-CN" dirty="0" smtClean="0"/>
              <a:t>          SUN</a:t>
            </a:r>
            <a:r>
              <a:rPr lang="en-US" altLang="zh-CN" dirty="0"/>
              <a:t>};	//</a:t>
            </a:r>
            <a:r>
              <a:rPr lang="zh-CN" altLang="zh-CN" dirty="0"/>
              <a:t>声明枚举</a:t>
            </a:r>
            <a:r>
              <a:rPr lang="zh-CN" altLang="zh-CN" dirty="0" smtClean="0"/>
              <a:t>类型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EnumWeekDay</a:t>
            </a:r>
            <a:r>
              <a:rPr lang="en-US" altLang="zh-CN" dirty="0" smtClean="0"/>
              <a:t> </a:t>
            </a:r>
            <a:r>
              <a:rPr lang="en-US" altLang="zh-CN" dirty="0" err="1"/>
              <a:t>workDay</a:t>
            </a:r>
            <a:r>
              <a:rPr lang="en-US" altLang="zh-CN" dirty="0"/>
              <a:t>, </a:t>
            </a:r>
            <a:r>
              <a:rPr lang="en-US" altLang="zh-CN" dirty="0" err="1"/>
              <a:t>weekEnd</a:t>
            </a:r>
            <a:r>
              <a:rPr lang="en-US" altLang="zh-CN" dirty="0"/>
              <a:t>;	//</a:t>
            </a:r>
            <a:r>
              <a:rPr lang="zh-CN" altLang="zh-CN" dirty="0"/>
              <a:t>定义枚举</a:t>
            </a:r>
            <a:r>
              <a:rPr lang="zh-CN" altLang="zh-CN" dirty="0" smtClean="0"/>
              <a:t>变量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smtClean="0"/>
              <a:t>        //</a:t>
            </a:r>
            <a:r>
              <a:rPr lang="zh-CN" altLang="zh-CN" dirty="0"/>
              <a:t>使用枚举变量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workDay</a:t>
            </a:r>
            <a:r>
              <a:rPr lang="en-US" altLang="zh-CN" dirty="0" smtClean="0"/>
              <a:t> </a:t>
            </a:r>
            <a:r>
              <a:rPr lang="en-US" altLang="zh-CN" dirty="0"/>
              <a:t>= MON;	</a:t>
            </a:r>
            <a:endParaRPr lang="zh-CN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weekEnd</a:t>
            </a:r>
            <a:r>
              <a:rPr lang="en-US" altLang="zh-CN" dirty="0" smtClean="0"/>
              <a:t> </a:t>
            </a:r>
            <a:r>
              <a:rPr lang="en-US" altLang="zh-CN" dirty="0"/>
              <a:t>= SUN;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09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</a:t>
            </a:r>
            <a:r>
              <a:rPr lang="zh-CN" altLang="zh-CN" dirty="0"/>
              <a:t>声明和使用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二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{</a:t>
            </a:r>
            <a:endParaRPr lang="zh-CN" altLang="zh-CN" dirty="0"/>
          </a:p>
          <a:p>
            <a:r>
              <a:rPr lang="en-US" altLang="zh-CN" dirty="0" smtClean="0"/>
              <a:t>          MON </a:t>
            </a:r>
            <a:r>
              <a:rPr lang="en-US" altLang="zh-CN" dirty="0"/>
              <a:t>= 0, </a:t>
            </a:r>
            <a:endParaRPr lang="zh-CN" altLang="zh-CN" dirty="0"/>
          </a:p>
          <a:p>
            <a:r>
              <a:rPr lang="en-US" altLang="zh-CN" dirty="0" smtClean="0"/>
              <a:t>          TUE</a:t>
            </a:r>
            <a:r>
              <a:rPr lang="en-US" altLang="zh-CN" dirty="0"/>
              <a:t>, 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en-US" altLang="zh-CN" dirty="0" smtClean="0"/>
              <a:t>    WED</a:t>
            </a:r>
            <a:r>
              <a:rPr lang="en-US" altLang="zh-CN" dirty="0"/>
              <a:t>, </a:t>
            </a:r>
            <a:endParaRPr lang="zh-CN" altLang="zh-CN" dirty="0"/>
          </a:p>
          <a:p>
            <a:r>
              <a:rPr lang="en-US" altLang="zh-CN" dirty="0" smtClean="0"/>
              <a:t>          THU</a:t>
            </a:r>
            <a:r>
              <a:rPr lang="en-US" altLang="zh-CN" dirty="0"/>
              <a:t>, </a:t>
            </a:r>
            <a:endParaRPr lang="zh-CN" altLang="zh-CN" dirty="0"/>
          </a:p>
          <a:p>
            <a:r>
              <a:rPr lang="en-US" altLang="zh-CN" dirty="0" smtClean="0"/>
              <a:t>          FRI</a:t>
            </a:r>
            <a:r>
              <a:rPr lang="en-US" altLang="zh-CN" dirty="0"/>
              <a:t>, </a:t>
            </a:r>
            <a:endParaRPr lang="zh-CN" altLang="zh-CN" dirty="0"/>
          </a:p>
          <a:p>
            <a:r>
              <a:rPr lang="en-US" altLang="zh-CN" dirty="0" smtClean="0"/>
              <a:t>          SAT</a:t>
            </a:r>
            <a:r>
              <a:rPr lang="en-US" altLang="zh-CN" dirty="0"/>
              <a:t>, </a:t>
            </a:r>
            <a:endParaRPr lang="zh-CN" altLang="zh-CN" dirty="0"/>
          </a:p>
          <a:p>
            <a:r>
              <a:rPr lang="en-US" altLang="zh-CN" dirty="0" smtClean="0"/>
              <a:t>          SUN}</a:t>
            </a:r>
            <a:r>
              <a:rPr lang="en-US" altLang="zh-CN" dirty="0"/>
              <a:t> </a:t>
            </a:r>
            <a:r>
              <a:rPr lang="en-US" altLang="zh-CN" dirty="0" err="1"/>
              <a:t>workDay</a:t>
            </a:r>
            <a:r>
              <a:rPr lang="en-US" altLang="zh-CN" dirty="0"/>
              <a:t>, </a:t>
            </a:r>
            <a:r>
              <a:rPr lang="en-US" altLang="zh-CN" dirty="0" err="1"/>
              <a:t>weekEnd</a:t>
            </a:r>
            <a:r>
              <a:rPr lang="en-US" altLang="zh-CN" dirty="0" smtClean="0"/>
              <a:t>;  //</a:t>
            </a:r>
            <a:r>
              <a:rPr lang="zh-CN" altLang="zh-CN" dirty="0" smtClean="0"/>
              <a:t>声明</a:t>
            </a:r>
            <a:r>
              <a:rPr lang="zh-CN" altLang="en-US" dirty="0" smtClean="0"/>
              <a:t>、定义</a:t>
            </a:r>
            <a:r>
              <a:rPr lang="en-US" altLang="zh-CN" dirty="0" smtClean="0"/>
              <a:t>        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smtClean="0"/>
              <a:t>        //</a:t>
            </a:r>
            <a:r>
              <a:rPr lang="zh-CN" altLang="zh-CN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workDay</a:t>
            </a:r>
            <a:r>
              <a:rPr lang="en-US" altLang="zh-CN" dirty="0" smtClean="0"/>
              <a:t> </a:t>
            </a:r>
            <a:r>
              <a:rPr lang="en-US" altLang="zh-CN" dirty="0"/>
              <a:t>= MON;	</a:t>
            </a:r>
            <a:endParaRPr lang="zh-CN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weekEnd</a:t>
            </a:r>
            <a:r>
              <a:rPr lang="en-US" altLang="zh-CN" dirty="0" smtClean="0"/>
              <a:t> </a:t>
            </a:r>
            <a:r>
              <a:rPr lang="en-US" altLang="zh-CN" dirty="0"/>
              <a:t>= SUN;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6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）</a:t>
            </a:r>
            <a:r>
              <a:rPr lang="zh-CN" altLang="zh-CN" dirty="0"/>
              <a:t>声明和使用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三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{</a:t>
            </a:r>
            <a:endParaRPr lang="zh-CN" altLang="zh-CN" dirty="0"/>
          </a:p>
          <a:p>
            <a:r>
              <a:rPr lang="en-US" altLang="zh-CN" dirty="0" smtClean="0"/>
              <a:t>          MON </a:t>
            </a:r>
            <a:r>
              <a:rPr lang="en-US" altLang="zh-CN" dirty="0"/>
              <a:t>= 0, </a:t>
            </a:r>
            <a:endParaRPr lang="zh-CN" altLang="zh-CN" dirty="0"/>
          </a:p>
          <a:p>
            <a:r>
              <a:rPr lang="en-US" altLang="zh-CN" dirty="0" smtClean="0"/>
              <a:t>          TUE</a:t>
            </a:r>
            <a:r>
              <a:rPr lang="en-US" altLang="zh-CN" dirty="0"/>
              <a:t>, 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en-US" altLang="zh-CN" dirty="0" smtClean="0"/>
              <a:t>    WED</a:t>
            </a:r>
            <a:r>
              <a:rPr lang="en-US" altLang="zh-CN" dirty="0"/>
              <a:t>, </a:t>
            </a:r>
            <a:endParaRPr lang="zh-CN" altLang="zh-CN" dirty="0"/>
          </a:p>
          <a:p>
            <a:r>
              <a:rPr lang="en-US" altLang="zh-CN" dirty="0" smtClean="0"/>
              <a:t>          THU</a:t>
            </a:r>
            <a:r>
              <a:rPr lang="en-US" altLang="zh-CN" dirty="0"/>
              <a:t>, </a:t>
            </a:r>
            <a:endParaRPr lang="zh-CN" altLang="zh-CN" dirty="0"/>
          </a:p>
          <a:p>
            <a:r>
              <a:rPr lang="en-US" altLang="zh-CN" dirty="0" smtClean="0"/>
              <a:t>          FRI</a:t>
            </a:r>
            <a:r>
              <a:rPr lang="en-US" altLang="zh-CN" dirty="0"/>
              <a:t>, </a:t>
            </a:r>
            <a:endParaRPr lang="zh-CN" altLang="zh-CN" dirty="0"/>
          </a:p>
          <a:p>
            <a:r>
              <a:rPr lang="en-US" altLang="zh-CN" dirty="0" smtClean="0"/>
              <a:t>          SAT</a:t>
            </a:r>
            <a:r>
              <a:rPr lang="en-US" altLang="zh-CN" dirty="0"/>
              <a:t>, </a:t>
            </a:r>
            <a:endParaRPr lang="zh-CN" altLang="zh-CN" dirty="0"/>
          </a:p>
          <a:p>
            <a:r>
              <a:rPr lang="en-US" altLang="zh-CN" dirty="0" smtClean="0"/>
              <a:t>          SUN}</a:t>
            </a:r>
            <a:r>
              <a:rPr lang="en-US" altLang="zh-CN" dirty="0"/>
              <a:t> </a:t>
            </a:r>
            <a:r>
              <a:rPr lang="en-US" altLang="zh-CN" dirty="0" err="1" smtClean="0"/>
              <a:t>EnumWeekDay</a:t>
            </a:r>
            <a:r>
              <a:rPr lang="en-US" altLang="zh-CN" dirty="0" smtClean="0"/>
              <a:t>;</a:t>
            </a:r>
            <a:r>
              <a:rPr lang="en-US" altLang="zh-CN" dirty="0"/>
              <a:t>	//</a:t>
            </a:r>
            <a:r>
              <a:rPr lang="zh-CN" altLang="zh-CN" dirty="0" smtClean="0"/>
              <a:t>声明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 </a:t>
            </a:r>
            <a:r>
              <a:rPr lang="en-US" altLang="zh-CN" dirty="0" err="1"/>
              <a:t>EnumWeekDay</a:t>
            </a:r>
            <a:r>
              <a:rPr lang="en-US" altLang="zh-CN" dirty="0"/>
              <a:t> </a:t>
            </a:r>
            <a:r>
              <a:rPr lang="en-US" altLang="zh-CN" dirty="0" err="1" smtClean="0"/>
              <a:t>workDay</a:t>
            </a:r>
            <a:r>
              <a:rPr lang="en-US" altLang="zh-CN" dirty="0"/>
              <a:t>, </a:t>
            </a:r>
            <a:r>
              <a:rPr lang="en-US" altLang="zh-CN" dirty="0" err="1"/>
              <a:t>weekEnd</a:t>
            </a:r>
            <a:r>
              <a:rPr lang="en-US" altLang="zh-CN" dirty="0" smtClean="0"/>
              <a:t>;  //</a:t>
            </a:r>
            <a:r>
              <a:rPr lang="zh-CN" altLang="zh-CN" dirty="0" smtClean="0"/>
              <a:t>定义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smtClean="0"/>
              <a:t>        //</a:t>
            </a:r>
            <a:r>
              <a:rPr lang="zh-CN" altLang="zh-CN" dirty="0"/>
              <a:t>使用枚举变量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workDay</a:t>
            </a:r>
            <a:r>
              <a:rPr lang="en-US" altLang="zh-CN" dirty="0" smtClean="0"/>
              <a:t> </a:t>
            </a:r>
            <a:r>
              <a:rPr lang="en-US" altLang="zh-CN" dirty="0"/>
              <a:t>= MON;	</a:t>
            </a:r>
            <a:endParaRPr lang="zh-CN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weekEnd</a:t>
            </a:r>
            <a:r>
              <a:rPr lang="en-US" altLang="zh-CN" dirty="0" smtClean="0"/>
              <a:t> </a:t>
            </a:r>
            <a:r>
              <a:rPr lang="en-US" altLang="zh-CN" dirty="0"/>
              <a:t>= SUN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本</a:t>
            </a:r>
            <a:r>
              <a:rPr lang="zh-CN" altLang="zh-CN" dirty="0"/>
              <a:t>书建议采用第三种声明和使用方法。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6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2.3 swit</a:t>
            </a:r>
            <a:r>
              <a:rPr lang="en-US" altLang="zh-CN" dirty="0" smtClean="0"/>
              <a:t>ch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/>
              <a:t>switch</a:t>
            </a:r>
            <a:r>
              <a:rPr lang="zh-CN" altLang="zh-CN" dirty="0" smtClean="0"/>
              <a:t>语句一般</a:t>
            </a:r>
            <a:r>
              <a:rPr lang="zh-CN" altLang="zh-CN" dirty="0"/>
              <a:t>形式如下</a:t>
            </a:r>
            <a:r>
              <a:rPr lang="zh-CN" altLang="zh-CN" dirty="0" smtClean="0"/>
              <a:t>：</a:t>
            </a:r>
            <a:r>
              <a:rPr lang="en-US" altLang="zh-CN" dirty="0" smtClean="0"/>
              <a:t>                 switch</a:t>
            </a:r>
            <a:r>
              <a:rPr lang="zh-CN" altLang="zh-CN" dirty="0" smtClean="0"/>
              <a:t>语句</a:t>
            </a:r>
            <a:r>
              <a:rPr lang="zh-CN" altLang="en-US" dirty="0" smtClean="0"/>
              <a:t>流程图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：</a:t>
            </a:r>
            <a:endParaRPr lang="zh-CN" altLang="zh-CN" dirty="0"/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</a:t>
            </a:r>
            <a:r>
              <a:rPr lang="zh-CN" altLang="zh-CN" dirty="0"/>
              <a:t>表达式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smtClean="0"/>
              <a:t>        {</a:t>
            </a:r>
            <a:endParaRPr lang="zh-CN" altLang="zh-CN" dirty="0"/>
          </a:p>
          <a:p>
            <a:r>
              <a:rPr lang="en-US" altLang="zh-CN" dirty="0"/>
              <a:t>	case </a:t>
            </a:r>
            <a:r>
              <a:rPr lang="zh-CN" altLang="zh-CN" dirty="0"/>
              <a:t>常量</a:t>
            </a:r>
            <a:r>
              <a:rPr lang="en-US" altLang="zh-CN" dirty="0"/>
              <a:t>1 : </a:t>
            </a:r>
            <a:r>
              <a:rPr lang="zh-CN" altLang="zh-CN" dirty="0" smtClean="0"/>
              <a:t>语句</a:t>
            </a:r>
            <a:r>
              <a:rPr lang="en-US" altLang="zh-CN" dirty="0"/>
              <a:t>1;</a:t>
            </a:r>
            <a:endParaRPr lang="zh-CN" altLang="zh-CN" dirty="0"/>
          </a:p>
          <a:p>
            <a:r>
              <a:rPr lang="en-US" altLang="zh-CN" dirty="0"/>
              <a:t>	break;</a:t>
            </a:r>
            <a:endParaRPr lang="zh-CN" altLang="zh-CN" dirty="0"/>
          </a:p>
          <a:p>
            <a:r>
              <a:rPr lang="en-US" altLang="zh-CN" dirty="0"/>
              <a:t>	case </a:t>
            </a:r>
            <a:r>
              <a:rPr lang="zh-CN" altLang="zh-CN" dirty="0"/>
              <a:t>常量</a:t>
            </a:r>
            <a:r>
              <a:rPr lang="en-US" altLang="zh-CN" dirty="0"/>
              <a:t>2 : </a:t>
            </a:r>
            <a:r>
              <a:rPr lang="zh-CN" altLang="zh-CN" dirty="0" smtClean="0"/>
              <a:t>语句</a:t>
            </a:r>
            <a:r>
              <a:rPr lang="en-US" altLang="zh-CN" dirty="0"/>
              <a:t>2;</a:t>
            </a:r>
            <a:endParaRPr lang="zh-CN" altLang="zh-CN" dirty="0"/>
          </a:p>
          <a:p>
            <a:r>
              <a:rPr lang="en-US" altLang="zh-CN" dirty="0"/>
              <a:t>	break;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…</a:t>
            </a:r>
          </a:p>
          <a:p>
            <a:r>
              <a:rPr lang="en-US" altLang="zh-CN" dirty="0"/>
              <a:t>	case </a:t>
            </a:r>
            <a:r>
              <a:rPr lang="zh-CN" altLang="zh-CN" dirty="0"/>
              <a:t>常量</a:t>
            </a:r>
            <a:r>
              <a:rPr lang="en-US" altLang="zh-CN" dirty="0"/>
              <a:t>n : </a:t>
            </a:r>
            <a:r>
              <a:rPr lang="zh-CN" altLang="zh-CN" dirty="0" smtClean="0"/>
              <a:t>语句</a:t>
            </a:r>
            <a:r>
              <a:rPr lang="en-US" altLang="zh-CN" dirty="0"/>
              <a:t>n;</a:t>
            </a:r>
            <a:endParaRPr lang="zh-CN" altLang="zh-CN" dirty="0"/>
          </a:p>
          <a:p>
            <a:r>
              <a:rPr lang="en-US" altLang="zh-CN" dirty="0"/>
              <a:t>	break;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deflaut</a:t>
            </a:r>
            <a:r>
              <a:rPr lang="en-US" altLang="zh-CN" dirty="0"/>
              <a:t>: </a:t>
            </a:r>
            <a:r>
              <a:rPr lang="zh-CN" altLang="zh-CN" dirty="0" smtClean="0"/>
              <a:t>语句</a:t>
            </a:r>
            <a:r>
              <a:rPr lang="en-US" altLang="zh-CN" dirty="0"/>
              <a:t>n+1;</a:t>
            </a:r>
            <a:endParaRPr lang="zh-CN" altLang="zh-CN" dirty="0"/>
          </a:p>
          <a:p>
            <a:r>
              <a:rPr lang="en-US" altLang="zh-CN" dirty="0"/>
              <a:t>	break;</a:t>
            </a:r>
            <a:endParaRPr lang="zh-CN" altLang="zh-CN" dirty="0"/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280237"/>
              </p:ext>
            </p:extLst>
          </p:nvPr>
        </p:nvGraphicFramePr>
        <p:xfrm>
          <a:off x="4775200" y="1887582"/>
          <a:ext cx="2349500" cy="320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4" imgW="1621976" imgH="2212748" progId="Visio.Drawing.11">
                  <p:embed/>
                </p:oleObj>
              </mc:Choice>
              <mc:Fallback>
                <p:oleObj name="Visio" r:id="rId4" imgW="1621976" imgH="221274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1887582"/>
                        <a:ext cx="2349500" cy="32098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8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768</Words>
  <Application>Microsoft Office PowerPoint</Application>
  <PresentationFormat>全屏显示(16:9)</PresentationFormat>
  <Paragraphs>120</Paragraphs>
  <Slides>13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Administrator</cp:lastModifiedBy>
  <cp:revision>224</cp:revision>
  <dcterms:created xsi:type="dcterms:W3CDTF">2017-08-03T09:01:00Z</dcterms:created>
  <dcterms:modified xsi:type="dcterms:W3CDTF">2021-03-05T07:44:55Z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