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8" r:id="rId2"/>
    <p:sldId id="318" r:id="rId3"/>
    <p:sldId id="368" r:id="rId4"/>
    <p:sldId id="381" r:id="rId5"/>
    <p:sldId id="385" r:id="rId6"/>
    <p:sldId id="386" r:id="rId7"/>
    <p:sldId id="394" r:id="rId8"/>
    <p:sldId id="400" r:id="rId9"/>
    <p:sldId id="395" r:id="rId10"/>
    <p:sldId id="396" r:id="rId11"/>
    <p:sldId id="397" r:id="rId12"/>
    <p:sldId id="401" r:id="rId13"/>
    <p:sldId id="402" r:id="rId14"/>
    <p:sldId id="403" r:id="rId15"/>
    <p:sldId id="398" r:id="rId16"/>
    <p:sldId id="399" r:id="rId17"/>
    <p:sldId id="382" r:id="rId18"/>
    <p:sldId id="384" r:id="rId19"/>
    <p:sldId id="383" r:id="rId20"/>
    <p:sldId id="319" r:id="rId21"/>
  </p:sldIdLst>
  <p:sldSz cx="9144000" cy="5143500" type="screen16x9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CA9"/>
    <a:srgbClr val="F4C41E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>
        <p:scale>
          <a:sx n="75" d="100"/>
          <a:sy n="75" d="100"/>
        </p:scale>
        <p:origin x="-2682" y="-1350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01" cy="3564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6987" y="0"/>
            <a:ext cx="4434801" cy="3564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16" y="3418724"/>
            <a:ext cx="8187324" cy="27971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418"/>
            <a:ext cx="4434801" cy="356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6987" y="6747418"/>
            <a:ext cx="4434801" cy="356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4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-1905" y="1707832"/>
            <a:ext cx="914654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指针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秒值</a:t>
            </a:r>
            <a:r>
              <a:rPr lang="en-US" altLang="zh-CN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时间值转换</a:t>
            </a:r>
            <a:endParaRPr lang="zh-CN" altLang="en-US" sz="2800" cap="small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2455546" y="2709863"/>
            <a:ext cx="4793615" cy="187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讲解：曾凡均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编制：郭文波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邮箱：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ExcEngineer@163.com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" y="4148850"/>
            <a:ext cx="1321440" cy="9910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3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2.6 </a:t>
            </a:r>
            <a:r>
              <a:rPr lang="zh-CN" altLang="en-US" dirty="0" smtClean="0"/>
              <a:t>指针与数组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数组</a:t>
            </a:r>
            <a:r>
              <a:rPr lang="zh-CN" altLang="zh-CN" dirty="0"/>
              <a:t>名即为数组的地址，也是数组的首地址。例如：</a:t>
            </a:r>
          </a:p>
          <a:p>
            <a:r>
              <a:rPr lang="en-US" altLang="zh-CN" dirty="0" smtClean="0"/>
              <a:t>        unsigned </a:t>
            </a:r>
            <a:r>
              <a:rPr lang="en-US" altLang="zh-CN" dirty="0"/>
              <a:t>char </a:t>
            </a:r>
            <a:r>
              <a:rPr lang="en-US" altLang="zh-CN" dirty="0" err="1"/>
              <a:t>arr</a:t>
            </a:r>
            <a:r>
              <a:rPr lang="en-US" altLang="zh-CN" dirty="0"/>
              <a:t>[4] = {0x11, 0x22, 0x33, 0x44};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该</a:t>
            </a:r>
            <a:r>
              <a:rPr lang="zh-CN" altLang="zh-CN" dirty="0"/>
              <a:t>数组在存储器中的存储方式如图</a:t>
            </a:r>
            <a:r>
              <a:rPr lang="en-US" altLang="zh-CN" dirty="0"/>
              <a:t>6‑5</a:t>
            </a:r>
            <a:r>
              <a:rPr lang="zh-CN" altLang="zh-CN" dirty="0"/>
              <a:t>所示，</a:t>
            </a:r>
            <a:r>
              <a:rPr lang="en-US" altLang="zh-CN" dirty="0" err="1"/>
              <a:t>arr</a:t>
            </a:r>
            <a:r>
              <a:rPr lang="zh-CN" altLang="zh-CN" dirty="0"/>
              <a:t>即为数组的地址，即</a:t>
            </a:r>
            <a:r>
              <a:rPr lang="en-US" altLang="zh-CN" dirty="0" err="1"/>
              <a:t>arr</a:t>
            </a:r>
            <a:r>
              <a:rPr lang="en-US" altLang="zh-CN" dirty="0"/>
              <a:t> = 0x0018FF38</a:t>
            </a:r>
            <a:r>
              <a:rPr lang="zh-CN" altLang="zh-CN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[0]</a:t>
            </a:r>
            <a:r>
              <a:rPr lang="zh-CN" altLang="zh-CN" dirty="0"/>
              <a:t>的地址也为</a:t>
            </a:r>
            <a:r>
              <a:rPr lang="en-US" altLang="zh-CN" dirty="0"/>
              <a:t>0x0018FF38</a:t>
            </a:r>
            <a:r>
              <a:rPr lang="zh-CN" altLang="zh-CN" dirty="0"/>
              <a:t>，即</a:t>
            </a:r>
            <a:r>
              <a:rPr lang="en-US" altLang="zh-CN" dirty="0"/>
              <a:t>&amp;</a:t>
            </a:r>
            <a:r>
              <a:rPr lang="en-US" altLang="zh-CN" dirty="0" err="1"/>
              <a:t>arr</a:t>
            </a:r>
            <a:r>
              <a:rPr lang="en-US" altLang="zh-CN" dirty="0"/>
              <a:t>[0] = 0x0018FF38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271666"/>
              </p:ext>
            </p:extLst>
          </p:nvPr>
        </p:nvGraphicFramePr>
        <p:xfrm>
          <a:off x="1415408" y="3837401"/>
          <a:ext cx="2201237" cy="833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Visio" r:id="rId4" imgW="1984612" imgH="754843" progId="Visio.Drawing.11">
                  <p:embed/>
                </p:oleObj>
              </mc:Choice>
              <mc:Fallback>
                <p:oleObj name="Visio" r:id="rId4" imgW="1984612" imgH="75484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408" y="3837401"/>
                        <a:ext cx="2201237" cy="8336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652801"/>
              </p:ext>
            </p:extLst>
          </p:nvPr>
        </p:nvGraphicFramePr>
        <p:xfrm>
          <a:off x="5151121" y="3328512"/>
          <a:ext cx="1242059" cy="1331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Visio" r:id="rId6" imgW="970604" imgH="1042718" progId="Visio.Drawing.11">
                  <p:embed/>
                </p:oleObj>
              </mc:Choice>
              <mc:Fallback>
                <p:oleObj name="Visio" r:id="rId6" imgW="970604" imgH="1042718" progId="Visio.Drawing.11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121" y="3328512"/>
                        <a:ext cx="1242059" cy="13311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1111567" y="4690705"/>
            <a:ext cx="28870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数组在存储器中的存储方式</a:t>
            </a:r>
            <a:endParaRPr lang="zh-CN" altLang="en-US" sz="1400" dirty="0"/>
          </a:p>
        </p:txBody>
      </p:sp>
      <p:sp>
        <p:nvSpPr>
          <p:cNvPr id="23" name="矩形 22"/>
          <p:cNvSpPr/>
          <p:nvPr/>
        </p:nvSpPr>
        <p:spPr>
          <a:xfrm>
            <a:off x="4847272" y="4690705"/>
            <a:ext cx="19802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数组和</a:t>
            </a:r>
            <a:r>
              <a:rPr lang="zh-CN" altLang="zh-CN" sz="1400" dirty="0" smtClean="0"/>
              <a:t>指针</a:t>
            </a:r>
            <a:r>
              <a:rPr lang="zh-CN" altLang="en-US" sz="1400" dirty="0" smtClean="0"/>
              <a:t>的对应关系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2772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2.7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语句实现选择结构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en-US" altLang="zh-CN" dirty="0" smtClean="0"/>
              <a:t>if</a:t>
            </a:r>
            <a:r>
              <a:rPr lang="zh-CN" altLang="zh-CN" dirty="0"/>
              <a:t>语句是最简单的选择流程语句，</a:t>
            </a:r>
            <a:r>
              <a:rPr lang="en-US" altLang="zh-CN" dirty="0"/>
              <a:t>C</a:t>
            </a:r>
            <a:r>
              <a:rPr lang="zh-CN" altLang="zh-CN" dirty="0"/>
              <a:t>语言中的选择结构主要是由</a:t>
            </a:r>
            <a:r>
              <a:rPr lang="en-US" altLang="zh-CN" dirty="0"/>
              <a:t>if</a:t>
            </a:r>
            <a:r>
              <a:rPr lang="zh-CN" altLang="zh-CN" dirty="0"/>
              <a:t>语句实现的，最常用的有三种形式，分别</a:t>
            </a:r>
            <a:r>
              <a:rPr lang="zh-CN" altLang="zh-CN" dirty="0" smtClean="0"/>
              <a:t>是</a:t>
            </a:r>
            <a:r>
              <a:rPr lang="en-US" altLang="zh-CN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）常用形式一：</a:t>
            </a:r>
          </a:p>
          <a:p>
            <a:pPr lvl="1"/>
            <a:r>
              <a:rPr lang="en-US" altLang="zh-CN" dirty="0"/>
              <a:t>if(</a:t>
            </a:r>
            <a:r>
              <a:rPr lang="zh-CN" altLang="zh-CN" dirty="0"/>
              <a:t>表达式</a:t>
            </a:r>
            <a:r>
              <a:rPr lang="en-US" altLang="zh-CN" dirty="0"/>
              <a:t>)</a:t>
            </a:r>
            <a:endParaRPr lang="zh-CN" altLang="zh-CN" dirty="0"/>
          </a:p>
          <a:p>
            <a:pPr lvl="1"/>
            <a:r>
              <a:rPr lang="en-US" altLang="zh-CN" dirty="0"/>
              <a:t>{</a:t>
            </a:r>
            <a:endParaRPr lang="zh-CN" altLang="zh-CN" dirty="0"/>
          </a:p>
          <a:p>
            <a:pPr lvl="1"/>
            <a:r>
              <a:rPr lang="en-US" altLang="zh-CN" dirty="0" smtClean="0"/>
              <a:t>        </a:t>
            </a:r>
            <a:r>
              <a:rPr lang="zh-CN" altLang="zh-CN" dirty="0" smtClean="0"/>
              <a:t>语句</a:t>
            </a:r>
            <a:r>
              <a:rPr lang="en-US" altLang="zh-CN" dirty="0"/>
              <a:t>1;</a:t>
            </a:r>
            <a:endParaRPr lang="zh-CN" altLang="zh-CN" dirty="0"/>
          </a:p>
          <a:p>
            <a:pPr lvl="1"/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72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）常用</a:t>
            </a:r>
            <a:r>
              <a:rPr lang="zh-CN" altLang="zh-CN" dirty="0"/>
              <a:t>形式二：</a:t>
            </a:r>
          </a:p>
          <a:p>
            <a:r>
              <a:rPr lang="en-US" altLang="zh-CN" dirty="0" smtClean="0"/>
              <a:t>        if</a:t>
            </a:r>
            <a:r>
              <a:rPr lang="en-US" altLang="zh-CN" dirty="0"/>
              <a:t>(</a:t>
            </a:r>
            <a:r>
              <a:rPr lang="zh-CN" altLang="zh-CN" dirty="0"/>
              <a:t>表达式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 smtClean="0"/>
              <a:t>        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语句</a:t>
            </a:r>
            <a:r>
              <a:rPr lang="en-US" altLang="zh-CN" dirty="0"/>
              <a:t>1;</a:t>
            </a:r>
            <a:endParaRPr lang="zh-CN" altLang="zh-CN" dirty="0"/>
          </a:p>
          <a:p>
            <a:r>
              <a:rPr lang="en-US" altLang="zh-CN" dirty="0" smtClean="0"/>
              <a:t>        }</a:t>
            </a:r>
            <a:endParaRPr lang="zh-CN" altLang="zh-CN" dirty="0"/>
          </a:p>
          <a:p>
            <a:r>
              <a:rPr lang="en-US" altLang="zh-CN" dirty="0" smtClean="0"/>
              <a:t>        else</a:t>
            </a:r>
            <a:endParaRPr lang="zh-CN" altLang="zh-CN" dirty="0"/>
          </a:p>
          <a:p>
            <a:r>
              <a:rPr lang="en-US" altLang="zh-CN" dirty="0" smtClean="0"/>
              <a:t>        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语句</a:t>
            </a:r>
            <a:r>
              <a:rPr lang="en-US" altLang="zh-CN" dirty="0"/>
              <a:t>2;</a:t>
            </a:r>
            <a:endParaRPr lang="zh-CN" altLang="zh-CN" dirty="0"/>
          </a:p>
          <a:p>
            <a:r>
              <a:rPr lang="en-US" altLang="zh-CN" dirty="0" smtClean="0"/>
              <a:t>        }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359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）常用</a:t>
            </a:r>
            <a:r>
              <a:rPr lang="zh-CN" altLang="zh-CN" dirty="0"/>
              <a:t>形式二：</a:t>
            </a:r>
          </a:p>
          <a:p>
            <a:r>
              <a:rPr lang="en-US" altLang="zh-CN" dirty="0" smtClean="0"/>
              <a:t>        if</a:t>
            </a:r>
            <a:r>
              <a:rPr lang="en-US" altLang="zh-CN" dirty="0"/>
              <a:t>(</a:t>
            </a:r>
            <a:r>
              <a:rPr lang="zh-CN" altLang="zh-CN" dirty="0"/>
              <a:t>表达式</a:t>
            </a:r>
            <a:r>
              <a:rPr lang="en-US" altLang="zh-CN" dirty="0"/>
              <a:t>1)</a:t>
            </a:r>
            <a:endParaRPr lang="zh-CN" altLang="zh-CN" dirty="0"/>
          </a:p>
          <a:p>
            <a:r>
              <a:rPr lang="en-US" altLang="zh-CN" dirty="0" smtClean="0"/>
              <a:t>        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语句</a:t>
            </a:r>
            <a:r>
              <a:rPr lang="en-US" altLang="zh-CN" dirty="0"/>
              <a:t>1;</a:t>
            </a:r>
            <a:endParaRPr lang="zh-CN" altLang="zh-CN" dirty="0"/>
          </a:p>
          <a:p>
            <a:r>
              <a:rPr lang="en-US" altLang="zh-CN" dirty="0" smtClean="0"/>
              <a:t>        }</a:t>
            </a:r>
            <a:endParaRPr lang="zh-CN" altLang="zh-CN" dirty="0"/>
          </a:p>
          <a:p>
            <a:r>
              <a:rPr lang="en-US" altLang="zh-CN" dirty="0" smtClean="0"/>
              <a:t>        …</a:t>
            </a:r>
            <a:endParaRPr lang="zh-CN" altLang="zh-CN" dirty="0"/>
          </a:p>
          <a:p>
            <a:r>
              <a:rPr lang="en-US" altLang="zh-CN" dirty="0" smtClean="0"/>
              <a:t>        else </a:t>
            </a:r>
            <a:r>
              <a:rPr lang="en-US" altLang="zh-CN" dirty="0"/>
              <a:t>if(</a:t>
            </a:r>
            <a:r>
              <a:rPr lang="zh-CN" altLang="zh-CN" dirty="0" smtClean="0"/>
              <a:t>表达式</a:t>
            </a:r>
            <a:r>
              <a:rPr lang="en-US" altLang="zh-CN" dirty="0"/>
              <a:t>n</a:t>
            </a:r>
            <a:r>
              <a:rPr lang="en-US" altLang="zh-CN" dirty="0" smtClean="0"/>
              <a:t>)</a:t>
            </a:r>
            <a:endParaRPr lang="zh-CN" altLang="zh-CN" dirty="0"/>
          </a:p>
          <a:p>
            <a:r>
              <a:rPr lang="en-US" altLang="zh-CN" dirty="0" smtClean="0"/>
              <a:t>        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 smtClean="0"/>
              <a:t>语句</a:t>
            </a:r>
            <a:r>
              <a:rPr lang="en-US" altLang="zh-CN" dirty="0"/>
              <a:t>n</a:t>
            </a:r>
            <a:r>
              <a:rPr lang="en-US" altLang="zh-CN" dirty="0" smtClean="0"/>
              <a:t>;</a:t>
            </a:r>
            <a:endParaRPr lang="zh-CN" altLang="zh-CN" dirty="0"/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   else</a:t>
            </a:r>
            <a:endParaRPr lang="zh-CN" altLang="zh-CN" dirty="0"/>
          </a:p>
          <a:p>
            <a:r>
              <a:rPr lang="en-US" altLang="zh-CN" dirty="0" smtClean="0"/>
              <a:t>        {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        </a:t>
            </a:r>
            <a:r>
              <a:rPr lang="zh-CN" altLang="zh-CN" dirty="0" smtClean="0"/>
              <a:t>语句</a:t>
            </a:r>
            <a:r>
              <a:rPr lang="en-US" altLang="zh-CN" dirty="0"/>
              <a:t>n+1;</a:t>
            </a:r>
            <a:endParaRPr lang="zh-CN" altLang="zh-CN" dirty="0"/>
          </a:p>
          <a:p>
            <a:r>
              <a:rPr lang="en-US" altLang="zh-CN" dirty="0" smtClean="0"/>
              <a:t>        }     </a:t>
            </a: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222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2.8 </a:t>
            </a:r>
            <a:r>
              <a:rPr lang="zh-CN" altLang="en-US" dirty="0" smtClean="0"/>
              <a:t>如何防止</a:t>
            </a:r>
            <a:r>
              <a:rPr lang="en-US" altLang="zh-CN" dirty="0" smtClean="0"/>
              <a:t>if(a == 1)</a:t>
            </a:r>
            <a:r>
              <a:rPr lang="zh-CN" altLang="en-US" dirty="0" smtClean="0"/>
              <a:t>误写成</a:t>
            </a:r>
            <a:r>
              <a:rPr lang="en-US" altLang="zh-CN" dirty="0" smtClean="0"/>
              <a:t>if(a = </a:t>
            </a:r>
            <a:r>
              <a:rPr lang="en-US" altLang="zh-CN" dirty="0"/>
              <a:t>1</a:t>
            </a:r>
            <a:r>
              <a:rPr lang="en-US" altLang="zh-CN" dirty="0" smtClean="0"/>
              <a:t>)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在</a:t>
            </a:r>
            <a:r>
              <a:rPr lang="zh-CN" altLang="zh-CN" dirty="0"/>
              <a:t>编写代码时，容易将</a:t>
            </a:r>
            <a:r>
              <a:rPr lang="en-US" altLang="zh-CN" dirty="0"/>
              <a:t>if(a == 1)</a:t>
            </a:r>
            <a:r>
              <a:rPr lang="zh-CN" altLang="zh-CN" dirty="0"/>
              <a:t>误写为</a:t>
            </a:r>
            <a:r>
              <a:rPr lang="en-US" altLang="zh-CN" dirty="0"/>
              <a:t>if(a = 1)</a:t>
            </a:r>
            <a:r>
              <a:rPr lang="zh-CN" altLang="zh-CN" dirty="0"/>
              <a:t>，这样就会引入</a:t>
            </a:r>
            <a:r>
              <a:rPr lang="en-US" altLang="zh-CN" dirty="0"/>
              <a:t>Bug</a:t>
            </a:r>
            <a:r>
              <a:rPr lang="zh-CN" altLang="zh-CN" dirty="0"/>
              <a:t>。这是由于</a:t>
            </a:r>
            <a:r>
              <a:rPr lang="en-US" altLang="zh-CN" dirty="0"/>
              <a:t>a = 1</a:t>
            </a:r>
            <a:r>
              <a:rPr lang="zh-CN" altLang="zh-CN" dirty="0"/>
              <a:t>是赋值语句，因此</a:t>
            </a:r>
            <a:r>
              <a:rPr lang="en-US" altLang="zh-CN" dirty="0"/>
              <a:t>a = 1</a:t>
            </a:r>
            <a:r>
              <a:rPr lang="zh-CN" altLang="zh-CN" dirty="0"/>
              <a:t>恒成立，如执行完语句“</a:t>
            </a:r>
            <a:r>
              <a:rPr lang="en-US" altLang="zh-CN" dirty="0"/>
              <a:t>b = (a = 1);</a:t>
            </a:r>
            <a:r>
              <a:rPr lang="zh-CN" altLang="zh-CN" dirty="0"/>
              <a:t>”后的结果就是</a:t>
            </a:r>
            <a:r>
              <a:rPr lang="en-US" altLang="zh-CN" dirty="0"/>
              <a:t>b = 1</a:t>
            </a:r>
            <a:r>
              <a:rPr lang="zh-CN" altLang="zh-CN" dirty="0"/>
              <a:t>。这样，</a:t>
            </a:r>
            <a:r>
              <a:rPr lang="en-US" altLang="zh-CN" dirty="0"/>
              <a:t>if(a = 1)</a:t>
            </a:r>
            <a:r>
              <a:rPr lang="zh-CN" altLang="zh-CN" dirty="0"/>
              <a:t>即为</a:t>
            </a:r>
            <a:r>
              <a:rPr lang="en-US" altLang="zh-CN" dirty="0"/>
              <a:t>if(1)</a:t>
            </a:r>
            <a:r>
              <a:rPr lang="zh-CN" altLang="zh-CN" dirty="0"/>
              <a:t>，</a:t>
            </a:r>
            <a:r>
              <a:rPr lang="en-US" altLang="zh-CN" dirty="0"/>
              <a:t>if(a = 1)</a:t>
            </a:r>
            <a:r>
              <a:rPr lang="zh-CN" altLang="zh-CN" dirty="0"/>
              <a:t>条件下的代码将会无条件执行，与判断语句</a:t>
            </a:r>
            <a:r>
              <a:rPr lang="en-US" altLang="zh-CN" dirty="0"/>
              <a:t>if(a == 1)</a:t>
            </a:r>
            <a:r>
              <a:rPr lang="zh-CN" altLang="zh-CN" dirty="0"/>
              <a:t>的执行结果相违背，更重要的是一般的编译器不会报</a:t>
            </a:r>
            <a:r>
              <a:rPr lang="en-US" altLang="zh-CN" dirty="0"/>
              <a:t>error</a:t>
            </a:r>
            <a:r>
              <a:rPr lang="zh-CN" altLang="zh-CN" dirty="0"/>
              <a:t>或</a:t>
            </a:r>
            <a:r>
              <a:rPr lang="en-US" altLang="zh-CN" dirty="0" err="1"/>
              <a:t>warnning</a:t>
            </a:r>
            <a:r>
              <a:rPr lang="zh-CN" altLang="zh-CN" dirty="0"/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为了</a:t>
            </a:r>
            <a:r>
              <a:rPr lang="zh-CN" altLang="zh-CN" dirty="0"/>
              <a:t>避免出现这种</a:t>
            </a:r>
            <a:r>
              <a:rPr lang="en-US" altLang="zh-CN" dirty="0"/>
              <a:t>Bug</a:t>
            </a:r>
            <a:r>
              <a:rPr lang="zh-CN" altLang="zh-CN" dirty="0"/>
              <a:t>，本书建议将</a:t>
            </a:r>
            <a:r>
              <a:rPr lang="en-US" altLang="zh-CN" dirty="0"/>
              <a:t>if(a == 1)</a:t>
            </a:r>
            <a:r>
              <a:rPr lang="zh-CN" altLang="zh-CN" dirty="0"/>
              <a:t>写为</a:t>
            </a:r>
            <a:r>
              <a:rPr lang="en-US" altLang="zh-CN" dirty="0"/>
              <a:t>if(1 == a)</a:t>
            </a:r>
            <a:r>
              <a:rPr lang="zh-CN" altLang="zh-CN" dirty="0"/>
              <a:t>，此时若误将</a:t>
            </a:r>
            <a:r>
              <a:rPr lang="en-US" altLang="zh-CN" dirty="0"/>
              <a:t>if(1 == a)</a:t>
            </a:r>
            <a:r>
              <a:rPr lang="zh-CN" altLang="zh-CN" dirty="0"/>
              <a:t>写为</a:t>
            </a:r>
            <a:r>
              <a:rPr lang="en-US" altLang="zh-CN" dirty="0"/>
              <a:t>if(1 = a)</a:t>
            </a:r>
            <a:r>
              <a:rPr lang="zh-CN" altLang="zh-CN" dirty="0"/>
              <a:t>，编译器就会报</a:t>
            </a:r>
            <a:r>
              <a:rPr lang="en-US" altLang="zh-CN" dirty="0"/>
              <a:t>error</a:t>
            </a:r>
            <a:r>
              <a:rPr lang="zh-CN" altLang="zh-CN" dirty="0"/>
              <a:t>。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71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2.9 </a:t>
            </a:r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逻辑运算</a:t>
            </a:r>
            <a:r>
              <a:rPr lang="zh-CN" altLang="zh-CN" dirty="0"/>
              <a:t>符有三种：与（</a:t>
            </a:r>
            <a:r>
              <a:rPr lang="en-US" altLang="zh-CN" dirty="0"/>
              <a:t>AND</a:t>
            </a:r>
            <a:r>
              <a:rPr lang="zh-CN" altLang="zh-CN" dirty="0"/>
              <a:t>），或（</a:t>
            </a:r>
            <a:r>
              <a:rPr lang="en-US" altLang="zh-CN" dirty="0"/>
              <a:t>OR</a:t>
            </a:r>
            <a:r>
              <a:rPr lang="zh-CN" altLang="zh-CN" dirty="0"/>
              <a:t>），非（</a:t>
            </a:r>
            <a:r>
              <a:rPr lang="en-US" altLang="zh-CN" dirty="0"/>
              <a:t>NOT</a:t>
            </a:r>
            <a:r>
              <a:rPr lang="zh-CN" altLang="zh-CN" dirty="0"/>
              <a:t>），在</a:t>
            </a:r>
            <a:r>
              <a:rPr lang="en-US" altLang="zh-CN" dirty="0"/>
              <a:t>C</a:t>
            </a:r>
            <a:r>
              <a:rPr lang="zh-CN" altLang="zh-CN" dirty="0"/>
              <a:t>语言中分别用符号“</a:t>
            </a:r>
            <a:r>
              <a:rPr lang="en-US" altLang="zh-CN" dirty="0"/>
              <a:t>&amp;&amp;</a:t>
            </a:r>
            <a:r>
              <a:rPr lang="zh-CN" altLang="zh-CN" dirty="0"/>
              <a:t>”，“</a:t>
            </a:r>
            <a:r>
              <a:rPr lang="en-US" altLang="zh-CN" dirty="0"/>
              <a:t>||</a:t>
            </a:r>
            <a:r>
              <a:rPr lang="zh-CN" altLang="zh-CN" dirty="0"/>
              <a:t>”</a:t>
            </a:r>
            <a:r>
              <a:rPr lang="en-US" altLang="zh-CN" dirty="0"/>
              <a:t>,</a:t>
            </a:r>
            <a:r>
              <a:rPr lang="zh-CN" altLang="zh-CN" dirty="0"/>
              <a:t>“</a:t>
            </a:r>
            <a:r>
              <a:rPr lang="en-US" altLang="zh-CN" dirty="0"/>
              <a:t>!</a:t>
            </a:r>
            <a:r>
              <a:rPr lang="zh-CN" altLang="zh-CN" dirty="0"/>
              <a:t>”来表示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381670"/>
              </p:ext>
            </p:extLst>
          </p:nvPr>
        </p:nvGraphicFramePr>
        <p:xfrm>
          <a:off x="1142525" y="2608355"/>
          <a:ext cx="6757466" cy="1517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8848"/>
                <a:gridCol w="875997"/>
                <a:gridCol w="763039"/>
                <a:gridCol w="4029582"/>
              </a:tblGrid>
              <a:tr h="37927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逻辑运算符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含 义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示 例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说 明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7927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&amp;&amp;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逻辑与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m&amp;&amp;n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若</a:t>
                      </a:r>
                      <a:r>
                        <a:rPr lang="en-US" sz="1200" kern="100">
                          <a:effectLst/>
                        </a:rPr>
                        <a:t>m</a:t>
                      </a:r>
                      <a:r>
                        <a:rPr lang="zh-CN" sz="1200" kern="100">
                          <a:effectLst/>
                        </a:rPr>
                        <a:t>和</a:t>
                      </a:r>
                      <a:r>
                        <a:rPr lang="en-US" sz="1200" kern="100">
                          <a:effectLst/>
                        </a:rPr>
                        <a:t>n</a:t>
                      </a:r>
                      <a:r>
                        <a:rPr lang="zh-CN" sz="1200" kern="100">
                          <a:effectLst/>
                        </a:rPr>
                        <a:t>都为真，则结果为真，否则为假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7927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||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逻辑或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m||n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若</a:t>
                      </a:r>
                      <a:r>
                        <a:rPr lang="en-US" sz="1200" kern="100">
                          <a:effectLst/>
                        </a:rPr>
                        <a:t>m</a:t>
                      </a:r>
                      <a:r>
                        <a:rPr lang="zh-CN" sz="1200" kern="100">
                          <a:effectLst/>
                        </a:rPr>
                        <a:t>和</a:t>
                      </a:r>
                      <a:r>
                        <a:rPr lang="en-US" sz="1200" kern="100">
                          <a:effectLst/>
                        </a:rPr>
                        <a:t>n</a:t>
                      </a:r>
                      <a:r>
                        <a:rPr lang="zh-CN" sz="1200" kern="100">
                          <a:effectLst/>
                        </a:rPr>
                        <a:t>都为假，则结果为假，否则为真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379270"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！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逻辑非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!m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3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若</a:t>
                      </a:r>
                      <a:r>
                        <a:rPr lang="en-US" sz="1200" kern="100" dirty="0">
                          <a:effectLst/>
                        </a:rPr>
                        <a:t>m</a:t>
                      </a:r>
                      <a:r>
                        <a:rPr lang="zh-CN" sz="1200" kern="100" dirty="0">
                          <a:effectLst/>
                        </a:rPr>
                        <a:t>为真，则结果为假；若</a:t>
                      </a:r>
                      <a:r>
                        <a:rPr lang="en-US" sz="1200" kern="100" dirty="0">
                          <a:effectLst/>
                        </a:rPr>
                        <a:t>m</a:t>
                      </a:r>
                      <a:r>
                        <a:rPr lang="zh-CN" sz="1200" kern="100" dirty="0">
                          <a:effectLst/>
                        </a:rPr>
                        <a:t>为假，则结果为真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37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2.9 </a:t>
            </a:r>
            <a:r>
              <a:rPr lang="zh-CN" altLang="en-US" dirty="0" smtClean="0"/>
              <a:t>程序调试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调试</a:t>
            </a:r>
            <a:r>
              <a:rPr lang="zh-CN" altLang="zh-CN" dirty="0"/>
              <a:t>，就是在程序运行过程中的某一阶段观测程序运行的状态，而通常程序是连续运行的，所以必须使程序在某一点停下来。首先，设置断点；其次，运行程序；最后，当程序在断点处停下来时，观察程序运行的状态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37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3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实验步骤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3.1 </a:t>
            </a:r>
            <a:r>
              <a:rPr lang="zh-CN" altLang="en-US" dirty="0" smtClean="0"/>
              <a:t>复制</a:t>
            </a:r>
            <a:r>
              <a:rPr lang="en-US" altLang="zh-CN" dirty="0"/>
              <a:t>Material</a:t>
            </a:r>
            <a:r>
              <a:rPr lang="zh-CN" altLang="en-US" dirty="0"/>
              <a:t>中的文件夹到</a:t>
            </a:r>
            <a:r>
              <a:rPr lang="en-US" altLang="zh-CN" dirty="0" err="1"/>
              <a:t>CProgramTest</a:t>
            </a:r>
            <a:r>
              <a:rPr lang="zh-CN" altLang="en-US" dirty="0"/>
              <a:t>文件夹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3.2 </a:t>
            </a:r>
            <a:r>
              <a:rPr lang="zh-CN" altLang="en-US" dirty="0"/>
              <a:t>打开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文件夹中的</a:t>
            </a:r>
            <a:r>
              <a:rPr lang="en-US" altLang="zh-CN" dirty="0" smtClean="0"/>
              <a:t>Project.sln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3.3 </a:t>
            </a:r>
            <a:r>
              <a:rPr lang="zh-CN" altLang="en-US" dirty="0" smtClean="0"/>
              <a:t>完善</a:t>
            </a:r>
            <a:r>
              <a:rPr lang="en-US" altLang="zh-CN" dirty="0" err="1" smtClean="0"/>
              <a:t>App.c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3.4 </a:t>
            </a:r>
            <a:r>
              <a:rPr lang="zh-CN" altLang="en-US" dirty="0" smtClean="0"/>
              <a:t>项目编译和运行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07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1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本章任务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任务</a:t>
            </a:r>
            <a:r>
              <a:rPr lang="en-US" altLang="zh-CN" dirty="0" smtClean="0"/>
              <a:t>1</a:t>
            </a:r>
            <a:r>
              <a:rPr lang="zh-CN" altLang="zh-CN" dirty="0"/>
              <a:t>：</a:t>
            </a:r>
            <a:r>
              <a:rPr lang="en-US" altLang="zh-CN" dirty="0"/>
              <a:t>2020</a:t>
            </a:r>
            <a:r>
              <a:rPr lang="zh-CN" altLang="zh-CN" dirty="0"/>
              <a:t>年总共有</a:t>
            </a:r>
            <a:r>
              <a:rPr lang="en-US" altLang="zh-CN" dirty="0"/>
              <a:t>366</a:t>
            </a:r>
            <a:r>
              <a:rPr lang="zh-CN" altLang="zh-CN" dirty="0"/>
              <a:t>天，将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日作为计数起点，即计数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12</a:t>
            </a:r>
            <a:r>
              <a:rPr lang="zh-CN" altLang="zh-CN" dirty="0"/>
              <a:t>月</a:t>
            </a:r>
            <a:r>
              <a:rPr lang="en-US" altLang="zh-CN" dirty="0"/>
              <a:t>31</a:t>
            </a:r>
            <a:r>
              <a:rPr lang="zh-CN" altLang="zh-CN" dirty="0"/>
              <a:t>日作为计数终点，即计数</a:t>
            </a:r>
            <a:r>
              <a:rPr lang="en-US" altLang="zh-CN" dirty="0"/>
              <a:t>366</a:t>
            </a:r>
            <a:r>
              <a:rPr lang="zh-CN" altLang="zh-CN" dirty="0"/>
              <a:t>。计数</a:t>
            </a:r>
            <a:r>
              <a:rPr lang="en-US" altLang="zh-CN" dirty="0"/>
              <a:t>1</a:t>
            </a:r>
            <a:r>
              <a:rPr lang="zh-CN" altLang="zh-CN" dirty="0"/>
              <a:t>代表“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</a:t>
            </a:r>
            <a:r>
              <a:rPr lang="en-US" altLang="zh-CN" dirty="0"/>
              <a:t>-</a:t>
            </a:r>
            <a:r>
              <a:rPr lang="zh-CN" altLang="zh-CN" dirty="0"/>
              <a:t>星期三”，计数</a:t>
            </a:r>
            <a:r>
              <a:rPr lang="en-US" altLang="zh-CN" dirty="0"/>
              <a:t>10</a:t>
            </a:r>
            <a:r>
              <a:rPr lang="zh-CN" altLang="zh-CN" dirty="0"/>
              <a:t>代表“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10</a:t>
            </a:r>
            <a:r>
              <a:rPr lang="zh-CN" altLang="zh-CN" dirty="0"/>
              <a:t>日</a:t>
            </a:r>
            <a:r>
              <a:rPr lang="en-US" altLang="zh-CN" dirty="0"/>
              <a:t>-</a:t>
            </a:r>
            <a:r>
              <a:rPr lang="zh-CN" altLang="zh-CN" dirty="0"/>
              <a:t>星期五”。参照本章实验，通过键盘输入一个</a:t>
            </a:r>
            <a:r>
              <a:rPr lang="en-US" altLang="zh-CN" dirty="0"/>
              <a:t>1</a:t>
            </a:r>
            <a:r>
              <a:rPr lang="zh-CN" altLang="zh-CN" dirty="0"/>
              <a:t>～</a:t>
            </a:r>
            <a:r>
              <a:rPr lang="en-US" altLang="zh-CN" dirty="0"/>
              <a:t>366</a:t>
            </a:r>
            <a:r>
              <a:rPr lang="zh-CN" altLang="zh-CN" dirty="0"/>
              <a:t>之间的值，包括</a:t>
            </a:r>
            <a:r>
              <a:rPr lang="en-US" altLang="zh-CN" dirty="0"/>
              <a:t>1</a:t>
            </a:r>
            <a:r>
              <a:rPr lang="zh-CN" altLang="zh-CN" dirty="0"/>
              <a:t>和</a:t>
            </a:r>
            <a:r>
              <a:rPr lang="en-US" altLang="zh-CN" dirty="0"/>
              <a:t>366</a:t>
            </a:r>
            <a:r>
              <a:rPr lang="zh-CN" altLang="zh-CN" dirty="0"/>
              <a:t>，基于指针，将其转换为年、月、日、星期，并输出到控制台窗口。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任务</a:t>
            </a:r>
            <a:r>
              <a:rPr lang="en-US" altLang="zh-CN" dirty="0"/>
              <a:t>2</a:t>
            </a:r>
            <a:r>
              <a:rPr lang="zh-CN" altLang="zh-CN" dirty="0"/>
              <a:t>：参照本章实验，通过键盘输入两个数，判断大小，并输出结果到控制台窗口。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任务</a:t>
            </a:r>
            <a:r>
              <a:rPr lang="en-US" altLang="zh-CN" dirty="0"/>
              <a:t>3</a:t>
            </a:r>
            <a:r>
              <a:rPr lang="zh-CN" altLang="zh-CN" dirty="0"/>
              <a:t>：参照本章实验，通过键盘输入十个数，判断大小，并输出结果到控制台</a:t>
            </a:r>
            <a:r>
              <a:rPr lang="zh-CN" altLang="zh-CN" dirty="0" smtClean="0"/>
              <a:t>窗</a:t>
            </a:r>
            <a:r>
              <a:rPr lang="zh-CN" altLang="en-US" dirty="0" smtClean="0"/>
              <a:t>口。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6434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1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本章习题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1</a:t>
            </a:r>
            <a:r>
              <a:rPr lang="zh-CN" altLang="en-US" dirty="0" smtClean="0"/>
              <a:t>）</a:t>
            </a:r>
            <a:r>
              <a:rPr lang="zh-CN" altLang="zh-CN" dirty="0"/>
              <a:t>什么是大端模式？什么是小端模式？</a:t>
            </a:r>
          </a:p>
          <a:p>
            <a:pPr lvl="0">
              <a:lnSpc>
                <a:spcPct val="150000"/>
              </a:lnSpc>
            </a:pPr>
            <a:r>
              <a:rPr lang="en-US" altLang="zh-CN" dirty="0" smtClean="0"/>
              <a:t>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/>
              <a:t>什么是指针？如何进行指针变量的定义？如何使用指针？</a:t>
            </a:r>
          </a:p>
          <a:p>
            <a:pPr lvl="0">
              <a:lnSpc>
                <a:spcPct val="150000"/>
              </a:lnSpc>
            </a:pPr>
            <a:r>
              <a:rPr lang="en-US" altLang="zh-CN" dirty="0" smtClean="0"/>
              <a:t>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/>
              <a:t>简述指针与数组之间的关系。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zh-CN" altLang="zh-CN" dirty="0"/>
              <a:t>简述程序调试的过程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357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  录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977900" y="1223710"/>
            <a:ext cx="7175500" cy="244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实验内容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实验原理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实验步骤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本章任务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5.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本章习题</a:t>
            </a:r>
            <a:endParaRPr lang="zh-CN" altLang="en-US" sz="20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 lvl="0"/>
            <a:endParaRPr lang="zh-CN" altLang="en-US" sz="2000" dirty="0"/>
          </a:p>
        </p:txBody>
      </p:sp>
      <p:pic>
        <p:nvPicPr>
          <p:cNvPr id="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30935" y="1769745"/>
            <a:ext cx="6882130" cy="71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谢  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观  看！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 descr="电路设计与制作实用教程-50cm_50cm"/>
          <p:cNvPicPr>
            <a:picLocks noChangeAspect="1"/>
          </p:cNvPicPr>
          <p:nvPr/>
        </p:nvPicPr>
        <p:blipFill>
          <a:blip r:embed="rId2"/>
          <a:srcRect l="3636" t="4239" r="5223" b="4158"/>
          <a:stretch>
            <a:fillRect/>
          </a:stretch>
        </p:blipFill>
        <p:spPr>
          <a:xfrm>
            <a:off x="3495674" y="2588895"/>
            <a:ext cx="1828801" cy="16075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6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577850" y="1118934"/>
            <a:ext cx="79565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通</a:t>
            </a:r>
            <a:r>
              <a:rPr lang="zh-CN" altLang="zh-CN" dirty="0" smtClean="0"/>
              <a:t>过</a:t>
            </a:r>
            <a:r>
              <a:rPr lang="zh-CN" altLang="zh-CN" dirty="0"/>
              <a:t>键盘输入一个</a:t>
            </a:r>
            <a:r>
              <a:rPr lang="en-US" altLang="zh-CN" dirty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86399</a:t>
            </a:r>
            <a:r>
              <a:rPr lang="zh-CN" altLang="zh-CN" dirty="0"/>
              <a:t>之间的值，包括</a:t>
            </a:r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86399</a:t>
            </a:r>
            <a:r>
              <a:rPr lang="zh-CN" altLang="zh-CN" dirty="0"/>
              <a:t>，使用</a:t>
            </a:r>
            <a:r>
              <a:rPr lang="en-US" altLang="zh-CN" dirty="0" err="1"/>
              <a:t>CalcTimeVal</a:t>
            </a:r>
            <a:r>
              <a:rPr lang="zh-CN" altLang="zh-CN" dirty="0"/>
              <a:t>函数计算时间值（包括小时值、分钟值和秒值），函数的输入为</a:t>
            </a:r>
            <a:r>
              <a:rPr lang="en-US" altLang="zh-CN" dirty="0"/>
              <a:t>tick</a:t>
            </a:r>
            <a:r>
              <a:rPr lang="zh-CN" altLang="zh-CN" dirty="0"/>
              <a:t>，输出为指针</a:t>
            </a:r>
            <a:r>
              <a:rPr lang="en-US" altLang="zh-CN" dirty="0" err="1"/>
              <a:t>pTimeVal</a:t>
            </a:r>
            <a:r>
              <a:rPr lang="zh-CN" altLang="zh-CN" dirty="0"/>
              <a:t>，即</a:t>
            </a:r>
            <a:r>
              <a:rPr lang="en-US" altLang="zh-CN" dirty="0" err="1"/>
              <a:t>pTimeVal</a:t>
            </a:r>
            <a:r>
              <a:rPr lang="zh-CN" altLang="zh-CN" dirty="0"/>
              <a:t>指向时间值，返回值为是否计算成功标志，在主函数中通过调用</a:t>
            </a:r>
            <a:r>
              <a:rPr lang="en-US" altLang="zh-CN" dirty="0" err="1"/>
              <a:t>CalcTimeVal</a:t>
            </a:r>
            <a:r>
              <a:rPr lang="zh-CN" altLang="zh-CN" dirty="0"/>
              <a:t>实现秒值</a:t>
            </a:r>
            <a:r>
              <a:rPr lang="en-US" altLang="zh-CN" dirty="0"/>
              <a:t>-</a:t>
            </a:r>
            <a:r>
              <a:rPr lang="zh-CN" altLang="zh-CN" dirty="0"/>
              <a:t>时间值转换，并输出到控制台窗</a:t>
            </a:r>
            <a:r>
              <a:rPr lang="zh-CN" altLang="zh-CN" dirty="0" smtClean="0"/>
              <a:t>口</a:t>
            </a:r>
            <a:r>
              <a:rPr lang="zh-CN" altLang="zh-CN" dirty="0"/>
              <a:t>。</a:t>
            </a: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0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实验内容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94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2.1 </a:t>
            </a:r>
            <a:r>
              <a:rPr lang="zh-CN" altLang="en-US" dirty="0" smtClean="0"/>
              <a:t>大端模式和小端模式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采用</a:t>
            </a:r>
            <a:r>
              <a:rPr lang="zh-CN" altLang="zh-CN" dirty="0"/>
              <a:t>大小端模式存放数据的主要区别在于存放的字节顺序，大端模式将高位存放在低地址，小端模式将高位存放在高地址。采用大端模式存放数据符合人类的正常思维，而采用小端模式存放数据利于计算机处理。</a:t>
            </a: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037611"/>
              </p:ext>
            </p:extLst>
          </p:nvPr>
        </p:nvGraphicFramePr>
        <p:xfrm>
          <a:off x="1123315" y="3152775"/>
          <a:ext cx="22860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4" imgW="1744789" imgH="754650" progId="Visio.Drawing.11">
                  <p:embed/>
                </p:oleObj>
              </mc:Choice>
              <mc:Fallback>
                <p:oleObj name="Visio" r:id="rId4" imgW="1744789" imgH="75465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315" y="3152775"/>
                        <a:ext cx="2286000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23253"/>
              </p:ext>
            </p:extLst>
          </p:nvPr>
        </p:nvGraphicFramePr>
        <p:xfrm>
          <a:off x="5008245" y="3503295"/>
          <a:ext cx="23907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Visio" r:id="rId6" imgW="1744789" imgH="466560" progId="Visio.Drawing.11">
                  <p:embed/>
                </p:oleObj>
              </mc:Choice>
              <mc:Fallback>
                <p:oleObj name="Visio" r:id="rId6" imgW="1744789" imgH="46656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245" y="3503295"/>
                        <a:ext cx="2390775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854392" y="4272437"/>
            <a:ext cx="31918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/>
              <a:t>值为</a:t>
            </a:r>
            <a:r>
              <a:rPr lang="en-US" altLang="zh-CN" sz="1400" dirty="0" smtClean="0"/>
              <a:t>0x12345675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32</a:t>
            </a:r>
            <a:r>
              <a:rPr lang="zh-CN" altLang="en-US" sz="1400" dirty="0" smtClean="0"/>
              <a:t>位</a:t>
            </a:r>
            <a:r>
              <a:rPr lang="en-US" altLang="zh-CN" sz="1400" dirty="0" err="1" smtClean="0"/>
              <a:t>int</a:t>
            </a:r>
            <a:r>
              <a:rPr lang="zh-CN" altLang="en-US" sz="1400" dirty="0" smtClean="0"/>
              <a:t>类型变量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4832510" y="4272437"/>
            <a:ext cx="31918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值为</a:t>
            </a:r>
            <a:r>
              <a:rPr lang="en-US" altLang="zh-CN" sz="1400" dirty="0" smtClean="0"/>
              <a:t>0x1234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16</a:t>
            </a:r>
            <a:r>
              <a:rPr lang="zh-CN" altLang="en-US" sz="1400" dirty="0" smtClean="0"/>
              <a:t>位</a:t>
            </a:r>
            <a:r>
              <a:rPr lang="en-US" altLang="zh-CN" sz="1400" dirty="0" smtClean="0"/>
              <a:t>short</a:t>
            </a:r>
            <a:r>
              <a:rPr lang="zh-CN" altLang="en-US" sz="1400" dirty="0" smtClean="0"/>
              <a:t>类型变量</a:t>
            </a:r>
            <a:endParaRPr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854391" y="4606289"/>
            <a:ext cx="71986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400" dirty="0"/>
              <a:t>大端模式和小端模式在内存中的存储方式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715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2.2 </a:t>
            </a:r>
            <a:r>
              <a:rPr lang="zh-CN" altLang="en-US" dirty="0" smtClean="0"/>
              <a:t>常用的三种数据类型的存储方式</a:t>
            </a:r>
            <a:endParaRPr lang="en-US" altLang="zh-CN" dirty="0"/>
          </a:p>
          <a:p>
            <a:pPr lvl="0"/>
            <a:r>
              <a:rPr lang="en-US" altLang="zh-CN" dirty="0" smtClean="0"/>
              <a:t>void  </a:t>
            </a:r>
            <a:r>
              <a:rPr lang="en-US" altLang="zh-CN" dirty="0"/>
              <a:t>main(void)</a:t>
            </a:r>
            <a:endParaRPr lang="zh-CN" altLang="zh-CN" dirty="0"/>
          </a:p>
          <a:p>
            <a:pPr lvl="0"/>
            <a:r>
              <a:rPr lang="en-US" altLang="zh-CN" dirty="0"/>
              <a:t>{</a:t>
            </a:r>
            <a:endParaRPr lang="zh-CN" altLang="zh-CN" dirty="0"/>
          </a:p>
          <a:p>
            <a:pPr lvl="0"/>
            <a:r>
              <a:rPr lang="en-US" altLang="zh-CN" dirty="0"/>
              <a:t>  </a:t>
            </a:r>
            <a:r>
              <a:rPr lang="en-US" altLang="zh-CN" dirty="0" err="1"/>
              <a:t>int</a:t>
            </a:r>
            <a:r>
              <a:rPr lang="en-US" altLang="zh-CN" dirty="0"/>
              <a:t> tick = 0; </a:t>
            </a:r>
            <a:endParaRPr lang="zh-CN" altLang="zh-CN" dirty="0"/>
          </a:p>
          <a:p>
            <a:pPr lvl="0"/>
            <a:r>
              <a:rPr lang="en-US" altLang="zh-CN" dirty="0"/>
              <a:t>  short </a:t>
            </a:r>
            <a:r>
              <a:rPr lang="en-US" altLang="zh-CN" dirty="0" err="1"/>
              <a:t>arrTimeVal</a:t>
            </a:r>
            <a:r>
              <a:rPr lang="en-US" altLang="zh-CN" dirty="0"/>
              <a:t>[3];               </a:t>
            </a:r>
            <a:endParaRPr lang="zh-CN" altLang="zh-CN" dirty="0"/>
          </a:p>
          <a:p>
            <a:pPr lvl="0"/>
            <a:r>
              <a:rPr lang="en-US" altLang="zh-CN" dirty="0"/>
              <a:t>  unsigned char </a:t>
            </a:r>
            <a:r>
              <a:rPr lang="en-US" altLang="zh-CN" dirty="0" err="1"/>
              <a:t>calcRightFlag</a:t>
            </a:r>
            <a:r>
              <a:rPr lang="en-US" altLang="zh-CN" dirty="0"/>
              <a:t> = 0;</a:t>
            </a:r>
            <a:endParaRPr lang="zh-CN" altLang="zh-CN" dirty="0"/>
          </a:p>
          <a:p>
            <a:pPr lvl="0"/>
            <a:r>
              <a:rPr lang="en-US" altLang="zh-CN" dirty="0"/>
              <a:t> </a:t>
            </a:r>
            <a:endParaRPr lang="zh-CN" altLang="zh-CN" dirty="0"/>
          </a:p>
          <a:p>
            <a:pPr lvl="0"/>
            <a:r>
              <a:rPr lang="en-US" altLang="zh-CN" dirty="0"/>
              <a:t>  tick = 0x12345678;  </a:t>
            </a:r>
            <a:endParaRPr lang="zh-CN" altLang="zh-CN" dirty="0"/>
          </a:p>
          <a:p>
            <a:pPr lvl="0"/>
            <a:r>
              <a:rPr lang="en-US" altLang="zh-CN" dirty="0"/>
              <a:t>  </a:t>
            </a:r>
            <a:r>
              <a:rPr lang="en-US" altLang="zh-CN" dirty="0" err="1"/>
              <a:t>arrTimeVal</a:t>
            </a:r>
            <a:r>
              <a:rPr lang="en-US" altLang="zh-CN" dirty="0"/>
              <a:t>[0] = 0x1122;</a:t>
            </a:r>
            <a:endParaRPr lang="zh-CN" altLang="zh-CN" dirty="0"/>
          </a:p>
          <a:p>
            <a:pPr lvl="0"/>
            <a:r>
              <a:rPr lang="en-US" altLang="zh-CN" dirty="0"/>
              <a:t>  </a:t>
            </a:r>
            <a:r>
              <a:rPr lang="en-US" altLang="zh-CN" dirty="0" err="1"/>
              <a:t>arrTimeVal</a:t>
            </a:r>
            <a:r>
              <a:rPr lang="en-US" altLang="zh-CN" dirty="0"/>
              <a:t>[1] = 0x3344;</a:t>
            </a:r>
            <a:endParaRPr lang="zh-CN" altLang="zh-CN" dirty="0"/>
          </a:p>
          <a:p>
            <a:pPr lvl="0"/>
            <a:r>
              <a:rPr lang="en-US" altLang="zh-CN" dirty="0"/>
              <a:t>  </a:t>
            </a:r>
            <a:r>
              <a:rPr lang="en-US" altLang="zh-CN" dirty="0" err="1"/>
              <a:t>arrTimeVal</a:t>
            </a:r>
            <a:r>
              <a:rPr lang="en-US" altLang="zh-CN" dirty="0"/>
              <a:t>[2] = 0x5566;</a:t>
            </a:r>
            <a:endParaRPr lang="zh-CN" altLang="zh-CN" dirty="0"/>
          </a:p>
          <a:p>
            <a:pPr lvl="0"/>
            <a:r>
              <a:rPr lang="en-US" altLang="zh-CN" dirty="0"/>
              <a:t>  </a:t>
            </a:r>
            <a:r>
              <a:rPr lang="en-US" altLang="zh-CN" dirty="0" err="1"/>
              <a:t>calcRightFlag</a:t>
            </a:r>
            <a:r>
              <a:rPr lang="en-US" altLang="zh-CN" dirty="0"/>
              <a:t> = 0x99;  </a:t>
            </a:r>
            <a:endParaRPr lang="zh-CN" altLang="zh-CN" dirty="0"/>
          </a:p>
          <a:p>
            <a:pPr lvl="0"/>
            <a:r>
              <a:rPr lang="en-US" altLang="zh-CN" dirty="0"/>
              <a:t>  system("pause");</a:t>
            </a:r>
            <a:endParaRPr lang="zh-CN" altLang="zh-CN" dirty="0"/>
          </a:p>
          <a:p>
            <a:pPr lvl="0"/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093057"/>
              </p:ext>
            </p:extLst>
          </p:nvPr>
        </p:nvGraphicFramePr>
        <p:xfrm>
          <a:off x="4875531" y="1548764"/>
          <a:ext cx="2423794" cy="3520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4" imgW="2110928" imgH="3058645" progId="Visio.Drawing.11">
                  <p:embed/>
                </p:oleObj>
              </mc:Choice>
              <mc:Fallback>
                <p:oleObj name="Visio" r:id="rId4" imgW="2110928" imgH="305864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5531" y="1548764"/>
                        <a:ext cx="2423794" cy="35205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505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2.3 </a:t>
            </a:r>
            <a:r>
              <a:rPr lang="zh-CN" altLang="en-US" dirty="0" smtClean="0"/>
              <a:t>什么是指针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18146"/>
              </p:ext>
            </p:extLst>
          </p:nvPr>
        </p:nvGraphicFramePr>
        <p:xfrm>
          <a:off x="1142525" y="1765005"/>
          <a:ext cx="2781300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4" imgW="2392709" imgH="2590517" progId="Visio.Drawing.11">
                  <p:embed/>
                </p:oleObj>
              </mc:Choice>
              <mc:Fallback>
                <p:oleObj name="Visio" r:id="rId4" imgW="2392709" imgH="259051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525" y="1765005"/>
                        <a:ext cx="2781300" cy="300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277857"/>
              </p:ext>
            </p:extLst>
          </p:nvPr>
        </p:nvGraphicFramePr>
        <p:xfrm>
          <a:off x="5419089" y="3979236"/>
          <a:ext cx="1662638" cy="556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6" imgW="1294735" imgH="434070" progId="Visio.Drawing.11">
                  <p:embed/>
                </p:oleObj>
              </mc:Choice>
              <mc:Fallback>
                <p:oleObj name="Visio" r:id="rId6" imgW="1294735" imgH="43407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089" y="3979236"/>
                        <a:ext cx="1662638" cy="5569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065847" y="4690705"/>
            <a:ext cx="28870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400" dirty="0"/>
              <a:t>公司地址与变量指针关系图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4847272" y="4690705"/>
            <a:ext cx="28870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400" dirty="0" smtClean="0"/>
              <a:t>地址与指针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3909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2.4 </a:t>
            </a:r>
            <a:r>
              <a:rPr lang="zh-CN" altLang="en-US" dirty="0" smtClean="0"/>
              <a:t>指针变量的定义和使用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定义</a:t>
            </a:r>
            <a:r>
              <a:rPr lang="zh-CN" altLang="zh-CN" dirty="0"/>
              <a:t>指针变量的一般形式如下：</a:t>
            </a:r>
          </a:p>
          <a:p>
            <a:r>
              <a:rPr lang="en-US" altLang="zh-CN" dirty="0" smtClean="0"/>
              <a:t>        </a:t>
            </a:r>
            <a:r>
              <a:rPr lang="zh-CN" altLang="zh-CN" dirty="0" smtClean="0"/>
              <a:t>类型</a:t>
            </a:r>
            <a:r>
              <a:rPr lang="zh-CN" altLang="zh-CN" dirty="0"/>
              <a:t>名</a:t>
            </a:r>
            <a:r>
              <a:rPr lang="en-US" altLang="zh-CN" dirty="0"/>
              <a:t>* </a:t>
            </a:r>
            <a:r>
              <a:rPr lang="zh-CN" altLang="zh-CN" dirty="0"/>
              <a:t>指针变量名</a:t>
            </a:r>
            <a:r>
              <a:rPr lang="en-US" altLang="zh-CN" dirty="0"/>
              <a:t>;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其中</a:t>
            </a:r>
            <a:r>
              <a:rPr lang="zh-CN" altLang="zh-CN" dirty="0"/>
              <a:t>，“</a:t>
            </a:r>
            <a:r>
              <a:rPr lang="en-US" altLang="zh-CN" dirty="0"/>
              <a:t>*</a:t>
            </a:r>
            <a:r>
              <a:rPr lang="zh-CN" altLang="zh-CN" dirty="0"/>
              <a:t>”表示定义的是指针变量，类型名为该指针变量所指向的变量的数据类型</a:t>
            </a:r>
            <a:r>
              <a:rPr lang="zh-CN" altLang="zh-CN" dirty="0" smtClean="0"/>
              <a:t>。例如</a:t>
            </a:r>
            <a:r>
              <a:rPr lang="zh-CN" altLang="zh-CN" dirty="0"/>
              <a:t>：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/>
              <a:t>* </a:t>
            </a:r>
            <a:r>
              <a:rPr lang="en-US" altLang="zh-CN" dirty="0" err="1"/>
              <a:t>pHour</a:t>
            </a:r>
            <a:r>
              <a:rPr lang="en-US" altLang="zh-CN" dirty="0" smtClean="0"/>
              <a:t>;        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在</a:t>
            </a:r>
            <a:r>
              <a:rPr lang="zh-CN" altLang="zh-CN" dirty="0"/>
              <a:t>如下的指针变量使用方法举例中，</a:t>
            </a:r>
            <a:r>
              <a:rPr lang="en-US" altLang="zh-CN" dirty="0" err="1"/>
              <a:t>pHour</a:t>
            </a:r>
            <a:r>
              <a:rPr lang="zh-CN" altLang="zh-CN" dirty="0"/>
              <a:t>为指针变量，该指针变量指向一个整型的变量</a:t>
            </a:r>
            <a:r>
              <a:rPr lang="en-US" altLang="zh-CN" dirty="0"/>
              <a:t>hour</a:t>
            </a:r>
            <a:r>
              <a:rPr lang="zh-CN" altLang="zh-CN" dirty="0"/>
              <a:t>。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hour;</a:t>
            </a:r>
            <a:endParaRPr lang="zh-CN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/>
              <a:t>* </a:t>
            </a:r>
            <a:r>
              <a:rPr lang="en-US" altLang="zh-CN" dirty="0" err="1"/>
              <a:t>pHour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pHour</a:t>
            </a:r>
            <a:r>
              <a:rPr lang="en-US" altLang="zh-CN" dirty="0" smtClean="0"/>
              <a:t> </a:t>
            </a:r>
            <a:r>
              <a:rPr lang="en-US" altLang="zh-CN" dirty="0"/>
              <a:t>= &amp;hour</a:t>
            </a:r>
            <a:r>
              <a:rPr lang="en-US" altLang="zh-CN" dirty="0" smtClean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在</a:t>
            </a:r>
            <a:r>
              <a:rPr lang="zh-CN" altLang="zh-CN" dirty="0"/>
              <a:t>如下的指针变量使用方法举例中，指针变量的定义和初始化是一条语句。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hour;</a:t>
            </a:r>
            <a:endParaRPr lang="zh-CN" altLang="zh-CN" dirty="0"/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int</a:t>
            </a:r>
            <a:r>
              <a:rPr lang="en-US" altLang="zh-CN" dirty="0"/>
              <a:t>* </a:t>
            </a:r>
            <a:r>
              <a:rPr lang="en-US" altLang="zh-CN" dirty="0" err="1"/>
              <a:t>pHour</a:t>
            </a:r>
            <a:r>
              <a:rPr lang="en-US" altLang="zh-CN" dirty="0"/>
              <a:t> = &amp;hour;</a:t>
            </a:r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687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2.5 </a:t>
            </a:r>
            <a:r>
              <a:rPr lang="zh-CN" altLang="en-US" dirty="0" smtClean="0"/>
              <a:t>指针变量注意事项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指针</a:t>
            </a:r>
            <a:r>
              <a:rPr lang="zh-CN" altLang="zh-CN" dirty="0"/>
              <a:t>用好了可以编写出优秀的程序，用不好就可能出现</a:t>
            </a:r>
            <a:r>
              <a:rPr lang="en-US" altLang="zh-CN" dirty="0"/>
              <a:t>Bug</a:t>
            </a:r>
            <a:r>
              <a:rPr lang="zh-CN" altLang="zh-CN" dirty="0"/>
              <a:t>，甚至导致程序崩溃。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使用</a:t>
            </a:r>
            <a:r>
              <a:rPr lang="zh-CN" altLang="zh-CN" dirty="0"/>
              <a:t>指针时要注意两点：（</a:t>
            </a:r>
            <a:r>
              <a:rPr lang="en-US" altLang="zh-CN" dirty="0"/>
              <a:t>1</a:t>
            </a:r>
            <a:r>
              <a:rPr lang="zh-CN" altLang="zh-CN" dirty="0"/>
              <a:t>）指针一定要定义类型，因为指针不仅可以指向单字节变量，还可以指向双字节变量及其他类型的变量，若指针未定义类型则无法使用；（</a:t>
            </a:r>
            <a:r>
              <a:rPr lang="en-US" altLang="zh-CN" dirty="0"/>
              <a:t>2</a:t>
            </a:r>
            <a:r>
              <a:rPr lang="zh-CN" altLang="zh-CN" dirty="0"/>
              <a:t>）指针在使用前一定要进行初始化，因为未初始化的指针就是野指针，会导致不可预知的后果。如果某一指针指向内存中比较重要的地方，对该指针进行操作可能会导致系统异常，比如，系统提示指针指向了一个不可用的地址。因此，指针变量在使用前一定要初始化。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72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1543</Words>
  <Application>Microsoft Office PowerPoint</Application>
  <PresentationFormat>全屏显示(16:9)</PresentationFormat>
  <Paragraphs>178</Paragraphs>
  <Slides>20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Office 主题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</dc:creator>
  <cp:lastModifiedBy>Administrator</cp:lastModifiedBy>
  <cp:revision>224</cp:revision>
  <dcterms:created xsi:type="dcterms:W3CDTF">2017-08-03T09:01:00Z</dcterms:created>
  <dcterms:modified xsi:type="dcterms:W3CDTF">2021-03-05T07:41:59Z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