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318" r:id="rId3"/>
    <p:sldId id="368" r:id="rId4"/>
    <p:sldId id="381" r:id="rId5"/>
    <p:sldId id="385" r:id="rId6"/>
    <p:sldId id="386" r:id="rId7"/>
    <p:sldId id="395" r:id="rId8"/>
    <p:sldId id="394" r:id="rId9"/>
    <p:sldId id="397" r:id="rId10"/>
    <p:sldId id="382" r:id="rId11"/>
    <p:sldId id="384" r:id="rId12"/>
    <p:sldId id="383" r:id="rId13"/>
    <p:sldId id="319" r:id="rId14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125" d="100"/>
          <a:sy n="125" d="100"/>
        </p:scale>
        <p:origin x="-1242" y="-54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30120.htm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baike.baidu.com/view/17674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aike.baidu.com/view/185360.htm" TargetMode="External"/><Relationship Id="rId5" Type="http://schemas.openxmlformats.org/officeDocument/2006/relationships/hyperlink" Target="http://baike.baidu.com/view/487018.htm" TargetMode="External"/><Relationship Id="rId4" Type="http://schemas.openxmlformats.org/officeDocument/2006/relationships/hyperlink" Target="http://baike.baidu.com/view/41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基于多文件的秒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CalcHour.h</a:t>
            </a:r>
            <a:r>
              <a:rPr lang="en-US" altLang="zh-CN" dirty="0"/>
              <a:t>/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CalcMin.h</a:t>
            </a:r>
            <a:r>
              <a:rPr lang="en-US" altLang="zh-CN" dirty="0"/>
              <a:t>/.c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3.5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CalcSec.h</a:t>
            </a:r>
            <a:r>
              <a:rPr lang="en-US" altLang="zh-CN" dirty="0"/>
              <a:t>/.c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3.6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3.7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，基于多文件，将其转换为年、月、日、星期，并输出到控制台窗口，另外，再分别通过静态库和动态库的方式，实现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之间的值到年、月、日、星期的转换。</a:t>
            </a:r>
          </a:p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2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参照本章实验，</a:t>
            </a:r>
            <a:r>
              <a:rPr lang="zh-CN" altLang="en-US" dirty="0"/>
              <a:t>判断键盘输入的</a:t>
            </a:r>
            <a:r>
              <a:rPr lang="zh-CN" altLang="zh-CN" dirty="0"/>
              <a:t>两个数大小</a:t>
            </a:r>
            <a:r>
              <a:rPr lang="zh-CN" altLang="zh-CN" dirty="0" smtClean="0"/>
              <a:t>，</a:t>
            </a:r>
            <a:r>
              <a:rPr lang="zh-CN" altLang="zh-CN" dirty="0"/>
              <a:t>并输出结果到</a:t>
            </a:r>
            <a:r>
              <a:rPr lang="zh-CN" altLang="zh-CN" dirty="0" smtClean="0"/>
              <a:t>控制台。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3</a:t>
            </a:r>
            <a:r>
              <a:rPr lang="zh-CN" altLang="zh-CN" dirty="0" smtClean="0"/>
              <a:t>：</a:t>
            </a:r>
            <a:r>
              <a:rPr lang="zh-CN" altLang="en-US" dirty="0"/>
              <a:t>参照本章实验</a:t>
            </a:r>
            <a:r>
              <a:rPr lang="zh-CN" altLang="en-US" dirty="0" smtClean="0"/>
              <a:t>，</a:t>
            </a:r>
            <a:r>
              <a:rPr lang="zh-CN" altLang="en-US" dirty="0"/>
              <a:t>判断键盘输入</a:t>
            </a:r>
            <a:r>
              <a:rPr lang="zh-CN" altLang="en-US" dirty="0" smtClean="0"/>
              <a:t>的十个</a:t>
            </a:r>
            <a:r>
              <a:rPr lang="zh-CN" altLang="zh-CN" dirty="0" smtClean="0"/>
              <a:t>数</a:t>
            </a:r>
            <a:r>
              <a:rPr lang="zh-CN" altLang="zh-CN" dirty="0"/>
              <a:t>大小</a:t>
            </a:r>
            <a:r>
              <a:rPr lang="zh-CN" altLang="zh-CN" dirty="0" smtClean="0"/>
              <a:t>，</a:t>
            </a:r>
            <a:r>
              <a:rPr lang="zh-CN" altLang="zh-CN" dirty="0"/>
              <a:t>并输出结果到</a:t>
            </a:r>
            <a:r>
              <a:rPr lang="zh-CN" altLang="zh-CN" dirty="0" smtClean="0"/>
              <a:t>控制台。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为什么要使用多文件？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什么是重编译？如何防止重编译？ 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简述内部函数和外部函数的区别。</a:t>
            </a:r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</a:t>
            </a:r>
            <a:r>
              <a:rPr lang="zh-CN" altLang="zh-CN" dirty="0" smtClean="0"/>
              <a:t>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，使用</a:t>
            </a:r>
            <a:r>
              <a:rPr lang="en-US" altLang="zh-CN" dirty="0" err="1"/>
              <a:t>CalcHour.c</a:t>
            </a:r>
            <a:r>
              <a:rPr lang="en-US" altLang="zh-CN" dirty="0"/>
              <a:t>/.h</a:t>
            </a:r>
            <a:r>
              <a:rPr lang="zh-CN" altLang="zh-CN" dirty="0"/>
              <a:t>文件对计算小时值，使用</a:t>
            </a:r>
            <a:r>
              <a:rPr lang="en-US" altLang="zh-CN" dirty="0" err="1"/>
              <a:t>CalcMin.c</a:t>
            </a:r>
            <a:r>
              <a:rPr lang="en-US" altLang="zh-CN" dirty="0"/>
              <a:t>/.h</a:t>
            </a:r>
            <a:r>
              <a:rPr lang="zh-CN" altLang="zh-CN" dirty="0"/>
              <a:t>文件对计算分钟值，使用</a:t>
            </a:r>
            <a:r>
              <a:rPr lang="en-US" altLang="zh-CN" dirty="0" err="1"/>
              <a:t>CalcSec.c</a:t>
            </a:r>
            <a:r>
              <a:rPr lang="en-US" altLang="zh-CN" dirty="0"/>
              <a:t>/.h</a:t>
            </a:r>
            <a:r>
              <a:rPr lang="zh-CN" altLang="zh-CN" dirty="0"/>
              <a:t>文件对计算秒值，在主函数中通过调用</a:t>
            </a:r>
            <a:r>
              <a:rPr lang="en-US" altLang="zh-CN" dirty="0" err="1"/>
              <a:t>CalcHour</a:t>
            </a:r>
            <a:r>
              <a:rPr lang="zh-CN" altLang="zh-CN" dirty="0"/>
              <a:t>、</a:t>
            </a:r>
            <a:r>
              <a:rPr lang="en-US" altLang="zh-CN" dirty="0" err="1"/>
              <a:t>CalcMin</a:t>
            </a:r>
            <a:r>
              <a:rPr lang="zh-CN" altLang="zh-CN" dirty="0"/>
              <a:t>和</a:t>
            </a:r>
            <a:r>
              <a:rPr lang="en-US" altLang="zh-CN" dirty="0" err="1"/>
              <a:t>CalcSec</a:t>
            </a:r>
            <a:r>
              <a:rPr lang="zh-CN" altLang="zh-CN" dirty="0"/>
              <a:t>模块中相关的函数实现秒值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时间值转换，并输出到</a:t>
            </a:r>
            <a:r>
              <a:rPr lang="zh-CN" altLang="zh-CN" dirty="0" smtClean="0"/>
              <a:t>控制台</a:t>
            </a:r>
            <a:r>
              <a:rPr lang="zh-CN" altLang="en-US" dirty="0"/>
              <a:t>窗口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项目架构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前面</a:t>
            </a:r>
            <a:r>
              <a:rPr lang="zh-CN" altLang="zh-CN" dirty="0"/>
              <a:t>的实验中，都以一个</a:t>
            </a:r>
            <a:r>
              <a:rPr lang="en-US" altLang="zh-CN" dirty="0" err="1"/>
              <a:t>App.c</a:t>
            </a:r>
            <a:r>
              <a:rPr lang="zh-CN" altLang="zh-CN" dirty="0"/>
              <a:t>文件完成所有的功能，而本章的实验是使用多文件实现秒值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时间值转换，因此，就需要有一个清晰的项目</a:t>
            </a:r>
            <a:r>
              <a:rPr lang="zh-CN" altLang="zh-CN" dirty="0" smtClean="0"/>
              <a:t>架构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072852"/>
              </p:ext>
            </p:extLst>
          </p:nvPr>
        </p:nvGraphicFramePr>
        <p:xfrm>
          <a:off x="1142525" y="2628899"/>
          <a:ext cx="3960125" cy="224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1834637" imgH="1042718" progId="Visio.Drawing.11">
                  <p:embed/>
                </p:oleObj>
              </mc:Choice>
              <mc:Fallback>
                <p:oleObj name="Visio" r:id="rId4" imgW="1834637" imgH="1042718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2628899"/>
                        <a:ext cx="3960125" cy="2246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为什么要使用多文件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模块化</a:t>
            </a:r>
            <a:r>
              <a:rPr lang="zh-CN" altLang="zh-CN" dirty="0"/>
              <a:t>设计主要有以下几个优点：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便于</a:t>
            </a:r>
            <a:r>
              <a:rPr lang="zh-CN" altLang="zh-CN" dirty="0"/>
              <a:t>代码复用。通用性强的或者功能重复的模块只需写一遍，可反复被调用，例如一个加法计算单元，或者独立按键去抖模块。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便于</a:t>
            </a:r>
            <a:r>
              <a:rPr lang="zh-CN" altLang="zh-CN" dirty="0"/>
              <a:t>团队协作。系统工程师只需要从宏观上将一个项目划分为若干个小模块，然后明确每个小模块之间的接口，程序员即可独立地完成各自负责的模块，最后再由系统工程师将各个模块组合为一个整体。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便于</a:t>
            </a:r>
            <a:r>
              <a:rPr lang="zh-CN" altLang="zh-CN" dirty="0"/>
              <a:t>修改和维护。当某个模块出现问题时，只需要检查并完善该模块即可。另外，当需要</a:t>
            </a:r>
            <a:r>
              <a:rPr lang="zh-CN" altLang="zh-CN" dirty="0" smtClean="0"/>
              <a:t>升级时</a:t>
            </a:r>
            <a:r>
              <a:rPr lang="zh-CN" altLang="zh-CN" dirty="0"/>
              <a:t>，可以只针对该功能</a:t>
            </a:r>
            <a:r>
              <a:rPr lang="zh-CN" altLang="zh-CN" dirty="0" smtClean="0"/>
              <a:t>对应模块</a:t>
            </a:r>
            <a:r>
              <a:rPr lang="zh-CN" altLang="zh-CN" dirty="0"/>
              <a:t>重新</a:t>
            </a:r>
            <a:r>
              <a:rPr lang="zh-CN" altLang="zh-CN" dirty="0" smtClean="0"/>
              <a:t>开发</a:t>
            </a:r>
            <a:r>
              <a:rPr lang="zh-CN" altLang="en-US" dirty="0" smtClean="0"/>
              <a:t>即可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编译过程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学习程序的编译过程之前，先了解几个基本概念：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）编辑器：用于编写代码，如记事本、</a:t>
            </a:r>
            <a:r>
              <a:rPr lang="en-US" altLang="zh-CN" dirty="0"/>
              <a:t>Word</a:t>
            </a:r>
            <a:r>
              <a:rPr lang="zh-CN" altLang="zh-CN" dirty="0"/>
              <a:t>和</a:t>
            </a:r>
            <a:r>
              <a:rPr lang="en-US" altLang="zh-CN" dirty="0"/>
              <a:t>Notepad</a:t>
            </a:r>
            <a:r>
              <a:rPr lang="zh-CN" altLang="zh-CN" dirty="0"/>
              <a:t>等；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）编译器：用于检查代码的语法错误并将其编译成二进制形式的目标程序；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）连接器：用于将目标程序连接成可执行文件；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）集成开发环境（</a:t>
            </a:r>
            <a:r>
              <a:rPr lang="en-US" altLang="zh-CN" dirty="0"/>
              <a:t>IDE</a:t>
            </a:r>
            <a:r>
              <a:rPr lang="zh-CN" altLang="zh-CN" dirty="0"/>
              <a:t>，</a:t>
            </a:r>
            <a:r>
              <a:rPr lang="en-US" altLang="zh-CN" dirty="0"/>
              <a:t>Integrated Development Environment</a:t>
            </a:r>
            <a:r>
              <a:rPr lang="zh-CN" altLang="zh-CN" dirty="0"/>
              <a:t>）：用于</a:t>
            </a:r>
            <a:r>
              <a:rPr lang="en-US" altLang="zh-CN" dirty="0" err="1">
                <a:hlinkClick r:id="rId2"/>
              </a:rPr>
              <a:t>程序</a:t>
            </a:r>
            <a:r>
              <a:rPr lang="zh-CN" altLang="zh-CN" dirty="0"/>
              <a:t>开发的</a:t>
            </a:r>
            <a:r>
              <a:rPr lang="en-US" altLang="zh-CN" dirty="0" err="1">
                <a:hlinkClick r:id="rId3"/>
              </a:rPr>
              <a:t>应用程序</a:t>
            </a:r>
            <a:r>
              <a:rPr lang="zh-CN" altLang="zh-CN" dirty="0"/>
              <a:t>，一般包括</a:t>
            </a:r>
            <a:r>
              <a:rPr lang="en-US" altLang="zh-CN" dirty="0" err="1">
                <a:hlinkClick r:id="rId4"/>
              </a:rPr>
              <a:t>代码</a:t>
            </a:r>
            <a:r>
              <a:rPr lang="zh-CN" altLang="zh-CN" dirty="0"/>
              <a:t>编辑器、</a:t>
            </a:r>
            <a:r>
              <a:rPr lang="en-US" altLang="zh-CN" dirty="0" err="1">
                <a:hlinkClick r:id="rId5"/>
              </a:rPr>
              <a:t>编译器</a:t>
            </a:r>
            <a:r>
              <a:rPr lang="zh-CN" altLang="zh-CN" dirty="0"/>
              <a:t>、调试器和</a:t>
            </a:r>
            <a:r>
              <a:rPr lang="en-US" altLang="zh-CN" dirty="0" err="1">
                <a:hlinkClick r:id="rId6"/>
              </a:rPr>
              <a:t>图形用户界面</a:t>
            </a:r>
            <a:r>
              <a:rPr lang="zh-CN" altLang="zh-CN" dirty="0"/>
              <a:t>工具，如</a:t>
            </a:r>
            <a:r>
              <a:rPr lang="en-US" altLang="zh-CN" dirty="0"/>
              <a:t>Visual Studio 2019</a:t>
            </a:r>
            <a:r>
              <a:rPr lang="zh-CN" altLang="zh-CN" dirty="0"/>
              <a:t>等。</a:t>
            </a:r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编译过程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Visual </a:t>
            </a:r>
            <a:r>
              <a:rPr lang="en-US" altLang="zh-CN" dirty="0"/>
              <a:t>Studio 2019</a:t>
            </a:r>
            <a:r>
              <a:rPr lang="zh-CN" altLang="zh-CN" dirty="0"/>
              <a:t>集成开发环境下程序编译的</a:t>
            </a:r>
            <a:r>
              <a:rPr lang="zh-CN" altLang="zh-CN" dirty="0" smtClean="0"/>
              <a:t>过程：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33417"/>
              </p:ext>
            </p:extLst>
          </p:nvPr>
        </p:nvGraphicFramePr>
        <p:xfrm>
          <a:off x="1514474" y="2113121"/>
          <a:ext cx="3831957" cy="284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2410568" imgH="1798608" progId="Visio.Drawing.11">
                  <p:embed/>
                </p:oleObj>
              </mc:Choice>
              <mc:Fallback>
                <p:oleObj name="Visio" r:id="rId4" imgW="2410568" imgH="1798608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4" y="2113121"/>
                        <a:ext cx="3831957" cy="28494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5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zh-CN" altLang="en-US" dirty="0" smtClean="0"/>
              <a:t>防止重编译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892819"/>
              </p:ext>
            </p:extLst>
          </p:nvPr>
        </p:nvGraphicFramePr>
        <p:xfrm>
          <a:off x="1093470" y="2100736"/>
          <a:ext cx="275272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4" imgW="1978768" imgH="1492639" progId="Visio.Drawing.11">
                  <p:embed/>
                </p:oleObj>
              </mc:Choice>
              <mc:Fallback>
                <p:oleObj name="Visio" r:id="rId4" imgW="1978768" imgH="1492639" progId="Visio.Drawing.11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470" y="2100736"/>
                        <a:ext cx="275272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901407"/>
              </p:ext>
            </p:extLst>
          </p:nvPr>
        </p:nvGraphicFramePr>
        <p:xfrm>
          <a:off x="4583431" y="1849381"/>
          <a:ext cx="275272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Visio" r:id="rId6" imgW="1978768" imgH="1672716" progId="Visio.Drawing.11">
                  <p:embed/>
                </p:oleObj>
              </mc:Choice>
              <mc:Fallback>
                <p:oleObj name="Visio" r:id="rId6" imgW="1978768" imgH="1672716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431" y="1849381"/>
                        <a:ext cx="2752725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075372" y="4256301"/>
            <a:ext cx="3191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未进行防止重</a:t>
            </a:r>
            <a:r>
              <a:rPr lang="zh-CN" altLang="en-US" sz="1400" dirty="0"/>
              <a:t>编译处理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428650" y="4256301"/>
            <a:ext cx="3191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采用防止重编译处理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8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2.5 API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与</a:t>
            </a:r>
            <a:r>
              <a:rPr lang="zh-CN" altLang="zh-CN" dirty="0"/>
              <a:t>内部函数对应的就是外部函数，声明外部函数的一般格式如下：</a:t>
            </a:r>
          </a:p>
          <a:p>
            <a:r>
              <a:rPr lang="en-US" altLang="zh-CN" dirty="0" smtClean="0"/>
              <a:t>        extern </a:t>
            </a:r>
            <a:r>
              <a:rPr lang="zh-CN" altLang="zh-CN" dirty="0"/>
              <a:t>类型名 函数名</a:t>
            </a:r>
            <a:r>
              <a:rPr lang="en-US" altLang="zh-CN" dirty="0"/>
              <a:t>(</a:t>
            </a:r>
            <a:r>
              <a:rPr lang="zh-CN" altLang="zh-CN" dirty="0"/>
              <a:t>形参列表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外部</a:t>
            </a:r>
            <a:r>
              <a:rPr lang="zh-CN" altLang="zh-CN" dirty="0"/>
              <a:t>函数可供其他文件调用。</a:t>
            </a:r>
            <a:r>
              <a:rPr lang="en-US" altLang="zh-CN" dirty="0"/>
              <a:t>C</a:t>
            </a:r>
            <a:r>
              <a:rPr lang="zh-CN" altLang="zh-CN" dirty="0"/>
              <a:t>语言规定，如果在声明函数时省略</a:t>
            </a:r>
            <a:r>
              <a:rPr lang="en-US" altLang="zh-CN" dirty="0"/>
              <a:t>extern</a:t>
            </a:r>
            <a:r>
              <a:rPr lang="zh-CN" altLang="zh-CN" dirty="0"/>
              <a:t>，则默认为外部函数。在需要调用此函数的其他文件中，需要对此函数作声明，而且，在对此函数作声明时，要加关键字</a:t>
            </a:r>
            <a:r>
              <a:rPr lang="en-US" altLang="zh-CN" dirty="0"/>
              <a:t>extern</a:t>
            </a:r>
            <a:r>
              <a:rPr lang="zh-CN" altLang="zh-CN" dirty="0"/>
              <a:t>，表示该函数“是在其他文件中定义的外部函数”。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但</a:t>
            </a:r>
            <a:r>
              <a:rPr lang="zh-CN" altLang="zh-CN" dirty="0"/>
              <a:t>考虑到程序设计规范，本书建议内部函数均在</a:t>
            </a:r>
            <a:r>
              <a:rPr lang="en-US" altLang="zh-CN" dirty="0"/>
              <a:t>C</a:t>
            </a:r>
            <a:r>
              <a:rPr lang="zh-CN" altLang="zh-CN" dirty="0"/>
              <a:t>文件中声明和定义，且无论是声明还是定义，都不要省略</a:t>
            </a:r>
            <a:r>
              <a:rPr lang="en-US" altLang="zh-CN" dirty="0"/>
              <a:t>static</a:t>
            </a:r>
            <a:r>
              <a:rPr lang="zh-CN" altLang="zh-CN" dirty="0"/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225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1014</Words>
  <Application>Microsoft Office PowerPoint</Application>
  <PresentationFormat>全屏显示(16:9)</PresentationFormat>
  <Paragraphs>85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226</cp:revision>
  <dcterms:created xsi:type="dcterms:W3CDTF">2017-08-03T09:01:00Z</dcterms:created>
  <dcterms:modified xsi:type="dcterms:W3CDTF">2021-03-05T09:06:02Z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