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5" r:id="rId3"/>
    <p:sldId id="276" r:id="rId4"/>
    <p:sldId id="279" r:id="rId5"/>
    <p:sldId id="283" r:id="rId6"/>
    <p:sldId id="284" r:id="rId7"/>
    <p:sldId id="282" r:id="rId8"/>
    <p:sldId id="281" r:id="rId9"/>
    <p:sldId id="287" r:id="rId10"/>
    <p:sldId id="288" r:id="rId11"/>
    <p:sldId id="286" r:id="rId12"/>
    <p:sldId id="280" r:id="rId13"/>
    <p:sldId id="293" r:id="rId14"/>
    <p:sldId id="285" r:id="rId15"/>
    <p:sldId id="289" r:id="rId16"/>
    <p:sldId id="290" r:id="rId17"/>
    <p:sldId id="291"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289971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3B766E6-3A53-4BA1-984E-D42525C71D04}" type="datetimeFigureOut">
              <a:rPr lang="tr-TR" smtClean="0"/>
              <a:t>15.01.2023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35514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1059111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4274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3966118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4197263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990919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273841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261668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41728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130560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3B766E6-3A53-4BA1-984E-D42525C71D04}" type="datetimeFigureOut">
              <a:rPr lang="tr-TR" smtClean="0"/>
              <a:t>15.01.2023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238976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3B766E6-3A53-4BA1-984E-D42525C71D04}" type="datetimeFigureOut">
              <a:rPr lang="tr-TR" smtClean="0"/>
              <a:t>15.01.2023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12163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295709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332375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A3B766E6-3A53-4BA1-984E-D42525C71D04}" type="datetimeFigureOut">
              <a:rPr lang="tr-TR" smtClean="0"/>
              <a:t>15.01.2023</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279099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3B766E6-3A53-4BA1-984E-D42525C71D04}" type="datetimeFigureOut">
              <a:rPr lang="tr-TR" smtClean="0"/>
              <a:t>15.01.2023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A6F380A-4FEB-4F61-A52D-0CDA5CC352E5}" type="slidenum">
              <a:rPr lang="tr-TR" smtClean="0"/>
              <a:t>‹#›</a:t>
            </a:fld>
            <a:endParaRPr lang="tr-TR"/>
          </a:p>
        </p:txBody>
      </p:sp>
    </p:spTree>
    <p:extLst>
      <p:ext uri="{BB962C8B-B14F-4D97-AF65-F5344CB8AC3E}">
        <p14:creationId xmlns:p14="http://schemas.microsoft.com/office/powerpoint/2010/main" val="146935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B766E6-3A53-4BA1-984E-D42525C71D04}" type="datetimeFigureOut">
              <a:rPr lang="tr-TR" smtClean="0"/>
              <a:t>15.01.2023</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6F380A-4FEB-4F61-A52D-0CDA5CC352E5}" type="slidenum">
              <a:rPr lang="tr-TR" smtClean="0"/>
              <a:t>‹#›</a:t>
            </a:fld>
            <a:endParaRPr lang="tr-TR"/>
          </a:p>
        </p:txBody>
      </p:sp>
    </p:spTree>
    <p:extLst>
      <p:ext uri="{BB962C8B-B14F-4D97-AF65-F5344CB8AC3E}">
        <p14:creationId xmlns:p14="http://schemas.microsoft.com/office/powerpoint/2010/main" val="476260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7"/>
            <a:ext cx="9404723" cy="4357821"/>
          </a:xfrm>
        </p:spPr>
        <p:txBody>
          <a:bodyPr/>
          <a:lstStyle/>
          <a:p>
            <a:pPr algn="ct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Gülay AKTAŞ</a:t>
            </a:r>
            <a:br>
              <a:rPr lang="tr-TR" dirty="0" smtClean="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Meme Kanseri Tespiti</a:t>
            </a:r>
            <a:br>
              <a:rPr lang="tr-TR" dirty="0" smtClean="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Danışman: Dr. </a:t>
            </a:r>
            <a:r>
              <a:rPr lang="tr-TR" dirty="0" err="1">
                <a:latin typeface="Times New Roman" panose="02020603050405020304" pitchFamily="18" charset="0"/>
                <a:cs typeface="Times New Roman" panose="02020603050405020304" pitchFamily="18" charset="0"/>
              </a:rPr>
              <a:t>Ö</a:t>
            </a:r>
            <a:r>
              <a:rPr lang="tr-TR" dirty="0" err="1" smtClean="0">
                <a:latin typeface="Times New Roman" panose="02020603050405020304" pitchFamily="18" charset="0"/>
                <a:cs typeface="Times New Roman" panose="02020603050405020304" pitchFamily="18" charset="0"/>
              </a:rPr>
              <a:t>gr</a:t>
            </a:r>
            <a:r>
              <a:rPr lang="tr-TR" dirty="0" smtClean="0">
                <a:latin typeface="Times New Roman" panose="02020603050405020304" pitchFamily="18" charset="0"/>
                <a:cs typeface="Times New Roman" panose="02020603050405020304" pitchFamily="18" charset="0"/>
              </a:rPr>
              <a:t>. Erdal AKIN</a:t>
            </a:r>
            <a:br>
              <a:rPr lang="tr-TR" dirty="0" smtClean="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462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1111039"/>
          </a:xfrm>
        </p:spPr>
        <p:txBody>
          <a:bodyPr/>
          <a:lstStyle/>
          <a:p>
            <a:pPr algn="ctr"/>
            <a:r>
              <a:rPr lang="tr-TR" sz="2800" dirty="0" smtClean="0"/>
              <a:t>Makine Öğrenmesinde Kullandığımız Veri Özellikleri</a:t>
            </a:r>
            <a:endParaRPr lang="tr-TR" sz="2800" dirty="0"/>
          </a:p>
        </p:txBody>
      </p:sp>
      <p:sp>
        <p:nvSpPr>
          <p:cNvPr id="6" name="Metin kutusu 5"/>
          <p:cNvSpPr txBox="1"/>
          <p:nvPr/>
        </p:nvSpPr>
        <p:spPr>
          <a:xfrm>
            <a:off x="834887" y="3843130"/>
            <a:ext cx="9613826" cy="369332"/>
          </a:xfrm>
          <a:prstGeom prst="rect">
            <a:avLst/>
          </a:prstGeom>
          <a:noFill/>
        </p:spPr>
        <p:txBody>
          <a:bodyPr wrap="square" rtlCol="0">
            <a:spAutoFit/>
          </a:bodyPr>
          <a:lstStyle/>
          <a:p>
            <a:endParaRPr lang="tr-TR" dirty="0"/>
          </a:p>
        </p:txBody>
      </p:sp>
      <p:sp>
        <p:nvSpPr>
          <p:cNvPr id="11" name="Metin kutusu 10"/>
          <p:cNvSpPr txBox="1"/>
          <p:nvPr/>
        </p:nvSpPr>
        <p:spPr>
          <a:xfrm>
            <a:off x="1123189" y="4088598"/>
            <a:ext cx="8602631" cy="2308324"/>
          </a:xfrm>
          <a:prstGeom prst="rect">
            <a:avLst/>
          </a:prstGeom>
          <a:noFill/>
        </p:spPr>
        <p:txBody>
          <a:bodyPr wrap="square" rtlCol="0">
            <a:spAutoFit/>
          </a:bodyPr>
          <a:lstStyle/>
          <a:p>
            <a:r>
              <a:rPr lang="tr-TR" dirty="0" smtClean="0"/>
              <a:t>Yukardaki kodda y değişkenine iyi ve kötü huylu sonuçlarını atadık.</a:t>
            </a:r>
          </a:p>
          <a:p>
            <a:endParaRPr lang="tr-TR" dirty="0" smtClean="0"/>
          </a:p>
          <a:p>
            <a:r>
              <a:rPr lang="tr-TR" dirty="0" smtClean="0"/>
              <a:t>X değişkenine ise :,0:10 ile 0. </a:t>
            </a:r>
            <a:r>
              <a:rPr lang="tr-TR" dirty="0" err="1" smtClean="0"/>
              <a:t>indexten</a:t>
            </a:r>
            <a:r>
              <a:rPr lang="tr-TR" dirty="0" smtClean="0"/>
              <a:t> 10. </a:t>
            </a:r>
            <a:r>
              <a:rPr lang="tr-TR" dirty="0" err="1" smtClean="0"/>
              <a:t>indexe</a:t>
            </a:r>
            <a:r>
              <a:rPr lang="tr-TR" dirty="0" smtClean="0"/>
              <a:t> kadar olan öznitelikleri atadık. Bu öznitelikler Yarıçap, Doku, </a:t>
            </a:r>
            <a:r>
              <a:rPr lang="tr-TR" dirty="0" err="1" smtClean="0"/>
              <a:t>Çap,Alan,Pürüzsüzlük,Yoğunluk,İçbükeylik</a:t>
            </a:r>
            <a:r>
              <a:rPr lang="tr-TR" dirty="0" err="1"/>
              <a:t>,</a:t>
            </a:r>
            <a:r>
              <a:rPr lang="tr-TR" dirty="0" err="1" smtClean="0"/>
              <a:t>İçbükey</a:t>
            </a:r>
            <a:r>
              <a:rPr lang="tr-TR" dirty="0" smtClean="0"/>
              <a:t> </a:t>
            </a:r>
            <a:r>
              <a:rPr lang="tr-TR" dirty="0"/>
              <a:t>nokta </a:t>
            </a:r>
            <a:r>
              <a:rPr lang="tr-TR" dirty="0" err="1" smtClean="0"/>
              <a:t>sayısı,Simetri</a:t>
            </a:r>
            <a:r>
              <a:rPr lang="tr-TR" dirty="0" err="1"/>
              <a:t>,</a:t>
            </a:r>
            <a:r>
              <a:rPr lang="tr-TR" dirty="0" err="1" smtClean="0"/>
              <a:t>Fraktal</a:t>
            </a:r>
            <a:r>
              <a:rPr lang="tr-TR" dirty="0" smtClean="0"/>
              <a:t> boyut</a:t>
            </a:r>
          </a:p>
          <a:p>
            <a:endParaRPr lang="tr-TR" dirty="0"/>
          </a:p>
          <a:p>
            <a:r>
              <a:rPr lang="tr-TR" dirty="0" smtClean="0"/>
              <a:t>Eğitimimizde bu öznitelikleri kullanacağız.</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23" y="1118600"/>
            <a:ext cx="8754697" cy="2724530"/>
          </a:xfrm>
        </p:spPr>
      </p:pic>
    </p:spTree>
    <p:extLst>
      <p:ext uri="{BB962C8B-B14F-4D97-AF65-F5344CB8AC3E}">
        <p14:creationId xmlns:p14="http://schemas.microsoft.com/office/powerpoint/2010/main" val="534666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Makine Öğrenmesi Kodları</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289" y="1386593"/>
            <a:ext cx="10563756" cy="5059361"/>
          </a:xfrm>
        </p:spPr>
      </p:pic>
    </p:spTree>
    <p:extLst>
      <p:ext uri="{BB962C8B-B14F-4D97-AF65-F5344CB8AC3E}">
        <p14:creationId xmlns:p14="http://schemas.microsoft.com/office/powerpoint/2010/main" val="1329147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a:t>Makine Öğrenmesi Kodları</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622" y="1399822"/>
            <a:ext cx="9245600" cy="4848578"/>
          </a:xfrm>
        </p:spPr>
      </p:pic>
    </p:spTree>
    <p:extLst>
      <p:ext uri="{BB962C8B-B14F-4D97-AF65-F5344CB8AC3E}">
        <p14:creationId xmlns:p14="http://schemas.microsoft.com/office/powerpoint/2010/main" val="3198987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z="2000" dirty="0" smtClean="0"/>
              <a:t>Veri Setinden Ayırdığımız İki  Verinin Sonuçları</a:t>
            </a:r>
            <a:endParaRPr lang="tr-TR" sz="2000" dirty="0"/>
          </a:p>
        </p:txBody>
      </p:sp>
      <p:pic>
        <p:nvPicPr>
          <p:cNvPr id="4" name="İçerik Yer Tutucusu 3"/>
          <p:cNvPicPr>
            <a:picLocks noGrp="1" noChangeAspect="1"/>
          </p:cNvPicPr>
          <p:nvPr>
            <p:ph idx="1"/>
          </p:nvPr>
        </p:nvPicPr>
        <p:blipFill>
          <a:blip r:embed="rId2"/>
          <a:stretch>
            <a:fillRect/>
          </a:stretch>
        </p:blipFill>
        <p:spPr>
          <a:xfrm>
            <a:off x="0" y="2696218"/>
            <a:ext cx="6024332" cy="4029637"/>
          </a:xfrm>
          <a:prstGeom prst="rect">
            <a:avLst/>
          </a:prstGeom>
        </p:spPr>
      </p:pic>
      <p:pic>
        <p:nvPicPr>
          <p:cNvPr id="6" name="Resim 5"/>
          <p:cNvPicPr>
            <a:picLocks noChangeAspect="1"/>
          </p:cNvPicPr>
          <p:nvPr/>
        </p:nvPicPr>
        <p:blipFill>
          <a:blip r:embed="rId3"/>
          <a:stretch>
            <a:fillRect/>
          </a:stretch>
        </p:blipFill>
        <p:spPr>
          <a:xfrm>
            <a:off x="6024332" y="2728322"/>
            <a:ext cx="6167668" cy="4020111"/>
          </a:xfrm>
          <a:prstGeom prst="rect">
            <a:avLst/>
          </a:prstGeom>
        </p:spPr>
      </p:pic>
      <p:pic>
        <p:nvPicPr>
          <p:cNvPr id="7" name="Resim 6"/>
          <p:cNvPicPr>
            <a:picLocks noChangeAspect="1"/>
          </p:cNvPicPr>
          <p:nvPr/>
        </p:nvPicPr>
        <p:blipFill>
          <a:blip r:embed="rId4"/>
          <a:stretch>
            <a:fillRect/>
          </a:stretch>
        </p:blipFill>
        <p:spPr>
          <a:xfrm>
            <a:off x="0" y="1019694"/>
            <a:ext cx="12192000" cy="1686160"/>
          </a:xfrm>
          <a:prstGeom prst="rect">
            <a:avLst/>
          </a:prstGeom>
        </p:spPr>
      </p:pic>
    </p:spTree>
    <p:extLst>
      <p:ext uri="{BB962C8B-B14F-4D97-AF65-F5344CB8AC3E}">
        <p14:creationId xmlns:p14="http://schemas.microsoft.com/office/powerpoint/2010/main" val="331452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Sonuçlar </a:t>
            </a:r>
            <a:endParaRPr lang="tr-TR" dirty="0"/>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2065753104"/>
              </p:ext>
            </p:extLst>
          </p:nvPr>
        </p:nvGraphicFramePr>
        <p:xfrm>
          <a:off x="1139688" y="1736035"/>
          <a:ext cx="9064485" cy="4094922"/>
        </p:xfrm>
        <a:graphic>
          <a:graphicData uri="http://schemas.openxmlformats.org/drawingml/2006/table">
            <a:tbl>
              <a:tblPr firstRow="1" firstCol="1" bandRow="1">
                <a:tableStyleId>{5C22544A-7EE6-4342-B048-85BDC9FD1C3A}</a:tableStyleId>
              </a:tblPr>
              <a:tblGrid>
                <a:gridCol w="979137">
                  <a:extLst>
                    <a:ext uri="{9D8B030D-6E8A-4147-A177-3AD203B41FA5}">
                      <a16:colId xmlns:a16="http://schemas.microsoft.com/office/drawing/2014/main" val="1846177626"/>
                    </a:ext>
                  </a:extLst>
                </a:gridCol>
                <a:gridCol w="987112">
                  <a:extLst>
                    <a:ext uri="{9D8B030D-6E8A-4147-A177-3AD203B41FA5}">
                      <a16:colId xmlns:a16="http://schemas.microsoft.com/office/drawing/2014/main" val="700655213"/>
                    </a:ext>
                  </a:extLst>
                </a:gridCol>
                <a:gridCol w="987112">
                  <a:extLst>
                    <a:ext uri="{9D8B030D-6E8A-4147-A177-3AD203B41FA5}">
                      <a16:colId xmlns:a16="http://schemas.microsoft.com/office/drawing/2014/main" val="384715260"/>
                    </a:ext>
                  </a:extLst>
                </a:gridCol>
                <a:gridCol w="1031982">
                  <a:extLst>
                    <a:ext uri="{9D8B030D-6E8A-4147-A177-3AD203B41FA5}">
                      <a16:colId xmlns:a16="http://schemas.microsoft.com/office/drawing/2014/main" val="3362300987"/>
                    </a:ext>
                  </a:extLst>
                </a:gridCol>
                <a:gridCol w="1031982">
                  <a:extLst>
                    <a:ext uri="{9D8B030D-6E8A-4147-A177-3AD203B41FA5}">
                      <a16:colId xmlns:a16="http://schemas.microsoft.com/office/drawing/2014/main" val="3689902271"/>
                    </a:ext>
                  </a:extLst>
                </a:gridCol>
                <a:gridCol w="1086821">
                  <a:extLst>
                    <a:ext uri="{9D8B030D-6E8A-4147-A177-3AD203B41FA5}">
                      <a16:colId xmlns:a16="http://schemas.microsoft.com/office/drawing/2014/main" val="1633688844"/>
                    </a:ext>
                  </a:extLst>
                </a:gridCol>
                <a:gridCol w="1199491">
                  <a:extLst>
                    <a:ext uri="{9D8B030D-6E8A-4147-A177-3AD203B41FA5}">
                      <a16:colId xmlns:a16="http://schemas.microsoft.com/office/drawing/2014/main" val="4164996389"/>
                    </a:ext>
                  </a:extLst>
                </a:gridCol>
                <a:gridCol w="880424">
                  <a:extLst>
                    <a:ext uri="{9D8B030D-6E8A-4147-A177-3AD203B41FA5}">
                      <a16:colId xmlns:a16="http://schemas.microsoft.com/office/drawing/2014/main" val="2985440682"/>
                    </a:ext>
                  </a:extLst>
                </a:gridCol>
                <a:gridCol w="880424">
                  <a:extLst>
                    <a:ext uri="{9D8B030D-6E8A-4147-A177-3AD203B41FA5}">
                      <a16:colId xmlns:a16="http://schemas.microsoft.com/office/drawing/2014/main" val="890452935"/>
                    </a:ext>
                  </a:extLst>
                </a:gridCol>
              </a:tblGrid>
              <a:tr h="1364974">
                <a:tc>
                  <a:txBody>
                    <a:bodyPr/>
                    <a:lstStyle/>
                    <a:p>
                      <a:pPr algn="just">
                        <a:lnSpc>
                          <a:spcPct val="150000"/>
                        </a:lnSpc>
                        <a:spcAft>
                          <a:spcPts val="0"/>
                        </a:spcAft>
                      </a:pPr>
                      <a:r>
                        <a:rPr lang="tr-TR" sz="1200">
                          <a:effectLst/>
                        </a:rPr>
                        <a:t>Model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dirty="0">
                          <a:effectLst/>
                        </a:rPr>
                        <a:t>Doğru Pozitif</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Yanlış Pozitif</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Yanlış Negatif</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Doğru Negatif</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Kesinlik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Duyarlılık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Doğruluk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F1-Skor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8733073"/>
                  </a:ext>
                </a:extLst>
              </a:tr>
              <a:tr h="682487">
                <a:tc>
                  <a:txBody>
                    <a:bodyPr/>
                    <a:lstStyle/>
                    <a:p>
                      <a:pPr algn="just">
                        <a:lnSpc>
                          <a:spcPct val="150000"/>
                        </a:lnSpc>
                        <a:spcAft>
                          <a:spcPts val="0"/>
                        </a:spcAft>
                      </a:pPr>
                      <a:r>
                        <a:rPr lang="tr-TR" sz="1200" dirty="0" smtClean="0">
                          <a:effectLst/>
                        </a:rPr>
                        <a:t>DT</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83</a:t>
                      </a: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49</a:t>
                      </a: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0.90</a:t>
                      </a: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0.90</a:t>
                      </a:r>
                    </a:p>
                  </a:txBody>
                  <a:tcPr marL="68580" marR="68580" marT="0" marB="0"/>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0.92</a:t>
                      </a:r>
                    </a:p>
                  </a:txBody>
                  <a:tcPr marL="68580" marR="68580" marT="0" marB="0"/>
                </a:tc>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0.90</a:t>
                      </a:r>
                    </a:p>
                  </a:txBody>
                  <a:tcPr marL="68580" marR="68580" marT="0" marB="0"/>
                </a:tc>
                <a:extLst>
                  <a:ext uri="{0D108BD9-81ED-4DB2-BD59-A6C34878D82A}">
                    <a16:rowId xmlns:a16="http://schemas.microsoft.com/office/drawing/2014/main" val="3590436042"/>
                  </a:ext>
                </a:extLst>
              </a:tr>
              <a:tr h="682487">
                <a:tc>
                  <a:txBody>
                    <a:bodyPr/>
                    <a:lstStyle/>
                    <a:p>
                      <a:pPr algn="just">
                        <a:lnSpc>
                          <a:spcPct val="150000"/>
                        </a:lnSpc>
                        <a:spcAft>
                          <a:spcPts val="0"/>
                        </a:spcAft>
                      </a:pPr>
                      <a:r>
                        <a:rPr lang="tr-TR" sz="1200" dirty="0">
                          <a:effectLst/>
                        </a:rPr>
                        <a:t>NB</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67</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21</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50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0.70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0.92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0.82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0.79</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4371984"/>
                  </a:ext>
                </a:extLst>
              </a:tr>
              <a:tr h="682487">
                <a:tc>
                  <a:txBody>
                    <a:bodyPr/>
                    <a:lstStyle/>
                    <a:p>
                      <a:pPr algn="just">
                        <a:lnSpc>
                          <a:spcPct val="150000"/>
                        </a:lnSpc>
                        <a:spcAft>
                          <a:spcPts val="0"/>
                        </a:spcAft>
                      </a:pPr>
                      <a:r>
                        <a:rPr lang="tr-TR" sz="1200">
                          <a:effectLst/>
                        </a:rPr>
                        <a:t>KNN</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85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10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dirty="0">
                          <a:effectLst/>
                        </a:rPr>
                        <a:t>44</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0.93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0.81</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0.90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0.87</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1343658"/>
                  </a:ext>
                </a:extLst>
              </a:tr>
              <a:tr h="682487">
                <a:tc>
                  <a:txBody>
                    <a:bodyPr/>
                    <a:lstStyle/>
                    <a:p>
                      <a:pPr algn="just">
                        <a:lnSpc>
                          <a:spcPct val="150000"/>
                        </a:lnSpc>
                        <a:spcAft>
                          <a:spcPts val="0"/>
                        </a:spcAft>
                      </a:pPr>
                      <a:r>
                        <a:rPr lang="tr-TR" sz="1200">
                          <a:effectLst/>
                        </a:rPr>
                        <a:t>RF</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83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50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0.90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0.92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a:effectLst/>
                        </a:rPr>
                        <a:t>0.93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tr-TR" sz="1200" dirty="0">
                          <a:effectLst/>
                        </a:rPr>
                        <a:t>0.91</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7360969"/>
                  </a:ext>
                </a:extLst>
              </a:tr>
            </a:tbl>
          </a:graphicData>
        </a:graphic>
      </p:graphicFrame>
    </p:spTree>
    <p:extLst>
      <p:ext uri="{BB962C8B-B14F-4D97-AF65-F5344CB8AC3E}">
        <p14:creationId xmlns:p14="http://schemas.microsoft.com/office/powerpoint/2010/main" val="1268854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Geliştirilebilir Yönleri</a:t>
            </a:r>
            <a:endParaRPr lang="tr-TR" dirty="0"/>
          </a:p>
        </p:txBody>
      </p:sp>
      <p:sp>
        <p:nvSpPr>
          <p:cNvPr id="3" name="İçerik Yer Tutucusu 2"/>
          <p:cNvSpPr>
            <a:spLocks noGrp="1"/>
          </p:cNvSpPr>
          <p:nvPr>
            <p:ph idx="1"/>
          </p:nvPr>
        </p:nvSpPr>
        <p:spPr/>
        <p:txBody>
          <a:bodyPr/>
          <a:lstStyle/>
          <a:p>
            <a:r>
              <a:rPr lang="tr-TR" dirty="0"/>
              <a:t>Daha fazla veri kullanılabilir.</a:t>
            </a:r>
          </a:p>
          <a:p>
            <a:r>
              <a:rPr lang="tr-TR" dirty="0" smtClean="0"/>
              <a:t>Derin </a:t>
            </a:r>
            <a:r>
              <a:rPr lang="tr-TR" dirty="0"/>
              <a:t>Öğrenme Algoritmaları Kullanılabilir.</a:t>
            </a:r>
          </a:p>
          <a:p>
            <a:endParaRPr lang="tr-TR" dirty="0"/>
          </a:p>
        </p:txBody>
      </p:sp>
    </p:spTree>
    <p:extLst>
      <p:ext uri="{BB962C8B-B14F-4D97-AF65-F5344CB8AC3E}">
        <p14:creationId xmlns:p14="http://schemas.microsoft.com/office/powerpoint/2010/main" val="3964190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Sonuç</a:t>
            </a:r>
            <a:endParaRPr lang="tr-TR" dirty="0"/>
          </a:p>
        </p:txBody>
      </p:sp>
      <p:sp>
        <p:nvSpPr>
          <p:cNvPr id="3" name="İçerik Yer Tutucusu 2"/>
          <p:cNvSpPr>
            <a:spLocks noGrp="1"/>
          </p:cNvSpPr>
          <p:nvPr>
            <p:ph idx="1"/>
          </p:nvPr>
        </p:nvSpPr>
        <p:spPr/>
        <p:txBody>
          <a:bodyPr>
            <a:normAutofit/>
          </a:bodyPr>
          <a:lstStyle/>
          <a:p>
            <a:r>
              <a:rPr lang="tr-TR" dirty="0" smtClean="0"/>
              <a:t>Makine </a:t>
            </a:r>
            <a:r>
              <a:rPr lang="tr-TR" dirty="0"/>
              <a:t>öğrenimi birçok farklı alanda olduğu gibi tıp alanında da yaygın olarak kullanılıyor ve  hastalıkların teşhisinde destek sistemi rolü oynuyor. Özellikle kanser teşhisinde kullanımı giderek artmaktadır. Meme kanseri,  kanser türü arasında en sık görülen kanser türüdür ve doğru ve erken teşhis edilmezse ölümcül olabilir. Bu  nedenden dolayı meme kanserinin doğru ve etkin teşhisi çok önemlidir. </a:t>
            </a:r>
            <a:endParaRPr lang="tr-TR" dirty="0" smtClean="0"/>
          </a:p>
          <a:p>
            <a:r>
              <a:rPr lang="tr-TR" dirty="0" smtClean="0"/>
              <a:t> </a:t>
            </a:r>
            <a:r>
              <a:rPr lang="tr-TR" dirty="0"/>
              <a:t>Bu çalışmada, Wisconsin Üniversitesi Hastanesi'nde toplanan meme kanseri bulgularından oluşan 569 örneklik bir veri seti , dört farklı makine öğrenimi modelinde sınıflandırıldı ve modellerin performansı karşılaştırıldı </a:t>
            </a:r>
            <a:r>
              <a:rPr lang="tr-TR" dirty="0" smtClean="0"/>
              <a:t>. </a:t>
            </a:r>
          </a:p>
          <a:p>
            <a:r>
              <a:rPr lang="tr-TR" dirty="0" smtClean="0"/>
              <a:t>En iyi sonucu  </a:t>
            </a:r>
            <a:r>
              <a:rPr lang="tr-TR" dirty="0" err="1"/>
              <a:t>random</a:t>
            </a:r>
            <a:r>
              <a:rPr lang="tr-TR" dirty="0"/>
              <a:t> </a:t>
            </a:r>
            <a:r>
              <a:rPr lang="tr-TR" dirty="0" err="1" smtClean="0"/>
              <a:t>forestin</a:t>
            </a:r>
            <a:r>
              <a:rPr lang="tr-TR" dirty="0" smtClean="0"/>
              <a:t> </a:t>
            </a:r>
            <a:r>
              <a:rPr lang="tr-TR" dirty="0"/>
              <a:t>verildiği görüldü. </a:t>
            </a:r>
          </a:p>
        </p:txBody>
      </p:sp>
    </p:spTree>
    <p:extLst>
      <p:ext uri="{BB962C8B-B14F-4D97-AF65-F5344CB8AC3E}">
        <p14:creationId xmlns:p14="http://schemas.microsoft.com/office/powerpoint/2010/main" val="2288423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Teşekkürler | Kurtuluşun Kadınlar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215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Araştırma Konusu</a:t>
            </a:r>
            <a:endParaRPr lang="tr-TR" dirty="0"/>
          </a:p>
        </p:txBody>
      </p:sp>
      <p:sp>
        <p:nvSpPr>
          <p:cNvPr id="3" name="İçerik Yer Tutucusu 2"/>
          <p:cNvSpPr>
            <a:spLocks noGrp="1"/>
          </p:cNvSpPr>
          <p:nvPr>
            <p:ph idx="1"/>
          </p:nvPr>
        </p:nvSpPr>
        <p:spPr>
          <a:xfrm>
            <a:off x="1103312" y="2052919"/>
            <a:ext cx="8946541" cy="2982908"/>
          </a:xfrm>
        </p:spPr>
        <p:txBody>
          <a:bodyPr/>
          <a:lstStyle/>
          <a:p>
            <a:r>
              <a:rPr lang="tr-TR" dirty="0" smtClean="0"/>
              <a:t>Farklı makine öğrenmesi algoritmaları ile meme kanseri tespiti</a:t>
            </a:r>
            <a:endParaRPr lang="tr-TR" dirty="0"/>
          </a:p>
        </p:txBody>
      </p:sp>
    </p:spTree>
    <p:extLst>
      <p:ext uri="{BB962C8B-B14F-4D97-AF65-F5344CB8AC3E}">
        <p14:creationId xmlns:p14="http://schemas.microsoft.com/office/powerpoint/2010/main" val="1556633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10777263" cy="1400530"/>
          </a:xfrm>
        </p:spPr>
        <p:txBody>
          <a:bodyPr/>
          <a:lstStyle/>
          <a:p>
            <a:pPr algn="ctr"/>
            <a:r>
              <a:rPr lang="tr-TR" sz="3600" dirty="0" smtClean="0"/>
              <a:t>Amaç</a:t>
            </a:r>
            <a:endParaRPr lang="tr-TR" sz="3600" dirty="0"/>
          </a:p>
        </p:txBody>
      </p:sp>
      <p:sp>
        <p:nvSpPr>
          <p:cNvPr id="3" name="İçerik Yer Tutucusu 2"/>
          <p:cNvSpPr>
            <a:spLocks noGrp="1"/>
          </p:cNvSpPr>
          <p:nvPr>
            <p:ph idx="1"/>
          </p:nvPr>
        </p:nvSpPr>
        <p:spPr>
          <a:xfrm>
            <a:off x="1103312" y="2052918"/>
            <a:ext cx="8946541" cy="1803465"/>
          </a:xfrm>
        </p:spPr>
        <p:txBody>
          <a:bodyPr>
            <a:normAutofit fontScale="92500" lnSpcReduction="20000"/>
          </a:bodyPr>
          <a:lstStyle/>
          <a:p>
            <a:r>
              <a:rPr lang="tr-TR" dirty="0" smtClean="0"/>
              <a:t>Makine öğrenmesi ile kanser </a:t>
            </a:r>
            <a:r>
              <a:rPr lang="tr-TR" dirty="0"/>
              <a:t>tanısı konulması için gerekli olan zaman </a:t>
            </a:r>
            <a:r>
              <a:rPr lang="tr-TR" dirty="0" smtClean="0"/>
              <a:t>azaltılabilir. </a:t>
            </a:r>
          </a:p>
          <a:p>
            <a:r>
              <a:rPr lang="tr-TR" dirty="0"/>
              <a:t>Makine öğrenmesi ile d</a:t>
            </a:r>
            <a:r>
              <a:rPr lang="tr-TR" dirty="0" smtClean="0"/>
              <a:t>oğruluk arttırılabilir.</a:t>
            </a:r>
            <a:endParaRPr lang="tr-TR" dirty="0"/>
          </a:p>
          <a:p>
            <a:r>
              <a:rPr lang="tr-TR" dirty="0" smtClean="0"/>
              <a:t>Kanserle mücadelede zaman ve doğruluğa bağlı olarak erken tedaviye başlanması hastaların kanseri daha kolay atlatmalarına olanak sağlayabilir.</a:t>
            </a:r>
            <a:endParaRPr lang="tr-TR" dirty="0"/>
          </a:p>
        </p:txBody>
      </p:sp>
    </p:spTree>
    <p:extLst>
      <p:ext uri="{BB962C8B-B14F-4D97-AF65-F5344CB8AC3E}">
        <p14:creationId xmlns:p14="http://schemas.microsoft.com/office/powerpoint/2010/main" val="127813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Yöntem Ve Method</a:t>
            </a:r>
            <a:endParaRPr lang="tr-TR" dirty="0"/>
          </a:p>
        </p:txBody>
      </p:sp>
      <p:sp>
        <p:nvSpPr>
          <p:cNvPr id="13" name="İçerik Yer Tutucusu 2"/>
          <p:cNvSpPr>
            <a:spLocks noGrp="1"/>
          </p:cNvSpPr>
          <p:nvPr>
            <p:ph idx="1"/>
          </p:nvPr>
        </p:nvSpPr>
        <p:spPr>
          <a:xfrm>
            <a:off x="1103312" y="2052918"/>
            <a:ext cx="8946541" cy="1803465"/>
          </a:xfrm>
        </p:spPr>
        <p:txBody>
          <a:bodyPr>
            <a:normAutofit/>
          </a:bodyPr>
          <a:lstStyle/>
          <a:p>
            <a:r>
              <a:rPr lang="tr-TR" dirty="0" smtClean="0"/>
              <a:t>Veri toplama</a:t>
            </a:r>
          </a:p>
          <a:p>
            <a:r>
              <a:rPr lang="tr-TR" dirty="0" smtClean="0"/>
              <a:t>Veri Ön işleme</a:t>
            </a:r>
            <a:endParaRPr lang="tr-TR" dirty="0"/>
          </a:p>
          <a:p>
            <a:r>
              <a:rPr lang="tr-TR" dirty="0" smtClean="0"/>
              <a:t>Makine Öğrenmesi</a:t>
            </a:r>
            <a:endParaRPr lang="tr-TR" dirty="0"/>
          </a:p>
        </p:txBody>
      </p:sp>
    </p:spTree>
    <p:extLst>
      <p:ext uri="{BB962C8B-B14F-4D97-AF65-F5344CB8AC3E}">
        <p14:creationId xmlns:p14="http://schemas.microsoft.com/office/powerpoint/2010/main" val="2832005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Veri </a:t>
            </a:r>
            <a:r>
              <a:rPr lang="tr-TR" b="1" dirty="0"/>
              <a:t>Toplama</a:t>
            </a:r>
            <a:endParaRPr lang="tr-TR" dirty="0"/>
          </a:p>
        </p:txBody>
      </p:sp>
      <p:sp>
        <p:nvSpPr>
          <p:cNvPr id="3" name="İçerik Yer Tutucusu 2"/>
          <p:cNvSpPr>
            <a:spLocks noGrp="1"/>
          </p:cNvSpPr>
          <p:nvPr>
            <p:ph idx="1"/>
          </p:nvPr>
        </p:nvSpPr>
        <p:spPr/>
        <p:txBody>
          <a:bodyPr/>
          <a:lstStyle/>
          <a:p>
            <a:r>
              <a:rPr lang="tr-TR" dirty="0" smtClean="0"/>
              <a:t>Veriler , </a:t>
            </a:r>
            <a:r>
              <a:rPr lang="tr-TR" dirty="0"/>
              <a:t>Wisconsin Üniversitesi Hastanesi'nde toplanan meme kanseri bulgularından oluşan 569 </a:t>
            </a:r>
            <a:r>
              <a:rPr lang="tr-TR" dirty="0" smtClean="0"/>
              <a:t>veri ve 33 öznitelikten oluşan </a:t>
            </a:r>
            <a:r>
              <a:rPr lang="tr-TR" dirty="0"/>
              <a:t>bir veri </a:t>
            </a:r>
            <a:r>
              <a:rPr lang="tr-TR" dirty="0" smtClean="0"/>
              <a:t>setinden oluşmaktadır. (567 tanesini kullandık. Bir tane kötü huylu , bir tanede iyi huylu özelliği kullanıcı girişi için ayırdık.)</a:t>
            </a:r>
          </a:p>
          <a:p>
            <a:r>
              <a:rPr lang="tr-TR" dirty="0" smtClean="0"/>
              <a:t>Bu verilerden 212 tanesi kötü huylu ve 357 tanesi iyi huyludur.</a:t>
            </a:r>
          </a:p>
          <a:p>
            <a:pPr marL="0" indent="0">
              <a:buNone/>
            </a:pPr>
            <a:r>
              <a:rPr lang="tr-TR" dirty="0" smtClean="0"/>
              <a:t>    (211 Kötü Huylu, 356 tanede iyi huylu kullandık)</a:t>
            </a:r>
            <a:endParaRPr lang="tr-TR" dirty="0"/>
          </a:p>
        </p:txBody>
      </p:sp>
    </p:spTree>
    <p:extLst>
      <p:ext uri="{BB962C8B-B14F-4D97-AF65-F5344CB8AC3E}">
        <p14:creationId xmlns:p14="http://schemas.microsoft.com/office/powerpoint/2010/main" val="177237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Veri Setimiz</a:t>
            </a:r>
            <a:endParaRPr lang="tr-TR" dirty="0"/>
          </a:p>
        </p:txBody>
      </p:sp>
      <p:pic>
        <p:nvPicPr>
          <p:cNvPr id="6" name="İçerik Yer Tutucusu 5"/>
          <p:cNvPicPr>
            <a:picLocks noGrp="1" noChangeAspect="1"/>
          </p:cNvPicPr>
          <p:nvPr>
            <p:ph idx="1"/>
          </p:nvPr>
        </p:nvPicPr>
        <p:blipFill>
          <a:blip r:embed="rId2"/>
          <a:stretch>
            <a:fillRect/>
          </a:stretch>
        </p:blipFill>
        <p:spPr>
          <a:xfrm>
            <a:off x="774313" y="2026134"/>
            <a:ext cx="9276521" cy="4195762"/>
          </a:xfrm>
          <a:prstGeom prst="rect">
            <a:avLst/>
          </a:prstGeom>
        </p:spPr>
      </p:pic>
    </p:spTree>
    <p:extLst>
      <p:ext uri="{BB962C8B-B14F-4D97-AF65-F5344CB8AC3E}">
        <p14:creationId xmlns:p14="http://schemas.microsoft.com/office/powerpoint/2010/main" val="824165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Veri Ön işleme</a:t>
            </a:r>
            <a:endParaRPr lang="tr-TR" dirty="0"/>
          </a:p>
        </p:txBody>
      </p:sp>
      <p:sp>
        <p:nvSpPr>
          <p:cNvPr id="3" name="İçerik Yer Tutucusu 2"/>
          <p:cNvSpPr>
            <a:spLocks noGrp="1"/>
          </p:cNvSpPr>
          <p:nvPr>
            <p:ph idx="1"/>
          </p:nvPr>
        </p:nvSpPr>
        <p:spPr/>
        <p:txBody>
          <a:bodyPr/>
          <a:lstStyle/>
          <a:p>
            <a:r>
              <a:rPr lang="tr-TR" dirty="0" smtClean="0"/>
              <a:t>Boş olan verilerin tespit edilmesi ve boş veri varsa silinmesi</a:t>
            </a:r>
          </a:p>
          <a:p>
            <a:r>
              <a:rPr lang="tr-TR" dirty="0" smtClean="0"/>
              <a:t>Verideki </a:t>
            </a:r>
            <a:r>
              <a:rPr lang="tr-TR" dirty="0" err="1" smtClean="0"/>
              <a:t>diagnosis</a:t>
            </a:r>
            <a:r>
              <a:rPr lang="tr-TR" dirty="0" smtClean="0"/>
              <a:t> </a:t>
            </a:r>
            <a:r>
              <a:rPr lang="tr-TR" dirty="0" err="1" smtClean="0"/>
              <a:t>etikenin</a:t>
            </a:r>
            <a:r>
              <a:rPr lang="tr-TR" dirty="0" smtClean="0"/>
              <a:t> altındaki ‘’M’’(Kötü Huylu) yerine 1 ve ‘’B’’(İyi Huylu) yerine 0 yazılması</a:t>
            </a:r>
          </a:p>
          <a:p>
            <a:r>
              <a:rPr lang="tr-TR" dirty="0" smtClean="0"/>
              <a:t>Verilerin normalleştirilmesi.</a:t>
            </a:r>
          </a:p>
          <a:p>
            <a:r>
              <a:rPr lang="tr-TR" dirty="0" smtClean="0"/>
              <a:t>Verilerde işe yaramayan etiketlerin silinmesi</a:t>
            </a:r>
          </a:p>
          <a:p>
            <a:pPr marL="0" indent="0">
              <a:buNone/>
            </a:pPr>
            <a:endParaRPr lang="tr-TR" dirty="0"/>
          </a:p>
        </p:txBody>
      </p:sp>
    </p:spTree>
    <p:extLst>
      <p:ext uri="{BB962C8B-B14F-4D97-AF65-F5344CB8AC3E}">
        <p14:creationId xmlns:p14="http://schemas.microsoft.com/office/powerpoint/2010/main" val="117487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Veri Ön İşleme Örnekleri</a:t>
            </a:r>
            <a:endParaRPr lang="tr-TR" dirty="0"/>
          </a:p>
        </p:txBody>
      </p:sp>
      <p:pic>
        <p:nvPicPr>
          <p:cNvPr id="4" name="İçerik Yer Tutucusu 3"/>
          <p:cNvPicPr>
            <a:picLocks noGrp="1" noChangeAspect="1"/>
          </p:cNvPicPr>
          <p:nvPr>
            <p:ph idx="1"/>
          </p:nvPr>
        </p:nvPicPr>
        <p:blipFill>
          <a:blip r:embed="rId2"/>
          <a:stretch>
            <a:fillRect/>
          </a:stretch>
        </p:blipFill>
        <p:spPr>
          <a:xfrm>
            <a:off x="646111" y="1853248"/>
            <a:ext cx="2248214" cy="3896269"/>
          </a:xfrm>
          <a:prstGeom prst="rect">
            <a:avLst/>
          </a:prstGeom>
        </p:spPr>
      </p:pic>
      <p:pic>
        <p:nvPicPr>
          <p:cNvPr id="5" name="Resim 4"/>
          <p:cNvPicPr>
            <a:picLocks noChangeAspect="1"/>
          </p:cNvPicPr>
          <p:nvPr/>
        </p:nvPicPr>
        <p:blipFill>
          <a:blip r:embed="rId3"/>
          <a:stretch>
            <a:fillRect/>
          </a:stretch>
        </p:blipFill>
        <p:spPr>
          <a:xfrm>
            <a:off x="3229381" y="1853248"/>
            <a:ext cx="5640075" cy="847843"/>
          </a:xfrm>
          <a:prstGeom prst="rect">
            <a:avLst/>
          </a:prstGeom>
        </p:spPr>
      </p:pic>
      <p:pic>
        <p:nvPicPr>
          <p:cNvPr id="6" name="Resim 5"/>
          <p:cNvPicPr>
            <a:picLocks noChangeAspect="1"/>
          </p:cNvPicPr>
          <p:nvPr/>
        </p:nvPicPr>
        <p:blipFill>
          <a:blip r:embed="rId4"/>
          <a:stretch>
            <a:fillRect/>
          </a:stretch>
        </p:blipFill>
        <p:spPr>
          <a:xfrm>
            <a:off x="3229380" y="3296086"/>
            <a:ext cx="5640075" cy="962159"/>
          </a:xfrm>
          <a:prstGeom prst="rect">
            <a:avLst/>
          </a:prstGeom>
        </p:spPr>
      </p:pic>
      <p:pic>
        <p:nvPicPr>
          <p:cNvPr id="3" name="Resim 2"/>
          <p:cNvPicPr>
            <a:picLocks noChangeAspect="1"/>
          </p:cNvPicPr>
          <p:nvPr/>
        </p:nvPicPr>
        <p:blipFill>
          <a:blip r:embed="rId5"/>
          <a:stretch>
            <a:fillRect/>
          </a:stretch>
        </p:blipFill>
        <p:spPr>
          <a:xfrm>
            <a:off x="3229380" y="4625009"/>
            <a:ext cx="5640075" cy="1020259"/>
          </a:xfrm>
          <a:prstGeom prst="rect">
            <a:avLst/>
          </a:prstGeom>
        </p:spPr>
      </p:pic>
    </p:spTree>
    <p:extLst>
      <p:ext uri="{BB962C8B-B14F-4D97-AF65-F5344CB8AC3E}">
        <p14:creationId xmlns:p14="http://schemas.microsoft.com/office/powerpoint/2010/main" val="3078532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Makine </a:t>
            </a:r>
            <a:r>
              <a:rPr lang="tr-TR" b="1" dirty="0"/>
              <a:t>Öğrenmesi</a:t>
            </a:r>
            <a:r>
              <a:rPr lang="tr-TR" dirty="0"/>
              <a:t/>
            </a:r>
            <a:br>
              <a:rPr lang="tr-TR" dirty="0"/>
            </a:br>
            <a:endParaRPr lang="tr-TR" dirty="0"/>
          </a:p>
        </p:txBody>
      </p:sp>
      <p:sp>
        <p:nvSpPr>
          <p:cNvPr id="3" name="İçerik Yer Tutucusu 2"/>
          <p:cNvSpPr>
            <a:spLocks noGrp="1"/>
          </p:cNvSpPr>
          <p:nvPr>
            <p:ph idx="1"/>
          </p:nvPr>
        </p:nvSpPr>
        <p:spPr>
          <a:xfrm>
            <a:off x="1103312" y="1616766"/>
            <a:ext cx="8946541" cy="4631634"/>
          </a:xfrm>
        </p:spPr>
        <p:txBody>
          <a:bodyPr>
            <a:normAutofit fontScale="85000" lnSpcReduction="10000"/>
          </a:bodyPr>
          <a:lstStyle/>
          <a:p>
            <a:r>
              <a:rPr lang="tr-TR" b="1" dirty="0" err="1" smtClean="0"/>
              <a:t>Random</a:t>
            </a:r>
            <a:r>
              <a:rPr lang="tr-TR" b="1" dirty="0" smtClean="0"/>
              <a:t> </a:t>
            </a:r>
            <a:r>
              <a:rPr lang="tr-TR" b="1" dirty="0" err="1" smtClean="0"/>
              <a:t>Forest</a:t>
            </a:r>
            <a:r>
              <a:rPr lang="tr-TR" b="1" dirty="0" smtClean="0"/>
              <a:t>(Rastgele </a:t>
            </a:r>
            <a:r>
              <a:rPr lang="tr-TR" b="1" dirty="0"/>
              <a:t>Orman):  </a:t>
            </a:r>
            <a:r>
              <a:rPr lang="tr-TR" dirty="0"/>
              <a:t>Rastgele Orman algoritması, </a:t>
            </a:r>
            <a:r>
              <a:rPr lang="tr-TR" dirty="0" err="1"/>
              <a:t>hiper</a:t>
            </a:r>
            <a:r>
              <a:rPr lang="tr-TR" dirty="0"/>
              <a:t> parametre ayarı yapmadan bile, çoğu zaman büyük bir sonuç üreten, esnek, kullanımı kolay bir makine öğrenmesi algoritmasıdır. Aynı zamanda en çok kullanılan algoritmalardan biridir, çünkü hem basitlik hem de sınıflandırma ve regresyon görevleri için kullanılabilir. </a:t>
            </a:r>
          </a:p>
          <a:p>
            <a:r>
              <a:rPr lang="tr-TR" b="1" dirty="0" smtClean="0"/>
              <a:t>KNN: </a:t>
            </a:r>
            <a:r>
              <a:rPr lang="tr-TR" dirty="0"/>
              <a:t>KNN algoritması , sınıfları belli olan bir örnek kümesindeki veriler kullanılarak yapılmaktadır. Örnek veri setine girecek  olan yeni verinin, mevcut verilere göre uzaklığı hesaplanıp, k sayıda yakın komşuluğuna bakılır. </a:t>
            </a:r>
            <a:endParaRPr lang="tr-TR" dirty="0" smtClean="0"/>
          </a:p>
          <a:p>
            <a:r>
              <a:rPr lang="tr-TR" b="1" dirty="0" err="1" smtClean="0"/>
              <a:t>Naive</a:t>
            </a:r>
            <a:r>
              <a:rPr lang="tr-TR" b="1" dirty="0" smtClean="0"/>
              <a:t> </a:t>
            </a:r>
            <a:r>
              <a:rPr lang="tr-TR" b="1" dirty="0" err="1" smtClean="0"/>
              <a:t>Bayes</a:t>
            </a:r>
            <a:r>
              <a:rPr lang="tr-TR" b="1" dirty="0" smtClean="0"/>
              <a:t>: </a:t>
            </a:r>
            <a:r>
              <a:rPr lang="tr-TR" dirty="0" err="1" smtClean="0"/>
              <a:t>Naïve</a:t>
            </a:r>
            <a:r>
              <a:rPr lang="tr-TR" dirty="0" smtClean="0"/>
              <a:t> </a:t>
            </a:r>
            <a:r>
              <a:rPr lang="tr-TR" dirty="0" err="1" smtClean="0"/>
              <a:t>Bayes</a:t>
            </a:r>
            <a:r>
              <a:rPr lang="tr-TR" dirty="0" smtClean="0"/>
              <a:t> sınıflandırma algoritması, adını Matematikçi Thomas </a:t>
            </a:r>
            <a:r>
              <a:rPr lang="tr-TR" dirty="0" err="1" smtClean="0"/>
              <a:t>Bayes’den</a:t>
            </a:r>
            <a:r>
              <a:rPr lang="tr-TR" dirty="0" smtClean="0"/>
              <a:t> alan bir sınıflandırma/ </a:t>
            </a:r>
            <a:r>
              <a:rPr lang="tr-TR" dirty="0" err="1" smtClean="0"/>
              <a:t>kategorilendirme</a:t>
            </a:r>
            <a:r>
              <a:rPr lang="tr-TR" dirty="0" smtClean="0"/>
              <a:t> algoritmasıdır. </a:t>
            </a:r>
            <a:r>
              <a:rPr lang="tr-TR" dirty="0" err="1" smtClean="0"/>
              <a:t>Naïve</a:t>
            </a:r>
            <a:r>
              <a:rPr lang="tr-TR" dirty="0" smtClean="0"/>
              <a:t> </a:t>
            </a:r>
            <a:r>
              <a:rPr lang="tr-TR" dirty="0" err="1" smtClean="0"/>
              <a:t>Bayes</a:t>
            </a:r>
            <a:r>
              <a:rPr lang="tr-TR" dirty="0" smtClean="0"/>
              <a:t> sınıflandırması olasılık ilkelerine göre tanımlanmış bir dizi hesaplama ile, sisteme sunulan verilerin sınıfını yani kategorisini tespit etmeyi amaçlar.</a:t>
            </a:r>
          </a:p>
          <a:p>
            <a:r>
              <a:rPr lang="tr-TR" b="1" dirty="0" smtClean="0"/>
              <a:t>DT(Karar </a:t>
            </a:r>
            <a:r>
              <a:rPr lang="tr-TR" b="1" dirty="0" err="1"/>
              <a:t>Agacı</a:t>
            </a:r>
            <a:r>
              <a:rPr lang="tr-TR" b="1" dirty="0"/>
              <a:t>): </a:t>
            </a:r>
            <a:r>
              <a:rPr lang="tr-TR" dirty="0" err="1"/>
              <a:t>DecisionTreeClassifier</a:t>
            </a:r>
            <a:r>
              <a:rPr lang="tr-TR" dirty="0"/>
              <a:t>, </a:t>
            </a:r>
            <a:r>
              <a:rPr lang="tr-TR" dirty="0" err="1"/>
              <a:t>scikit-learn</a:t>
            </a:r>
            <a:r>
              <a:rPr lang="tr-TR" dirty="0"/>
              <a:t> kütüphanesinde yer alan bir sınıflandırma ağacı (</a:t>
            </a:r>
            <a:r>
              <a:rPr lang="tr-TR" dirty="0" err="1"/>
              <a:t>decision</a:t>
            </a:r>
            <a:r>
              <a:rPr lang="tr-TR" dirty="0"/>
              <a:t> </a:t>
            </a:r>
            <a:r>
              <a:rPr lang="tr-TR" dirty="0" err="1"/>
              <a:t>tree</a:t>
            </a:r>
            <a:r>
              <a:rPr lang="tr-TR" dirty="0"/>
              <a:t>) yöntemi. Bu yöntem, veri kümesi içinde veri noktalarını sınıflandırmak için karar ağacı oluşturur. Karar ağacı, veri noktalarının özellikleri ve sınıf etiketleri gibi verileri kullanarak veri noktalarını sınıflandırmak için kuralları </a:t>
            </a:r>
            <a:r>
              <a:rPr lang="tr-TR" dirty="0" smtClean="0"/>
              <a:t>belirler</a:t>
            </a:r>
            <a:endParaRPr lang="tr-TR" dirty="0"/>
          </a:p>
        </p:txBody>
      </p:sp>
    </p:spTree>
    <p:extLst>
      <p:ext uri="{BB962C8B-B14F-4D97-AF65-F5344CB8AC3E}">
        <p14:creationId xmlns:p14="http://schemas.microsoft.com/office/powerpoint/2010/main" val="3317148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419</TotalTime>
  <Words>571</Words>
  <Application>Microsoft Office PowerPoint</Application>
  <PresentationFormat>Geniş ekran</PresentationFormat>
  <Paragraphs>89</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Century Gothic</vt:lpstr>
      <vt:lpstr>Times New Roman</vt:lpstr>
      <vt:lpstr>Wingdings 3</vt:lpstr>
      <vt:lpstr>İyon</vt:lpstr>
      <vt:lpstr>  Gülay AKTAŞ Meme Kanseri Tespiti Danışman: Dr. Ögr. Erdal AKIN  </vt:lpstr>
      <vt:lpstr>Araştırma Konusu</vt:lpstr>
      <vt:lpstr>Amaç</vt:lpstr>
      <vt:lpstr>Yöntem Ve Method</vt:lpstr>
      <vt:lpstr>Veri Toplama</vt:lpstr>
      <vt:lpstr>Veri Setimiz</vt:lpstr>
      <vt:lpstr>Veri Ön işleme</vt:lpstr>
      <vt:lpstr>Veri Ön İşleme Örnekleri</vt:lpstr>
      <vt:lpstr>Makine Öğrenmesi </vt:lpstr>
      <vt:lpstr>Makine Öğrenmesinde Kullandığımız Veri Özellikleri</vt:lpstr>
      <vt:lpstr>Makine Öğrenmesi Kodları</vt:lpstr>
      <vt:lpstr>Makine Öğrenmesi Kodları</vt:lpstr>
      <vt:lpstr>Veri Setinden Ayırdığımız İki  Verinin Sonuçları</vt:lpstr>
      <vt:lpstr>Sonuçlar </vt:lpstr>
      <vt:lpstr>Geliştirilebilir Yönleri</vt:lpstr>
      <vt:lpstr>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GÜLAY AKTAŞ DİŞ KLİNİĞİ NESNEYE YÖNELİK PROGRAMLAMA</dc:title>
  <dc:creator>sezer döymaz</dc:creator>
  <cp:lastModifiedBy>gulay aktas</cp:lastModifiedBy>
  <cp:revision>40</cp:revision>
  <dcterms:created xsi:type="dcterms:W3CDTF">2022-12-30T14:16:22Z</dcterms:created>
  <dcterms:modified xsi:type="dcterms:W3CDTF">2023-01-15T09:27:44Z</dcterms:modified>
</cp:coreProperties>
</file>