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8FDD"/>
    <a:srgbClr val="FF3F3F"/>
    <a:srgbClr val="BFDE82"/>
    <a:srgbClr val="ABD45A"/>
    <a:srgbClr val="6C0000"/>
    <a:srgbClr val="AA7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6" d="100"/>
          <a:sy n="56" d="100"/>
        </p:scale>
        <p:origin x="104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gulbe\Desktop\RT%20EXCEL\Excel%20Project%20(Heart%20Failure)%20(version%201).xlsb.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ulbe\Desktop\RT%20EXCEL\Excel%20Project%20(Heart%20Failure)%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ulbe\Desktop\RT%20EXCEL\Excel%20Project%20(Heart%20Failure)%20(version%201).xlsb.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ulbe\Desktop\RT%20EXCEL\Excel%20Project%20(Heart%20Failure)%20(version%201).xl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ulbe\Desktop\RT%20EXCEL\Excel%20Project%20(Heart%20Failure)%20(version%201).xlsb.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ulbe\Desktop\RT%20EXCEL\Excel%20Project%20(Heart%20Failu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2!PivotTable4</c:name>
    <c:fmtId val="8"/>
  </c:pivotSource>
  <c:chart>
    <c:title>
      <c:tx>
        <c:rich>
          <a:bodyPr rot="0" spcFirstLastPara="1" vertOverflow="ellipsis" vert="horz" wrap="square" anchor="ctr" anchorCtr="1"/>
          <a:lstStyle/>
          <a:p>
            <a:pPr>
              <a:defRPr sz="1400" b="1" i="1" u="sng" strike="noStrike" kern="1200" cap="all" spc="100" normalizeH="0" baseline="0">
                <a:solidFill>
                  <a:srgbClr val="C00000"/>
                </a:solidFill>
                <a:latin typeface="Aharoni" panose="02010803020104030203" pitchFamily="2" charset="-79"/>
                <a:ea typeface="+mn-ea"/>
                <a:cs typeface="Aharoni" panose="02010803020104030203" pitchFamily="2" charset="-79"/>
              </a:defRPr>
            </a:pPr>
            <a:r>
              <a:rPr lang="en-US" sz="1400" b="0" i="1" u="none" cap="none" dirty="0">
                <a:solidFill>
                  <a:srgbClr val="C00000"/>
                </a:solidFill>
                <a:latin typeface="Aharoni" panose="02010803020104030203" pitchFamily="2" charset="-79"/>
                <a:cs typeface="Aharoni" panose="02010803020104030203" pitchFamily="2" charset="-79"/>
              </a:rPr>
              <a:t>Heart Failure Alive &amp; Deceased</a:t>
            </a:r>
            <a:r>
              <a:rPr lang="en-US" sz="1400" b="0" i="1" u="none" cap="none" baseline="0" dirty="0">
                <a:solidFill>
                  <a:srgbClr val="C00000"/>
                </a:solidFill>
                <a:latin typeface="Aharoni" panose="02010803020104030203" pitchFamily="2" charset="-79"/>
                <a:cs typeface="Aharoni" panose="02010803020104030203" pitchFamily="2" charset="-79"/>
              </a:rPr>
              <a:t> </a:t>
            </a:r>
            <a:r>
              <a:rPr lang="en-US" sz="1400" b="0" i="1" u="none" cap="none" dirty="0">
                <a:solidFill>
                  <a:srgbClr val="C00000"/>
                </a:solidFill>
                <a:latin typeface="Aharoni" panose="02010803020104030203" pitchFamily="2" charset="-79"/>
                <a:cs typeface="Aharoni" panose="02010803020104030203" pitchFamily="2" charset="-79"/>
              </a:rPr>
              <a:t>Demographic</a:t>
            </a:r>
          </a:p>
        </c:rich>
      </c:tx>
      <c:layout>
        <c:manualLayout>
          <c:xMode val="edge"/>
          <c:yMode val="edge"/>
          <c:x val="0.11573814931164693"/>
          <c:y val="7.3659540561804376E-2"/>
        </c:manualLayout>
      </c:layout>
      <c:overlay val="0"/>
      <c:spPr>
        <a:noFill/>
        <a:ln>
          <a:noFill/>
        </a:ln>
        <a:effectLst/>
      </c:spPr>
      <c:txPr>
        <a:bodyPr rot="0" spcFirstLastPara="1" vertOverflow="ellipsis" vert="horz" wrap="square" anchor="ctr" anchorCtr="1"/>
        <a:lstStyle/>
        <a:p>
          <a:pPr>
            <a:defRPr sz="1400" b="1" i="1" u="sng" strike="noStrike" kern="1200" cap="all" spc="100" normalizeH="0" baseline="0">
              <a:solidFill>
                <a:srgbClr val="C0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spPr>
          <a:solidFill>
            <a:srgbClr val="002060">
              <a:alpha val="89000"/>
            </a:srgbClr>
          </a:solidFill>
          <a:ln cmpd="dbl">
            <a:solidFill>
              <a:schemeClr val="tx1">
                <a:lumMod val="85000"/>
                <a:lumOff val="15000"/>
              </a:schemeClr>
            </a:solidFill>
            <a:prstDash val="sysDot"/>
          </a:ln>
          <a:effectLst/>
          <a:sp3d>
            <a:contourClr>
              <a:schemeClr val="tx1">
                <a:lumMod val="85000"/>
                <a:lumOff val="15000"/>
              </a:schemeClr>
            </a:contourClr>
          </a:sp3d>
        </c:spPr>
        <c:marker>
          <c:symbol val="none"/>
        </c:marker>
        <c:dLbl>
          <c:idx val="0"/>
          <c:spPr>
            <a:solidFill>
              <a:schemeClr val="lt1"/>
            </a:solidFill>
            <a:ln>
              <a:solidFill>
                <a:schemeClr val="accent1"/>
              </a:solidFill>
            </a:ln>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solidFill>
                  <a:schemeClr val="accent1">
                    <a:alpha val="70000"/>
                  </a:schemeClr>
                </a:solidFill>
                <a:ln>
                  <a:noFill/>
                </a:ln>
              </c15:spPr>
            </c:ext>
          </c:extLst>
        </c:dLbl>
      </c:pivotFmt>
      <c:pivotFmt>
        <c:idx val="1"/>
        <c:spPr>
          <a:solidFill>
            <a:srgbClr val="002060">
              <a:alpha val="89000"/>
            </a:srgbClr>
          </a:solidFill>
          <a:ln cmpd="dbl">
            <a:solidFill>
              <a:schemeClr val="tx1">
                <a:lumMod val="85000"/>
                <a:lumOff val="15000"/>
              </a:schemeClr>
            </a:solidFill>
            <a:prstDash val="sysDot"/>
          </a:ln>
          <a:effectLst/>
          <a:sp3d>
            <a:contourClr>
              <a:schemeClr val="tx1">
                <a:lumMod val="85000"/>
                <a:lumOff val="15000"/>
              </a:schemeClr>
            </a:contourClr>
          </a:sp3d>
        </c:spPr>
        <c:dLbl>
          <c:idx val="0"/>
          <c:layout>
            <c:manualLayout>
              <c:x val="0.1770877141301167"/>
              <c:y val="-3.2329170683503015E-2"/>
            </c:manualLayout>
          </c:layout>
          <c:spPr>
            <a:solidFill>
              <a:srgbClr val="5B9BD5">
                <a:lumMod val="60000"/>
                <a:lumOff val="40000"/>
              </a:srgbClr>
            </a:solidFill>
            <a:ln w="9525" cap="flat" cmpd="sng" algn="ctr">
              <a:solidFill>
                <a:srgbClr val="4472C4"/>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solidFill>
                  <a:schemeClr val="accent1">
                    <a:alpha val="70000"/>
                  </a:schemeClr>
                </a:solidFill>
                <a:ln>
                  <a:noFill/>
                </a:ln>
              </c15:spPr>
              <c15:layout>
                <c:manualLayout>
                  <c:w val="0.13586784835934515"/>
                  <c:h val="7.3081716846936692E-2"/>
                </c:manualLayout>
              </c15:layout>
            </c:ext>
          </c:extLst>
        </c:dLbl>
      </c:pivotFmt>
      <c:pivotFmt>
        <c:idx val="2"/>
        <c:spPr>
          <a:solidFill>
            <a:srgbClr val="002060">
              <a:alpha val="89000"/>
            </a:srgbClr>
          </a:solidFill>
          <a:ln cmpd="dbl">
            <a:solidFill>
              <a:schemeClr val="tx1">
                <a:lumMod val="85000"/>
                <a:lumOff val="15000"/>
              </a:schemeClr>
            </a:solidFill>
            <a:prstDash val="sysDot"/>
          </a:ln>
          <a:effectLst/>
          <a:sp3d>
            <a:contourClr>
              <a:schemeClr val="tx1">
                <a:lumMod val="85000"/>
                <a:lumOff val="15000"/>
              </a:schemeClr>
            </a:contourClr>
          </a:sp3d>
        </c:spPr>
        <c:marker>
          <c:symbol val="none"/>
        </c:marker>
        <c:dLbl>
          <c:idx val="0"/>
          <c:spPr>
            <a:solidFill>
              <a:schemeClr val="lt1"/>
            </a:solidFill>
            <a:ln>
              <a:solidFill>
                <a:schemeClr val="accent1"/>
              </a:solidFill>
            </a:ln>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solidFill>
                  <a:schemeClr val="accent1">
                    <a:alpha val="70000"/>
                  </a:schemeClr>
                </a:solidFill>
                <a:ln>
                  <a:noFill/>
                </a:ln>
              </c15:spPr>
            </c:ext>
          </c:extLst>
        </c:dLbl>
      </c:pivotFmt>
      <c:pivotFmt>
        <c:idx val="3"/>
        <c:spPr>
          <a:solidFill>
            <a:srgbClr val="002060">
              <a:alpha val="89000"/>
            </a:srgbClr>
          </a:solidFill>
          <a:ln cmpd="dbl">
            <a:solidFill>
              <a:schemeClr val="tx1">
                <a:lumMod val="85000"/>
                <a:lumOff val="15000"/>
              </a:schemeClr>
            </a:solidFill>
            <a:prstDash val="sysDot"/>
          </a:ln>
          <a:effectLst/>
          <a:sp3d>
            <a:contourClr>
              <a:schemeClr val="tx1">
                <a:lumMod val="85000"/>
                <a:lumOff val="15000"/>
              </a:schemeClr>
            </a:contourClr>
          </a:sp3d>
        </c:spPr>
        <c:dLbl>
          <c:idx val="0"/>
          <c:layout>
            <c:manualLayout>
              <c:x val="0.1770877141301167"/>
              <c:y val="-3.2329170683503015E-2"/>
            </c:manualLayout>
          </c:layout>
          <c:spPr>
            <a:solidFill>
              <a:srgbClr val="5B9BD5">
                <a:lumMod val="60000"/>
                <a:lumOff val="40000"/>
              </a:srgbClr>
            </a:solidFill>
            <a:ln w="9525" cap="flat" cmpd="sng" algn="ctr">
              <a:solidFill>
                <a:srgbClr val="4472C4"/>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solidFill>
                  <a:schemeClr val="accent1">
                    <a:alpha val="70000"/>
                  </a:schemeClr>
                </a:solidFill>
                <a:ln>
                  <a:noFill/>
                </a:ln>
              </c15:spPr>
              <c15:layout>
                <c:manualLayout>
                  <c:w val="0.13586784835934515"/>
                  <c:h val="7.3081716846936692E-2"/>
                </c:manualLayout>
              </c15:layout>
            </c:ext>
          </c:extLst>
        </c:dLbl>
      </c:pivotFmt>
      <c:pivotFmt>
        <c:idx val="4"/>
        <c:spPr>
          <a:pattFill prst="ltUpDiag">
            <a:fgClr>
              <a:schemeClr val="accent1"/>
            </a:fgClr>
            <a:bgClr>
              <a:schemeClr val="lt1"/>
            </a:bgClr>
          </a:patt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ltUpDiag">
            <a:fgClr>
              <a:schemeClr val="accent1"/>
            </a:fgClr>
            <a:bgClr>
              <a:schemeClr val="lt1"/>
            </a:bgClr>
          </a:pattFill>
          <a:ln>
            <a:noFill/>
          </a:ln>
          <a:effectLst/>
          <a:sp3d/>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ltUpDiag">
            <a:fgClr>
              <a:schemeClr val="accent1"/>
            </a:fgClr>
            <a:bgClr>
              <a:schemeClr val="lt1"/>
            </a:bgClr>
          </a:patt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7030A0"/>
          </a:solidFill>
          <a:ln>
            <a:noFill/>
          </a:ln>
          <a:effectLst/>
          <a:sp3d/>
        </c:spPr>
        <c:dLbl>
          <c:idx val="0"/>
          <c:layout>
            <c:manualLayout>
              <c:x val="9.7003267367928997E-3"/>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lumMod val="50000"/>
            </a:schemeClr>
          </a:solidFill>
          <a:ln>
            <a:noFill/>
          </a:ln>
          <a:effectLst/>
          <a:sp3d/>
        </c:spPr>
        <c:dLbl>
          <c:idx val="0"/>
          <c:layout>
            <c:manualLayout>
              <c:x val="4.8501633683964498E-3"/>
              <c:y val="-2.2148000262288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C39BE1"/>
          </a:solidFill>
          <a:ln>
            <a:noFill/>
          </a:ln>
          <a:effectLst/>
          <a:sp3d/>
        </c:spPr>
        <c:dLbl>
          <c:idx val="0"/>
          <c:layout>
            <c:manualLayout>
              <c:x val="1.2125408420991125E-2"/>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lumMod val="60000"/>
              <a:lumOff val="40000"/>
            </a:schemeClr>
          </a:solidFill>
          <a:ln>
            <a:noFill/>
          </a:ln>
          <a:effectLst/>
          <a:sp3d/>
        </c:spPr>
        <c:dLbl>
          <c:idx val="0"/>
          <c:layout>
            <c:manualLayout>
              <c:x val="1.2125408420991125E-2"/>
              <c:y val="0"/>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805297638676959"/>
                  <c:h val="8.4096131389610876E-2"/>
                </c:manualLayout>
              </c15:layout>
            </c:ext>
          </c:extLst>
        </c:dLbl>
      </c:pivotFmt>
      <c:pivotFmt>
        <c:idx val="11"/>
        <c:spPr>
          <a:pattFill prst="ltUpDiag">
            <a:fgClr>
              <a:schemeClr val="accent1"/>
            </a:fgClr>
            <a:bgClr>
              <a:schemeClr val="lt1"/>
            </a:bgClr>
          </a:patt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C39BE1"/>
          </a:solidFill>
          <a:ln>
            <a:noFill/>
          </a:ln>
          <a:effectLst/>
          <a:sp3d/>
        </c:spPr>
        <c:dLbl>
          <c:idx val="0"/>
          <c:layout>
            <c:manualLayout>
              <c:x val="1.2125408420991125E-2"/>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7030A0"/>
          </a:solidFill>
          <a:ln>
            <a:noFill/>
          </a:ln>
          <a:effectLst/>
          <a:sp3d/>
        </c:spPr>
        <c:dLbl>
          <c:idx val="0"/>
          <c:layout>
            <c:manualLayout>
              <c:x val="9.7003267367928997E-3"/>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lumMod val="60000"/>
              <a:lumOff val="40000"/>
            </a:schemeClr>
          </a:solidFill>
          <a:ln>
            <a:noFill/>
          </a:ln>
          <a:effectLst/>
          <a:sp3d/>
        </c:spPr>
        <c:dLbl>
          <c:idx val="0"/>
          <c:layout>
            <c:manualLayout>
              <c:x val="1.2125408420991125E-2"/>
              <c:y val="0"/>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805297638676959"/>
                  <c:h val="8.4096131389610876E-2"/>
                </c:manualLayout>
              </c15:layout>
            </c:ext>
          </c:extLst>
        </c:dLbl>
      </c:pivotFmt>
      <c:pivotFmt>
        <c:idx val="15"/>
        <c:spPr>
          <a:solidFill>
            <a:schemeClr val="accent1">
              <a:lumMod val="50000"/>
            </a:schemeClr>
          </a:solidFill>
          <a:ln>
            <a:noFill/>
          </a:ln>
          <a:effectLst/>
          <a:sp3d/>
        </c:spPr>
        <c:dLbl>
          <c:idx val="0"/>
          <c:layout>
            <c:manualLayout>
              <c:x val="4.8501633683964498E-3"/>
              <c:y val="-2.2148000262288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pattFill prst="ltUpDiag">
            <a:fgClr>
              <a:schemeClr val="accent1"/>
            </a:fgClr>
            <a:bgClr>
              <a:schemeClr val="lt1"/>
            </a:bgClr>
          </a:patt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C39BE1"/>
          </a:solidFill>
          <a:ln>
            <a:noFill/>
          </a:ln>
          <a:effectLst/>
          <a:sp3d/>
        </c:spPr>
        <c:dLbl>
          <c:idx val="0"/>
          <c:layout>
            <c:manualLayout>
              <c:x val="1.2125408420991125E-2"/>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7030A0"/>
          </a:solidFill>
          <a:ln>
            <a:noFill/>
          </a:ln>
          <a:effectLst/>
          <a:sp3d/>
        </c:spPr>
        <c:dLbl>
          <c:idx val="0"/>
          <c:layout>
            <c:manualLayout>
              <c:x val="9.7003267367928997E-3"/>
              <c:y val="-8.8592001049152512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lumMod val="60000"/>
              <a:lumOff val="40000"/>
            </a:schemeClr>
          </a:solidFill>
          <a:ln>
            <a:noFill/>
          </a:ln>
          <a:effectLst/>
          <a:sp3d/>
        </c:spPr>
        <c:dLbl>
          <c:idx val="0"/>
          <c:layout>
            <c:manualLayout>
              <c:x val="1.2125408420991125E-2"/>
              <c:y val="0"/>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805297638676959"/>
                  <c:h val="8.4096131389610876E-2"/>
                </c:manualLayout>
              </c15:layout>
            </c:ext>
          </c:extLst>
        </c:dLbl>
      </c:pivotFmt>
      <c:pivotFmt>
        <c:idx val="20"/>
        <c:spPr>
          <a:solidFill>
            <a:schemeClr val="accent1">
              <a:lumMod val="50000"/>
            </a:schemeClr>
          </a:solidFill>
          <a:ln>
            <a:noFill/>
          </a:ln>
          <a:effectLst/>
          <a:sp3d/>
        </c:spPr>
        <c:dLbl>
          <c:idx val="0"/>
          <c:layout>
            <c:manualLayout>
              <c:x val="4.8501633683964498E-3"/>
              <c:y val="-2.2148000262288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20"/>
      <c:rotY val="20"/>
      <c:rAngAx val="0"/>
      <c:perspective val="20"/>
    </c:view3D>
    <c:floor>
      <c:thickness val="0"/>
      <c:spPr>
        <a:noFill/>
        <a:ln>
          <a:solidFill>
            <a:schemeClr val="bg2">
              <a:lumMod val="75000"/>
            </a:schemeClr>
          </a:solidFill>
        </a:ln>
        <a:effectLst/>
        <a:sp3d>
          <a:contourClr>
            <a:schemeClr val="bg2">
              <a:lumMod val="75000"/>
            </a:schemeClr>
          </a:contourClr>
        </a:sp3d>
      </c:spPr>
    </c:floor>
    <c:sideWall>
      <c:thickness val="0"/>
      <c:spPr>
        <a:solidFill>
          <a:schemeClr val="bg1">
            <a:lumMod val="85000"/>
          </a:schemeClr>
        </a:solidFill>
        <a:ln cap="flat">
          <a:solidFill>
            <a:schemeClr val="bg2">
              <a:lumMod val="75000"/>
            </a:schemeClr>
          </a:solidFill>
          <a:round/>
        </a:ln>
        <a:effectLst/>
        <a:scene3d>
          <a:camera prst="orthographicFront"/>
          <a:lightRig rig="threePt" dir="t"/>
        </a:scene3d>
        <a:sp3d>
          <a:contourClr>
            <a:schemeClr val="bg2">
              <a:lumMod val="75000"/>
            </a:schemeClr>
          </a:contourClr>
        </a:sp3d>
      </c:spPr>
    </c:sideWall>
    <c:backWall>
      <c:thickness val="0"/>
      <c:spPr>
        <a:solidFill>
          <a:schemeClr val="bg1">
            <a:lumMod val="85000"/>
          </a:schemeClr>
        </a:solidFill>
        <a:ln cap="flat">
          <a:solidFill>
            <a:schemeClr val="bg2">
              <a:lumMod val="75000"/>
            </a:schemeClr>
          </a:solidFill>
          <a:round/>
        </a:ln>
        <a:effectLst/>
        <a:scene3d>
          <a:camera prst="orthographicFront"/>
          <a:lightRig rig="threePt" dir="t"/>
        </a:scene3d>
        <a:sp3d>
          <a:contourClr>
            <a:schemeClr val="bg2">
              <a:lumMod val="75000"/>
            </a:schemeClr>
          </a:contourClr>
        </a:sp3d>
      </c:spPr>
    </c:backWall>
    <c:plotArea>
      <c:layout>
        <c:manualLayout>
          <c:layoutTarget val="inner"/>
          <c:xMode val="edge"/>
          <c:yMode val="edge"/>
          <c:x val="4.7551179011711624E-2"/>
          <c:y val="0.18846346025607447"/>
          <c:w val="0.94506485678791741"/>
          <c:h val="0.72130418549703823"/>
        </c:manualLayout>
      </c:layout>
      <c:bar3DChart>
        <c:barDir val="col"/>
        <c:grouping val="clustered"/>
        <c:varyColors val="0"/>
        <c:ser>
          <c:idx val="0"/>
          <c:order val="0"/>
          <c:tx>
            <c:strRef>
              <c:f>'Sheet 2'!$M$3</c:f>
              <c:strCache>
                <c:ptCount val="1"/>
                <c:pt idx="0">
                  <c:v>Total</c:v>
                </c:pt>
              </c:strCache>
            </c:strRef>
          </c:tx>
          <c:spPr>
            <a:pattFill prst="ltUpDiag">
              <a:fgClr>
                <a:schemeClr val="accent1"/>
              </a:fgClr>
              <a:bgClr>
                <a:schemeClr val="lt1"/>
              </a:bgClr>
            </a:pattFill>
            <a:ln>
              <a:noFill/>
            </a:ln>
            <a:effectLst/>
            <a:sp3d/>
          </c:spPr>
          <c:invertIfNegative val="0"/>
          <c:dPt>
            <c:idx val="0"/>
            <c:invertIfNegative val="0"/>
            <c:bubble3D val="0"/>
            <c:spPr>
              <a:solidFill>
                <a:srgbClr val="C39BE1"/>
              </a:solidFill>
              <a:ln>
                <a:noFill/>
              </a:ln>
              <a:effectLst/>
              <a:sp3d/>
            </c:spPr>
            <c:extLst>
              <c:ext xmlns:c16="http://schemas.microsoft.com/office/drawing/2014/chart" uri="{C3380CC4-5D6E-409C-BE32-E72D297353CC}">
                <c16:uniqueId val="{00000001-1336-489B-9670-19F8A1B460B8}"/>
              </c:ext>
            </c:extLst>
          </c:dPt>
          <c:dPt>
            <c:idx val="1"/>
            <c:invertIfNegative val="0"/>
            <c:bubble3D val="0"/>
            <c:spPr>
              <a:solidFill>
                <a:srgbClr val="7030A0"/>
              </a:solidFill>
              <a:ln>
                <a:noFill/>
              </a:ln>
              <a:effectLst/>
              <a:sp3d/>
            </c:spPr>
            <c:extLst>
              <c:ext xmlns:c16="http://schemas.microsoft.com/office/drawing/2014/chart" uri="{C3380CC4-5D6E-409C-BE32-E72D297353CC}">
                <c16:uniqueId val="{00000003-1336-489B-9670-19F8A1B460B8}"/>
              </c:ext>
            </c:extLst>
          </c:dPt>
          <c:dPt>
            <c:idx val="2"/>
            <c:invertIfNegative val="0"/>
            <c:bubble3D val="0"/>
            <c:spPr>
              <a:solidFill>
                <a:schemeClr val="accent5">
                  <a:lumMod val="60000"/>
                  <a:lumOff val="40000"/>
                </a:schemeClr>
              </a:solidFill>
              <a:ln>
                <a:noFill/>
              </a:ln>
              <a:effectLst/>
              <a:sp3d/>
            </c:spPr>
            <c:extLst>
              <c:ext xmlns:c16="http://schemas.microsoft.com/office/drawing/2014/chart" uri="{C3380CC4-5D6E-409C-BE32-E72D297353CC}">
                <c16:uniqueId val="{00000005-1336-489B-9670-19F8A1B460B8}"/>
              </c:ext>
            </c:extLst>
          </c:dPt>
          <c:dPt>
            <c:idx val="3"/>
            <c:invertIfNegative val="0"/>
            <c:bubble3D val="0"/>
            <c:spPr>
              <a:solidFill>
                <a:schemeClr val="accent6">
                  <a:lumMod val="50000"/>
                </a:schemeClr>
              </a:solidFill>
              <a:ln>
                <a:noFill/>
              </a:ln>
              <a:effectLst/>
              <a:sp3d/>
            </c:spPr>
            <c:extLst>
              <c:ext xmlns:c16="http://schemas.microsoft.com/office/drawing/2014/chart" uri="{C3380CC4-5D6E-409C-BE32-E72D297353CC}">
                <c16:uniqueId val="{00000007-1336-489B-9670-19F8A1B460B8}"/>
              </c:ext>
            </c:extLst>
          </c:dPt>
          <c:dLbls>
            <c:dLbl>
              <c:idx val="0"/>
              <c:layout>
                <c:manualLayout>
                  <c:x val="1.2125408420991125E-2"/>
                  <c:y val="-8.859200104915251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36-489B-9670-19F8A1B460B8}"/>
                </c:ext>
              </c:extLst>
            </c:dLbl>
            <c:dLbl>
              <c:idx val="1"/>
              <c:layout>
                <c:manualLayout>
                  <c:x val="9.7003267367928997E-3"/>
                  <c:y val="-8.859200104915251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336-489B-9670-19F8A1B460B8}"/>
                </c:ext>
              </c:extLst>
            </c:dLbl>
            <c:dLbl>
              <c:idx val="2"/>
              <c:layout>
                <c:manualLayout>
                  <c:x val="1.2125408420991125E-2"/>
                  <c:y val="0"/>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805297638676959"/>
                      <c:h val="8.4096131389610876E-2"/>
                    </c:manualLayout>
                  </c15:layout>
                </c:ext>
                <c:ext xmlns:c16="http://schemas.microsoft.com/office/drawing/2014/chart" uri="{C3380CC4-5D6E-409C-BE32-E72D297353CC}">
                  <c16:uniqueId val="{00000005-1336-489B-9670-19F8A1B460B8}"/>
                </c:ext>
              </c:extLst>
            </c:dLbl>
            <c:dLbl>
              <c:idx val="3"/>
              <c:layout>
                <c:manualLayout>
                  <c:x val="4.8501633683964498E-3"/>
                  <c:y val="-2.2148000262288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336-489B-9670-19F8A1B460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 2'!$L$4:$L$10</c:f>
              <c:multiLvlStrCache>
                <c:ptCount val="4"/>
                <c:lvl>
                  <c:pt idx="0">
                    <c:v>Alive</c:v>
                  </c:pt>
                  <c:pt idx="1">
                    <c:v>Dead</c:v>
                  </c:pt>
                  <c:pt idx="2">
                    <c:v>Alive</c:v>
                  </c:pt>
                  <c:pt idx="3">
                    <c:v>Dead</c:v>
                  </c:pt>
                </c:lvl>
                <c:lvl>
                  <c:pt idx="0">
                    <c:v>Female</c:v>
                  </c:pt>
                  <c:pt idx="2">
                    <c:v>Male</c:v>
                  </c:pt>
                </c:lvl>
              </c:multiLvlStrCache>
            </c:multiLvlStrRef>
          </c:cat>
          <c:val>
            <c:numRef>
              <c:f>'Sheet 2'!$M$4:$M$10</c:f>
              <c:numCache>
                <c:formatCode>General</c:formatCode>
                <c:ptCount val="4"/>
                <c:pt idx="0">
                  <c:v>71</c:v>
                </c:pt>
                <c:pt idx="1">
                  <c:v>34</c:v>
                </c:pt>
                <c:pt idx="2">
                  <c:v>132</c:v>
                </c:pt>
                <c:pt idx="3">
                  <c:v>62</c:v>
                </c:pt>
              </c:numCache>
            </c:numRef>
          </c:val>
          <c:extLst>
            <c:ext xmlns:c16="http://schemas.microsoft.com/office/drawing/2014/chart" uri="{C3380CC4-5D6E-409C-BE32-E72D297353CC}">
              <c16:uniqueId val="{00000008-1336-489B-9670-19F8A1B460B8}"/>
            </c:ext>
          </c:extLst>
        </c:ser>
        <c:dLbls>
          <c:showLegendKey val="0"/>
          <c:showVal val="0"/>
          <c:showCatName val="0"/>
          <c:showSerName val="0"/>
          <c:showPercent val="0"/>
          <c:showBubbleSize val="0"/>
        </c:dLbls>
        <c:gapWidth val="239"/>
        <c:shape val="box"/>
        <c:axId val="1894821279"/>
        <c:axId val="1894818367"/>
        <c:axId val="0"/>
      </c:bar3DChart>
      <c:catAx>
        <c:axId val="1894821279"/>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3175" cap="flat" cmpd="sng" algn="ctr">
            <a:solidFill>
              <a:srgbClr val="002060"/>
            </a:solidFill>
            <a:round/>
          </a:ln>
          <a:effectLst/>
        </c:spPr>
        <c:txPr>
          <a:bodyPr rot="-60000000" spcFirstLastPara="1" vertOverflow="ellipsis" vert="horz" wrap="square" anchor="ctr" anchorCtr="1"/>
          <a:lstStyle/>
          <a:p>
            <a:pPr>
              <a:defRPr sz="970" b="1" i="1" u="none" strike="noStrike" kern="1200" cap="all" spc="150" normalizeH="0" baseline="0">
                <a:solidFill>
                  <a:schemeClr val="tx1"/>
                </a:solidFill>
                <a:latin typeface="+mn-lt"/>
                <a:ea typeface="+mn-ea"/>
                <a:cs typeface="+mn-cs"/>
              </a:defRPr>
            </a:pPr>
            <a:endParaRPr lang="en-US"/>
          </a:p>
        </c:txPr>
        <c:crossAx val="1894818367"/>
        <c:crosses val="autoZero"/>
        <c:auto val="1"/>
        <c:lblAlgn val="ctr"/>
        <c:lblOffset val="100"/>
        <c:noMultiLvlLbl val="0"/>
      </c:catAx>
      <c:valAx>
        <c:axId val="1894818367"/>
        <c:scaling>
          <c:orientation val="minMax"/>
        </c:scaling>
        <c:delete val="0"/>
        <c:axPos val="l"/>
        <c:numFmt formatCode="General" sourceLinked="1"/>
        <c:majorTickMark val="none"/>
        <c:minorTickMark val="none"/>
        <c:tickLblPos val="nextTo"/>
        <c:spPr>
          <a:noFill/>
          <a:ln cap="sq" cmpd="dbl">
            <a:solidFill>
              <a:srgbClr val="002060"/>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94821279"/>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bg2">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2!PivotTable15</c:name>
    <c:fmtId val="16"/>
  </c:pivotSource>
  <c:chart>
    <c:title>
      <c:tx>
        <c:rich>
          <a:bodyPr rot="0" spcFirstLastPara="1" vertOverflow="ellipsis" vert="horz" wrap="square" anchor="ctr" anchorCtr="1"/>
          <a:lstStyle/>
          <a:p>
            <a:pPr>
              <a:defRPr sz="1600" b="1" i="1" u="none" strike="noStrike" kern="1200" baseline="0">
                <a:solidFill>
                  <a:srgbClr val="A20000"/>
                </a:solidFill>
                <a:latin typeface="Aharoni" panose="02010803020104030203" pitchFamily="2" charset="-79"/>
                <a:ea typeface="+mn-ea"/>
                <a:cs typeface="Aharoni" panose="02010803020104030203" pitchFamily="2" charset="-79"/>
              </a:defRPr>
            </a:pPr>
            <a:r>
              <a:rPr lang="en-US" sz="1600" b="0" i="1" dirty="0">
                <a:solidFill>
                  <a:srgbClr val="C00000"/>
                </a:solidFill>
                <a:latin typeface="Aharoni" panose="02010803020104030203" pitchFamily="2" charset="-79"/>
                <a:cs typeface="Aharoni" panose="02010803020104030203" pitchFamily="2" charset="-79"/>
              </a:rPr>
              <a:t>ALIVE  PEOPLE WHO WERE SMOKERS </a:t>
            </a:r>
          </a:p>
        </c:rich>
      </c:tx>
      <c:layout>
        <c:manualLayout>
          <c:xMode val="edge"/>
          <c:yMode val="edge"/>
          <c:x val="0.14648063482030083"/>
          <c:y val="3.6178768291800389E-2"/>
        </c:manualLayout>
      </c:layout>
      <c:overlay val="0"/>
      <c:spPr>
        <a:noFill/>
        <a:ln>
          <a:noFill/>
        </a:ln>
        <a:effectLst/>
      </c:spPr>
      <c:txPr>
        <a:bodyPr rot="0" spcFirstLastPara="1" vertOverflow="ellipsis" vert="horz" wrap="square" anchor="ctr" anchorCtr="1"/>
        <a:lstStyle/>
        <a:p>
          <a:pPr>
            <a:defRPr sz="1600" b="1" i="1" u="none" strike="noStrike" kern="1200" baseline="0">
              <a:solidFill>
                <a:srgbClr val="A2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8.770422511753119E-2"/>
              <c:y val="-0.14678899082568803"/>
            </c:manualLayout>
          </c:layout>
          <c:tx>
            <c:rich>
              <a:bodyPr/>
              <a:lstStyle/>
              <a:p>
                <a:fld id="{C1C70203-A730-4C8C-87C2-C35C94426644}" type="VALUE">
                  <a:rPr lang="en-US" sz="1200" b="1">
                    <a:solidFill>
                      <a:schemeClr val="accent6">
                        <a:lumMod val="75000"/>
                      </a:schemeClr>
                    </a:solidFill>
                    <a:latin typeface="Bahnschrift Condensed" panose="020B0502040204020203" pitchFamily="34" charset="0"/>
                  </a:rPr>
                  <a:pPr/>
                  <a:t>[VALUE]</a:t>
                </a:fld>
                <a:r>
                  <a:rPr lang="en-US" sz="1200" b="1" baseline="0">
                    <a:solidFill>
                      <a:schemeClr val="accent6">
                        <a:lumMod val="75000"/>
                      </a:schemeClr>
                    </a:solidFill>
                    <a:latin typeface="Bahnschrift Condensed" panose="020B0502040204020203" pitchFamily="34" charset="0"/>
                  </a:rPr>
                  <a:t>, </a:t>
                </a:r>
                <a:fld id="{54483DA3-B322-4B55-BBC8-BB7542853C36}" type="PERCENTAGE">
                  <a:rPr lang="en-US" sz="1200" b="1" u="sng" baseline="0">
                    <a:solidFill>
                      <a:schemeClr val="accent6">
                        <a:lumMod val="75000"/>
                      </a:schemeClr>
                    </a:solidFill>
                    <a:latin typeface="Bahnschrift Condensed" panose="020B0502040204020203" pitchFamily="34" charset="0"/>
                  </a:rPr>
                  <a:pPr/>
                  <a:t>[PERCENTAGE]</a:t>
                </a:fld>
                <a:endParaRPr lang="en-US" sz="1200" b="1" baseline="0">
                  <a:solidFill>
                    <a:schemeClr val="accent6">
                      <a:lumMod val="75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
        <c:dLbl>
          <c:idx val="0"/>
          <c:layout>
            <c:manualLayout>
              <c:x val="-8.7704225117531384E-2"/>
              <c:y val="0.12385321100917432"/>
            </c:manualLayout>
          </c:layout>
          <c:tx>
            <c:rich>
              <a:bodyPr/>
              <a:lstStyle/>
              <a:p>
                <a:fld id="{2A6D2F5D-40A1-4BF0-B676-964A6A0A701C}" type="VALUE">
                  <a:rPr lang="en-US" sz="1200" b="1">
                    <a:solidFill>
                      <a:srgbClr val="7030A0"/>
                    </a:solidFill>
                    <a:latin typeface="Bahnschrift Condensed" panose="020B0502040204020203" pitchFamily="34" charset="0"/>
                  </a:rPr>
                  <a:pPr/>
                  <a:t>[VALUE]</a:t>
                </a:fld>
                <a:r>
                  <a:rPr lang="en-US" sz="1200" b="1" baseline="0">
                    <a:solidFill>
                      <a:srgbClr val="7030A0"/>
                    </a:solidFill>
                    <a:latin typeface="Bahnschrift Condensed" panose="020B0502040204020203" pitchFamily="34" charset="0"/>
                  </a:rPr>
                  <a:t>, </a:t>
                </a:r>
                <a:fld id="{6B4E40CA-C3CC-48C0-9CB4-98537B837D86}" type="PERCENTAGE">
                  <a:rPr lang="en-US" sz="1200" b="1" u="sng" baseline="0">
                    <a:solidFill>
                      <a:srgbClr val="7030A0"/>
                    </a:solidFill>
                    <a:latin typeface="Bahnschrift Condensed" panose="020B0502040204020203" pitchFamily="34" charset="0"/>
                  </a:rPr>
                  <a:pPr/>
                  <a:t>[PERCENTAGE]</a:t>
                </a:fld>
                <a:endParaRPr lang="en-US" sz="1200" b="1" baseline="0">
                  <a:solidFill>
                    <a:srgbClr val="7030A0"/>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dLbl>
          <c:idx val="0"/>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8.7704225117531384E-2"/>
              <c:y val="0.12385321100917432"/>
            </c:manualLayout>
          </c:layout>
          <c:tx>
            <c:rich>
              <a:bodyPr/>
              <a:lstStyle/>
              <a:p>
                <a:fld id="{2A6D2F5D-40A1-4BF0-B676-964A6A0A701C}" type="VALUE">
                  <a:rPr lang="en-US" sz="1200" b="1">
                    <a:solidFill>
                      <a:srgbClr val="7030A0"/>
                    </a:solidFill>
                    <a:latin typeface="Bahnschrift Condensed" panose="020B0502040204020203" pitchFamily="34" charset="0"/>
                  </a:rPr>
                  <a:pPr/>
                  <a:t>[VALUE]</a:t>
                </a:fld>
                <a:r>
                  <a:rPr lang="en-US" sz="1200" b="1" baseline="0">
                    <a:solidFill>
                      <a:srgbClr val="7030A0"/>
                    </a:solidFill>
                    <a:latin typeface="Bahnschrift Condensed" panose="020B0502040204020203" pitchFamily="34" charset="0"/>
                  </a:rPr>
                  <a:t>, </a:t>
                </a:r>
                <a:fld id="{6B4E40CA-C3CC-48C0-9CB4-98537B837D86}" type="PERCENTAGE">
                  <a:rPr lang="en-US" sz="1200" b="1" u="sng" baseline="0">
                    <a:solidFill>
                      <a:srgbClr val="7030A0"/>
                    </a:solidFill>
                    <a:latin typeface="Bahnschrift Condensed" panose="020B0502040204020203" pitchFamily="34" charset="0"/>
                  </a:rPr>
                  <a:pPr/>
                  <a:t>[PERCENTAGE]</a:t>
                </a:fld>
                <a:endParaRPr lang="en-US" sz="1200" b="1" baseline="0">
                  <a:solidFill>
                    <a:srgbClr val="7030A0"/>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5"/>
        <c:dLbl>
          <c:idx val="0"/>
          <c:layout>
            <c:manualLayout>
              <c:x val="8.770422511753119E-2"/>
              <c:y val="-0.14678899082568803"/>
            </c:manualLayout>
          </c:layout>
          <c:tx>
            <c:rich>
              <a:bodyPr/>
              <a:lstStyle/>
              <a:p>
                <a:fld id="{C1C70203-A730-4C8C-87C2-C35C94426644}" type="VALUE">
                  <a:rPr lang="en-US" sz="1200" b="1">
                    <a:solidFill>
                      <a:schemeClr val="accent6">
                        <a:lumMod val="75000"/>
                      </a:schemeClr>
                    </a:solidFill>
                    <a:latin typeface="Bahnschrift Condensed" panose="020B0502040204020203" pitchFamily="34" charset="0"/>
                  </a:rPr>
                  <a:pPr/>
                  <a:t>[VALUE]</a:t>
                </a:fld>
                <a:r>
                  <a:rPr lang="en-US" sz="1200" b="1" baseline="0">
                    <a:solidFill>
                      <a:schemeClr val="accent6">
                        <a:lumMod val="75000"/>
                      </a:schemeClr>
                    </a:solidFill>
                    <a:latin typeface="Bahnschrift Condensed" panose="020B0502040204020203" pitchFamily="34" charset="0"/>
                  </a:rPr>
                  <a:t>, </a:t>
                </a:r>
                <a:fld id="{54483DA3-B322-4B55-BBC8-BB7542853C36}" type="PERCENTAGE">
                  <a:rPr lang="en-US" sz="1200" b="1" u="sng" baseline="0">
                    <a:solidFill>
                      <a:schemeClr val="accent6">
                        <a:lumMod val="75000"/>
                      </a:schemeClr>
                    </a:solidFill>
                    <a:latin typeface="Bahnschrift Condensed" panose="020B0502040204020203" pitchFamily="34" charset="0"/>
                  </a:rPr>
                  <a:pPr/>
                  <a:t>[PERCENTAGE]</a:t>
                </a:fld>
                <a:endParaRPr lang="en-US" sz="1200" b="1" baseline="0">
                  <a:solidFill>
                    <a:schemeClr val="accent6">
                      <a:lumMod val="75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0"/>
      </c:pivotFmt>
      <c:pivotFmt>
        <c:idx val="11"/>
      </c:pivotFmt>
      <c:pivotFmt>
        <c:idx val="12"/>
      </c:pivotFmt>
      <c:pivotFmt>
        <c:idx val="13"/>
      </c:pivotFmt>
      <c:pivotFmt>
        <c:idx val="14"/>
        <c:spPr>
          <a:solidFill>
            <a:schemeClr val="accent4">
              <a:lumMod val="60000"/>
              <a:lumOff val="40000"/>
            </a:schemeClr>
          </a:solidFill>
          <a:ln>
            <a:noFill/>
          </a:ln>
          <a:effectLst>
            <a:outerShdw blurRad="254000" sx="102000" sy="102000" algn="ctr" rotWithShape="0">
              <a:prstClr val="black">
                <a:alpha val="20000"/>
              </a:prstClr>
            </a:outerShdw>
          </a:effectLst>
        </c:spPr>
      </c:pivotFmt>
      <c:pivotFmt>
        <c:idx val="15"/>
        <c:spPr>
          <a:solidFill>
            <a:schemeClr val="accent3">
              <a:lumMod val="50000"/>
            </a:schemeClr>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2">
              <a:lumMod val="50000"/>
            </a:schemeClr>
          </a:solidFill>
          <a:ln>
            <a:noFill/>
          </a:ln>
          <a:effectLst>
            <a:outerShdw blurRad="254000" sx="102000" sy="102000" algn="ctr" rotWithShape="0">
              <a:prstClr val="black">
                <a:alpha val="20000"/>
              </a:prstClr>
            </a:outerShdw>
          </a:effectLst>
        </c:spPr>
        <c:dLbl>
          <c:idx val="0"/>
          <c:layout>
            <c:manualLayout>
              <c:x val="9.5137389608687083E-3"/>
              <c:y val="2.7358599405843485E-2"/>
            </c:manualLayout>
          </c:layout>
          <c:tx>
            <c:rich>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fld id="{52BEEB39-F512-4634-8550-ABB904793E43}" type="CATEGORYNAME">
                  <a:rPr lang="en-US" sz="1050" b="1">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[CATEGORY NAME]</a:t>
                </a:fld>
                <a:r>
                  <a:rPr lang="en-US" sz="1050" b="1" baseline="0">
                    <a:solidFill>
                      <a:schemeClr val="tx1"/>
                    </a:solidFill>
                    <a:latin typeface="+mn-lt"/>
                    <a:cs typeface="Aharoni" panose="02010803020104030203" pitchFamily="2" charset="-79"/>
                  </a:rPr>
                  <a:t>
</a:t>
                </a:r>
                <a:fld id="{A4ED814C-288A-4F01-9708-16254EEDE3D7}" type="PERCENTAGE">
                  <a:rPr lang="en-US" sz="1050" b="1" baseline="0">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[PERCENTAGE]</a:t>
                </a:fld>
                <a:endParaRPr lang="en-US" sz="1050" b="1" baseline="0">
                  <a:solidFill>
                    <a:schemeClr val="tx1"/>
                  </a:solidFill>
                  <a:latin typeface="+mn-lt"/>
                  <a:cs typeface="Aharoni" panose="02010803020104030203" pitchFamily="2" charset="-79"/>
                </a:endParaRPr>
              </a:p>
            </c:rich>
          </c:tx>
          <c:spPr>
            <a:xfrm>
              <a:off x="1551758" y="643835"/>
              <a:ext cx="946744" cy="50236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3553"/>
                    <a:gd name="adj2" fmla="val 107748"/>
                  </a:avLst>
                </a:prstGeom>
                <a:pattFill prst="pct75">
                  <a:fgClr>
                    <a:schemeClr val="dk1">
                      <a:lumMod val="75000"/>
                      <a:lumOff val="25000"/>
                    </a:schemeClr>
                  </a:fgClr>
                  <a:bgClr>
                    <a:schemeClr val="dk1">
                      <a:lumMod val="65000"/>
                      <a:lumOff val="35000"/>
                    </a:schemeClr>
                  </a:bgClr>
                </a:pattFill>
                <a:ln>
                  <a:noFill/>
                </a:ln>
              </c15:spPr>
              <c15:layout>
                <c:manualLayout>
                  <c:w val="0.16389927745442084"/>
                  <c:h val="0.14489573418707274"/>
                </c:manualLayout>
              </c15:layout>
              <c15:dlblFieldTable/>
              <c15:showDataLabelsRange val="0"/>
            </c:ext>
          </c:extLst>
        </c:dLbl>
      </c:pivotFmt>
      <c:pivotFmt>
        <c:idx val="18"/>
        <c:spPr>
          <a:solidFill>
            <a:srgbClr val="764A6C"/>
          </a:solidFill>
          <a:ln>
            <a:noFill/>
          </a:ln>
          <a:effectLst>
            <a:outerShdw blurRad="254000" sx="102000" sy="102000" algn="ctr" rotWithShape="0">
              <a:prstClr val="black">
                <a:alpha val="20000"/>
              </a:prstClr>
            </a:outerShdw>
          </a:effectLst>
        </c:spPr>
        <c:dLbl>
          <c:idx val="0"/>
          <c:layout>
            <c:manualLayout>
              <c:x val="-0.1300165691921745"/>
              <c:y val="-2.0209252689567657E-2"/>
            </c:manualLayout>
          </c:layout>
          <c:spPr>
            <a:xfrm>
              <a:off x="1620450" y="2906929"/>
              <a:ext cx="1151317" cy="490103"/>
            </a:xfrm>
            <a:solidFill>
              <a:srgbClr val="C39BE1"/>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04486"/>
                    <a:gd name="adj2" fmla="val -84121"/>
                  </a:avLst>
                </a:prstGeom>
                <a:pattFill prst="pct75">
                  <a:fgClr>
                    <a:schemeClr val="dk1">
                      <a:lumMod val="75000"/>
                      <a:lumOff val="25000"/>
                    </a:schemeClr>
                  </a:fgClr>
                  <a:bgClr>
                    <a:schemeClr val="dk1">
                      <a:lumMod val="65000"/>
                      <a:lumOff val="35000"/>
                    </a:schemeClr>
                  </a:bgClr>
                </a:pattFill>
                <a:ln>
                  <a:noFill/>
                </a:ln>
              </c15:spPr>
              <c15:layout>
                <c:manualLayout>
                  <c:w val="0.19931469225638254"/>
                  <c:h val="0.14135819561016411"/>
                </c:manualLayout>
              </c15:layout>
            </c:ext>
          </c:extLst>
        </c:dLbl>
      </c:pivotFmt>
      <c:pivotFmt>
        <c:idx val="19"/>
        <c:spPr>
          <a:solidFill>
            <a:srgbClr val="00B050"/>
          </a:solidFill>
          <a:ln>
            <a:noFill/>
          </a:ln>
          <a:effectLst>
            <a:outerShdw blurRad="254000" sx="102000" sy="102000" algn="ctr" rotWithShape="0">
              <a:prstClr val="black">
                <a:alpha val="20000"/>
              </a:prstClr>
            </a:outerShdw>
          </a:effectLst>
        </c:spPr>
        <c:dLbl>
          <c:idx val="0"/>
          <c:layout>
            <c:manualLayout>
              <c:x val="4.2027510987412017E-2"/>
              <c:y val="1.532404603270744E-2"/>
            </c:manualLayout>
          </c:layout>
          <c:spPr>
            <a:xfrm>
              <a:off x="3937016" y="387093"/>
              <a:ext cx="1066000" cy="464267"/>
            </a:xfrm>
            <a:solidFill>
              <a:srgbClr val="D5B8EA"/>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4378"/>
                    <a:gd name="adj2" fmla="val 108680"/>
                  </a:avLst>
                </a:prstGeom>
                <a:pattFill prst="pct75">
                  <a:fgClr>
                    <a:schemeClr val="dk1">
                      <a:lumMod val="75000"/>
                      <a:lumOff val="25000"/>
                    </a:schemeClr>
                  </a:fgClr>
                  <a:bgClr>
                    <a:schemeClr val="dk1">
                      <a:lumMod val="65000"/>
                      <a:lumOff val="35000"/>
                    </a:schemeClr>
                  </a:bgClr>
                </a:pattFill>
                <a:ln>
                  <a:noFill/>
                </a:ln>
              </c15:spPr>
              <c15:layout>
                <c:manualLayout>
                  <c:w val="0.18454454976409979"/>
                  <c:h val="0.13390672319806177"/>
                </c:manualLayout>
              </c15:layout>
            </c:ext>
          </c:extLst>
        </c:dLbl>
      </c:pivotFmt>
      <c:pivotFmt>
        <c:idx val="20"/>
        <c:spPr>
          <a:solidFill>
            <a:schemeClr val="accent6">
              <a:lumMod val="60000"/>
              <a:lumOff val="40000"/>
            </a:schemeClr>
          </a:solidFill>
          <a:ln>
            <a:noFill/>
          </a:ln>
          <a:effectLst>
            <a:outerShdw blurRad="254000" sx="102000" sy="102000" algn="ctr" rotWithShape="0">
              <a:prstClr val="black">
                <a:alpha val="20000"/>
              </a:prstClr>
            </a:outerShdw>
          </a:effectLst>
        </c:spPr>
        <c:dLbl>
          <c:idx val="0"/>
          <c:layout>
            <c:manualLayout>
              <c:x val="-5.3803219073250544E-2"/>
              <c:y val="0.12977589339794057"/>
            </c:manualLayout>
          </c:layout>
          <c:spPr>
            <a:xfrm>
              <a:off x="4440893" y="1783907"/>
              <a:ext cx="973392" cy="34810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0822"/>
                    <a:gd name="adj2" fmla="val -38559"/>
                  </a:avLst>
                </a:prstGeom>
                <a:pattFill prst="pct75">
                  <a:fgClr>
                    <a:schemeClr val="dk1">
                      <a:lumMod val="75000"/>
                      <a:lumOff val="25000"/>
                    </a:schemeClr>
                  </a:fgClr>
                  <a:bgClr>
                    <a:schemeClr val="dk1">
                      <a:lumMod val="65000"/>
                      <a:lumOff val="35000"/>
                    </a:schemeClr>
                  </a:bgClr>
                </a:pattFill>
                <a:ln>
                  <a:noFill/>
                </a:ln>
              </c15:spPr>
              <c15:layout>
                <c:manualLayout>
                  <c:w val="0.18610123324578715"/>
                  <c:h val="0.14069597069597067"/>
                </c:manualLayout>
              </c15:layout>
            </c:ext>
          </c:extLst>
        </c:dLbl>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2"/>
        <c:spPr>
          <a:solidFill>
            <a:srgbClr val="764A6C"/>
          </a:solidFill>
          <a:ln>
            <a:noFill/>
          </a:ln>
          <a:effectLst>
            <a:outerShdw blurRad="254000" sx="102000" sy="102000" algn="ctr" rotWithShape="0">
              <a:prstClr val="black">
                <a:alpha val="20000"/>
              </a:prstClr>
            </a:outerShdw>
          </a:effectLst>
        </c:spPr>
        <c:dLbl>
          <c:idx val="0"/>
          <c:layout>
            <c:manualLayout>
              <c:x val="-0.1300165691921745"/>
              <c:y val="-2.0209252689567657E-2"/>
            </c:manualLayout>
          </c:layout>
          <c:spPr>
            <a:xfrm>
              <a:off x="1620450" y="2906929"/>
              <a:ext cx="1151317" cy="490103"/>
            </a:xfrm>
            <a:solidFill>
              <a:srgbClr val="C39BE1"/>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04486"/>
                    <a:gd name="adj2" fmla="val -84121"/>
                  </a:avLst>
                </a:prstGeom>
                <a:pattFill prst="pct75">
                  <a:fgClr>
                    <a:schemeClr val="dk1">
                      <a:lumMod val="75000"/>
                      <a:lumOff val="25000"/>
                    </a:schemeClr>
                  </a:fgClr>
                  <a:bgClr>
                    <a:schemeClr val="dk1">
                      <a:lumMod val="65000"/>
                      <a:lumOff val="35000"/>
                    </a:schemeClr>
                  </a:bgClr>
                </a:pattFill>
                <a:ln>
                  <a:noFill/>
                </a:ln>
              </c15:spPr>
              <c15:layout>
                <c:manualLayout>
                  <c:w val="0.19931469225638254"/>
                  <c:h val="0.14135819561016411"/>
                </c:manualLayout>
              </c15:layout>
            </c:ext>
          </c:extLst>
        </c:dLbl>
      </c:pivotFmt>
      <c:pivotFmt>
        <c:idx val="23"/>
        <c:spPr>
          <a:solidFill>
            <a:schemeClr val="accent2">
              <a:lumMod val="50000"/>
            </a:schemeClr>
          </a:solidFill>
          <a:ln>
            <a:noFill/>
          </a:ln>
          <a:effectLst>
            <a:outerShdw blurRad="254000" sx="102000" sy="102000" algn="ctr" rotWithShape="0">
              <a:prstClr val="black">
                <a:alpha val="20000"/>
              </a:prstClr>
            </a:outerShdw>
          </a:effectLst>
        </c:spPr>
        <c:dLbl>
          <c:idx val="0"/>
          <c:layout>
            <c:manualLayout>
              <c:x val="9.5137389608687083E-3"/>
              <c:y val="2.7358599405843485E-2"/>
            </c:manualLayout>
          </c:layout>
          <c:tx>
            <c:rich>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fld id="{52BEEB39-F512-4634-8550-ABB904793E43}" type="CATEGORYNAME">
                  <a:rPr lang="en-US" sz="1050" b="1">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[CATEGORY NAME]</a:t>
                </a:fld>
                <a:r>
                  <a:rPr lang="en-US" sz="1050" b="1" baseline="0">
                    <a:solidFill>
                      <a:schemeClr val="tx1"/>
                    </a:solidFill>
                    <a:latin typeface="+mn-lt"/>
                    <a:cs typeface="Aharoni" panose="02010803020104030203" pitchFamily="2" charset="-79"/>
                  </a:rPr>
                  <a:t>
</a:t>
                </a:r>
                <a:fld id="{A4ED814C-288A-4F01-9708-16254EEDE3D7}" type="PERCENTAGE">
                  <a:rPr lang="en-US" sz="1050" b="1" baseline="0">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[PERCENTAGE]</a:t>
                </a:fld>
                <a:endParaRPr lang="en-US" sz="1050" b="1" baseline="0">
                  <a:solidFill>
                    <a:schemeClr val="tx1"/>
                  </a:solidFill>
                  <a:latin typeface="+mn-lt"/>
                  <a:cs typeface="Aharoni" panose="02010803020104030203" pitchFamily="2" charset="-79"/>
                </a:endParaRPr>
              </a:p>
            </c:rich>
          </c:tx>
          <c:spPr>
            <a:xfrm>
              <a:off x="1551758" y="643835"/>
              <a:ext cx="946744" cy="50236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3553"/>
                    <a:gd name="adj2" fmla="val 107748"/>
                  </a:avLst>
                </a:prstGeom>
                <a:pattFill prst="pct75">
                  <a:fgClr>
                    <a:schemeClr val="dk1">
                      <a:lumMod val="75000"/>
                      <a:lumOff val="25000"/>
                    </a:schemeClr>
                  </a:fgClr>
                  <a:bgClr>
                    <a:schemeClr val="dk1">
                      <a:lumMod val="65000"/>
                      <a:lumOff val="35000"/>
                    </a:schemeClr>
                  </a:bgClr>
                </a:pattFill>
                <a:ln>
                  <a:noFill/>
                </a:ln>
              </c15:spPr>
              <c15:layout>
                <c:manualLayout>
                  <c:w val="0.16389927745442084"/>
                  <c:h val="0.14489573418707274"/>
                </c:manualLayout>
              </c15:layout>
              <c15:dlblFieldTable/>
              <c15:showDataLabelsRange val="0"/>
            </c:ext>
          </c:extLst>
        </c:dLbl>
      </c:pivotFmt>
      <c:pivotFmt>
        <c:idx val="24"/>
        <c:spPr>
          <a:solidFill>
            <a:srgbClr val="00B050"/>
          </a:solidFill>
          <a:ln>
            <a:noFill/>
          </a:ln>
          <a:effectLst>
            <a:outerShdw blurRad="254000" sx="102000" sy="102000" algn="ctr" rotWithShape="0">
              <a:prstClr val="black">
                <a:alpha val="20000"/>
              </a:prstClr>
            </a:outerShdw>
          </a:effectLst>
        </c:spPr>
        <c:dLbl>
          <c:idx val="0"/>
          <c:layout>
            <c:manualLayout>
              <c:x val="4.2027510987412017E-2"/>
              <c:y val="1.532404603270744E-2"/>
            </c:manualLayout>
          </c:layout>
          <c:spPr>
            <a:xfrm>
              <a:off x="3937016" y="387093"/>
              <a:ext cx="1066000" cy="464267"/>
            </a:xfrm>
            <a:solidFill>
              <a:srgbClr val="D5B8EA"/>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4378"/>
                    <a:gd name="adj2" fmla="val 108680"/>
                  </a:avLst>
                </a:prstGeom>
                <a:pattFill prst="pct75">
                  <a:fgClr>
                    <a:schemeClr val="dk1">
                      <a:lumMod val="75000"/>
                      <a:lumOff val="25000"/>
                    </a:schemeClr>
                  </a:fgClr>
                  <a:bgClr>
                    <a:schemeClr val="dk1">
                      <a:lumMod val="65000"/>
                      <a:lumOff val="35000"/>
                    </a:schemeClr>
                  </a:bgClr>
                </a:pattFill>
                <a:ln>
                  <a:noFill/>
                </a:ln>
              </c15:spPr>
              <c15:layout>
                <c:manualLayout>
                  <c:w val="0.18454454976409979"/>
                  <c:h val="0.13390672319806177"/>
                </c:manualLayout>
              </c15:layout>
            </c:ext>
          </c:extLst>
        </c:dLbl>
      </c:pivotFmt>
      <c:pivotFmt>
        <c:idx val="25"/>
        <c:spPr>
          <a:solidFill>
            <a:schemeClr val="accent6">
              <a:lumMod val="60000"/>
              <a:lumOff val="40000"/>
            </a:schemeClr>
          </a:solidFill>
          <a:ln>
            <a:noFill/>
          </a:ln>
          <a:effectLst>
            <a:outerShdw blurRad="254000" sx="102000" sy="102000" algn="ctr" rotWithShape="0">
              <a:prstClr val="black">
                <a:alpha val="20000"/>
              </a:prstClr>
            </a:outerShdw>
          </a:effectLst>
        </c:spPr>
        <c:dLbl>
          <c:idx val="0"/>
          <c:layout>
            <c:manualLayout>
              <c:x val="-5.3803219073250544E-2"/>
              <c:y val="0.12977589339794057"/>
            </c:manualLayout>
          </c:layout>
          <c:spPr>
            <a:xfrm>
              <a:off x="4440893" y="1783907"/>
              <a:ext cx="973392" cy="34810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0822"/>
                    <a:gd name="adj2" fmla="val -38559"/>
                  </a:avLst>
                </a:prstGeom>
                <a:pattFill prst="pct75">
                  <a:fgClr>
                    <a:schemeClr val="dk1">
                      <a:lumMod val="75000"/>
                      <a:lumOff val="25000"/>
                    </a:schemeClr>
                  </a:fgClr>
                  <a:bgClr>
                    <a:schemeClr val="dk1">
                      <a:lumMod val="65000"/>
                      <a:lumOff val="35000"/>
                    </a:schemeClr>
                  </a:bgClr>
                </a:pattFill>
                <a:ln>
                  <a:noFill/>
                </a:ln>
              </c15:spPr>
              <c15:layout>
                <c:manualLayout>
                  <c:w val="0.18610123324578715"/>
                  <c:h val="0.14069597069597067"/>
                </c:manualLayout>
              </c15:layout>
            </c:ext>
          </c:extLst>
        </c:dLbl>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rgbClr val="764A6C"/>
          </a:solidFill>
          <a:ln>
            <a:noFill/>
          </a:ln>
          <a:effectLst>
            <a:outerShdw blurRad="254000" sx="102000" sy="102000" algn="ctr" rotWithShape="0">
              <a:prstClr val="black">
                <a:alpha val="20000"/>
              </a:prstClr>
            </a:outerShdw>
          </a:effectLst>
        </c:spPr>
        <c:dLbl>
          <c:idx val="0"/>
          <c:layout>
            <c:manualLayout>
              <c:x val="-0.1300165691921745"/>
              <c:y val="-2.0209252689567657E-2"/>
            </c:manualLayout>
          </c:layout>
          <c:spPr>
            <a:xfrm>
              <a:off x="1620450" y="2906929"/>
              <a:ext cx="1151317" cy="490103"/>
            </a:xfrm>
            <a:solidFill>
              <a:srgbClr val="C39BE1"/>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04486"/>
                    <a:gd name="adj2" fmla="val -84121"/>
                  </a:avLst>
                </a:prstGeom>
                <a:pattFill prst="pct75">
                  <a:fgClr>
                    <a:schemeClr val="dk1">
                      <a:lumMod val="75000"/>
                      <a:lumOff val="25000"/>
                    </a:schemeClr>
                  </a:fgClr>
                  <a:bgClr>
                    <a:schemeClr val="dk1">
                      <a:lumMod val="65000"/>
                      <a:lumOff val="35000"/>
                    </a:schemeClr>
                  </a:bgClr>
                </a:pattFill>
                <a:ln>
                  <a:noFill/>
                </a:ln>
              </c15:spPr>
              <c15:layout>
                <c:manualLayout>
                  <c:w val="0.19931469225638254"/>
                  <c:h val="0.14135819561016411"/>
                </c:manualLayout>
              </c15:layout>
            </c:ext>
          </c:extLst>
        </c:dLbl>
      </c:pivotFmt>
      <c:pivotFmt>
        <c:idx val="28"/>
        <c:spPr>
          <a:solidFill>
            <a:schemeClr val="accent2">
              <a:lumMod val="50000"/>
            </a:schemeClr>
          </a:solidFill>
          <a:ln>
            <a:noFill/>
          </a:ln>
          <a:effectLst>
            <a:outerShdw blurRad="254000" sx="102000" sy="102000" algn="ctr" rotWithShape="0">
              <a:prstClr val="black">
                <a:alpha val="20000"/>
              </a:prstClr>
            </a:outerShdw>
          </a:effectLst>
        </c:spPr>
        <c:dLbl>
          <c:idx val="0"/>
          <c:layout>
            <c:manualLayout>
              <c:x val="9.5137389608687083E-3"/>
              <c:y val="2.7358599405843485E-2"/>
            </c:manualLayout>
          </c:layout>
          <c:tx>
            <c:rich>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fld id="{52BEEB39-F512-4634-8550-ABB904793E43}" type="CATEGORYNAME">
                  <a:rPr lang="en-US" sz="1050" b="1">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[CATEGORY NAME]</a:t>
                </a:fld>
                <a:r>
                  <a:rPr lang="en-US" sz="1050" b="1" baseline="0">
                    <a:solidFill>
                      <a:schemeClr val="tx1"/>
                    </a:solidFill>
                    <a:latin typeface="+mn-lt"/>
                    <a:cs typeface="Aharoni" panose="02010803020104030203" pitchFamily="2" charset="-79"/>
                  </a:rPr>
                  <a:t>
</a:t>
                </a:r>
                <a:fld id="{A4ED814C-288A-4F01-9708-16254EEDE3D7}" type="PERCENTAGE">
                  <a:rPr lang="en-US" sz="1050" b="1" baseline="0">
                    <a:solidFill>
                      <a:schemeClr val="tx1"/>
                    </a:solidFill>
                    <a:latin typeface="+mn-lt"/>
                    <a:cs typeface="Aharoni" panose="02010803020104030203" pitchFamily="2" charset="-79"/>
                  </a:rPr>
                  <a:pPr>
                    <a:defRPr sz="1050" b="1" i="0" u="none" strike="noStrike" kern="1200" baseline="0">
                      <a:solidFill>
                        <a:schemeClr val="tx1"/>
                      </a:solidFill>
                      <a:latin typeface="+mn-lt"/>
                      <a:ea typeface="+mn-ea"/>
                      <a:cs typeface="Aharoni" panose="02010803020104030203" pitchFamily="2" charset="-79"/>
                    </a:defRPr>
                  </a:pPr>
                  <a:t>[PERCENTAGE]</a:t>
                </a:fld>
                <a:endParaRPr lang="en-US" sz="1050" b="1" baseline="0">
                  <a:solidFill>
                    <a:schemeClr val="tx1"/>
                  </a:solidFill>
                  <a:latin typeface="+mn-lt"/>
                  <a:cs typeface="Aharoni" panose="02010803020104030203" pitchFamily="2" charset="-79"/>
                </a:endParaRPr>
              </a:p>
            </c:rich>
          </c:tx>
          <c:spPr>
            <a:xfrm>
              <a:off x="1551758" y="643835"/>
              <a:ext cx="946744" cy="50236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3553"/>
                    <a:gd name="adj2" fmla="val 107748"/>
                  </a:avLst>
                </a:prstGeom>
                <a:pattFill prst="pct75">
                  <a:fgClr>
                    <a:schemeClr val="dk1">
                      <a:lumMod val="75000"/>
                      <a:lumOff val="25000"/>
                    </a:schemeClr>
                  </a:fgClr>
                  <a:bgClr>
                    <a:schemeClr val="dk1">
                      <a:lumMod val="65000"/>
                      <a:lumOff val="35000"/>
                    </a:schemeClr>
                  </a:bgClr>
                </a:pattFill>
                <a:ln>
                  <a:noFill/>
                </a:ln>
              </c15:spPr>
              <c15:layout>
                <c:manualLayout>
                  <c:w val="0.16389927745442084"/>
                  <c:h val="0.14489573418707274"/>
                </c:manualLayout>
              </c15:layout>
              <c15:dlblFieldTable/>
              <c15:showDataLabelsRange val="0"/>
            </c:ext>
          </c:extLst>
        </c:dLbl>
      </c:pivotFmt>
      <c:pivotFmt>
        <c:idx val="29"/>
        <c:spPr>
          <a:solidFill>
            <a:srgbClr val="00B050"/>
          </a:solidFill>
          <a:ln>
            <a:noFill/>
          </a:ln>
          <a:effectLst>
            <a:outerShdw blurRad="254000" sx="102000" sy="102000" algn="ctr" rotWithShape="0">
              <a:prstClr val="black">
                <a:alpha val="20000"/>
              </a:prstClr>
            </a:outerShdw>
          </a:effectLst>
        </c:spPr>
        <c:dLbl>
          <c:idx val="0"/>
          <c:layout>
            <c:manualLayout>
              <c:x val="4.2027510987412017E-2"/>
              <c:y val="1.532404603270744E-2"/>
            </c:manualLayout>
          </c:layout>
          <c:spPr>
            <a:xfrm>
              <a:off x="3937016" y="387093"/>
              <a:ext cx="1066000" cy="464267"/>
            </a:xfrm>
            <a:solidFill>
              <a:srgbClr val="D5B8EA"/>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4378"/>
                    <a:gd name="adj2" fmla="val 108680"/>
                  </a:avLst>
                </a:prstGeom>
                <a:pattFill prst="pct75">
                  <a:fgClr>
                    <a:schemeClr val="dk1">
                      <a:lumMod val="75000"/>
                      <a:lumOff val="25000"/>
                    </a:schemeClr>
                  </a:fgClr>
                  <a:bgClr>
                    <a:schemeClr val="dk1">
                      <a:lumMod val="65000"/>
                      <a:lumOff val="35000"/>
                    </a:schemeClr>
                  </a:bgClr>
                </a:pattFill>
                <a:ln>
                  <a:noFill/>
                </a:ln>
              </c15:spPr>
              <c15:layout>
                <c:manualLayout>
                  <c:w val="0.18454454976409979"/>
                  <c:h val="0.13390672319806177"/>
                </c:manualLayout>
              </c15:layout>
            </c:ext>
          </c:extLst>
        </c:dLbl>
      </c:pivotFmt>
      <c:pivotFmt>
        <c:idx val="30"/>
        <c:spPr>
          <a:solidFill>
            <a:schemeClr val="accent6">
              <a:lumMod val="60000"/>
              <a:lumOff val="40000"/>
            </a:schemeClr>
          </a:solidFill>
          <a:ln>
            <a:noFill/>
          </a:ln>
          <a:effectLst>
            <a:outerShdw blurRad="254000" sx="102000" sy="102000" algn="ctr" rotWithShape="0">
              <a:prstClr val="black">
                <a:alpha val="20000"/>
              </a:prstClr>
            </a:outerShdw>
          </a:effectLst>
        </c:spPr>
        <c:dLbl>
          <c:idx val="0"/>
          <c:layout>
            <c:manualLayout>
              <c:x val="-5.3803219073250544E-2"/>
              <c:y val="0.12977589339794057"/>
            </c:manualLayout>
          </c:layout>
          <c:spPr>
            <a:xfrm>
              <a:off x="4440893" y="1783907"/>
              <a:ext cx="973392" cy="34810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0822"/>
                    <a:gd name="adj2" fmla="val -38559"/>
                  </a:avLst>
                </a:prstGeom>
                <a:pattFill prst="pct75">
                  <a:fgClr>
                    <a:schemeClr val="dk1">
                      <a:lumMod val="75000"/>
                      <a:lumOff val="25000"/>
                    </a:schemeClr>
                  </a:fgClr>
                  <a:bgClr>
                    <a:schemeClr val="dk1">
                      <a:lumMod val="65000"/>
                      <a:lumOff val="35000"/>
                    </a:schemeClr>
                  </a:bgClr>
                </a:pattFill>
                <a:ln>
                  <a:noFill/>
                </a:ln>
              </c15:spPr>
              <c15:layout>
                <c:manualLayout>
                  <c:w val="0.18610123324578715"/>
                  <c:h val="0.14069597069597067"/>
                </c:manualLayout>
              </c15:layout>
            </c:ext>
          </c:extLst>
        </c:dLbl>
      </c:pivotFmt>
    </c:pivotFmts>
    <c:plotArea>
      <c:layout>
        <c:manualLayout>
          <c:layoutTarget val="inner"/>
          <c:xMode val="edge"/>
          <c:yMode val="edge"/>
          <c:x val="0.40481044878646033"/>
          <c:y val="0.21129560066459582"/>
          <c:w val="0.42581721529538941"/>
          <c:h val="0.75722531243227631"/>
        </c:manualLayout>
      </c:layout>
      <c:pieChart>
        <c:varyColors val="1"/>
        <c:ser>
          <c:idx val="0"/>
          <c:order val="0"/>
          <c:tx>
            <c:strRef>
              <c:f>'Sheet 2'!$V$95</c:f>
              <c:strCache>
                <c:ptCount val="1"/>
                <c:pt idx="0">
                  <c:v>Total</c:v>
                </c:pt>
              </c:strCache>
            </c:strRef>
          </c:tx>
          <c:dPt>
            <c:idx val="0"/>
            <c:bubble3D val="0"/>
            <c:explosion val="12"/>
            <c:spPr>
              <a:solidFill>
                <a:srgbClr val="764A6C"/>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891-4546-B25F-334501C29014}"/>
              </c:ext>
            </c:extLst>
          </c:dPt>
          <c:dPt>
            <c:idx val="1"/>
            <c:bubble3D val="0"/>
            <c:explosion val="18"/>
            <c:spPr>
              <a:solidFill>
                <a:schemeClr val="accent2">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891-4546-B25F-334501C29014}"/>
              </c:ext>
            </c:extLst>
          </c:dPt>
          <c:dPt>
            <c:idx val="2"/>
            <c:bubble3D val="0"/>
            <c:spPr>
              <a:solidFill>
                <a:srgbClr val="7030A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891-4546-B25F-334501C29014}"/>
              </c:ext>
            </c:extLst>
          </c:dPt>
          <c:dPt>
            <c:idx val="3"/>
            <c:bubble3D val="0"/>
            <c:spPr>
              <a:solidFill>
                <a:schemeClr val="accent6">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891-4546-B25F-334501C29014}"/>
              </c:ext>
            </c:extLst>
          </c:dPt>
          <c:dLbls>
            <c:dLbl>
              <c:idx val="0"/>
              <c:layout>
                <c:manualLayout>
                  <c:x val="-0.1300165691921745"/>
                  <c:y val="-2.0209252689567657E-2"/>
                </c:manualLayout>
              </c:layout>
              <c:spPr>
                <a:xfrm>
                  <a:off x="1620450" y="2906929"/>
                  <a:ext cx="1151317" cy="490103"/>
                </a:xfrm>
                <a:solidFill>
                  <a:srgbClr val="C39BE1"/>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04486"/>
                        <a:gd name="adj2" fmla="val -84121"/>
                      </a:avLst>
                    </a:prstGeom>
                    <a:pattFill prst="pct75">
                      <a:fgClr>
                        <a:schemeClr val="dk1">
                          <a:lumMod val="75000"/>
                          <a:lumOff val="25000"/>
                        </a:schemeClr>
                      </a:fgClr>
                      <a:bgClr>
                        <a:schemeClr val="dk1">
                          <a:lumMod val="65000"/>
                          <a:lumOff val="35000"/>
                        </a:schemeClr>
                      </a:bgClr>
                    </a:pattFill>
                    <a:ln>
                      <a:noFill/>
                    </a:ln>
                  </c15:spPr>
                  <c15:layout>
                    <c:manualLayout>
                      <c:w val="0.19931469225638254"/>
                      <c:h val="0.14135819561016411"/>
                    </c:manualLayout>
                  </c15:layout>
                </c:ext>
                <c:ext xmlns:c16="http://schemas.microsoft.com/office/drawing/2014/chart" uri="{C3380CC4-5D6E-409C-BE32-E72D297353CC}">
                  <c16:uniqueId val="{00000001-2891-4546-B25F-334501C29014}"/>
                </c:ext>
              </c:extLst>
            </c:dLbl>
            <c:dLbl>
              <c:idx val="1"/>
              <c:layout>
                <c:manualLayout>
                  <c:x val="9.5137389608687083E-3"/>
                  <c:y val="2.7358599405843485E-2"/>
                </c:manualLayout>
              </c:layout>
              <c:tx>
                <c:rich>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fld id="{52BEEB39-F512-4634-8550-ABB904793E43}" type="CATEGORYNAME">
                      <a:rPr lang="en-US" sz="1050" b="1">
                        <a:solidFill>
                          <a:schemeClr val="tx1"/>
                        </a:solidFill>
                        <a:latin typeface="+mn-lt"/>
                        <a:cs typeface="Aharoni" panose="02010803020104030203" pitchFamily="2" charset="-79"/>
                      </a:rPr>
                      <a:pPr>
                        <a:defRPr sz="1050">
                          <a:solidFill>
                            <a:schemeClr val="tx1"/>
                          </a:solidFill>
                          <a:cs typeface="Aharoni" panose="02010803020104030203" pitchFamily="2" charset="-79"/>
                        </a:defRPr>
                      </a:pPr>
                      <a:t>[CATEGORY NAME]</a:t>
                    </a:fld>
                    <a:r>
                      <a:rPr lang="en-US" sz="1050" b="1" baseline="0" dirty="0">
                        <a:solidFill>
                          <a:schemeClr val="tx1"/>
                        </a:solidFill>
                        <a:latin typeface="+mn-lt"/>
                        <a:cs typeface="Aharoni" panose="02010803020104030203" pitchFamily="2" charset="-79"/>
                      </a:rPr>
                      <a:t>
</a:t>
                    </a:r>
                    <a:fld id="{A4ED814C-288A-4F01-9708-16254EEDE3D7}" type="PERCENTAGE">
                      <a:rPr lang="en-US" sz="1050" b="1" baseline="0">
                        <a:solidFill>
                          <a:schemeClr val="tx1"/>
                        </a:solidFill>
                        <a:latin typeface="+mn-lt"/>
                        <a:cs typeface="Aharoni" panose="02010803020104030203" pitchFamily="2" charset="-79"/>
                      </a:rPr>
                      <a:pPr>
                        <a:defRPr sz="1050">
                          <a:solidFill>
                            <a:schemeClr val="tx1"/>
                          </a:solidFill>
                          <a:cs typeface="Aharoni" panose="02010803020104030203" pitchFamily="2" charset="-79"/>
                        </a:defRPr>
                      </a:pPr>
                      <a:t>[PERCENTAGE]</a:t>
                    </a:fld>
                    <a:endParaRPr lang="en-US" sz="1050" b="1" baseline="0" dirty="0">
                      <a:solidFill>
                        <a:schemeClr val="tx1"/>
                      </a:solidFill>
                      <a:latin typeface="+mn-lt"/>
                      <a:cs typeface="Aharoni" panose="02010803020104030203" pitchFamily="2" charset="-79"/>
                    </a:endParaRPr>
                  </a:p>
                </c:rich>
              </c:tx>
              <c:spPr>
                <a:xfrm>
                  <a:off x="1551758" y="643835"/>
                  <a:ext cx="946744" cy="50236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3553"/>
                        <a:gd name="adj2" fmla="val 107748"/>
                      </a:avLst>
                    </a:prstGeom>
                    <a:pattFill prst="pct75">
                      <a:fgClr>
                        <a:schemeClr val="dk1">
                          <a:lumMod val="75000"/>
                          <a:lumOff val="25000"/>
                        </a:schemeClr>
                      </a:fgClr>
                      <a:bgClr>
                        <a:schemeClr val="dk1">
                          <a:lumMod val="65000"/>
                          <a:lumOff val="35000"/>
                        </a:schemeClr>
                      </a:bgClr>
                    </a:pattFill>
                    <a:ln>
                      <a:noFill/>
                    </a:ln>
                  </c15:spPr>
                  <c15:layout>
                    <c:manualLayout>
                      <c:w val="0.16389927745442084"/>
                      <c:h val="0.14489573418707274"/>
                    </c:manualLayout>
                  </c15:layout>
                  <c15:dlblFieldTable/>
                  <c15:showDataLabelsRange val="0"/>
                </c:ext>
                <c:ext xmlns:c16="http://schemas.microsoft.com/office/drawing/2014/chart" uri="{C3380CC4-5D6E-409C-BE32-E72D297353CC}">
                  <c16:uniqueId val="{00000003-2891-4546-B25F-334501C29014}"/>
                </c:ext>
              </c:extLst>
            </c:dLbl>
            <c:dLbl>
              <c:idx val="2"/>
              <c:layout>
                <c:manualLayout>
                  <c:x val="4.2027510987412017E-2"/>
                  <c:y val="1.532404603270744E-2"/>
                </c:manualLayout>
              </c:layout>
              <c:spPr>
                <a:xfrm>
                  <a:off x="3937016" y="387093"/>
                  <a:ext cx="1066000" cy="464267"/>
                </a:xfrm>
                <a:solidFill>
                  <a:srgbClr val="D5B8EA"/>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4378"/>
                        <a:gd name="adj2" fmla="val 108680"/>
                      </a:avLst>
                    </a:prstGeom>
                    <a:pattFill prst="pct75">
                      <a:fgClr>
                        <a:schemeClr val="dk1">
                          <a:lumMod val="75000"/>
                          <a:lumOff val="25000"/>
                        </a:schemeClr>
                      </a:fgClr>
                      <a:bgClr>
                        <a:schemeClr val="dk1">
                          <a:lumMod val="65000"/>
                          <a:lumOff val="35000"/>
                        </a:schemeClr>
                      </a:bgClr>
                    </a:pattFill>
                    <a:ln>
                      <a:noFill/>
                    </a:ln>
                  </c15:spPr>
                  <c15:layout>
                    <c:manualLayout>
                      <c:w val="0.18454454976409979"/>
                      <c:h val="0.13390672319806177"/>
                    </c:manualLayout>
                  </c15:layout>
                </c:ext>
                <c:ext xmlns:c16="http://schemas.microsoft.com/office/drawing/2014/chart" uri="{C3380CC4-5D6E-409C-BE32-E72D297353CC}">
                  <c16:uniqueId val="{00000005-2891-4546-B25F-334501C29014}"/>
                </c:ext>
              </c:extLst>
            </c:dLbl>
            <c:dLbl>
              <c:idx val="3"/>
              <c:layout>
                <c:manualLayout>
                  <c:x val="-5.3803219073250544E-2"/>
                  <c:y val="0.12977589339794057"/>
                </c:manualLayout>
              </c:layout>
              <c:spPr>
                <a:xfrm>
                  <a:off x="4440893" y="1783907"/>
                  <a:ext cx="973392" cy="348107"/>
                </a:xfrm>
                <a:solidFill>
                  <a:srgbClr val="5B9BD5">
                    <a:lumMod val="20000"/>
                    <a:lumOff val="8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0822"/>
                        <a:gd name="adj2" fmla="val -38559"/>
                      </a:avLst>
                    </a:prstGeom>
                    <a:pattFill prst="pct75">
                      <a:fgClr>
                        <a:schemeClr val="dk1">
                          <a:lumMod val="75000"/>
                          <a:lumOff val="25000"/>
                        </a:schemeClr>
                      </a:fgClr>
                      <a:bgClr>
                        <a:schemeClr val="dk1">
                          <a:lumMod val="65000"/>
                          <a:lumOff val="35000"/>
                        </a:schemeClr>
                      </a:bgClr>
                    </a:pattFill>
                    <a:ln>
                      <a:noFill/>
                    </a:ln>
                  </c15:spPr>
                  <c15:layout>
                    <c:manualLayout>
                      <c:w val="0.18610123324578715"/>
                      <c:h val="0.14069597069597067"/>
                    </c:manualLayout>
                  </c15:layout>
                </c:ext>
                <c:ext xmlns:c16="http://schemas.microsoft.com/office/drawing/2014/chart" uri="{C3380CC4-5D6E-409C-BE32-E72D297353CC}">
                  <c16:uniqueId val="{00000007-2891-4546-B25F-334501C29014}"/>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Aharoni" panose="02010803020104030203" pitchFamily="2" charset="-79"/>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extLst>
          </c:dLbls>
          <c:cat>
            <c:multiLvlStrRef>
              <c:f>'Sheet 2'!$U$96:$U$102</c:f>
              <c:multiLvlStrCache>
                <c:ptCount val="4"/>
                <c:lvl>
                  <c:pt idx="0">
                    <c:v>Female</c:v>
                  </c:pt>
                  <c:pt idx="1">
                    <c:v>Male</c:v>
                  </c:pt>
                  <c:pt idx="2">
                    <c:v>Female</c:v>
                  </c:pt>
                  <c:pt idx="3">
                    <c:v>Male</c:v>
                  </c:pt>
                </c:lvl>
                <c:lvl>
                  <c:pt idx="0">
                    <c:v>No</c:v>
                  </c:pt>
                  <c:pt idx="2">
                    <c:v>Yes</c:v>
                  </c:pt>
                </c:lvl>
              </c:multiLvlStrCache>
            </c:multiLvlStrRef>
          </c:cat>
          <c:val>
            <c:numRef>
              <c:f>'Sheet 2'!$V$96:$V$102</c:f>
              <c:numCache>
                <c:formatCode>General</c:formatCode>
                <c:ptCount val="4"/>
                <c:pt idx="0">
                  <c:v>70</c:v>
                </c:pt>
                <c:pt idx="1">
                  <c:v>67</c:v>
                </c:pt>
                <c:pt idx="2">
                  <c:v>1</c:v>
                </c:pt>
                <c:pt idx="3">
                  <c:v>65</c:v>
                </c:pt>
              </c:numCache>
            </c:numRef>
          </c:val>
          <c:extLst>
            <c:ext xmlns:c16="http://schemas.microsoft.com/office/drawing/2014/chart" uri="{C3380CC4-5D6E-409C-BE32-E72D297353CC}">
              <c16:uniqueId val="{00000008-2891-4546-B25F-334501C29014}"/>
            </c:ext>
          </c:extLst>
        </c:ser>
        <c:dLbls>
          <c:dLblPos val="ctr"/>
          <c:showLegendKey val="0"/>
          <c:showVal val="0"/>
          <c:showCatName val="0"/>
          <c:showSerName val="0"/>
          <c:showPercent val="1"/>
          <c:showBubbleSize val="0"/>
          <c:showLeaderLines val="0"/>
        </c:dLbls>
        <c:firstSliceAng val="129"/>
      </c:pieChart>
      <c:spPr>
        <a:noFill/>
        <a:ln>
          <a:noFill/>
        </a:ln>
        <a:effectLst/>
      </c:spPr>
    </c:plotArea>
    <c:legend>
      <c:legendPos val="l"/>
      <c:layout>
        <c:manualLayout>
          <c:xMode val="edge"/>
          <c:yMode val="edge"/>
          <c:x val="1.9380467715392934E-2"/>
          <c:y val="0.41432275824908887"/>
          <c:w val="0.20033031339852247"/>
          <c:h val="0.2827204291771220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 (version 1).xlsb.xlsx]Sheet 2!PivotTable16</c:name>
    <c:fmtId val="32"/>
  </c:pivotSource>
  <c:chart>
    <c:title>
      <c:tx>
        <c:rich>
          <a:bodyPr rot="0" spcFirstLastPara="1" vertOverflow="ellipsis" vert="horz" wrap="square" anchor="ctr" anchorCtr="1"/>
          <a:lstStyle/>
          <a:p>
            <a:pPr>
              <a:defRPr sz="1600" b="0" i="1" u="none" strike="noStrike" kern="1200" spc="0" baseline="0">
                <a:solidFill>
                  <a:srgbClr val="C00000"/>
                </a:solidFill>
                <a:latin typeface="Aharoni" panose="02010803020104030203" pitchFamily="2" charset="-79"/>
                <a:ea typeface="+mn-ea"/>
                <a:cs typeface="Aharoni" panose="02010803020104030203" pitchFamily="2" charset="-79"/>
              </a:defRPr>
            </a:pPr>
            <a:r>
              <a:rPr lang="en-US" sz="1600" b="0" i="1">
                <a:solidFill>
                  <a:srgbClr val="C00000"/>
                </a:solidFill>
                <a:latin typeface="Aharoni" panose="02010803020104030203" pitchFamily="2" charset="-79"/>
                <a:cs typeface="Aharoni" panose="02010803020104030203" pitchFamily="2" charset="-79"/>
              </a:rPr>
              <a:t>AVERAGE EJECTION FRACTION </a:t>
            </a:r>
          </a:p>
        </c:rich>
      </c:tx>
      <c:layout>
        <c:manualLayout>
          <c:xMode val="edge"/>
          <c:yMode val="edge"/>
          <c:x val="0.23956870209112002"/>
          <c:y val="5.3799441634400723E-2"/>
        </c:manualLayout>
      </c:layout>
      <c:overlay val="0"/>
      <c:spPr>
        <a:noFill/>
        <a:ln>
          <a:noFill/>
        </a:ln>
        <a:effectLst/>
      </c:spPr>
      <c:txPr>
        <a:bodyPr rot="0" spcFirstLastPara="1" vertOverflow="ellipsis" vert="horz" wrap="square" anchor="ctr" anchorCtr="1"/>
        <a:lstStyle/>
        <a:p>
          <a:pPr>
            <a:defRPr sz="1600" b="0" i="1" u="none" strike="noStrike" kern="1200" spc="0" baseline="0">
              <a:solidFill>
                <a:srgbClr val="C0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spPr>
          <a:gradFill flip="none" rotWithShape="1">
            <a:gsLst>
              <a:gs pos="60000">
                <a:srgbClr val="6A5E26"/>
              </a:gs>
              <a:gs pos="0">
                <a:srgbClr val="A20000">
                  <a:lumMod val="99000"/>
                  <a:lumOff val="1000"/>
                </a:srgbClr>
              </a:gs>
              <a:gs pos="70000">
                <a:schemeClr val="accent6">
                  <a:lumMod val="75000"/>
                </a:schemeClr>
              </a:gs>
              <a:gs pos="100000">
                <a:schemeClr val="accent6">
                  <a:lumMod val="75000"/>
                </a:schemeClr>
              </a:gs>
            </a:gsLst>
            <a:path path="circle">
              <a:fillToRect l="100000" t="100000"/>
            </a:path>
            <a:tileRect r="-100000" b="-100000"/>
          </a:gradFill>
          <a:ln>
            <a:noFill/>
          </a:ln>
          <a:effectLst>
            <a:outerShdw sx="200000" sy="200000" algn="ctr" rotWithShape="0">
              <a:srgbClr val="000000"/>
            </a:outerShdw>
          </a:effectLst>
          <a:scene3d>
            <a:camera prst="orthographicFront"/>
            <a:lightRig rig="threePt" dir="t"/>
          </a:scene3d>
          <a:sp3d prstMaterial="flat"/>
        </c:spPr>
        <c:marker>
          <c:symbol val="none"/>
        </c:marker>
        <c:dLbl>
          <c:idx val="0"/>
          <c:spPr>
            <a:gradFill>
              <a:gsLst>
                <a:gs pos="0">
                  <a:srgbClr val="A20000"/>
                </a:gs>
                <a:gs pos="46000">
                  <a:schemeClr val="accent6">
                    <a:lumMod val="75000"/>
                  </a:schemeClr>
                </a:gs>
                <a:gs pos="100000">
                  <a:schemeClr val="accent6">
                    <a:lumMod val="75000"/>
                  </a:schemeClr>
                </a:gs>
              </a:gsLst>
              <a:path path="circle">
                <a:fillToRect l="100000" t="100000"/>
              </a:path>
            </a:gra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60000">
                <a:srgbClr val="6A5E26"/>
              </a:gs>
              <a:gs pos="0">
                <a:srgbClr val="A20000">
                  <a:lumMod val="99000"/>
                  <a:lumOff val="1000"/>
                </a:srgbClr>
              </a:gs>
              <a:gs pos="70000">
                <a:schemeClr val="accent6">
                  <a:lumMod val="75000"/>
                </a:schemeClr>
              </a:gs>
              <a:gs pos="100000">
                <a:schemeClr val="accent6">
                  <a:lumMod val="75000"/>
                </a:schemeClr>
              </a:gs>
            </a:gsLst>
            <a:path path="circle">
              <a:fillToRect l="100000" t="100000"/>
            </a:path>
            <a:tileRect r="-100000" b="-100000"/>
          </a:gradFill>
          <a:ln>
            <a:noFill/>
          </a:ln>
          <a:effectLst>
            <a:outerShdw sx="200000" sy="200000" algn="ctr" rotWithShape="0">
              <a:srgbClr val="000000"/>
            </a:outerShdw>
          </a:effectLst>
          <a:scene3d>
            <a:camera prst="orthographicFront"/>
            <a:lightRig rig="threePt" dir="t"/>
          </a:scene3d>
          <a:sp3d prstMaterial="flat"/>
        </c:spPr>
        <c:dLbl>
          <c:idx val="0"/>
          <c:layout>
            <c:manualLayout>
              <c:x val="-1.1141379632809886E-2"/>
              <c:y val="-0.13563087885867828"/>
            </c:manualLayout>
          </c:layout>
          <c:spPr>
            <a:gradFill>
              <a:gsLst>
                <a:gs pos="0">
                  <a:schemeClr val="accent6">
                    <a:lumMod val="75000"/>
                  </a:schemeClr>
                </a:gs>
                <a:gs pos="46000">
                  <a:schemeClr val="accent6">
                    <a:lumMod val="50000"/>
                  </a:schemeClr>
                </a:gs>
                <a:gs pos="100000">
                  <a:schemeClr val="accent6">
                    <a:lumMod val="50000"/>
                  </a:schemeClr>
                </a:gs>
              </a:gsLst>
              <a:path path="circle">
                <a:fillToRect l="100000" t="100000"/>
              </a:path>
            </a:gra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95000"/>
                      <a:lumOff val="5000"/>
                    </a:schemeClr>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60000">
                <a:srgbClr val="6A5E26"/>
              </a:gs>
              <a:gs pos="0">
                <a:srgbClr val="A20000">
                  <a:lumMod val="99000"/>
                  <a:lumOff val="1000"/>
                </a:srgbClr>
              </a:gs>
              <a:gs pos="70000">
                <a:schemeClr val="accent6">
                  <a:lumMod val="75000"/>
                </a:schemeClr>
              </a:gs>
              <a:gs pos="100000">
                <a:schemeClr val="accent6">
                  <a:lumMod val="75000"/>
                </a:schemeClr>
              </a:gs>
            </a:gsLst>
            <a:path path="circle">
              <a:fillToRect l="100000" t="100000"/>
            </a:path>
            <a:tileRect r="-100000" b="-100000"/>
          </a:gradFill>
          <a:ln>
            <a:noFill/>
          </a:ln>
          <a:effectLst>
            <a:outerShdw sx="200000" sy="200000" algn="ctr" rotWithShape="0">
              <a:srgbClr val="000000"/>
            </a:outerShdw>
          </a:effectLst>
          <a:scene3d>
            <a:camera prst="orthographicFront"/>
            <a:lightRig rig="threePt" dir="t"/>
          </a:scene3d>
          <a:sp3d prstMaterial="flat"/>
        </c:spPr>
        <c:dLbl>
          <c:idx val="0"/>
          <c:layout>
            <c:manualLayout>
              <c:x val="5.5444706927004983E-2"/>
              <c:y val="-0.12668354272385804"/>
            </c:manualLayout>
          </c:layout>
          <c:spPr>
            <a:gradFill>
              <a:gsLst>
                <a:gs pos="0">
                  <a:srgbClr val="A20000"/>
                </a:gs>
                <a:gs pos="58000">
                  <a:srgbClr val="B90000"/>
                </a:gs>
                <a:gs pos="58000">
                  <a:srgbClr val="A20000"/>
                </a:gs>
                <a:gs pos="100000">
                  <a:srgbClr val="FF4747"/>
                </a:gs>
              </a:gsLst>
              <a:path path="circle">
                <a:fillToRect l="100000" t="100000"/>
              </a:path>
            </a:gra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2">
                      <a:lumMod val="10000"/>
                    </a:schemeClr>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60000">
                <a:srgbClr val="6A5E26"/>
              </a:gs>
              <a:gs pos="0">
                <a:srgbClr val="A20000">
                  <a:lumMod val="99000"/>
                  <a:lumOff val="1000"/>
                </a:srgbClr>
              </a:gs>
              <a:gs pos="70000">
                <a:schemeClr val="accent6">
                  <a:lumMod val="75000"/>
                </a:schemeClr>
              </a:gs>
              <a:gs pos="100000">
                <a:schemeClr val="accent6">
                  <a:lumMod val="75000"/>
                </a:schemeClr>
              </a:gs>
            </a:gsLst>
            <a:path path="circle">
              <a:fillToRect l="100000" t="100000"/>
            </a:path>
            <a:tileRect r="-100000" b="-100000"/>
          </a:gradFill>
          <a:ln>
            <a:noFill/>
          </a:ln>
          <a:effectLst>
            <a:outerShdw sx="200000" sy="200000" algn="ctr" rotWithShape="0">
              <a:srgbClr val="000000"/>
            </a:outerShdw>
          </a:effectLst>
          <a:scene3d>
            <a:camera prst="orthographicFront"/>
            <a:lightRig rig="threePt" dir="t"/>
          </a:scene3d>
          <a:sp3d prstMaterial="flat"/>
        </c:spPr>
        <c:marker>
          <c:symbol val="none"/>
        </c:marker>
        <c:dLbl>
          <c:idx val="0"/>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a:outerShdw sx="200000" sy="200000" algn="ctr" rotWithShape="0">
              <a:srgbClr val="000000"/>
            </a:outerShdw>
          </a:effectLst>
          <a:scene3d>
            <a:camera prst="orthographicFront"/>
            <a:lightRig rig="threePt" dir="t"/>
          </a:scene3d>
          <a:sp3d prstMaterial="flat"/>
        </c:spPr>
        <c:dLbl>
          <c:idx val="0"/>
          <c:layout>
            <c:manualLayout>
              <c:x val="-1.1141379632809886E-2"/>
              <c:y val="-0.13563087885867828"/>
            </c:manualLayout>
          </c:layout>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95000"/>
                      <a:lumOff val="5000"/>
                    </a:schemeClr>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a:outerShdw sx="200000" sy="200000" algn="ctr" rotWithShape="0">
              <a:srgbClr val="000000"/>
            </a:outerShdw>
          </a:effectLst>
          <a:scene3d>
            <a:camera prst="orthographicFront"/>
            <a:lightRig rig="threePt" dir="t"/>
          </a:scene3d>
          <a:sp3d prstMaterial="flat"/>
        </c:spPr>
        <c:dLbl>
          <c:idx val="0"/>
          <c:layout>
            <c:manualLayout>
              <c:x val="5.5444706927004983E-2"/>
              <c:y val="-0.12668354272385804"/>
            </c:manualLayout>
          </c:layout>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2">
                      <a:lumMod val="10000"/>
                    </a:schemeClr>
                  </a:solidFill>
                  <a:latin typeface="+mj-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7"/>
        <c:spPr>
          <a:solidFill>
            <a:srgbClr val="C00000"/>
          </a:solidFill>
          <a:ln>
            <a:noFill/>
          </a:ln>
          <a:effectLst/>
          <a:sp3d/>
        </c:spPr>
        <c:dLbl>
          <c:idx val="0"/>
          <c:layout>
            <c:manualLayout>
              <c:x val="1.1362503773335324E-2"/>
              <c:y val="-4.246900766090218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8"/>
        <c:spPr>
          <a:solidFill>
            <a:schemeClr val="accent6">
              <a:lumMod val="75000"/>
            </a:schemeClr>
          </a:solidFill>
          <a:ln>
            <a:noFill/>
          </a:ln>
          <a:effectLst/>
          <a:sp3d/>
        </c:spPr>
        <c:dLbl>
          <c:idx val="0"/>
          <c:layout>
            <c:manualLayout>
              <c:x val="1.7983175263310369E-4"/>
              <c:y val="-8.493801532180436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0"/>
        <c:spPr>
          <a:solidFill>
            <a:schemeClr val="accent6">
              <a:lumMod val="75000"/>
            </a:schemeClr>
          </a:solidFill>
          <a:ln>
            <a:noFill/>
          </a:ln>
          <a:effectLst/>
          <a:sp3d/>
        </c:spPr>
        <c:dLbl>
          <c:idx val="0"/>
          <c:layout>
            <c:manualLayout>
              <c:x val="1.7983175263310369E-4"/>
              <c:y val="-8.493801532180436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1"/>
        <c:spPr>
          <a:solidFill>
            <a:srgbClr val="C00000"/>
          </a:solidFill>
          <a:ln>
            <a:noFill/>
          </a:ln>
          <a:effectLst/>
          <a:sp3d/>
        </c:spPr>
        <c:dLbl>
          <c:idx val="0"/>
          <c:layout>
            <c:manualLayout>
              <c:x val="1.1362503773335324E-2"/>
              <c:y val="-4.246900766090218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accent6">
              <a:lumMod val="75000"/>
            </a:schemeClr>
          </a:solidFill>
          <a:ln>
            <a:noFill/>
          </a:ln>
          <a:effectLst/>
          <a:sp3d/>
        </c:spPr>
        <c:dLbl>
          <c:idx val="0"/>
          <c:layout>
            <c:manualLayout>
              <c:x val="1.7983175263310369E-4"/>
              <c:y val="-8.493801532180436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4"/>
        <c:spPr>
          <a:solidFill>
            <a:srgbClr val="C00000"/>
          </a:solidFill>
          <a:ln>
            <a:noFill/>
          </a:ln>
          <a:effectLst/>
          <a:sp3d/>
        </c:spPr>
        <c:dLbl>
          <c:idx val="0"/>
          <c:layout>
            <c:manualLayout>
              <c:x val="1.1362503773335324E-2"/>
              <c:y val="-4.2469007660902181E-17"/>
            </c:manualLayout>
          </c:layout>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6.7019637315610225E-2"/>
          <c:y val="0.22618407797907394"/>
          <c:w val="0.86241710132266747"/>
          <c:h val="0.54615780904438838"/>
        </c:manualLayout>
      </c:layout>
      <c:pieChart>
        <c:varyColors val="1"/>
        <c:ser>
          <c:idx val="0"/>
          <c:order val="0"/>
          <c:tx>
            <c:strRef>
              <c:f>'Sheet 2'!$B$123</c:f>
              <c:strCache>
                <c:ptCount val="1"/>
                <c:pt idx="0">
                  <c:v>Total</c:v>
                </c:pt>
              </c:strCache>
            </c:strRef>
          </c:tx>
          <c:dPt>
            <c:idx val="0"/>
            <c:bubble3D val="0"/>
            <c:explosion val="13"/>
            <c:spPr>
              <a:solidFill>
                <a:schemeClr val="accent2">
                  <a:lumMod val="75000"/>
                </a:schemeClr>
              </a:solidFill>
              <a:ln>
                <a:noFill/>
              </a:ln>
              <a:effectLst/>
              <a:sp3d/>
            </c:spPr>
            <c:extLst>
              <c:ext xmlns:c16="http://schemas.microsoft.com/office/drawing/2014/chart" uri="{C3380CC4-5D6E-409C-BE32-E72D297353CC}">
                <c16:uniqueId val="{00000001-0197-4FB5-8F14-025AD5FDAE10}"/>
              </c:ext>
            </c:extLst>
          </c:dPt>
          <c:dPt>
            <c:idx val="1"/>
            <c:bubble3D val="0"/>
            <c:spPr>
              <a:solidFill>
                <a:srgbClr val="FF0000"/>
              </a:solidFill>
              <a:ln>
                <a:noFill/>
              </a:ln>
              <a:effectLst/>
              <a:sp3d/>
            </c:spPr>
            <c:extLst>
              <c:ext xmlns:c16="http://schemas.microsoft.com/office/drawing/2014/chart" uri="{C3380CC4-5D6E-409C-BE32-E72D297353CC}">
                <c16:uniqueId val="{00000003-0197-4FB5-8F14-025AD5FDAE10}"/>
              </c:ext>
            </c:extLst>
          </c:dPt>
          <c:dLbls>
            <c:dLbl>
              <c:idx val="0"/>
              <c:layout>
                <c:manualLayout>
                  <c:x val="-7.3804769861272906E-2"/>
                  <c:y val="0.18493570116350266"/>
                </c:manualLayout>
              </c:layout>
              <c:tx>
                <c:rich>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fld id="{4859A859-F9AD-4779-AA97-ACECE61C1132}" type="VALUE">
                      <a:rPr lang="en-US" sz="1200">
                        <a:latin typeface="Arial Black" panose="020B0A04020102020204" pitchFamily="34" charset="0"/>
                      </a:rPr>
                      <a:pPr>
                        <a:defRPr>
                          <a:solidFill>
                            <a:schemeClr val="bg1"/>
                          </a:solidFill>
                        </a:defRPr>
                      </a:pPr>
                      <a:t>[VALUE]</a:t>
                    </a:fld>
                    <a:r>
                      <a:rPr lang="en-US" sz="1200" baseline="0" dirty="0">
                        <a:latin typeface="Arial Black" panose="020B0A04020102020204" pitchFamily="34" charset="0"/>
                      </a:rPr>
                      <a:t>, </a:t>
                    </a:r>
                  </a:p>
                  <a:p>
                    <a:pPr>
                      <a:defRPr>
                        <a:solidFill>
                          <a:schemeClr val="bg1"/>
                        </a:solidFill>
                      </a:defRPr>
                    </a:pPr>
                    <a:fld id="{473D9A60-9F6C-4192-B43B-E4A7D71A1FB1}" type="PERCENTAGE">
                      <a:rPr lang="en-US" sz="1200" baseline="0" smtClean="0">
                        <a:latin typeface="Arial Black" panose="020B0A04020102020204" pitchFamily="34" charset="0"/>
                      </a:rPr>
                      <a:pPr>
                        <a:defRPr>
                          <a:solidFill>
                            <a:schemeClr val="bg1"/>
                          </a:solidFill>
                        </a:defRPr>
                      </a:pPr>
                      <a:t>[PERCENTAGE]</a:t>
                    </a:fld>
                    <a:endParaRPr lang="en-US"/>
                  </a:p>
                </c:rich>
              </c:tx>
              <c:spPr>
                <a:xfrm>
                  <a:off x="3835157" y="3503697"/>
                  <a:ext cx="1525831" cy="662051"/>
                </a:xfrm>
                <a:solidFill>
                  <a:schemeClr val="accent2">
                    <a:lumMod val="50000"/>
                  </a:schemeClr>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64288"/>
                        <a:gd name="adj2" fmla="val -169250"/>
                        <a:gd name="adj3" fmla="val 16667"/>
                      </a:avLst>
                    </a:prstGeom>
                    <a:noFill/>
                    <a:ln>
                      <a:noFill/>
                    </a:ln>
                  </c15:spPr>
                  <c15:layout>
                    <c:manualLayout>
                      <c:w val="0.23291974905996105"/>
                      <c:h val="0.12769136558481323"/>
                    </c:manualLayout>
                  </c15:layout>
                  <c15:dlblFieldTable/>
                  <c15:showDataLabelsRange val="0"/>
                </c:ext>
                <c:ext xmlns:c16="http://schemas.microsoft.com/office/drawing/2014/chart" uri="{C3380CC4-5D6E-409C-BE32-E72D297353CC}">
                  <c16:uniqueId val="{00000001-0197-4FB5-8F14-025AD5FDAE10}"/>
                </c:ext>
              </c:extLst>
            </c:dLbl>
            <c:dLbl>
              <c:idx val="1"/>
              <c:layout>
                <c:manualLayout>
                  <c:x val="1.3599042562034119E-2"/>
                  <c:y val="-0.14329445347194433"/>
                </c:manualLayout>
              </c:layout>
              <c:tx>
                <c:rich>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fld id="{B20CF0DD-9821-4587-A5CE-F3E92632D650}" type="VALUE">
                      <a:rPr lang="en-US" sz="1200" i="0">
                        <a:solidFill>
                          <a:schemeClr val="bg1"/>
                        </a:solidFill>
                        <a:latin typeface="Arial Black" panose="020B0A04020102020204" pitchFamily="34" charset="0"/>
                      </a:rPr>
                      <a:pPr>
                        <a:defRPr>
                          <a:solidFill>
                            <a:schemeClr val="bg1"/>
                          </a:solidFill>
                        </a:defRPr>
                      </a:pPr>
                      <a:t>[VALUE]</a:t>
                    </a:fld>
                    <a:r>
                      <a:rPr lang="en-US" sz="1200" i="0" baseline="0" dirty="0">
                        <a:solidFill>
                          <a:schemeClr val="bg1"/>
                        </a:solidFill>
                        <a:latin typeface="Arial Black" panose="020B0A04020102020204" pitchFamily="34" charset="0"/>
                      </a:rPr>
                      <a:t>, </a:t>
                    </a:r>
                  </a:p>
                  <a:p>
                    <a:pPr>
                      <a:defRPr>
                        <a:solidFill>
                          <a:schemeClr val="bg1"/>
                        </a:solidFill>
                      </a:defRPr>
                    </a:pPr>
                    <a:fld id="{3A458832-43C3-4E68-8DCF-B15B2899F62B}" type="PERCENTAGE">
                      <a:rPr lang="en-US" sz="1200" i="0" baseline="0" smtClean="0">
                        <a:solidFill>
                          <a:schemeClr val="bg1"/>
                        </a:solidFill>
                        <a:latin typeface="Arial Black" panose="020B0A04020102020204" pitchFamily="34" charset="0"/>
                      </a:rPr>
                      <a:pPr>
                        <a:defRPr>
                          <a:solidFill>
                            <a:schemeClr val="bg1"/>
                          </a:solidFill>
                        </a:defRPr>
                      </a:pPr>
                      <a:t>[PERCENTAGE]</a:t>
                    </a:fld>
                    <a:endParaRPr lang="en-US"/>
                  </a:p>
                </c:rich>
              </c:tx>
              <c:spPr>
                <a:xfrm>
                  <a:off x="369432" y="1217934"/>
                  <a:ext cx="1054227" cy="724725"/>
                </a:xfrm>
                <a:solidFill>
                  <a:srgbClr val="C00000"/>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17544"/>
                        <a:gd name="adj2" fmla="val 128318"/>
                        <a:gd name="adj3" fmla="val 16667"/>
                      </a:avLst>
                    </a:prstGeom>
                    <a:noFill/>
                    <a:ln>
                      <a:noFill/>
                    </a:ln>
                  </c15:spPr>
                  <c15:layout>
                    <c:manualLayout>
                      <c:w val="0.18565276531358346"/>
                      <c:h val="0.13977964328249537"/>
                    </c:manualLayout>
                  </c15:layout>
                  <c15:dlblFieldTable/>
                  <c15:showDataLabelsRange val="0"/>
                </c:ext>
                <c:ext xmlns:c16="http://schemas.microsoft.com/office/drawing/2014/chart" uri="{C3380CC4-5D6E-409C-BE32-E72D297353CC}">
                  <c16:uniqueId val="{00000003-0197-4FB5-8F14-025AD5FDAE10}"/>
                </c:ext>
              </c:extLst>
            </c:dLbl>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ext>
            </c:extLst>
          </c:dLbls>
          <c:cat>
            <c:strRef>
              <c:f>'Sheet 2'!$A$124:$A$126</c:f>
              <c:strCache>
                <c:ptCount val="2"/>
                <c:pt idx="0">
                  <c:v>Alive</c:v>
                </c:pt>
                <c:pt idx="1">
                  <c:v>Dead</c:v>
                </c:pt>
              </c:strCache>
            </c:strRef>
          </c:cat>
          <c:val>
            <c:numRef>
              <c:f>'Sheet 2'!$B$124:$B$126</c:f>
              <c:numCache>
                <c:formatCode>General</c:formatCode>
                <c:ptCount val="2"/>
                <c:pt idx="0">
                  <c:v>40.266009852216747</c:v>
                </c:pt>
                <c:pt idx="1">
                  <c:v>33.46875</c:v>
                </c:pt>
              </c:numCache>
            </c:numRef>
          </c:val>
          <c:extLst>
            <c:ext xmlns:c16="http://schemas.microsoft.com/office/drawing/2014/chart" uri="{C3380CC4-5D6E-409C-BE32-E72D297353CC}">
              <c16:uniqueId val="{00000004-0197-4FB5-8F14-025AD5FDAE1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solidFill>
          <a:schemeClr val="bg1">
            <a:lumMod val="65000"/>
          </a:schemeClr>
        </a:solid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2!PivotTable9</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0000"/>
          </a:solidFill>
          <a:ln>
            <a:solidFill>
              <a:schemeClr val="accent1"/>
            </a:solidFill>
          </a:ln>
          <a:effectLst/>
          <a:scene3d>
            <a:camera prst="orthographicFront"/>
            <a:lightRig rig="threePt" dir="t"/>
          </a:scene3d>
          <a:sp3d prstMaterial="powder">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0000"/>
          </a:solidFill>
          <a:ln>
            <a:solidFill>
              <a:schemeClr val="accent1"/>
            </a:solidFill>
          </a:ln>
          <a:effectLst/>
          <a:scene3d>
            <a:camera prst="orthographicFront"/>
            <a:lightRig rig="threePt" dir="t"/>
          </a:scene3d>
          <a:sp3d prstMaterial="powder">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2'!$B$153</c:f>
              <c:strCache>
                <c:ptCount val="1"/>
                <c:pt idx="0">
                  <c:v>Total</c:v>
                </c:pt>
              </c:strCache>
            </c:strRef>
          </c:tx>
          <c:spPr>
            <a:solidFill>
              <a:schemeClr val="accent1"/>
            </a:solidFill>
            <a:ln>
              <a:noFill/>
            </a:ln>
            <a:effectLst/>
          </c:spPr>
          <c:invertIfNegative val="0"/>
          <c:dPt>
            <c:idx val="1"/>
            <c:invertIfNegative val="0"/>
            <c:bubble3D val="0"/>
            <c:spPr>
              <a:solidFill>
                <a:srgbClr val="C00000"/>
              </a:solidFill>
              <a:ln>
                <a:noFill/>
              </a:ln>
              <a:effectLst/>
            </c:spPr>
            <c:extLst>
              <c:ext xmlns:c16="http://schemas.microsoft.com/office/drawing/2014/chart" uri="{C3380CC4-5D6E-409C-BE32-E72D297353CC}">
                <c16:uniqueId val="{00000001-C741-436F-87F1-DA9BEC0817CF}"/>
              </c:ext>
            </c:extLst>
          </c:dPt>
          <c:dPt>
            <c:idx val="3"/>
            <c:invertIfNegative val="0"/>
            <c:bubble3D val="0"/>
            <c:spPr>
              <a:solidFill>
                <a:srgbClr val="C00000"/>
              </a:solidFill>
              <a:ln>
                <a:noFill/>
              </a:ln>
              <a:effectLst/>
            </c:spPr>
            <c:extLst>
              <c:ext xmlns:c16="http://schemas.microsoft.com/office/drawing/2014/chart" uri="{C3380CC4-5D6E-409C-BE32-E72D297353CC}">
                <c16:uniqueId val="{00000002-C741-436F-87F1-DA9BEC0817CF}"/>
              </c:ext>
            </c:extLst>
          </c:dPt>
          <c:cat>
            <c:multiLvlStrRef>
              <c:f>'Sheet 2'!$A$154:$A$160</c:f>
              <c:multiLvlStrCache>
                <c:ptCount val="4"/>
                <c:lvl>
                  <c:pt idx="0">
                    <c:v>Alive</c:v>
                  </c:pt>
                  <c:pt idx="1">
                    <c:v>Dead</c:v>
                  </c:pt>
                  <c:pt idx="2">
                    <c:v>Alive</c:v>
                  </c:pt>
                  <c:pt idx="3">
                    <c:v>Dead</c:v>
                  </c:pt>
                </c:lvl>
                <c:lvl>
                  <c:pt idx="0">
                    <c:v>No</c:v>
                  </c:pt>
                  <c:pt idx="2">
                    <c:v>Yes</c:v>
                  </c:pt>
                </c:lvl>
              </c:multiLvlStrCache>
            </c:multiLvlStrRef>
          </c:cat>
          <c:val>
            <c:numRef>
              <c:f>'Sheet 2'!$B$154:$B$160</c:f>
              <c:numCache>
                <c:formatCode>General</c:formatCode>
                <c:ptCount val="4"/>
                <c:pt idx="0">
                  <c:v>40.686131386861312</c:v>
                </c:pt>
                <c:pt idx="1">
                  <c:v>34.363636363636367</c:v>
                </c:pt>
                <c:pt idx="2">
                  <c:v>39.393939393939391</c:v>
                </c:pt>
                <c:pt idx="3">
                  <c:v>31.5</c:v>
                </c:pt>
              </c:numCache>
            </c:numRef>
          </c:val>
          <c:extLst>
            <c:ext xmlns:c16="http://schemas.microsoft.com/office/drawing/2014/chart" uri="{C3380CC4-5D6E-409C-BE32-E72D297353CC}">
              <c16:uniqueId val="{00000000-C741-436F-87F1-DA9BEC0817CF}"/>
            </c:ext>
          </c:extLst>
        </c:ser>
        <c:dLbls>
          <c:showLegendKey val="0"/>
          <c:showVal val="0"/>
          <c:showCatName val="0"/>
          <c:showSerName val="0"/>
          <c:showPercent val="0"/>
          <c:showBubbleSize val="0"/>
        </c:dLbls>
        <c:gapWidth val="150"/>
        <c:axId val="458401583"/>
        <c:axId val="458391599"/>
      </c:barChart>
      <c:catAx>
        <c:axId val="45840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391599"/>
        <c:crosses val="autoZero"/>
        <c:auto val="1"/>
        <c:lblAlgn val="ctr"/>
        <c:lblOffset val="100"/>
        <c:noMultiLvlLbl val="0"/>
      </c:catAx>
      <c:valAx>
        <c:axId val="458391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401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 (version 1).xlsb.xlsx]Sheet 2!PivotTable1</c:name>
    <c:fmtId val="32"/>
  </c:pivotSource>
  <c:chart>
    <c:title>
      <c:tx>
        <c:rich>
          <a:bodyPr rot="0" spcFirstLastPara="1" vertOverflow="ellipsis" vert="horz" wrap="square" anchor="ctr" anchorCtr="1"/>
          <a:lstStyle/>
          <a:p>
            <a:pPr>
              <a:defRPr sz="1800" b="1" i="1" u="none" strike="noStrike" kern="1200" baseline="0">
                <a:solidFill>
                  <a:srgbClr val="C00000"/>
                </a:solidFill>
                <a:latin typeface="Aharoni" panose="02010803020104030203" pitchFamily="2" charset="-79"/>
                <a:ea typeface="+mn-ea"/>
                <a:cs typeface="Aharoni" panose="02010803020104030203" pitchFamily="2" charset="-79"/>
              </a:defRPr>
            </a:pPr>
            <a:r>
              <a:rPr lang="en-US" i="1">
                <a:solidFill>
                  <a:srgbClr val="C00000"/>
                </a:solidFill>
                <a:latin typeface="Aharoni" panose="02010803020104030203" pitchFamily="2" charset="-79"/>
                <a:cs typeface="Aharoni" panose="02010803020104030203" pitchFamily="2" charset="-79"/>
              </a:rPr>
              <a:t>DECEASED</a:t>
            </a:r>
            <a:r>
              <a:rPr lang="en-US" i="1" baseline="0">
                <a:solidFill>
                  <a:srgbClr val="C00000"/>
                </a:solidFill>
                <a:latin typeface="Aharoni" panose="02010803020104030203" pitchFamily="2" charset="-79"/>
                <a:cs typeface="Aharoni" panose="02010803020104030203" pitchFamily="2" charset="-79"/>
              </a:rPr>
              <a:t> PEOPLE GENDER DISTRIBUTION</a:t>
            </a:r>
            <a:endParaRPr lang="en-US" i="1">
              <a:solidFill>
                <a:srgbClr val="C00000"/>
              </a:solidFill>
              <a:latin typeface="Aharoni" panose="02010803020104030203" pitchFamily="2" charset="-79"/>
              <a:cs typeface="Aharoni" panose="02010803020104030203" pitchFamily="2" charset="-79"/>
            </a:endParaRPr>
          </a:p>
        </c:rich>
      </c:tx>
      <c:layout>
        <c:manualLayout>
          <c:xMode val="edge"/>
          <c:yMode val="edge"/>
          <c:x val="1.9776513895201481E-2"/>
          <c:y val="6.8691010939068861E-2"/>
        </c:manualLayout>
      </c:layout>
      <c:overlay val="0"/>
      <c:spPr>
        <a:noFill/>
        <a:ln>
          <a:noFill/>
        </a:ln>
        <a:effectLst/>
      </c:spPr>
      <c:txPr>
        <a:bodyPr rot="0" spcFirstLastPara="1" vertOverflow="ellipsis" vert="horz" wrap="square" anchor="ctr" anchorCtr="1"/>
        <a:lstStyle/>
        <a:p>
          <a:pPr>
            <a:defRPr sz="1800" b="1" i="1" u="none" strike="noStrike" kern="1200" baseline="0">
              <a:solidFill>
                <a:srgbClr val="C0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7.002978640415656E-8"/>
              <c:y val="9.6494010523566071E-2"/>
            </c:manualLayout>
          </c:layout>
          <c:tx>
            <c:rich>
              <a:bodyPr/>
              <a:lstStyle/>
              <a:p>
                <a:fld id="{120E44F5-36AE-4E47-A79D-620CD7ACAACA}" type="VALUE">
                  <a:rPr lang="en-US" sz="1200" b="1" i="0" u="sng">
                    <a:solidFill>
                      <a:schemeClr val="accent1">
                        <a:lumMod val="40000"/>
                        <a:lumOff val="60000"/>
                      </a:schemeClr>
                    </a:solidFill>
                    <a:latin typeface="+mn-lt"/>
                    <a:cs typeface="Aldhabi" panose="01000000000000000000" pitchFamily="2" charset="-78"/>
                  </a:rPr>
                  <a:pPr/>
                  <a:t>[VALUE]</a:t>
                </a:fld>
                <a:r>
                  <a:rPr lang="en-US" sz="1200" b="1" baseline="0">
                    <a:solidFill>
                      <a:schemeClr val="accent1">
                        <a:lumMod val="40000"/>
                        <a:lumOff val="60000"/>
                      </a:schemeClr>
                    </a:solidFill>
                    <a:latin typeface="+mn-lt"/>
                    <a:cs typeface="Aldhabi" panose="01000000000000000000" pitchFamily="2" charset="-78"/>
                  </a:rPr>
                  <a:t>, </a:t>
                </a:r>
                <a:fld id="{073201DE-79A1-4248-9A5B-612D2C9BCA3C}" type="PERCENTAGE">
                  <a:rPr lang="en-US" sz="1200" b="1" i="1" baseline="0">
                    <a:solidFill>
                      <a:schemeClr val="accent1">
                        <a:lumMod val="40000"/>
                        <a:lumOff val="60000"/>
                      </a:schemeClr>
                    </a:solidFill>
                    <a:latin typeface="+mn-lt"/>
                    <a:cs typeface="Aldhabi" panose="01000000000000000000" pitchFamily="2" charset="-78"/>
                  </a:rPr>
                  <a:pPr/>
                  <a:t>[PERCENTAGE]</a:t>
                </a:fld>
                <a:endParaRPr lang="en-US" sz="1200" b="1" baseline="0">
                  <a:solidFill>
                    <a:schemeClr val="accent1">
                      <a:lumMod val="40000"/>
                      <a:lumOff val="60000"/>
                    </a:schemeClr>
                  </a:solidFill>
                  <a:latin typeface="+mn-lt"/>
                  <a:cs typeface="Aldhabi" panose="01000000000000000000" pitchFamily="2" charset="-78"/>
                </a:endParaRPr>
              </a:p>
            </c:rich>
          </c:tx>
          <c:dLblPos val="bestFit"/>
          <c:showLegendKey val="0"/>
          <c:showVal val="1"/>
          <c:showCatName val="0"/>
          <c:showSerName val="0"/>
          <c:showPercent val="1"/>
          <c:showBubbleSize val="0"/>
          <c:extLst>
            <c:ext xmlns:c15="http://schemas.microsoft.com/office/drawing/2012/chart" uri="{CE6537A1-D6FC-4f65-9D91-7224C49458BB}">
              <c15:layout>
                <c:manualLayout>
                  <c:w val="0.12654059716255847"/>
                  <c:h val="9.025528987606847E-2"/>
                </c:manualLayout>
              </c15:layout>
              <c15:dlblFieldTable/>
              <c15:showDataLabelsRange val="0"/>
            </c:ext>
          </c:extLst>
        </c:dLbl>
      </c:pivotFmt>
      <c:pivotFmt>
        <c:idx val="2"/>
        <c:dLbl>
          <c:idx val="0"/>
          <c:layout>
            <c:manualLayout>
              <c:x val="-1.4229982580790914E-2"/>
              <c:y val="-5.8234503862372652E-2"/>
            </c:manualLayout>
          </c:layout>
          <c:tx>
            <c:rich>
              <a:bodyPr/>
              <a:lstStyle/>
              <a:p>
                <a:fld id="{5ABC4F25-D12E-47A1-9C9C-E042E7896B50}" type="VALUE">
                  <a:rPr lang="en-US" sz="1200" b="1" u="sng">
                    <a:solidFill>
                      <a:srgbClr val="DEC7EF"/>
                    </a:solidFill>
                    <a:latin typeface="+mn-lt"/>
                    <a:cs typeface="Aldhabi" panose="01000000000000000000" pitchFamily="2" charset="-78"/>
                  </a:rPr>
                  <a:pPr/>
                  <a:t>[VALUE]</a:t>
                </a:fld>
                <a:r>
                  <a:rPr lang="en-US" sz="1200" b="1" baseline="0">
                    <a:solidFill>
                      <a:srgbClr val="DEC7EF"/>
                    </a:solidFill>
                    <a:latin typeface="+mn-lt"/>
                    <a:cs typeface="Aldhabi" panose="01000000000000000000" pitchFamily="2" charset="-78"/>
                  </a:rPr>
                  <a:t>, </a:t>
                </a:r>
                <a:fld id="{273D1501-1721-4413-9757-90354D4D25ED}" type="PERCENTAGE">
                  <a:rPr lang="en-US" sz="1200" b="1" i="1" baseline="0">
                    <a:solidFill>
                      <a:srgbClr val="DEC7EF"/>
                    </a:solidFill>
                    <a:latin typeface="+mn-lt"/>
                    <a:cs typeface="Aldhabi" panose="01000000000000000000" pitchFamily="2" charset="-78"/>
                  </a:rPr>
                  <a:pPr/>
                  <a:t>[PERCENTAGE]</a:t>
                </a:fld>
                <a:endParaRPr lang="en-US" sz="1200" b="1" baseline="0">
                  <a:solidFill>
                    <a:srgbClr val="DEC7EF"/>
                  </a:solidFill>
                  <a:latin typeface="+mn-lt"/>
                  <a:cs typeface="Aldhabi" panose="01000000000000000000" pitchFamily="2" charset="-78"/>
                </a:endParaRPr>
              </a:p>
            </c:rich>
          </c:tx>
          <c:dLblPos val="bestFit"/>
          <c:showLegendKey val="0"/>
          <c:showVal val="1"/>
          <c:showCatName val="0"/>
          <c:showSerName val="0"/>
          <c:showPercent val="1"/>
          <c:showBubbleSize val="0"/>
          <c:extLst>
            <c:ext xmlns:c15="http://schemas.microsoft.com/office/drawing/2012/chart" uri="{CE6537A1-D6FC-4f65-9D91-7224C49458BB}">
              <c15:layout>
                <c:manualLayout>
                  <c:w val="0.1293272211916833"/>
                  <c:h val="7.1457038409490303E-2"/>
                </c:manualLayout>
              </c15:layout>
              <c15:dlblFieldTable/>
              <c15:showDataLabelsRange val="0"/>
            </c:ext>
          </c:extLst>
        </c:dLbl>
      </c:pivotFmt>
      <c:pivotFmt>
        <c:idx val="3"/>
        <c:dLbl>
          <c:idx val="0"/>
          <c:dLblPos val="ctr"/>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1.4229982580790914E-2"/>
              <c:y val="-5.8234503862372652E-2"/>
            </c:manualLayout>
          </c:layout>
          <c:tx>
            <c:rich>
              <a:bodyPr/>
              <a:lstStyle/>
              <a:p>
                <a:fld id="{5ABC4F25-D12E-47A1-9C9C-E042E7896B50}" type="VALUE">
                  <a:rPr lang="en-US" sz="1200" b="1" u="sng">
                    <a:solidFill>
                      <a:srgbClr val="DEC7EF"/>
                    </a:solidFill>
                    <a:latin typeface="+mn-lt"/>
                    <a:cs typeface="Aldhabi" panose="01000000000000000000" pitchFamily="2" charset="-78"/>
                  </a:rPr>
                  <a:pPr/>
                  <a:t>[VALUE]</a:t>
                </a:fld>
                <a:r>
                  <a:rPr lang="en-US" sz="1200" b="1" baseline="0">
                    <a:solidFill>
                      <a:srgbClr val="DEC7EF"/>
                    </a:solidFill>
                    <a:latin typeface="+mn-lt"/>
                    <a:cs typeface="Aldhabi" panose="01000000000000000000" pitchFamily="2" charset="-78"/>
                  </a:rPr>
                  <a:t>, </a:t>
                </a:r>
                <a:fld id="{273D1501-1721-4413-9757-90354D4D25ED}" type="PERCENTAGE">
                  <a:rPr lang="en-US" sz="1200" b="1" i="1" baseline="0">
                    <a:solidFill>
                      <a:srgbClr val="DEC7EF"/>
                    </a:solidFill>
                    <a:latin typeface="+mn-lt"/>
                    <a:cs typeface="Aldhabi" panose="01000000000000000000" pitchFamily="2" charset="-78"/>
                  </a:rPr>
                  <a:pPr/>
                  <a:t>[PERCENTAGE]</a:t>
                </a:fld>
                <a:endParaRPr lang="en-US" sz="1200" b="1" baseline="0">
                  <a:solidFill>
                    <a:srgbClr val="DEC7EF"/>
                  </a:solidFill>
                  <a:latin typeface="+mn-lt"/>
                  <a:cs typeface="Aldhabi" panose="01000000000000000000" pitchFamily="2" charset="-78"/>
                </a:endParaRPr>
              </a:p>
            </c:rich>
          </c:tx>
          <c:dLblPos val="bestFit"/>
          <c:showLegendKey val="0"/>
          <c:showVal val="1"/>
          <c:showCatName val="0"/>
          <c:showSerName val="0"/>
          <c:showPercent val="1"/>
          <c:showBubbleSize val="0"/>
          <c:extLst>
            <c:ext xmlns:c15="http://schemas.microsoft.com/office/drawing/2012/chart" uri="{CE6537A1-D6FC-4f65-9D91-7224C49458BB}">
              <c15:layout>
                <c:manualLayout>
                  <c:w val="0.1293272211916833"/>
                  <c:h val="7.1457038409490303E-2"/>
                </c:manualLayout>
              </c15:layout>
              <c15:dlblFieldTable/>
              <c15:showDataLabelsRange val="0"/>
            </c:ext>
          </c:extLst>
        </c:dLbl>
      </c:pivotFmt>
      <c:pivotFmt>
        <c:idx val="5"/>
        <c:dLbl>
          <c:idx val="0"/>
          <c:layout>
            <c:manualLayout>
              <c:x val="7.002978640415656E-8"/>
              <c:y val="9.6494010523566071E-2"/>
            </c:manualLayout>
          </c:layout>
          <c:tx>
            <c:rich>
              <a:bodyPr/>
              <a:lstStyle/>
              <a:p>
                <a:fld id="{120E44F5-36AE-4E47-A79D-620CD7ACAACA}" type="VALUE">
                  <a:rPr lang="en-US" sz="1200" b="1" i="0" u="sng">
                    <a:solidFill>
                      <a:schemeClr val="accent1">
                        <a:lumMod val="40000"/>
                        <a:lumOff val="60000"/>
                      </a:schemeClr>
                    </a:solidFill>
                    <a:latin typeface="+mn-lt"/>
                    <a:cs typeface="Aldhabi" panose="01000000000000000000" pitchFamily="2" charset="-78"/>
                  </a:rPr>
                  <a:pPr/>
                  <a:t>[VALUE]</a:t>
                </a:fld>
                <a:r>
                  <a:rPr lang="en-US" sz="1200" b="1" baseline="0">
                    <a:solidFill>
                      <a:schemeClr val="accent1">
                        <a:lumMod val="40000"/>
                        <a:lumOff val="60000"/>
                      </a:schemeClr>
                    </a:solidFill>
                    <a:latin typeface="+mn-lt"/>
                    <a:cs typeface="Aldhabi" panose="01000000000000000000" pitchFamily="2" charset="-78"/>
                  </a:rPr>
                  <a:t>, </a:t>
                </a:r>
                <a:fld id="{073201DE-79A1-4248-9A5B-612D2C9BCA3C}" type="PERCENTAGE">
                  <a:rPr lang="en-US" sz="1200" b="1" i="1" baseline="0">
                    <a:solidFill>
                      <a:schemeClr val="accent1">
                        <a:lumMod val="40000"/>
                        <a:lumOff val="60000"/>
                      </a:schemeClr>
                    </a:solidFill>
                    <a:latin typeface="+mn-lt"/>
                    <a:cs typeface="Aldhabi" panose="01000000000000000000" pitchFamily="2" charset="-78"/>
                  </a:rPr>
                  <a:pPr/>
                  <a:t>[PERCENTAGE]</a:t>
                </a:fld>
                <a:endParaRPr lang="en-US" sz="1200" b="1" baseline="0">
                  <a:solidFill>
                    <a:schemeClr val="accent1">
                      <a:lumMod val="40000"/>
                      <a:lumOff val="60000"/>
                    </a:schemeClr>
                  </a:solidFill>
                  <a:latin typeface="+mn-lt"/>
                  <a:cs typeface="Aldhabi" panose="01000000000000000000" pitchFamily="2" charset="-78"/>
                </a:endParaRPr>
              </a:p>
            </c:rich>
          </c:tx>
          <c:dLblPos val="bestFit"/>
          <c:showLegendKey val="0"/>
          <c:showVal val="1"/>
          <c:showCatName val="0"/>
          <c:showSerName val="0"/>
          <c:showPercent val="1"/>
          <c:showBubbleSize val="0"/>
          <c:extLst>
            <c:ext xmlns:c15="http://schemas.microsoft.com/office/drawing/2012/chart" uri="{CE6537A1-D6FC-4f65-9D91-7224C49458BB}">
              <c15:layout>
                <c:manualLayout>
                  <c:w val="0.12654059716255847"/>
                  <c:h val="9.025528987606847E-2"/>
                </c:manualLayout>
              </c15:layout>
              <c15:dlblFieldTable/>
              <c15:showDataLabelsRange val="0"/>
            </c:ext>
          </c:extLst>
        </c:dLbl>
      </c:pivotFmt>
      <c:pivotFmt>
        <c:idx val="6"/>
        <c:spPr>
          <a:solidFill>
            <a:schemeClr val="accent1"/>
          </a:solidFill>
          <a:ln>
            <a:noFill/>
          </a:ln>
          <a:effectLst>
            <a:outerShdw blurRad="254000" sx="102000" sy="102000" algn="ctr" rotWithShape="0">
              <a:prstClr val="black">
                <a:alpha val="20000"/>
              </a:prstClr>
            </a:outerShdw>
          </a:effectLst>
          <a:sp3d/>
        </c:spPr>
        <c:marker>
          <c:symbol val="none"/>
        </c:marker>
        <c:dLbl>
          <c:idx val="0"/>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7"/>
        <c:spPr>
          <a:solidFill>
            <a:srgbClr val="7030A0"/>
          </a:solidFill>
          <a:ln>
            <a:noFill/>
          </a:ln>
          <a:effectLst>
            <a:outerShdw blurRad="254000" sx="102000" sy="102000" algn="ctr" rotWithShape="0">
              <a:prstClr val="black">
                <a:alpha val="20000"/>
              </a:prstClr>
            </a:outerShdw>
          </a:effectLst>
          <a:sp3d/>
        </c:spPr>
        <c:dLbl>
          <c:idx val="0"/>
          <c:layout>
            <c:manualLayout>
              <c:x val="1.3589471808373348E-2"/>
              <c:y val="-0.43612083442176364"/>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34583"/>
                    <a:gd name="adj2" fmla="val 320045"/>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
        <c:idx val="8"/>
        <c:spPr>
          <a:solidFill>
            <a:schemeClr val="accent1">
              <a:lumMod val="50000"/>
            </a:schemeClr>
          </a:solidFill>
          <a:ln>
            <a:noFill/>
          </a:ln>
          <a:effectLst>
            <a:outerShdw blurRad="254000" sx="102000" sy="102000" algn="ctr" rotWithShape="0">
              <a:prstClr val="black">
                <a:alpha val="20000"/>
              </a:prstClr>
            </a:outerShdw>
          </a:effectLst>
          <a:sp3d/>
        </c:spPr>
        <c:dLbl>
          <c:idx val="0"/>
          <c:layout>
            <c:manualLayout>
              <c:x val="-3.7511188901050554E-2"/>
              <c:y val="0.32134753890360845"/>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77534"/>
                    <a:gd name="adj2" fmla="val -259390"/>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
        <c:idx val="9"/>
        <c:spPr>
          <a:solidFill>
            <a:schemeClr val="accent1"/>
          </a:solidFill>
          <a:ln>
            <a:noFill/>
          </a:ln>
          <a:effectLst>
            <a:outerShdw blurRad="254000" sx="102000" sy="102000" algn="ctr" rotWithShape="0">
              <a:prstClr val="black">
                <a:alpha val="20000"/>
              </a:prstClr>
            </a:outerShdw>
          </a:effectLst>
          <a:sp3d/>
        </c:spPr>
        <c:marker>
          <c:symbol val="none"/>
        </c:marker>
        <c:dLbl>
          <c:idx val="0"/>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0"/>
        <c:spPr>
          <a:solidFill>
            <a:srgbClr val="7030A0"/>
          </a:solidFill>
          <a:ln>
            <a:noFill/>
          </a:ln>
          <a:effectLst>
            <a:outerShdw blurRad="254000" sx="102000" sy="102000" algn="ctr" rotWithShape="0">
              <a:prstClr val="black">
                <a:alpha val="20000"/>
              </a:prstClr>
            </a:outerShdw>
          </a:effectLst>
          <a:sp3d/>
        </c:spPr>
        <c:dLbl>
          <c:idx val="0"/>
          <c:layout>
            <c:manualLayout>
              <c:x val="1.3589471808373348E-2"/>
              <c:y val="-0.43612083442176364"/>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34583"/>
                    <a:gd name="adj2" fmla="val 320045"/>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
        <c:idx val="11"/>
        <c:spPr>
          <a:solidFill>
            <a:schemeClr val="accent1">
              <a:lumMod val="50000"/>
            </a:schemeClr>
          </a:solidFill>
          <a:ln>
            <a:noFill/>
          </a:ln>
          <a:effectLst>
            <a:outerShdw blurRad="254000" sx="102000" sy="102000" algn="ctr" rotWithShape="0">
              <a:prstClr val="black">
                <a:alpha val="20000"/>
              </a:prstClr>
            </a:outerShdw>
          </a:effectLst>
          <a:sp3d/>
        </c:spPr>
        <c:dLbl>
          <c:idx val="0"/>
          <c:layout>
            <c:manualLayout>
              <c:x val="-3.7511188901050554E-2"/>
              <c:y val="0.32134753890360845"/>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77534"/>
                    <a:gd name="adj2" fmla="val -259390"/>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
        <c:idx val="12"/>
        <c:spPr>
          <a:solidFill>
            <a:schemeClr val="accent1"/>
          </a:solidFill>
          <a:ln>
            <a:noFill/>
          </a:ln>
          <a:effectLst>
            <a:outerShdw blurRad="254000" sx="102000" sy="102000" algn="ctr" rotWithShape="0">
              <a:prstClr val="black">
                <a:alpha val="20000"/>
              </a:prstClr>
            </a:outerShdw>
          </a:effectLst>
          <a:sp3d/>
        </c:spPr>
        <c:marker>
          <c:symbol val="none"/>
        </c:marker>
        <c:dLbl>
          <c:idx val="0"/>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3"/>
        <c:spPr>
          <a:solidFill>
            <a:srgbClr val="7030A0"/>
          </a:solidFill>
          <a:ln>
            <a:noFill/>
          </a:ln>
          <a:effectLst>
            <a:outerShdw blurRad="254000" sx="102000" sy="102000" algn="ctr" rotWithShape="0">
              <a:prstClr val="black">
                <a:alpha val="20000"/>
              </a:prstClr>
            </a:outerShdw>
          </a:effectLst>
          <a:sp3d/>
        </c:spPr>
        <c:dLbl>
          <c:idx val="0"/>
          <c:layout>
            <c:manualLayout>
              <c:x val="1.3589471808373348E-2"/>
              <c:y val="-0.43612083442176364"/>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34583"/>
                    <a:gd name="adj2" fmla="val 320045"/>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
        <c:idx val="14"/>
        <c:spPr>
          <a:solidFill>
            <a:schemeClr val="accent1">
              <a:lumMod val="50000"/>
            </a:schemeClr>
          </a:solidFill>
          <a:ln>
            <a:noFill/>
          </a:ln>
          <a:effectLst>
            <a:outerShdw blurRad="254000" sx="102000" sy="102000" algn="ctr" rotWithShape="0">
              <a:prstClr val="black">
                <a:alpha val="20000"/>
              </a:prstClr>
            </a:outerShdw>
          </a:effectLst>
          <a:sp3d/>
        </c:spPr>
        <c:dLbl>
          <c:idx val="0"/>
          <c:layout>
            <c:manualLayout>
              <c:x val="-3.7511188901050554E-2"/>
              <c:y val="0.32134753890360845"/>
            </c:manualLayout>
          </c:layout>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77534"/>
                    <a:gd name="adj2" fmla="val -259390"/>
                    <a:gd name="adj3" fmla="val 16667"/>
                  </a:avLst>
                </a:prstGeom>
                <a:pattFill prst="pct75">
                  <a:fgClr>
                    <a:schemeClr val="dk1">
                      <a:lumMod val="75000"/>
                      <a:lumOff val="25000"/>
                    </a:schemeClr>
                  </a:fgClr>
                  <a:bgClr>
                    <a:schemeClr val="dk1">
                      <a:lumMod val="65000"/>
                      <a:lumOff val="35000"/>
                    </a:schemeClr>
                  </a:bgClr>
                </a:pattFill>
                <a:ln>
                  <a:noFill/>
                </a:ln>
              </c15:spPr>
            </c:ext>
          </c:extLst>
        </c:dLbl>
      </c:pivotFmt>
    </c:pivotFmts>
    <c:view3D>
      <c:rotX val="50"/>
      <c:rotY val="62"/>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0831682010554403"/>
          <c:w val="0.95620023047394831"/>
          <c:h val="0.76671295921112481"/>
        </c:manualLayout>
      </c:layout>
      <c:pie3DChart>
        <c:varyColors val="1"/>
        <c:ser>
          <c:idx val="0"/>
          <c:order val="0"/>
          <c:tx>
            <c:strRef>
              <c:f>'Sheet 2'!$B$3</c:f>
              <c:strCache>
                <c:ptCount val="1"/>
                <c:pt idx="0">
                  <c:v>Total</c:v>
                </c:pt>
              </c:strCache>
            </c:strRef>
          </c:tx>
          <c:explosion val="9"/>
          <c:dPt>
            <c:idx val="0"/>
            <c:bubble3D val="0"/>
            <c:explosion val="17"/>
            <c:spPr>
              <a:solidFill>
                <a:srgbClr val="7030A0"/>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039B-420B-A449-7BB013C94F9A}"/>
              </c:ext>
            </c:extLst>
          </c:dPt>
          <c:dPt>
            <c:idx val="1"/>
            <c:bubble3D val="0"/>
            <c:spPr>
              <a:solidFill>
                <a:schemeClr val="accent1">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039B-420B-A449-7BB013C94F9A}"/>
              </c:ext>
            </c:extLst>
          </c:dPt>
          <c:dLbls>
            <c:dLbl>
              <c:idx val="0"/>
              <c:layout>
                <c:manualLayout>
                  <c:x val="1.3589471808373348E-2"/>
                  <c:y val="-0.43612083442176364"/>
                </c:manualLayout>
              </c:layout>
              <c:spPr>
                <a:solidFill>
                  <a:srgbClr val="BC8FDD"/>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34583"/>
                        <a:gd name="adj2" fmla="val 320045"/>
                        <a:gd name="adj3" fmla="val 16667"/>
                      </a:avLst>
                    </a:prstGeom>
                    <a:pattFill prst="pct75">
                      <a:fgClr>
                        <a:schemeClr val="dk1">
                          <a:lumMod val="75000"/>
                          <a:lumOff val="25000"/>
                        </a:schemeClr>
                      </a:fgClr>
                      <a:bgClr>
                        <a:schemeClr val="dk1">
                          <a:lumMod val="65000"/>
                          <a:lumOff val="35000"/>
                        </a:schemeClr>
                      </a:bgClr>
                    </a:pattFill>
                    <a:ln>
                      <a:noFill/>
                    </a:ln>
                  </c15:spPr>
                </c:ext>
                <c:ext xmlns:c16="http://schemas.microsoft.com/office/drawing/2014/chart" uri="{C3380CC4-5D6E-409C-BE32-E72D297353CC}">
                  <c16:uniqueId val="{00000001-039B-420B-A449-7BB013C94F9A}"/>
                </c:ext>
              </c:extLst>
            </c:dLbl>
            <c:dLbl>
              <c:idx val="1"/>
              <c:layout>
                <c:manualLayout>
                  <c:x val="-3.7511188901050554E-2"/>
                  <c:y val="0.32134753890360845"/>
                </c:manualLayout>
              </c:layout>
              <c:spPr>
                <a:solidFill>
                  <a:schemeClr val="accent1">
                    <a:lumMod val="40000"/>
                    <a:lumOff val="60000"/>
                  </a:scheme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15:spPr xmlns:c15="http://schemas.microsoft.com/office/drawing/2012/chart">
                    <a:prstGeom prst="wedgeRoundRectCallout">
                      <a:avLst>
                        <a:gd name="adj1" fmla="val 177534"/>
                        <a:gd name="adj2" fmla="val -259390"/>
                        <a:gd name="adj3" fmla="val 16667"/>
                      </a:avLst>
                    </a:prstGeom>
                    <a:pattFill prst="pct75">
                      <a:fgClr>
                        <a:schemeClr val="dk1">
                          <a:lumMod val="75000"/>
                          <a:lumOff val="25000"/>
                        </a:schemeClr>
                      </a:fgClr>
                      <a:bgClr>
                        <a:schemeClr val="dk1">
                          <a:lumMod val="65000"/>
                          <a:lumOff val="35000"/>
                        </a:schemeClr>
                      </a:bgClr>
                    </a:pattFill>
                    <a:ln>
                      <a:noFill/>
                    </a:ln>
                  </c15:spPr>
                </c:ext>
                <c:ext xmlns:c16="http://schemas.microsoft.com/office/drawing/2014/chart" uri="{C3380CC4-5D6E-409C-BE32-E72D297353CC}">
                  <c16:uniqueId val="{00000003-039B-420B-A449-7BB013C94F9A}"/>
                </c:ext>
              </c:extLst>
            </c:dLbl>
            <c:spPr>
              <a:solidFill>
                <a:srgbClr val="E7E6E6">
                  <a:lumMod val="50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00" b="1" i="0" u="none" strike="noStrike" kern="1200" baseline="0">
                    <a:solidFill>
                      <a:sysClr val="windowText" lastClr="000000"/>
                    </a:solidFill>
                    <a:latin typeface="Arial Black" panose="020B0A04020102020204" pitchFamily="34" charset="0"/>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wedgeRoundRectCallout">
                    <a:avLst/>
                  </a:prstGeom>
                  <a:pattFill prst="pct75">
                    <a:fgClr>
                      <a:schemeClr val="dk1">
                        <a:lumMod val="75000"/>
                        <a:lumOff val="25000"/>
                      </a:schemeClr>
                    </a:fgClr>
                    <a:bgClr>
                      <a:schemeClr val="dk1">
                        <a:lumMod val="65000"/>
                        <a:lumOff val="35000"/>
                      </a:schemeClr>
                    </a:bgClr>
                  </a:pattFill>
                  <a:ln>
                    <a:noFill/>
                  </a:ln>
                </c15:spPr>
              </c:ext>
            </c:extLst>
          </c:dLbls>
          <c:cat>
            <c:strRef>
              <c:f>'Sheet 2'!$A$4:$A$6</c:f>
              <c:strCache>
                <c:ptCount val="2"/>
                <c:pt idx="0">
                  <c:v>Female</c:v>
                </c:pt>
                <c:pt idx="1">
                  <c:v>Male</c:v>
                </c:pt>
              </c:strCache>
            </c:strRef>
          </c:cat>
          <c:val>
            <c:numRef>
              <c:f>'Sheet 2'!$B$4:$B$6</c:f>
              <c:numCache>
                <c:formatCode>General</c:formatCode>
                <c:ptCount val="2"/>
                <c:pt idx="0">
                  <c:v>34</c:v>
                </c:pt>
                <c:pt idx="1">
                  <c:v>62</c:v>
                </c:pt>
              </c:numCache>
            </c:numRef>
          </c:val>
          <c:extLst>
            <c:ext xmlns:c16="http://schemas.microsoft.com/office/drawing/2014/chart" uri="{C3380CC4-5D6E-409C-BE32-E72D297353CC}">
              <c16:uniqueId val="{00000004-039B-420B-A449-7BB013C94F9A}"/>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82483195597728087"/>
          <c:y val="0.70650917703533267"/>
          <c:w val="0.14138751376826725"/>
          <c:h val="0.23629621800630621"/>
        </c:manualLayout>
      </c:layout>
      <c:overlay val="0"/>
      <c:spPr>
        <a:solidFill>
          <a:schemeClr val="bg1">
            <a:lumMod val="95000"/>
          </a:schemeClr>
        </a:solidFill>
        <a:ln>
          <a:noFill/>
        </a:ln>
        <a:effectLst/>
      </c:spPr>
      <c:txPr>
        <a:bodyPr rot="0" spcFirstLastPara="1" vertOverflow="ellipsis" vert="horz" wrap="square" anchor="ctr" anchorCtr="1"/>
        <a:lstStyle/>
        <a:p>
          <a:pPr>
            <a:defRPr sz="1200" b="1" i="0" u="none" strike="noStrike" kern="1200" baseline="0">
              <a:solidFill>
                <a:schemeClr val="tx1"/>
              </a:solidFill>
              <a:latin typeface="Aharoni" panose="02010803020104030203" pitchFamily="2" charset="-79"/>
              <a:ea typeface="+mn-ea"/>
              <a:cs typeface="Aharoni" panose="02010803020104030203" pitchFamily="2"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2!PivotTable13</c:name>
    <c:fmtId val="9"/>
  </c:pivotSource>
  <c:chart>
    <c:title>
      <c:tx>
        <c:rich>
          <a:bodyPr rot="0" spcFirstLastPara="1" vertOverflow="ellipsis" vert="horz" wrap="square" anchor="ctr" anchorCtr="1"/>
          <a:lstStyle/>
          <a:p>
            <a:pPr>
              <a:defRPr sz="1600" b="1" i="1" u="none" strike="noStrike" kern="1200" cap="none" baseline="0">
                <a:solidFill>
                  <a:srgbClr val="A20000"/>
                </a:solidFill>
                <a:latin typeface="Aharoni" panose="02010803020104030203" pitchFamily="2" charset="-79"/>
                <a:ea typeface="+mn-ea"/>
                <a:cs typeface="Aharoni" panose="02010803020104030203" pitchFamily="2" charset="-79"/>
              </a:defRPr>
            </a:pPr>
            <a:r>
              <a:rPr lang="en-US" sz="1600" i="1" dirty="0">
                <a:solidFill>
                  <a:srgbClr val="A20000"/>
                </a:solidFill>
                <a:latin typeface="Aharoni" panose="02010803020104030203" pitchFamily="2" charset="-79"/>
                <a:cs typeface="Aharoni" panose="02010803020104030203" pitchFamily="2" charset="-79"/>
              </a:rPr>
              <a:t>NUMBER OF PEOPLE WHO DIED BY AGE</a:t>
            </a:r>
          </a:p>
        </c:rich>
      </c:tx>
      <c:overlay val="0"/>
      <c:spPr>
        <a:noFill/>
        <a:ln>
          <a:noFill/>
        </a:ln>
        <a:effectLst/>
      </c:spPr>
      <c:txPr>
        <a:bodyPr rot="0" spcFirstLastPara="1" vertOverflow="ellipsis" vert="horz" wrap="square" anchor="ctr" anchorCtr="1"/>
        <a:lstStyle/>
        <a:p>
          <a:pPr>
            <a:defRPr sz="1600" b="1" i="1" u="none" strike="noStrike" kern="1200" cap="none" baseline="0">
              <a:solidFill>
                <a:srgbClr val="A2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2'!$H$109</c:f>
              <c:strCache>
                <c:ptCount val="1"/>
                <c:pt idx="0">
                  <c:v>Total</c:v>
                </c:pt>
              </c:strCache>
            </c:strRef>
          </c:tx>
          <c:spPr>
            <a:noFill/>
            <a:ln w="9525" cap="flat" cmpd="sng" algn="ctr">
              <a:solidFill>
                <a:schemeClr val="accent6">
                  <a:lumMod val="60000"/>
                  <a:lumOff val="40000"/>
                </a:schemeClr>
              </a:solidFill>
              <a:miter lim="800000"/>
            </a:ln>
            <a:effectLst>
              <a:glow rad="63500">
                <a:schemeClr val="accent1">
                  <a:satMod val="175000"/>
                  <a:alpha val="25000"/>
                </a:schemeClr>
              </a:glow>
            </a:effectLst>
          </c:spPr>
          <c:invertIfNegative val="0"/>
          <c:dPt>
            <c:idx val="1"/>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1-16AC-4909-9FF0-E4D97208E2FB}"/>
              </c:ext>
            </c:extLst>
          </c:dPt>
          <c:dPt>
            <c:idx val="5"/>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3-16AC-4909-9FF0-E4D97208E2FB}"/>
              </c:ext>
            </c:extLst>
          </c:dPt>
          <c:dPt>
            <c:idx val="6"/>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5-16AC-4909-9FF0-E4D97208E2FB}"/>
              </c:ext>
            </c:extLst>
          </c:dPt>
          <c:dPt>
            <c:idx val="7"/>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7-16AC-4909-9FF0-E4D97208E2FB}"/>
              </c:ext>
            </c:extLst>
          </c:dPt>
          <c:dPt>
            <c:idx val="13"/>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9-16AC-4909-9FF0-E4D97208E2FB}"/>
              </c:ext>
            </c:extLst>
          </c:dPt>
          <c:dPt>
            <c:idx val="16"/>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B-16AC-4909-9FF0-E4D97208E2FB}"/>
              </c:ext>
            </c:extLst>
          </c:dPt>
          <c:dPt>
            <c:idx val="19"/>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D-16AC-4909-9FF0-E4D97208E2FB}"/>
              </c:ext>
            </c:extLst>
          </c:dPt>
          <c:dPt>
            <c:idx val="20"/>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0F-16AC-4909-9FF0-E4D97208E2FB}"/>
              </c:ext>
            </c:extLst>
          </c:dPt>
          <c:dPt>
            <c:idx val="22"/>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11-16AC-4909-9FF0-E4D97208E2FB}"/>
              </c:ext>
            </c:extLst>
          </c:dPt>
          <c:dPt>
            <c:idx val="24"/>
            <c:invertIfNegative val="0"/>
            <c:bubble3D val="0"/>
            <c:spPr>
              <a:noFill/>
              <a:ln w="9525" cap="flat" cmpd="sng" algn="ctr">
                <a:solidFill>
                  <a:schemeClr val="accent6">
                    <a:lumMod val="60000"/>
                    <a:lumOff val="40000"/>
                  </a:schemeClr>
                </a:solidFill>
                <a:miter lim="800000"/>
              </a:ln>
              <a:effectLst>
                <a:glow rad="63500">
                  <a:schemeClr val="accent1">
                    <a:satMod val="175000"/>
                    <a:alpha val="25000"/>
                  </a:schemeClr>
                </a:glow>
              </a:effectLst>
            </c:spPr>
            <c:extLst>
              <c:ext xmlns:c16="http://schemas.microsoft.com/office/drawing/2014/chart" uri="{C3380CC4-5D6E-409C-BE32-E72D297353CC}">
                <c16:uniqueId val="{00000013-16AC-4909-9FF0-E4D97208E2FB}"/>
              </c:ext>
            </c:extLst>
          </c:dPt>
          <c:dLbls>
            <c:dLbl>
              <c:idx val="13"/>
              <c:layout>
                <c:manualLayout>
                  <c:x val="5.5955356525240883E-2"/>
                  <c:y val="1.0459861534101548E-7"/>
                </c:manualLayout>
              </c:layout>
              <c:spPr>
                <a:xfrm>
                  <a:off x="1840158" y="609131"/>
                  <a:ext cx="356475" cy="268806"/>
                </a:xfrm>
                <a:solidFill>
                  <a:schemeClr val="accent4">
                    <a:lumMod val="75000"/>
                  </a:schemeClr>
                </a:solid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Arial Black" panose="020B0A040201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71253"/>
                        <a:gd name="adj2" fmla="val 71463"/>
                        <a:gd name="adj3" fmla="val 16667"/>
                      </a:avLst>
                    </a:prstGeom>
                    <a:noFill/>
                    <a:ln>
                      <a:noFill/>
                    </a:ln>
                  </c15:spPr>
                  <c15:layout>
                    <c:manualLayout>
                      <c:w val="7.8530324439092705E-2"/>
                      <c:h val="5.6233680001037609E-2"/>
                    </c:manualLayout>
                  </c15:layout>
                </c:ext>
                <c:ext xmlns:c16="http://schemas.microsoft.com/office/drawing/2014/chart" uri="{C3380CC4-5D6E-409C-BE32-E72D297353CC}">
                  <c16:uniqueId val="{00000009-16AC-4909-9FF0-E4D97208E2FB}"/>
                </c:ext>
              </c:extLst>
            </c:dLbl>
            <c:spPr>
              <a:solidFill>
                <a:schemeClr val="accent4">
                  <a:lumMod val="75000"/>
                </a:schemeClr>
              </a:solid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15:showLeaderLines val="0"/>
              </c:ext>
            </c:extLst>
          </c:dLbls>
          <c:cat>
            <c:strRef>
              <c:f>'Sheet 2'!$G$110:$G$142</c:f>
              <c:strCache>
                <c:ptCount val="32"/>
                <c:pt idx="0">
                  <c:v>42</c:v>
                </c:pt>
                <c:pt idx="1">
                  <c:v>45</c:v>
                </c:pt>
                <c:pt idx="2">
                  <c:v>46</c:v>
                </c:pt>
                <c:pt idx="3">
                  <c:v>48</c:v>
                </c:pt>
                <c:pt idx="4">
                  <c:v>49</c:v>
                </c:pt>
                <c:pt idx="5">
                  <c:v>50</c:v>
                </c:pt>
                <c:pt idx="6">
                  <c:v>51</c:v>
                </c:pt>
                <c:pt idx="7">
                  <c:v>53</c:v>
                </c:pt>
                <c:pt idx="8">
                  <c:v>54</c:v>
                </c:pt>
                <c:pt idx="9">
                  <c:v>55</c:v>
                </c:pt>
                <c:pt idx="10">
                  <c:v>57</c:v>
                </c:pt>
                <c:pt idx="11">
                  <c:v>58</c:v>
                </c:pt>
                <c:pt idx="12">
                  <c:v>59</c:v>
                </c:pt>
                <c:pt idx="13">
                  <c:v>60</c:v>
                </c:pt>
                <c:pt idx="14">
                  <c:v>60.667</c:v>
                </c:pt>
                <c:pt idx="15">
                  <c:v>62</c:v>
                </c:pt>
                <c:pt idx="16">
                  <c:v>65</c:v>
                </c:pt>
                <c:pt idx="17">
                  <c:v>68</c:v>
                </c:pt>
                <c:pt idx="18">
                  <c:v>69</c:v>
                </c:pt>
                <c:pt idx="19">
                  <c:v>70</c:v>
                </c:pt>
                <c:pt idx="20">
                  <c:v>72</c:v>
                </c:pt>
                <c:pt idx="21">
                  <c:v>73</c:v>
                </c:pt>
                <c:pt idx="22">
                  <c:v>75</c:v>
                </c:pt>
                <c:pt idx="23">
                  <c:v>77</c:v>
                </c:pt>
                <c:pt idx="24">
                  <c:v>80</c:v>
                </c:pt>
                <c:pt idx="25">
                  <c:v>82</c:v>
                </c:pt>
                <c:pt idx="26">
                  <c:v>85</c:v>
                </c:pt>
                <c:pt idx="27">
                  <c:v>86</c:v>
                </c:pt>
                <c:pt idx="28">
                  <c:v>87</c:v>
                </c:pt>
                <c:pt idx="29">
                  <c:v>90</c:v>
                </c:pt>
                <c:pt idx="30">
                  <c:v>94</c:v>
                </c:pt>
                <c:pt idx="31">
                  <c:v>95</c:v>
                </c:pt>
              </c:strCache>
            </c:strRef>
          </c:cat>
          <c:val>
            <c:numRef>
              <c:f>'Sheet 2'!$H$110:$H$142</c:f>
              <c:numCache>
                <c:formatCode>General</c:formatCode>
                <c:ptCount val="32"/>
                <c:pt idx="0">
                  <c:v>1</c:v>
                </c:pt>
                <c:pt idx="1">
                  <c:v>6</c:v>
                </c:pt>
                <c:pt idx="2">
                  <c:v>1</c:v>
                </c:pt>
                <c:pt idx="3">
                  <c:v>2</c:v>
                </c:pt>
                <c:pt idx="4">
                  <c:v>1</c:v>
                </c:pt>
                <c:pt idx="5">
                  <c:v>8</c:v>
                </c:pt>
                <c:pt idx="6">
                  <c:v>1</c:v>
                </c:pt>
                <c:pt idx="7">
                  <c:v>1</c:v>
                </c:pt>
                <c:pt idx="8">
                  <c:v>1</c:v>
                </c:pt>
                <c:pt idx="9">
                  <c:v>3</c:v>
                </c:pt>
                <c:pt idx="10">
                  <c:v>1</c:v>
                </c:pt>
                <c:pt idx="11">
                  <c:v>2</c:v>
                </c:pt>
                <c:pt idx="12">
                  <c:v>3</c:v>
                </c:pt>
                <c:pt idx="13">
                  <c:v>13</c:v>
                </c:pt>
                <c:pt idx="14">
                  <c:v>1</c:v>
                </c:pt>
                <c:pt idx="15">
                  <c:v>1</c:v>
                </c:pt>
                <c:pt idx="16">
                  <c:v>8</c:v>
                </c:pt>
                <c:pt idx="17">
                  <c:v>2</c:v>
                </c:pt>
                <c:pt idx="18">
                  <c:v>2</c:v>
                </c:pt>
                <c:pt idx="19">
                  <c:v>7</c:v>
                </c:pt>
                <c:pt idx="20">
                  <c:v>5</c:v>
                </c:pt>
                <c:pt idx="21">
                  <c:v>1</c:v>
                </c:pt>
                <c:pt idx="22">
                  <c:v>6</c:v>
                </c:pt>
                <c:pt idx="23">
                  <c:v>1</c:v>
                </c:pt>
                <c:pt idx="24">
                  <c:v>5</c:v>
                </c:pt>
                <c:pt idx="25">
                  <c:v>3</c:v>
                </c:pt>
                <c:pt idx="26">
                  <c:v>3</c:v>
                </c:pt>
                <c:pt idx="27">
                  <c:v>1</c:v>
                </c:pt>
                <c:pt idx="28">
                  <c:v>1</c:v>
                </c:pt>
                <c:pt idx="29">
                  <c:v>2</c:v>
                </c:pt>
                <c:pt idx="30">
                  <c:v>1</c:v>
                </c:pt>
                <c:pt idx="31">
                  <c:v>2</c:v>
                </c:pt>
              </c:numCache>
            </c:numRef>
          </c:val>
          <c:extLst>
            <c:ext xmlns:c16="http://schemas.microsoft.com/office/drawing/2014/chart" uri="{C3380CC4-5D6E-409C-BE32-E72D297353CC}">
              <c16:uniqueId val="{00000014-16AC-4909-9FF0-E4D97208E2FB}"/>
            </c:ext>
          </c:extLst>
        </c:ser>
        <c:dLbls>
          <c:dLblPos val="inEnd"/>
          <c:showLegendKey val="0"/>
          <c:showVal val="1"/>
          <c:showCatName val="0"/>
          <c:showSerName val="0"/>
          <c:showPercent val="0"/>
          <c:showBubbleSize val="0"/>
        </c:dLbls>
        <c:gapWidth val="315"/>
        <c:overlap val="-40"/>
        <c:axId val="1017127199"/>
        <c:axId val="1017124703"/>
      </c:barChart>
      <c:catAx>
        <c:axId val="101712719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17124703"/>
        <c:crosses val="autoZero"/>
        <c:auto val="1"/>
        <c:lblAlgn val="ctr"/>
        <c:lblOffset val="100"/>
        <c:noMultiLvlLbl val="0"/>
      </c:catAx>
      <c:valAx>
        <c:axId val="101712470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17127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2!PivotTable10</c:name>
    <c:fmtId val="12"/>
  </c:pivotSource>
  <c:chart>
    <c:title>
      <c:tx>
        <c:rich>
          <a:bodyPr rot="0" spcFirstLastPara="1" vertOverflow="ellipsis" vert="horz" wrap="square" anchor="ctr" anchorCtr="1"/>
          <a:lstStyle/>
          <a:p>
            <a:pPr>
              <a:defRPr sz="1600" b="1" i="1" u="none" strike="noStrike" kern="1200" spc="100" baseline="0">
                <a:solidFill>
                  <a:srgbClr val="C00000"/>
                </a:solidFill>
                <a:effectLst/>
                <a:latin typeface="Aharoni" panose="02010803020104030203" pitchFamily="2" charset="-79"/>
                <a:ea typeface="+mn-ea"/>
                <a:cs typeface="Aharoni" panose="02010803020104030203" pitchFamily="2" charset="-79"/>
              </a:defRPr>
            </a:pPr>
            <a:r>
              <a:rPr lang="en-US" sz="1600" i="1" dirty="0">
                <a:solidFill>
                  <a:srgbClr val="C00000"/>
                </a:solidFill>
                <a:effectLst/>
                <a:latin typeface="Aharoni" panose="02010803020104030203" pitchFamily="2" charset="-79"/>
                <a:cs typeface="Aharoni" panose="02010803020104030203" pitchFamily="2" charset="-79"/>
              </a:rPr>
              <a:t>Alive People  Who Had Anemia By</a:t>
            </a:r>
            <a:r>
              <a:rPr lang="en-US" sz="1600" i="1" baseline="0" dirty="0">
                <a:solidFill>
                  <a:srgbClr val="C00000"/>
                </a:solidFill>
                <a:effectLst/>
                <a:latin typeface="Aharoni" panose="02010803020104030203" pitchFamily="2" charset="-79"/>
                <a:cs typeface="Aharoni" panose="02010803020104030203" pitchFamily="2" charset="-79"/>
              </a:rPr>
              <a:t> Gender</a:t>
            </a:r>
            <a:r>
              <a:rPr lang="en-US" sz="1600" i="1" dirty="0">
                <a:solidFill>
                  <a:srgbClr val="C00000"/>
                </a:solidFill>
                <a:effectLst/>
                <a:latin typeface="Aharoni" panose="02010803020104030203" pitchFamily="2" charset="-79"/>
                <a:cs typeface="Aharoni" panose="02010803020104030203" pitchFamily="2" charset="-79"/>
              </a:rPr>
              <a:t> </a:t>
            </a:r>
          </a:p>
        </c:rich>
      </c:tx>
      <c:layout>
        <c:manualLayout>
          <c:xMode val="edge"/>
          <c:yMode val="edge"/>
          <c:x val="0.14778637776471809"/>
          <c:y val="2.9047871544914419E-2"/>
        </c:manualLayout>
      </c:layout>
      <c:overlay val="0"/>
      <c:spPr>
        <a:noFill/>
        <a:ln>
          <a:noFill/>
        </a:ln>
        <a:effectLst/>
      </c:spPr>
      <c:txPr>
        <a:bodyPr rot="0" spcFirstLastPara="1" vertOverflow="ellipsis" vert="horz" wrap="square" anchor="ctr" anchorCtr="1"/>
        <a:lstStyle/>
        <a:p>
          <a:pPr>
            <a:defRPr sz="1600" b="1" i="1" u="none" strike="noStrike" kern="1200" spc="100" baseline="0">
              <a:solidFill>
                <a:srgbClr val="C00000"/>
              </a:solidFill>
              <a:effectLst/>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0.13521126760563379"/>
              <c:y val="0.16666666666666657"/>
            </c:manualLayout>
          </c:layout>
          <c:tx>
            <c:rich>
              <a:bodyPr/>
              <a:lstStyle/>
              <a:p>
                <a:fld id="{B124E30A-817B-4C42-90BD-D8B47918A964}" type="VALUE">
                  <a:rPr lang="en-US" sz="1200">
                    <a:solidFill>
                      <a:schemeClr val="accent2">
                        <a:lumMod val="75000"/>
                      </a:schemeClr>
                    </a:solidFill>
                    <a:latin typeface="Bahnschrift Condensed" panose="020B0502040204020203" pitchFamily="34" charset="0"/>
                  </a:rPr>
                  <a:pPr/>
                  <a:t>[VALUE]</a:t>
                </a:fld>
                <a:r>
                  <a:rPr lang="en-US" sz="1200" baseline="0">
                    <a:solidFill>
                      <a:schemeClr val="accent2">
                        <a:lumMod val="75000"/>
                      </a:schemeClr>
                    </a:solidFill>
                    <a:latin typeface="Bahnschrift Condensed" panose="020B0502040204020203" pitchFamily="34" charset="0"/>
                  </a:rPr>
                  <a:t>, </a:t>
                </a:r>
                <a:fld id="{AA1FA3B0-8E68-4532-97D6-A790D5E1BC00}" type="PERCENTAGE">
                  <a:rPr lang="en-US" sz="1200" u="sng" baseline="0">
                    <a:solidFill>
                      <a:schemeClr val="accent2">
                        <a:lumMod val="75000"/>
                      </a:schemeClr>
                    </a:solidFill>
                    <a:latin typeface="Bahnschrift Condensed" panose="020B0502040204020203" pitchFamily="34" charset="0"/>
                  </a:rPr>
                  <a:pPr/>
                  <a:t>[PERCENTAGE]</a:t>
                </a:fld>
                <a:endParaRPr lang="en-US" sz="1200" baseline="0">
                  <a:solidFill>
                    <a:schemeClr val="accent2">
                      <a:lumMod val="75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
        <c:dLbl>
          <c:idx val="0"/>
          <c:layout>
            <c:manualLayout>
              <c:x val="0.11549295774647887"/>
              <c:y val="-0.35648148148148145"/>
            </c:manualLayout>
          </c:layout>
          <c:tx>
            <c:rich>
              <a:bodyPr/>
              <a:lstStyle/>
              <a:p>
                <a:fld id="{5C90B7A0-84C7-4C9F-A7ED-D9002534A75D}" type="VALUE">
                  <a:rPr lang="en-US" sz="1200">
                    <a:solidFill>
                      <a:schemeClr val="accent2">
                        <a:lumMod val="50000"/>
                      </a:schemeClr>
                    </a:solidFill>
                    <a:latin typeface="Bahnschrift Condensed" panose="020B0502040204020203" pitchFamily="34" charset="0"/>
                  </a:rPr>
                  <a:pPr/>
                  <a:t>[VALUE]</a:t>
                </a:fld>
                <a:r>
                  <a:rPr lang="en-US" sz="1200" baseline="0">
                    <a:solidFill>
                      <a:schemeClr val="accent2">
                        <a:lumMod val="50000"/>
                      </a:schemeClr>
                    </a:solidFill>
                    <a:latin typeface="Bahnschrift Condensed" panose="020B0502040204020203" pitchFamily="34" charset="0"/>
                  </a:rPr>
                  <a:t>, </a:t>
                </a:r>
                <a:fld id="{79470B1C-47D8-4AB7-980A-D5C87EC3C183}" type="PERCENTAGE">
                  <a:rPr lang="en-US" sz="1200" u="sng" baseline="0">
                    <a:solidFill>
                      <a:schemeClr val="accent2">
                        <a:lumMod val="50000"/>
                      </a:schemeClr>
                    </a:solidFill>
                    <a:latin typeface="Bahnschrift Condensed" panose="020B0502040204020203" pitchFamily="34" charset="0"/>
                  </a:rPr>
                  <a:pPr/>
                  <a:t>[PERCENTAGE]</a:t>
                </a:fld>
                <a:endParaRPr lang="en-US" sz="1200" baseline="0">
                  <a:solidFill>
                    <a:schemeClr val="accent2">
                      <a:lumMod val="50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dLbl>
          <c:idx val="0"/>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0.11549295774647887"/>
              <c:y val="-0.35648148148148145"/>
            </c:manualLayout>
          </c:layout>
          <c:tx>
            <c:rich>
              <a:bodyPr/>
              <a:lstStyle/>
              <a:p>
                <a:fld id="{5C90B7A0-84C7-4C9F-A7ED-D9002534A75D}" type="VALUE">
                  <a:rPr lang="en-US" sz="1200">
                    <a:solidFill>
                      <a:schemeClr val="accent2">
                        <a:lumMod val="50000"/>
                      </a:schemeClr>
                    </a:solidFill>
                    <a:latin typeface="Bahnschrift Condensed" panose="020B0502040204020203" pitchFamily="34" charset="0"/>
                  </a:rPr>
                  <a:pPr/>
                  <a:t>[VALUE]</a:t>
                </a:fld>
                <a:r>
                  <a:rPr lang="en-US" sz="1200" baseline="0">
                    <a:solidFill>
                      <a:schemeClr val="accent2">
                        <a:lumMod val="50000"/>
                      </a:schemeClr>
                    </a:solidFill>
                    <a:latin typeface="Bahnschrift Condensed" panose="020B0502040204020203" pitchFamily="34" charset="0"/>
                  </a:rPr>
                  <a:t>, </a:t>
                </a:r>
                <a:fld id="{79470B1C-47D8-4AB7-980A-D5C87EC3C183}" type="PERCENTAGE">
                  <a:rPr lang="en-US" sz="1200" u="sng" baseline="0">
                    <a:solidFill>
                      <a:schemeClr val="accent2">
                        <a:lumMod val="50000"/>
                      </a:schemeClr>
                    </a:solidFill>
                    <a:latin typeface="Bahnschrift Condensed" panose="020B0502040204020203" pitchFamily="34" charset="0"/>
                  </a:rPr>
                  <a:pPr/>
                  <a:t>[PERCENTAGE]</a:t>
                </a:fld>
                <a:endParaRPr lang="en-US" sz="1200" baseline="0">
                  <a:solidFill>
                    <a:schemeClr val="accent2">
                      <a:lumMod val="50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5"/>
        <c:dLbl>
          <c:idx val="0"/>
          <c:layout>
            <c:manualLayout>
              <c:x val="-0.13521126760563379"/>
              <c:y val="0.16666666666666657"/>
            </c:manualLayout>
          </c:layout>
          <c:tx>
            <c:rich>
              <a:bodyPr/>
              <a:lstStyle/>
              <a:p>
                <a:fld id="{B124E30A-817B-4C42-90BD-D8B47918A964}" type="VALUE">
                  <a:rPr lang="en-US" sz="1200">
                    <a:solidFill>
                      <a:schemeClr val="accent2">
                        <a:lumMod val="75000"/>
                      </a:schemeClr>
                    </a:solidFill>
                    <a:latin typeface="Bahnschrift Condensed" panose="020B0502040204020203" pitchFamily="34" charset="0"/>
                  </a:rPr>
                  <a:pPr/>
                  <a:t>[VALUE]</a:t>
                </a:fld>
                <a:r>
                  <a:rPr lang="en-US" sz="1200" baseline="0">
                    <a:solidFill>
                      <a:schemeClr val="accent2">
                        <a:lumMod val="75000"/>
                      </a:schemeClr>
                    </a:solidFill>
                    <a:latin typeface="Bahnschrift Condensed" panose="020B0502040204020203" pitchFamily="34" charset="0"/>
                  </a:rPr>
                  <a:t>, </a:t>
                </a:r>
                <a:fld id="{AA1FA3B0-8E68-4532-97D6-A790D5E1BC00}" type="PERCENTAGE">
                  <a:rPr lang="en-US" sz="1200" u="sng" baseline="0">
                    <a:solidFill>
                      <a:schemeClr val="accent2">
                        <a:lumMod val="75000"/>
                      </a:schemeClr>
                    </a:solidFill>
                    <a:latin typeface="Bahnschrift Condensed" panose="020B0502040204020203" pitchFamily="34" charset="0"/>
                  </a:rPr>
                  <a:pPr/>
                  <a:t>[PERCENTAGE]</a:t>
                </a:fld>
                <a:endParaRPr lang="en-US" sz="1200" baseline="0">
                  <a:solidFill>
                    <a:schemeClr val="accent2">
                      <a:lumMod val="75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2.0825642551863953E-3"/>
              <c:y val="9.74697433654126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C39BE1"/>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4.2841252293242546E-3"/>
              <c:y val="9.17158792650918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7280075690673182E-3"/>
              <c:y val="8.8556794983960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8.0864232530782792E-4"/>
              <c:y val="8.55409740449109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C39BE1"/>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4.2841252293242546E-3"/>
              <c:y val="9.17158792650918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7280075690673182E-3"/>
              <c:y val="8.8556794983960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2.0825642551863953E-3"/>
              <c:y val="9.74697433654126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8.0864232530782792E-4"/>
              <c:y val="8.55409740449109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C39BE1"/>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4.2841252293242546E-3"/>
              <c:y val="9.171587926509186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7280075690673182E-3"/>
              <c:y val="8.8556794983960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2.0825642551863953E-3"/>
              <c:y val="9.746974336541269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8.0864232530782792E-4"/>
              <c:y val="8.554097404491097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192127805985003"/>
          <c:y val="0.2164544329784775"/>
          <c:w val="0.71595620911329083"/>
          <c:h val="0.534224415711547"/>
        </c:manualLayout>
      </c:layout>
      <c:barChart>
        <c:barDir val="bar"/>
        <c:grouping val="clustered"/>
        <c:varyColors val="0"/>
        <c:ser>
          <c:idx val="0"/>
          <c:order val="0"/>
          <c:tx>
            <c:strRef>
              <c:f>'Sheet 2'!$B$96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Pt>
            <c:idx val="0"/>
            <c:invertIfNegative val="0"/>
            <c:bubble3D val="0"/>
            <c:spPr>
              <a:solidFill>
                <a:srgbClr val="C39BE1"/>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1-1C6A-4685-BE86-9288451A27B4}"/>
              </c:ext>
            </c:extLst>
          </c:dPt>
          <c:dPt>
            <c:idx val="1"/>
            <c:invertIfNegative val="0"/>
            <c:bubble3D val="0"/>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3-1C6A-4685-BE86-9288451A27B4}"/>
              </c:ext>
            </c:extLst>
          </c:dPt>
          <c:dPt>
            <c:idx val="2"/>
            <c:invertIfNegative val="0"/>
            <c:bubble3D val="0"/>
            <c:spPr>
              <a:solidFill>
                <a:schemeClr val="accent5">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5-1C6A-4685-BE86-9288451A27B4}"/>
              </c:ext>
            </c:extLst>
          </c:dPt>
          <c:dPt>
            <c:idx val="3"/>
            <c:invertIfNegative val="0"/>
            <c:bubble3D val="0"/>
            <c:spPr>
              <a:solidFill>
                <a:schemeClr val="accent5">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7-1C6A-4685-BE86-9288451A27B4}"/>
              </c:ext>
            </c:extLst>
          </c:dPt>
          <c:dLbls>
            <c:dLbl>
              <c:idx val="0"/>
              <c:delete val="1"/>
              <c:extLst>
                <c:ext xmlns:c15="http://schemas.microsoft.com/office/drawing/2012/chart" uri="{CE6537A1-D6FC-4f65-9D91-7224C49458BB}"/>
                <c:ext xmlns:c16="http://schemas.microsoft.com/office/drawing/2014/chart" uri="{C3380CC4-5D6E-409C-BE32-E72D297353CC}">
                  <c16:uniqueId val="{00000001-1C6A-4685-BE86-9288451A27B4}"/>
                </c:ext>
              </c:extLst>
            </c:dLbl>
            <c:dLbl>
              <c:idx val="1"/>
              <c:layout>
                <c:manualLayout>
                  <c:x val="6.7884326774900053E-4"/>
                  <c:y val="-4.684640589522916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C6A-4685-BE86-9288451A27B4}"/>
                </c:ext>
              </c:extLst>
            </c:dLbl>
            <c:dLbl>
              <c:idx val="2"/>
              <c:delete val="1"/>
              <c:extLst>
                <c:ext xmlns:c15="http://schemas.microsoft.com/office/drawing/2012/chart" uri="{CE6537A1-D6FC-4f65-9D91-7224C49458BB}"/>
                <c:ext xmlns:c16="http://schemas.microsoft.com/office/drawing/2014/chart" uri="{C3380CC4-5D6E-409C-BE32-E72D297353CC}">
                  <c16:uniqueId val="{00000005-1C6A-4685-BE86-9288451A27B4}"/>
                </c:ext>
              </c:extLst>
            </c:dLbl>
            <c:dLbl>
              <c:idx val="3"/>
              <c:layout>
                <c:manualLayout>
                  <c:x val="8.0866114558479326E-4"/>
                  <c:y val="-1.46072793027966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6A-4685-BE86-9288451A27B4}"/>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 2'!$A$97:$A$103</c:f>
              <c:multiLvlStrCache>
                <c:ptCount val="4"/>
                <c:lvl>
                  <c:pt idx="0">
                    <c:v>No</c:v>
                  </c:pt>
                  <c:pt idx="1">
                    <c:v>Yes</c:v>
                  </c:pt>
                  <c:pt idx="2">
                    <c:v>No</c:v>
                  </c:pt>
                  <c:pt idx="3">
                    <c:v>Yes</c:v>
                  </c:pt>
                </c:lvl>
                <c:lvl>
                  <c:pt idx="0">
                    <c:v>Female</c:v>
                  </c:pt>
                  <c:pt idx="2">
                    <c:v>Male</c:v>
                  </c:pt>
                </c:lvl>
              </c:multiLvlStrCache>
            </c:multiLvlStrRef>
          </c:cat>
          <c:val>
            <c:numRef>
              <c:f>'Sheet 2'!$B$97:$B$103</c:f>
              <c:numCache>
                <c:formatCode>General</c:formatCode>
                <c:ptCount val="4"/>
                <c:pt idx="0">
                  <c:v>39</c:v>
                </c:pt>
                <c:pt idx="1">
                  <c:v>32</c:v>
                </c:pt>
                <c:pt idx="2">
                  <c:v>81</c:v>
                </c:pt>
                <c:pt idx="3">
                  <c:v>51</c:v>
                </c:pt>
              </c:numCache>
            </c:numRef>
          </c:val>
          <c:extLst>
            <c:ext xmlns:c16="http://schemas.microsoft.com/office/drawing/2014/chart" uri="{C3380CC4-5D6E-409C-BE32-E72D297353CC}">
              <c16:uniqueId val="{00000008-1C6A-4685-BE86-9288451A27B4}"/>
            </c:ext>
          </c:extLst>
        </c:ser>
        <c:dLbls>
          <c:showLegendKey val="0"/>
          <c:showVal val="0"/>
          <c:showCatName val="0"/>
          <c:showSerName val="0"/>
          <c:showPercent val="0"/>
          <c:showBubbleSize val="0"/>
        </c:dLbls>
        <c:gapWidth val="100"/>
        <c:axId val="900570112"/>
        <c:axId val="900587168"/>
      </c:barChart>
      <c:valAx>
        <c:axId val="90058716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0570112"/>
        <c:crosses val="autoZero"/>
        <c:crossBetween val="between"/>
      </c:valAx>
      <c:catAx>
        <c:axId val="900570112"/>
        <c:scaling>
          <c:orientation val="minMax"/>
        </c:scaling>
        <c:delete val="0"/>
        <c:axPos val="l"/>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0587168"/>
        <c:crosses val="autoZero"/>
        <c:auto val="1"/>
        <c:lblAlgn val="ctr"/>
        <c:lblOffset val="100"/>
        <c:noMultiLvlLbl val="0"/>
      </c:catAx>
      <c:spPr>
        <a:noFill/>
        <a:ln>
          <a:noFill/>
        </a:ln>
        <a:effectLst/>
      </c:spPr>
    </c:plotArea>
    <c:legend>
      <c:legendPos val="b"/>
      <c:layout>
        <c:manualLayout>
          <c:xMode val="edge"/>
          <c:yMode val="edge"/>
          <c:x val="0.1482383713977671"/>
          <c:y val="0.88546151649875593"/>
          <c:w val="0.70352306768931572"/>
          <c:h val="6.2737692213566093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 (version 1).xlsb.xlsx]Sheet 2!PivotTable5</c:name>
    <c:fmtId val="37"/>
  </c:pivotSource>
  <c:chart>
    <c:title>
      <c:tx>
        <c:rich>
          <a:bodyPr rot="0" spcFirstLastPara="1" vertOverflow="ellipsis" vert="horz" wrap="square" anchor="ctr" anchorCtr="1"/>
          <a:lstStyle/>
          <a:p>
            <a:pPr>
              <a:defRPr sz="1600" b="1" i="1" u="none" strike="noStrike" kern="1200" baseline="0">
                <a:solidFill>
                  <a:srgbClr val="C00000"/>
                </a:solidFill>
                <a:latin typeface="Aharoni" panose="02010803020104030203" pitchFamily="2" charset="-79"/>
                <a:ea typeface="+mn-ea"/>
                <a:cs typeface="Aharoni" panose="02010803020104030203" pitchFamily="2" charset="-79"/>
              </a:defRPr>
            </a:pPr>
            <a:r>
              <a:rPr lang="en-US" sz="1600" i="1" dirty="0">
                <a:solidFill>
                  <a:srgbClr val="C00000"/>
                </a:solidFill>
                <a:latin typeface="Aharoni" panose="02010803020104030203" pitchFamily="2" charset="-79"/>
                <a:cs typeface="Aharoni" panose="02010803020104030203" pitchFamily="2" charset="-79"/>
              </a:rPr>
              <a:t>Deceased People Who Had Anemia </a:t>
            </a:r>
          </a:p>
        </c:rich>
      </c:tx>
      <c:layout>
        <c:manualLayout>
          <c:xMode val="edge"/>
          <c:yMode val="edge"/>
          <c:x val="0.15514809828269838"/>
          <c:y val="5.2500002583661547E-2"/>
        </c:manualLayout>
      </c:layout>
      <c:overlay val="0"/>
      <c:spPr>
        <a:noFill/>
        <a:ln>
          <a:noFill/>
        </a:ln>
        <a:effectLst/>
      </c:spPr>
      <c:txPr>
        <a:bodyPr rot="0" spcFirstLastPara="1" vertOverflow="ellipsis" vert="horz" wrap="square" anchor="ctr" anchorCtr="1"/>
        <a:lstStyle/>
        <a:p>
          <a:pPr>
            <a:defRPr sz="1600" b="1" i="1" u="none" strike="noStrike" kern="1200" baseline="0">
              <a:solidFill>
                <a:srgbClr val="C0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1"/>
          <c:showCatName val="0"/>
          <c:showSerName val="0"/>
          <c:showPercent val="1"/>
          <c:showBubbleSize val="0"/>
          <c:extLst>
            <c:ext xmlns:c15="http://schemas.microsoft.com/office/drawing/2012/chart" uri="{CE6537A1-D6FC-4f65-9D91-7224C49458BB}"/>
          </c:extLst>
        </c:dLbl>
      </c:pivotFmt>
      <c:pivotFmt>
        <c:idx val="22"/>
        <c:dLbl>
          <c:idx val="0"/>
          <c:layout>
            <c:manualLayout>
              <c:x val="-2.7636085376678429E-2"/>
              <c:y val="-0.2450005287893961"/>
            </c:manualLayout>
          </c:layout>
          <c:showLegendKey val="0"/>
          <c:showVal val="1"/>
          <c:showCatName val="0"/>
          <c:showSerName val="0"/>
          <c:showPercent val="1"/>
          <c:showBubbleSize val="0"/>
          <c:extLst>
            <c:ext xmlns:c15="http://schemas.microsoft.com/office/drawing/2012/chart" uri="{CE6537A1-D6FC-4f65-9D91-7224C49458BB}">
              <c15:layout>
                <c:manualLayout>
                  <c:w val="0.21198083672056237"/>
                  <c:h val="9.8481254846518429E-2"/>
                </c:manualLayout>
              </c15:layout>
            </c:ext>
          </c:extLst>
        </c:dLbl>
      </c:pivotFmt>
      <c:pivotFmt>
        <c:idx val="23"/>
        <c:dLbl>
          <c:idx val="0"/>
          <c:layout>
            <c:manualLayout>
              <c:x val="8.1826153571582641E-2"/>
              <c:y val="0.1487500073203743"/>
            </c:manualLayout>
          </c:layout>
          <c:showLegendKey val="0"/>
          <c:showVal val="1"/>
          <c:showCatName val="0"/>
          <c:showSerName val="0"/>
          <c:showPercent val="1"/>
          <c:showBubbleSize val="0"/>
          <c:extLst>
            <c:ext xmlns:c15="http://schemas.microsoft.com/office/drawing/2012/chart" uri="{CE6537A1-D6FC-4f65-9D91-7224C49458BB}"/>
          </c:extLst>
        </c:dLbl>
      </c:pivotFmt>
      <c:pivotFmt>
        <c:idx val="24"/>
        <c:dLbl>
          <c:idx val="0"/>
          <c:showLegendKey val="0"/>
          <c:showVal val="1"/>
          <c:showCatName val="0"/>
          <c:showSerName val="0"/>
          <c:showPercent val="1"/>
          <c:showBubbleSize val="0"/>
          <c:extLst>
            <c:ext xmlns:c15="http://schemas.microsoft.com/office/drawing/2012/chart" uri="{CE6537A1-D6FC-4f65-9D91-7224C49458BB}"/>
          </c:extLst>
        </c:dLbl>
      </c:pivotFmt>
      <c:pivotFmt>
        <c:idx val="25"/>
      </c:pivotFmt>
      <c:pivotFmt>
        <c:idx val="26"/>
      </c:pivotFmt>
      <c:pivotFmt>
        <c:idx val="27"/>
        <c:dLbl>
          <c:idx val="0"/>
          <c:showLegendKey val="0"/>
          <c:showVal val="1"/>
          <c:showCatName val="0"/>
          <c:showSerName val="0"/>
          <c:showPercent val="1"/>
          <c:showBubbleSize val="0"/>
          <c:extLst>
            <c:ext xmlns:c15="http://schemas.microsoft.com/office/drawing/2012/chart" uri="{CE6537A1-D6FC-4f65-9D91-7224C49458BB}"/>
          </c:extLst>
        </c:dLbl>
      </c:pivotFmt>
      <c:pivotFmt>
        <c:idx val="28"/>
      </c:pivotFmt>
      <c:pivotFmt>
        <c:idx val="29"/>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33"/>
        <c:dLbl>
          <c:idx val="0"/>
          <c:layout>
            <c:manualLayout>
              <c:x val="-4.2681938516397428E-4"/>
              <c:y val="-1.4385827479617573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4"/>
        <c:dLbl>
          <c:idx val="0"/>
          <c:layout>
            <c:manualLayout>
              <c:x val="-3.1298522223031332E-3"/>
              <c:y val="-3.2099411028514322E-3"/>
            </c:manualLayout>
          </c:layout>
          <c:showLegendKey val="0"/>
          <c:showVal val="1"/>
          <c:showCatName val="0"/>
          <c:showSerName val="0"/>
          <c:showPercent val="0"/>
          <c:showBubbleSize val="0"/>
          <c:extLst>
            <c:ext xmlns:c15="http://schemas.microsoft.com/office/drawing/2012/chart" uri="{CE6537A1-D6FC-4f65-9D91-7224C49458BB}"/>
          </c:extLst>
        </c:dLbl>
      </c:pivotFmt>
      <c:pivotFmt>
        <c:idx val="35"/>
      </c:pivotFmt>
      <c:pivotFmt>
        <c:idx val="36"/>
        <c:dLbl>
          <c:idx val="0"/>
          <c:layout>
            <c:manualLayout>
              <c:x val="2.9278353421484729E-3"/>
              <c:y val="-3.5847442709027694E-3"/>
            </c:manualLayout>
          </c:layout>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4">
              <a:lumMod val="50000"/>
            </a:schemeClr>
          </a:solidFill>
          <a:ln>
            <a:noFill/>
          </a:ln>
          <a:effectLst>
            <a:outerShdw blurRad="254000" sx="102000" sy="102000" algn="ctr" rotWithShape="0">
              <a:prstClr val="black">
                <a:alpha val="20000"/>
              </a:prstClr>
            </a:outerShdw>
          </a:effectLst>
        </c:spPr>
      </c:pivotFmt>
      <c:pivotFmt>
        <c:idx val="38"/>
        <c:spPr>
          <a:solidFill>
            <a:schemeClr val="accent2">
              <a:lumMod val="75000"/>
            </a:schemeClr>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0"/>
        <c:spPr>
          <a:solidFill>
            <a:schemeClr val="accent2">
              <a:lumMod val="75000"/>
            </a:schemeClr>
          </a:solidFill>
          <a:ln>
            <a:noFill/>
          </a:ln>
          <a:effectLst>
            <a:outerShdw blurRad="254000" sx="102000" sy="102000" algn="ctr" rotWithShape="0">
              <a:prstClr val="black">
                <a:alpha val="20000"/>
              </a:prstClr>
            </a:outerShdw>
          </a:effectLst>
        </c:spPr>
      </c:pivotFmt>
      <c:pivotFmt>
        <c:idx val="41"/>
        <c:spPr>
          <a:solidFill>
            <a:schemeClr val="accent4">
              <a:lumMod val="50000"/>
            </a:schemeClr>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3"/>
        <c:spPr>
          <a:solidFill>
            <a:schemeClr val="accent2">
              <a:lumMod val="75000"/>
            </a:schemeClr>
          </a:solidFill>
          <a:ln>
            <a:noFill/>
          </a:ln>
          <a:effectLst>
            <a:outerShdw blurRad="254000" sx="102000" sy="102000" algn="ctr" rotWithShape="0">
              <a:prstClr val="black">
                <a:alpha val="20000"/>
              </a:prstClr>
            </a:outerShdw>
          </a:effectLst>
        </c:spPr>
      </c:pivotFmt>
      <c:pivotFmt>
        <c:idx val="44"/>
        <c:spPr>
          <a:solidFill>
            <a:schemeClr val="accent4">
              <a:lumMod val="50000"/>
            </a:schemeClr>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1485877551475066"/>
          <c:y val="0.19622656388084458"/>
          <c:w val="0.53101353267881157"/>
          <c:h val="0.72592078965615692"/>
        </c:manualLayout>
      </c:layout>
      <c:pieChart>
        <c:varyColors val="1"/>
        <c:ser>
          <c:idx val="0"/>
          <c:order val="0"/>
          <c:tx>
            <c:strRef>
              <c:f>'Sheet 2'!$B$39</c:f>
              <c:strCache>
                <c:ptCount val="1"/>
                <c:pt idx="0">
                  <c:v>Total</c:v>
                </c:pt>
              </c:strCache>
            </c:strRef>
          </c:tx>
          <c:dPt>
            <c:idx val="0"/>
            <c:bubble3D val="0"/>
            <c:explosion val="15"/>
            <c:spPr>
              <a:solidFill>
                <a:schemeClr val="accent2">
                  <a:lumMod val="7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680-4B5A-B5EF-F85B4BEF6870}"/>
              </c:ext>
            </c:extLst>
          </c:dPt>
          <c:dPt>
            <c:idx val="1"/>
            <c:bubble3D val="0"/>
            <c:spPr>
              <a:solidFill>
                <a:schemeClr val="accent4">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680-4B5A-B5EF-F85B4BEF687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680-4B5A-B5EF-F85B4BEF687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680-4B5A-B5EF-F85B4BEF6870}"/>
              </c:ext>
            </c:extLst>
          </c:dPt>
          <c:dLbls>
            <c:dLbl>
              <c:idx val="0"/>
              <c:layout>
                <c:manualLayout>
                  <c:x val="-0.22067233349498128"/>
                  <c:y val="8.8528504031216301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680-4B5A-B5EF-F85B4BEF6870}"/>
                </c:ext>
              </c:extLst>
            </c:dLbl>
            <c:dLbl>
              <c:idx val="1"/>
              <c:layout>
                <c:manualLayout>
                  <c:x val="0.2206703443897087"/>
                  <c:y val="-6.4354529510135955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680-4B5A-B5EF-F85B4BEF6870}"/>
                </c:ext>
              </c:extLst>
            </c:dLbl>
            <c:spPr>
              <a:solidFill>
                <a:schemeClr val="tx1">
                  <a:lumMod val="85000"/>
                  <a:lumOff val="15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Arial Black" panose="020B0A04020102020204" pitchFamily="34" charset="0"/>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 2'!$A$40:$A$42</c:f>
              <c:strCache>
                <c:ptCount val="2"/>
                <c:pt idx="0">
                  <c:v>No</c:v>
                </c:pt>
                <c:pt idx="1">
                  <c:v>Yes</c:v>
                </c:pt>
              </c:strCache>
            </c:strRef>
          </c:cat>
          <c:val>
            <c:numRef>
              <c:f>'Sheet 2'!$B$40:$B$42</c:f>
              <c:numCache>
                <c:formatCode>General</c:formatCode>
                <c:ptCount val="2"/>
                <c:pt idx="0">
                  <c:v>50</c:v>
                </c:pt>
                <c:pt idx="1">
                  <c:v>46</c:v>
                </c:pt>
              </c:numCache>
            </c:numRef>
          </c:val>
          <c:extLst>
            <c:ext xmlns:c16="http://schemas.microsoft.com/office/drawing/2014/chart" uri="{C3380CC4-5D6E-409C-BE32-E72D297353CC}">
              <c16:uniqueId val="{00000008-C680-4B5A-B5EF-F85B4BEF687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628796356595656"/>
          <c:y val="0.47479218501447984"/>
          <c:w val="9.9227908897387224E-2"/>
          <c:h val="0.1602507103914290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 (version 1).xlsb.xlsx]Sheet 2!PivotTable14</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noFill/>
          </a:ln>
          <a:effectLst/>
        </c:spPr>
      </c:pivotFmt>
      <c:pivotFmt>
        <c:idx val="2"/>
        <c:spPr>
          <a:solidFill>
            <a:schemeClr val="accent1">
              <a:lumMod val="60000"/>
              <a:lumOff val="40000"/>
            </a:schemeClr>
          </a:solidFill>
          <a:ln>
            <a:noFill/>
          </a:ln>
          <a:effectLst/>
        </c:spPr>
      </c:pivotFmt>
      <c:pivotFmt>
        <c:idx val="3"/>
        <c:spPr>
          <a:solidFill>
            <a:srgbClr val="D5B8EA"/>
          </a:solidFill>
          <a:ln>
            <a:noFill/>
          </a:ln>
          <a:effectLst/>
        </c:spPr>
      </c:pivotFmt>
      <c:pivotFmt>
        <c:idx val="4"/>
        <c:spPr>
          <a:solidFill>
            <a:srgbClr val="7030A0"/>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D5B8EA"/>
          </a:solidFill>
          <a:ln>
            <a:noFill/>
          </a:ln>
          <a:effectLst/>
        </c:spPr>
      </c:pivotFmt>
      <c:pivotFmt>
        <c:idx val="7"/>
        <c:spPr>
          <a:solidFill>
            <a:srgbClr val="7030A0"/>
          </a:solidFill>
          <a:ln>
            <a:noFill/>
          </a:ln>
          <a:effectLst/>
        </c:spPr>
      </c:pivotFmt>
      <c:pivotFmt>
        <c:idx val="8"/>
        <c:spPr>
          <a:solidFill>
            <a:schemeClr val="accent1">
              <a:lumMod val="60000"/>
              <a:lumOff val="40000"/>
            </a:schemeClr>
          </a:solidFill>
          <a:ln>
            <a:noFill/>
          </a:ln>
          <a:effectLst/>
        </c:spPr>
      </c:pivotFmt>
      <c:pivotFmt>
        <c:idx val="9"/>
        <c:spPr>
          <a:solidFill>
            <a:schemeClr val="accent1">
              <a:lumMod val="75000"/>
            </a:schemeClr>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D5B8EA"/>
          </a:solidFill>
          <a:ln>
            <a:noFill/>
          </a:ln>
          <a:effectLst/>
        </c:spPr>
      </c:pivotFmt>
      <c:pivotFmt>
        <c:idx val="12"/>
        <c:spPr>
          <a:solidFill>
            <a:srgbClr val="7030A0"/>
          </a:solidFill>
          <a:ln>
            <a:noFill/>
          </a:ln>
          <a:effectLst/>
        </c:spPr>
      </c:pivotFmt>
      <c:pivotFmt>
        <c:idx val="13"/>
        <c:spPr>
          <a:solidFill>
            <a:schemeClr val="accent1">
              <a:lumMod val="60000"/>
              <a:lumOff val="40000"/>
            </a:schemeClr>
          </a:solidFill>
          <a:ln>
            <a:noFill/>
          </a:ln>
          <a:effectLst/>
        </c:spPr>
      </c:pivotFmt>
      <c:pivotFmt>
        <c:idx val="14"/>
        <c:spPr>
          <a:solidFill>
            <a:schemeClr val="accent1">
              <a:lumMod val="75000"/>
            </a:schemeClr>
          </a:solidFill>
          <a:ln>
            <a:noFill/>
          </a:ln>
          <a:effectLst/>
        </c:spPr>
      </c:pivotFmt>
    </c:pivotFmts>
    <c:plotArea>
      <c:layout>
        <c:manualLayout>
          <c:layoutTarget val="inner"/>
          <c:xMode val="edge"/>
          <c:yMode val="edge"/>
          <c:x val="6.7095853684995016E-2"/>
          <c:y val="0.18431310905487699"/>
          <c:w val="0.6195210767373287"/>
          <c:h val="0.67851411102699732"/>
        </c:manualLayout>
      </c:layout>
      <c:pieChart>
        <c:varyColors val="1"/>
        <c:ser>
          <c:idx val="0"/>
          <c:order val="0"/>
          <c:tx>
            <c:strRef>
              <c:f>'Sheet 2'!$A$182</c:f>
              <c:strCache>
                <c:ptCount val="1"/>
                <c:pt idx="0">
                  <c:v>Total</c:v>
                </c:pt>
              </c:strCache>
            </c:strRef>
          </c:tx>
          <c:dPt>
            <c:idx val="0"/>
            <c:bubble3D val="0"/>
            <c:explosion val="17"/>
            <c:spPr>
              <a:solidFill>
                <a:srgbClr val="D5B8EA"/>
              </a:solidFill>
              <a:ln>
                <a:noFill/>
              </a:ln>
              <a:effectLst/>
            </c:spPr>
            <c:extLst>
              <c:ext xmlns:c16="http://schemas.microsoft.com/office/drawing/2014/chart" uri="{C3380CC4-5D6E-409C-BE32-E72D297353CC}">
                <c16:uniqueId val="{00000001-1795-4BDD-A5B9-2272B29B2469}"/>
              </c:ext>
            </c:extLst>
          </c:dPt>
          <c:dPt>
            <c:idx val="1"/>
            <c:bubble3D val="0"/>
            <c:explosion val="14"/>
            <c:spPr>
              <a:solidFill>
                <a:srgbClr val="7030A0"/>
              </a:solidFill>
              <a:ln>
                <a:noFill/>
              </a:ln>
              <a:effectLst/>
            </c:spPr>
            <c:extLst>
              <c:ext xmlns:c16="http://schemas.microsoft.com/office/drawing/2014/chart" uri="{C3380CC4-5D6E-409C-BE32-E72D297353CC}">
                <c16:uniqueId val="{00000003-1795-4BDD-A5B9-2272B29B2469}"/>
              </c:ext>
            </c:extLst>
          </c:dPt>
          <c:dPt>
            <c:idx val="2"/>
            <c:bubble3D val="0"/>
            <c:spPr>
              <a:solidFill>
                <a:schemeClr val="accent5">
                  <a:lumMod val="60000"/>
                  <a:lumOff val="40000"/>
                </a:schemeClr>
              </a:solidFill>
              <a:ln>
                <a:noFill/>
              </a:ln>
              <a:effectLst/>
            </c:spPr>
            <c:extLst>
              <c:ext xmlns:c16="http://schemas.microsoft.com/office/drawing/2014/chart" uri="{C3380CC4-5D6E-409C-BE32-E72D297353CC}">
                <c16:uniqueId val="{00000005-1795-4BDD-A5B9-2272B29B2469}"/>
              </c:ext>
            </c:extLst>
          </c:dPt>
          <c:dPt>
            <c:idx val="3"/>
            <c:bubble3D val="0"/>
            <c:spPr>
              <a:solidFill>
                <a:schemeClr val="accent5">
                  <a:lumMod val="50000"/>
                </a:schemeClr>
              </a:solidFill>
              <a:ln>
                <a:noFill/>
              </a:ln>
              <a:effectLst/>
            </c:spPr>
            <c:extLst>
              <c:ext xmlns:c16="http://schemas.microsoft.com/office/drawing/2014/chart" uri="{C3380CC4-5D6E-409C-BE32-E72D297353CC}">
                <c16:uniqueId val="{00000007-1795-4BDD-A5B9-2272B29B2469}"/>
              </c:ext>
            </c:extLst>
          </c:dPt>
          <c:dLbls>
            <c:dLbl>
              <c:idx val="0"/>
              <c:layout>
                <c:manualLayout>
                  <c:x val="-0.19676804811421633"/>
                  <c:y val="0.11842519685039365"/>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Black" panose="020B0A04020102020204" pitchFamily="34" charset="0"/>
                        <a:ea typeface="+mn-ea"/>
                        <a:cs typeface="+mn-cs"/>
                      </a:defRPr>
                    </a:pPr>
                    <a:fld id="{86A6F40E-F800-4B8E-B8CC-37F0D6D3B0A2}" type="CELLREF">
                      <a:rPr lang="en-US" smtClean="0">
                        <a:solidFill>
                          <a:schemeClr val="tx1"/>
                        </a:solidFill>
                        <a:latin typeface="Arial" panose="020B0604020202020204" pitchFamily="34" charset="0"/>
                        <a:cs typeface="Arial" panose="020B0604020202020204" pitchFamily="34" charset="0"/>
                      </a:rPr>
                      <a:pPr>
                        <a:defRPr sz="1400">
                          <a:solidFill>
                            <a:schemeClr val="tx1"/>
                          </a:solidFill>
                          <a:latin typeface="Arial Black" panose="020B0A04020102020204" pitchFamily="34" charset="0"/>
                        </a:defRPr>
                      </a:pPr>
                      <a:t>[CELLREF]</a:t>
                    </a:fld>
                    <a:r>
                      <a:rPr lang="en-US" baseline="0" dirty="0">
                        <a:solidFill>
                          <a:schemeClr val="tx1"/>
                        </a:solidFill>
                      </a:rPr>
                      <a:t>, </a:t>
                    </a:r>
                    <a:fld id="{04A60A2E-0E99-4D73-A5AD-C6859508BF8E}" type="PERCENTAGE">
                      <a:rPr lang="en-US" baseline="0">
                        <a:solidFill>
                          <a:schemeClr val="tx1"/>
                        </a:solidFill>
                      </a:rPr>
                      <a:pPr>
                        <a:defRPr sz="1400">
                          <a:solidFill>
                            <a:schemeClr val="tx1"/>
                          </a:solidFill>
                          <a:latin typeface="Arial Black" panose="020B0A04020102020204" pitchFamily="34" charset="0"/>
                        </a:defRPr>
                      </a:pPr>
                      <a:t>[PERCENTAGE]</a:t>
                    </a:fld>
                    <a:endParaRPr lang="en-US" baseline="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dlblFieldTable>
                    <c15:dlblFTEntry>
                      <c15:txfldGUID>{86A6F40E-F800-4B8E-B8CC-37F0D6D3B0A2}</c15:txfldGUID>
                      <c15:f>'Sheet 2'!$A$182</c15:f>
                      <c15:dlblFieldTableCache>
                        <c:ptCount val="1"/>
                        <c:pt idx="0">
                          <c:v>Alive</c:v>
                        </c:pt>
                      </c15:dlblFieldTableCache>
                    </c15:dlblFTEntry>
                  </c15:dlblFieldTable>
                  <c15:showDataLabelsRange val="0"/>
                </c:ext>
                <c:ext xmlns:c16="http://schemas.microsoft.com/office/drawing/2014/chart" uri="{C3380CC4-5D6E-409C-BE32-E72D297353CC}">
                  <c16:uniqueId val="{00000001-1795-4BDD-A5B9-2272B29B2469}"/>
                </c:ext>
              </c:extLst>
            </c:dLbl>
            <c:dLbl>
              <c:idx val="1"/>
              <c:layout>
                <c:manualLayout>
                  <c:x val="-0.17904061785461209"/>
                  <c:y val="-0.13574224532404974"/>
                </c:manualLayout>
              </c:layout>
              <c:tx>
                <c:rich>
                  <a:bodyPr/>
                  <a:lstStyle/>
                  <a:p>
                    <a:fld id="{CD04EB72-2153-4066-BEA4-87A555F39446}" type="CELLREF">
                      <a:rPr lang="en-US" smtClean="0">
                        <a:latin typeface="Arial" panose="020B0604020202020204" pitchFamily="34" charset="0"/>
                        <a:cs typeface="Arial" panose="020B0604020202020204" pitchFamily="34" charset="0"/>
                      </a:rPr>
                      <a:pPr/>
                      <a:t>[CELLREF]</a:t>
                    </a:fld>
                    <a:r>
                      <a:rPr lang="en-US" baseline="0" dirty="0">
                        <a:latin typeface="Arial" panose="020B0604020202020204" pitchFamily="34" charset="0"/>
                        <a:cs typeface="Arial" panose="020B0604020202020204" pitchFamily="34" charset="0"/>
                      </a:rPr>
                      <a:t>, </a:t>
                    </a:r>
                    <a:fld id="{87C44503-2210-4E21-9F93-627E5E0941AD}" type="PERCENTAGE">
                      <a:rPr lang="en-US" baseline="0"/>
                      <a:pPr/>
                      <a:t>[PERCENTAGE]</a:t>
                    </a:fld>
                    <a:endParaRPr lang="en-US" baseline="0" dirty="0">
                      <a:latin typeface="Arial" panose="020B0604020202020204" pitchFamily="34" charset="0"/>
                      <a:cs typeface="Arial" panose="020B0604020202020204" pitchFamily="34" charset="0"/>
                    </a:endParaRPr>
                  </a:p>
                </c:rich>
              </c:tx>
              <c:showLegendKey val="0"/>
              <c:showVal val="1"/>
              <c:showCatName val="1"/>
              <c:showSerName val="0"/>
              <c:showPercent val="1"/>
              <c:showBubbleSize val="0"/>
              <c:extLst>
                <c:ext xmlns:c15="http://schemas.microsoft.com/office/drawing/2012/chart" uri="{CE6537A1-D6FC-4f65-9D91-7224C49458BB}">
                  <c15:dlblFieldTable>
                    <c15:dlblFTEntry>
                      <c15:txfldGUID>{CD04EB72-2153-4066-BEA4-87A555F39446}</c15:txfldGUID>
                      <c15:f>'Sheet 2'!$A$183</c15:f>
                      <c15:dlblFieldTableCache>
                        <c:ptCount val="1"/>
                        <c:pt idx="0">
                          <c:v>Dead</c:v>
                        </c:pt>
                      </c15:dlblFieldTableCache>
                    </c15:dlblFTEntry>
                  </c15:dlblFieldTable>
                  <c15:showDataLabelsRange val="0"/>
                </c:ext>
                <c:ext xmlns:c16="http://schemas.microsoft.com/office/drawing/2014/chart" uri="{C3380CC4-5D6E-409C-BE32-E72D297353CC}">
                  <c16:uniqueId val="{00000003-1795-4BDD-A5B9-2272B29B2469}"/>
                </c:ext>
              </c:extLst>
            </c:dLbl>
            <c:dLbl>
              <c:idx val="2"/>
              <c:layout>
                <c:manualLayout>
                  <c:x val="0.18581495637571127"/>
                  <c:y val="-0.14921438249490102"/>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Black" panose="020B0A04020102020204" pitchFamily="34" charset="0"/>
                        <a:ea typeface="+mn-ea"/>
                        <a:cs typeface="+mn-cs"/>
                      </a:defRPr>
                    </a:pPr>
                    <a:fld id="{4712C6DC-2777-4889-A292-C70497CBFE4C}" type="CELLREF">
                      <a:rPr lang="en-US" smtClean="0">
                        <a:solidFill>
                          <a:schemeClr val="tx1"/>
                        </a:solidFill>
                        <a:latin typeface="Arial" panose="020B0604020202020204" pitchFamily="34" charset="0"/>
                        <a:cs typeface="Arial" panose="020B0604020202020204" pitchFamily="34" charset="0"/>
                      </a:rPr>
                      <a:pPr>
                        <a:defRPr sz="1400">
                          <a:solidFill>
                            <a:schemeClr val="tx1"/>
                          </a:solidFill>
                          <a:latin typeface="Arial Black" panose="020B0A04020102020204" pitchFamily="34" charset="0"/>
                        </a:defRPr>
                      </a:pPr>
                      <a:t>[CELLREF]</a:t>
                    </a:fld>
                    <a:r>
                      <a:rPr lang="en-US" baseline="0" dirty="0">
                        <a:solidFill>
                          <a:schemeClr val="tx1"/>
                        </a:solidFill>
                        <a:latin typeface="Arial" panose="020B0604020202020204" pitchFamily="34" charset="0"/>
                        <a:cs typeface="Arial" panose="020B0604020202020204" pitchFamily="34" charset="0"/>
                      </a:rPr>
                      <a:t>, </a:t>
                    </a:r>
                    <a:fld id="{7186D97F-5832-4153-8070-87D19D958E8A}" type="PERCENTAGE">
                      <a:rPr lang="en-US" baseline="0">
                        <a:solidFill>
                          <a:schemeClr val="tx1"/>
                        </a:solidFill>
                      </a:rPr>
                      <a:pPr>
                        <a:defRPr sz="1400">
                          <a:solidFill>
                            <a:schemeClr val="tx1"/>
                          </a:solidFill>
                          <a:latin typeface="Arial Black" panose="020B0A04020102020204" pitchFamily="34" charset="0"/>
                        </a:defRPr>
                      </a:pPr>
                      <a:t>[PERCENTAGE]</a:t>
                    </a:fld>
                    <a:endParaRPr lang="en-US" baseline="0" dirty="0">
                      <a:solidFill>
                        <a:schemeClr val="tx1"/>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Black" panose="020B0A04020102020204" pitchFamily="34" charset="0"/>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dlblFieldTable>
                    <c15:dlblFTEntry>
                      <c15:txfldGUID>{4712C6DC-2777-4889-A292-C70497CBFE4C}</c15:txfldGUID>
                      <c15:f>'Sheet 2'!$A$185</c15:f>
                      <c15:dlblFieldTableCache>
                        <c:ptCount val="1"/>
                        <c:pt idx="0">
                          <c:v>Alive</c:v>
                        </c:pt>
                      </c15:dlblFieldTableCache>
                    </c15:dlblFTEntry>
                  </c15:dlblFieldTable>
                  <c15:showDataLabelsRange val="0"/>
                </c:ext>
                <c:ext xmlns:c16="http://schemas.microsoft.com/office/drawing/2014/chart" uri="{C3380CC4-5D6E-409C-BE32-E72D297353CC}">
                  <c16:uniqueId val="{00000005-1795-4BDD-A5B9-2272B29B2469}"/>
                </c:ext>
              </c:extLst>
            </c:dLbl>
            <c:dLbl>
              <c:idx val="3"/>
              <c:layout>
                <c:manualLayout>
                  <c:x val="0.14915185169009779"/>
                  <c:y val="0.14686481091272041"/>
                </c:manualLayout>
              </c:layout>
              <c:tx>
                <c:rich>
                  <a:bodyPr/>
                  <a:lstStyle/>
                  <a:p>
                    <a:fld id="{1FC447D2-AD86-487F-92C5-2C1D8A2CFB74}" type="CELLREF">
                      <a:rPr lang="en-US" smtClean="0">
                        <a:latin typeface="Arial" panose="020B0604020202020204" pitchFamily="34" charset="0"/>
                        <a:cs typeface="Arial" panose="020B0604020202020204" pitchFamily="34" charset="0"/>
                      </a:rPr>
                      <a:pPr/>
                      <a:t>[CELLREF]</a:t>
                    </a:fld>
                    <a:r>
                      <a:rPr lang="en-US" baseline="0" dirty="0"/>
                      <a:t>, </a:t>
                    </a:r>
                    <a:fld id="{0DB9D63D-0248-40A6-8AB2-269B71BED3E2}" type="PERCENTAGE">
                      <a:rPr lang="en-US" b="0" i="0" baseline="0"/>
                      <a:pPr/>
                      <a:t>[PERCENTAGE]</a:t>
                    </a:fld>
                    <a:endParaRPr lang="en-US" baseline="0" dirty="0"/>
                  </a:p>
                </c:rich>
              </c:tx>
              <c:showLegendKey val="0"/>
              <c:showVal val="1"/>
              <c:showCatName val="1"/>
              <c:showSerName val="0"/>
              <c:showPercent val="1"/>
              <c:showBubbleSize val="0"/>
              <c:extLst>
                <c:ext xmlns:c15="http://schemas.microsoft.com/office/drawing/2012/chart" uri="{CE6537A1-D6FC-4f65-9D91-7224C49458BB}">
                  <c15:dlblFieldTable>
                    <c15:dlblFTEntry>
                      <c15:txfldGUID>{1FC447D2-AD86-487F-92C5-2C1D8A2CFB74}</c15:txfldGUID>
                      <c15:f>'Sheet 2'!$A$186</c15:f>
                      <c15:dlblFieldTableCache>
                        <c:ptCount val="1"/>
                        <c:pt idx="0">
                          <c:v>Dead</c:v>
                        </c:pt>
                      </c15:dlblFieldTableCache>
                    </c15:dlblFTEntry>
                  </c15:dlblFieldTable>
                  <c15:showDataLabelsRange val="0"/>
                </c:ext>
                <c:ext xmlns:c16="http://schemas.microsoft.com/office/drawing/2014/chart" uri="{C3380CC4-5D6E-409C-BE32-E72D297353CC}">
                  <c16:uniqueId val="{00000007-1795-4BDD-A5B9-2272B29B246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Arial Black" panose="020B0A04020102020204" pitchFamily="34" charset="0"/>
                    <a:ea typeface="+mn-ea"/>
                    <a:cs typeface="+mn-cs"/>
                  </a:defRPr>
                </a:pPr>
                <a:endParaRPr lang="en-US"/>
              </a:p>
            </c:txPr>
            <c:showLegendKey val="0"/>
            <c:showVal val="1"/>
            <c:showCatName val="1"/>
            <c:showSerName val="0"/>
            <c:showPercent val="1"/>
            <c:showBubbleSize val="0"/>
            <c:showLeaderLines val="0"/>
            <c:extLst>
              <c:ext xmlns:c15="http://schemas.microsoft.com/office/drawing/2012/chart" uri="{CE6537A1-D6FC-4f65-9D91-7224C49458BB}"/>
            </c:extLst>
          </c:dLbls>
          <c:cat>
            <c:multiLvlStrRef>
              <c:f>'Sheet 2'!$A$182</c:f>
              <c:multiLvlStrCache>
                <c:ptCount val="4"/>
                <c:lvl>
                  <c:pt idx="0">
                    <c:v>Alive</c:v>
                  </c:pt>
                  <c:pt idx="1">
                    <c:v>Dead</c:v>
                  </c:pt>
                  <c:pt idx="2">
                    <c:v>Alive</c:v>
                  </c:pt>
                  <c:pt idx="3">
                    <c:v>Dead</c:v>
                  </c:pt>
                </c:lvl>
                <c:lvl>
                  <c:pt idx="0">
                    <c:v>Female</c:v>
                  </c:pt>
                  <c:pt idx="2">
                    <c:v>Male</c:v>
                  </c:pt>
                </c:lvl>
                <c:lvl>
                  <c:pt idx="0">
                    <c:v>Yes</c:v>
                  </c:pt>
                </c:lvl>
              </c:multiLvlStrCache>
            </c:multiLvlStrRef>
          </c:cat>
          <c:val>
            <c:numRef>
              <c:f>'Sheet 2'!$A$182</c:f>
              <c:numCache>
                <c:formatCode>General</c:formatCode>
                <c:ptCount val="4"/>
                <c:pt idx="0">
                  <c:v>35</c:v>
                </c:pt>
                <c:pt idx="1">
                  <c:v>20</c:v>
                </c:pt>
                <c:pt idx="2">
                  <c:v>50</c:v>
                </c:pt>
                <c:pt idx="3">
                  <c:v>20</c:v>
                </c:pt>
              </c:numCache>
            </c:numRef>
          </c:val>
          <c:extLst>
            <c:ext xmlns:c16="http://schemas.microsoft.com/office/drawing/2014/chart" uri="{C3380CC4-5D6E-409C-BE32-E72D297353CC}">
              <c16:uniqueId val="{00000008-1795-4BDD-A5B9-2272B29B246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5609686944834609"/>
          <c:y val="0.60961468916201766"/>
          <c:w val="0.23618258944986764"/>
          <c:h val="0.39038531083798234"/>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2!PivotTable12</c:name>
    <c:fmtId val="10"/>
  </c:pivotSource>
  <c:chart>
    <c:title>
      <c:tx>
        <c:rich>
          <a:bodyPr rot="0" spcFirstLastPara="1" vertOverflow="ellipsis" vert="horz" wrap="square" anchor="ctr" anchorCtr="1"/>
          <a:lstStyle/>
          <a:p>
            <a:pPr>
              <a:defRPr sz="1800" b="1" i="1" u="none" strike="noStrike" kern="1200" baseline="0">
                <a:solidFill>
                  <a:srgbClr val="A20000"/>
                </a:solidFill>
                <a:latin typeface="Aharoni" panose="02010803020104030203" pitchFamily="2" charset="-79"/>
                <a:ea typeface="+mn-ea"/>
                <a:cs typeface="Aharoni" panose="02010803020104030203" pitchFamily="2" charset="-79"/>
              </a:defRPr>
            </a:pPr>
            <a:r>
              <a:rPr lang="en-US" sz="1600" i="1" dirty="0">
                <a:solidFill>
                  <a:srgbClr val="C00000"/>
                </a:solidFill>
                <a:latin typeface="Aharoni" panose="02010803020104030203" pitchFamily="2" charset="-79"/>
                <a:cs typeface="Aharoni" panose="02010803020104030203" pitchFamily="2" charset="-79"/>
              </a:rPr>
              <a:t>High Blood Pressure</a:t>
            </a:r>
          </a:p>
        </c:rich>
      </c:tx>
      <c:layout>
        <c:manualLayout>
          <c:xMode val="edge"/>
          <c:yMode val="edge"/>
          <c:x val="0.3002823896765921"/>
          <c:y val="4.1666553936876009E-2"/>
        </c:manualLayout>
      </c:layout>
      <c:overlay val="0"/>
      <c:spPr>
        <a:noFill/>
        <a:ln>
          <a:noFill/>
        </a:ln>
        <a:effectLst/>
      </c:spPr>
      <c:txPr>
        <a:bodyPr rot="0" spcFirstLastPara="1" vertOverflow="ellipsis" vert="horz" wrap="square" anchor="ctr" anchorCtr="1"/>
        <a:lstStyle/>
        <a:p>
          <a:pPr>
            <a:defRPr sz="1800" b="1" i="1" u="none" strike="noStrike" kern="1200" baseline="0">
              <a:solidFill>
                <a:srgbClr val="A20000"/>
              </a:solidFill>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0.17222222222222228"/>
              <c:y val="-1.903189904528934E-2"/>
            </c:manualLayout>
          </c:layout>
          <c:tx>
            <c:rich>
              <a:bodyPr/>
              <a:lstStyle/>
              <a:p>
                <a:fld id="{E8B7908B-3A77-44DB-8871-60CDA49A471B}" type="VALUE">
                  <a:rPr lang="en-US" sz="1200" b="1">
                    <a:solidFill>
                      <a:sysClr val="windowText" lastClr="000000"/>
                    </a:solidFill>
                    <a:latin typeface="Bahnschrift Condensed" panose="020B0502040204020203" pitchFamily="34" charset="0"/>
                  </a:rPr>
                  <a:pPr/>
                  <a:t>[VALUE]</a:t>
                </a:fld>
                <a:r>
                  <a:rPr lang="en-US" sz="1200" b="1" baseline="0">
                    <a:solidFill>
                      <a:sysClr val="windowText" lastClr="000000"/>
                    </a:solidFill>
                    <a:latin typeface="Bahnschrift Condensed" panose="020B0502040204020203" pitchFamily="34" charset="0"/>
                  </a:rPr>
                  <a:t>, </a:t>
                </a:r>
                <a:fld id="{5CE1144B-7F86-49C7-B699-DB80CEBF84A1}" type="PERCENTAGE">
                  <a:rPr lang="en-US" sz="1200" b="1" u="sng" baseline="0">
                    <a:solidFill>
                      <a:sysClr val="windowText" lastClr="000000"/>
                    </a:solidFill>
                    <a:latin typeface="Bahnschrift Condensed" panose="020B0502040204020203" pitchFamily="34" charset="0"/>
                  </a:rPr>
                  <a:pPr/>
                  <a:t>[PERCENTAGE]</a:t>
                </a:fld>
                <a:endParaRPr lang="en-US" sz="1200" b="1" baseline="0">
                  <a:solidFill>
                    <a:sysClr val="windowText" lastClr="000000"/>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
        <c:dLbl>
          <c:idx val="0"/>
          <c:layout>
            <c:manualLayout>
              <c:x val="0.13611111111111102"/>
              <c:y val="3.6979821810530222E-2"/>
            </c:manualLayout>
          </c:layout>
          <c:tx>
            <c:rich>
              <a:bodyPr/>
              <a:lstStyle/>
              <a:p>
                <a:fld id="{D9B1C432-9252-4843-8B94-BB6E3DD9AC79}" type="VALUE">
                  <a:rPr lang="en-US" sz="1200" b="1">
                    <a:solidFill>
                      <a:schemeClr val="accent2">
                        <a:lumMod val="50000"/>
                      </a:schemeClr>
                    </a:solidFill>
                    <a:latin typeface="Bahnschrift Condensed" panose="020B0502040204020203" pitchFamily="34" charset="0"/>
                  </a:rPr>
                  <a:pPr/>
                  <a:t>[VALUE]</a:t>
                </a:fld>
                <a:r>
                  <a:rPr lang="en-US" sz="1200" b="1" baseline="0">
                    <a:solidFill>
                      <a:schemeClr val="accent2">
                        <a:lumMod val="50000"/>
                      </a:schemeClr>
                    </a:solidFill>
                    <a:latin typeface="Bahnschrift Condensed" panose="020B0502040204020203" pitchFamily="34" charset="0"/>
                  </a:rPr>
                  <a:t>, </a:t>
                </a:r>
                <a:fld id="{2826705D-C347-4FDB-AF0F-35172CA5174F}" type="PERCENTAGE">
                  <a:rPr lang="en-US" sz="1200" b="1" u="sng" baseline="0">
                    <a:solidFill>
                      <a:schemeClr val="accent2">
                        <a:lumMod val="50000"/>
                      </a:schemeClr>
                    </a:solidFill>
                    <a:latin typeface="Bahnschrift Condensed" panose="020B0502040204020203" pitchFamily="34" charset="0"/>
                  </a:rPr>
                  <a:pPr/>
                  <a:t>[PERCENTAGE]</a:t>
                </a:fld>
                <a:endParaRPr lang="en-US" sz="1200" b="1" baseline="0">
                  <a:solidFill>
                    <a:schemeClr val="accent2">
                      <a:lumMod val="50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dLbl>
          <c:idx val="0"/>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0.13611111111111102"/>
              <c:y val="3.6979821810530222E-2"/>
            </c:manualLayout>
          </c:layout>
          <c:tx>
            <c:rich>
              <a:bodyPr/>
              <a:lstStyle/>
              <a:p>
                <a:fld id="{D9B1C432-9252-4843-8B94-BB6E3DD9AC79}" type="VALUE">
                  <a:rPr lang="en-US" sz="1200" b="1">
                    <a:solidFill>
                      <a:schemeClr val="accent2">
                        <a:lumMod val="50000"/>
                      </a:schemeClr>
                    </a:solidFill>
                    <a:latin typeface="Bahnschrift Condensed" panose="020B0502040204020203" pitchFamily="34" charset="0"/>
                  </a:rPr>
                  <a:pPr/>
                  <a:t>[VALUE]</a:t>
                </a:fld>
                <a:r>
                  <a:rPr lang="en-US" sz="1200" b="1" baseline="0">
                    <a:solidFill>
                      <a:schemeClr val="accent2">
                        <a:lumMod val="50000"/>
                      </a:schemeClr>
                    </a:solidFill>
                    <a:latin typeface="Bahnschrift Condensed" panose="020B0502040204020203" pitchFamily="34" charset="0"/>
                  </a:rPr>
                  <a:t>, </a:t>
                </a:r>
                <a:fld id="{2826705D-C347-4FDB-AF0F-35172CA5174F}" type="PERCENTAGE">
                  <a:rPr lang="en-US" sz="1200" b="1" u="sng" baseline="0">
                    <a:solidFill>
                      <a:schemeClr val="accent2">
                        <a:lumMod val="50000"/>
                      </a:schemeClr>
                    </a:solidFill>
                    <a:latin typeface="Bahnschrift Condensed" panose="020B0502040204020203" pitchFamily="34" charset="0"/>
                  </a:rPr>
                  <a:pPr/>
                  <a:t>[PERCENTAGE]</a:t>
                </a:fld>
                <a:endParaRPr lang="en-US" sz="1200" b="1" baseline="0">
                  <a:solidFill>
                    <a:schemeClr val="accent2">
                      <a:lumMod val="50000"/>
                    </a:schemeClr>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5"/>
        <c:dLbl>
          <c:idx val="0"/>
          <c:layout>
            <c:manualLayout>
              <c:x val="-0.17222222222222228"/>
              <c:y val="-1.903189904528934E-2"/>
            </c:manualLayout>
          </c:layout>
          <c:tx>
            <c:rich>
              <a:bodyPr/>
              <a:lstStyle/>
              <a:p>
                <a:fld id="{E8B7908B-3A77-44DB-8871-60CDA49A471B}" type="VALUE">
                  <a:rPr lang="en-US" sz="1200" b="1">
                    <a:solidFill>
                      <a:sysClr val="windowText" lastClr="000000"/>
                    </a:solidFill>
                    <a:latin typeface="Bahnschrift Condensed" panose="020B0502040204020203" pitchFamily="34" charset="0"/>
                  </a:rPr>
                  <a:pPr/>
                  <a:t>[VALUE]</a:t>
                </a:fld>
                <a:r>
                  <a:rPr lang="en-US" sz="1200" b="1" baseline="0">
                    <a:solidFill>
                      <a:sysClr val="windowText" lastClr="000000"/>
                    </a:solidFill>
                    <a:latin typeface="Bahnschrift Condensed" panose="020B0502040204020203" pitchFamily="34" charset="0"/>
                  </a:rPr>
                  <a:t>, </a:t>
                </a:r>
                <a:fld id="{5CE1144B-7F86-49C7-B699-DB80CEBF84A1}" type="PERCENTAGE">
                  <a:rPr lang="en-US" sz="1200" b="1" u="sng" baseline="0">
                    <a:solidFill>
                      <a:sysClr val="windowText" lastClr="000000"/>
                    </a:solidFill>
                    <a:latin typeface="Bahnschrift Condensed" panose="020B0502040204020203" pitchFamily="34" charset="0"/>
                  </a:rPr>
                  <a:pPr/>
                  <a:t>[PERCENTAGE]</a:t>
                </a:fld>
                <a:endParaRPr lang="en-US" sz="1200" b="1" baseline="0">
                  <a:solidFill>
                    <a:sysClr val="windowText" lastClr="000000"/>
                  </a:solidFill>
                  <a:latin typeface="Bahnschrift Condensed" panose="020B0502040204020203" pitchFamily="34" charset="0"/>
                </a:endParaRP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76B54B"/>
          </a:solidFill>
          <a:ln>
            <a:noFill/>
          </a:ln>
          <a:effectLst>
            <a:outerShdw blurRad="254000" sx="102000" sy="102000" algn="ctr" rotWithShape="0">
              <a:prstClr val="black">
                <a:alpha val="20000"/>
              </a:prstClr>
            </a:outerShdw>
          </a:effectLst>
        </c:spPr>
        <c:dLbl>
          <c:idx val="0"/>
          <c:layout>
            <c:manualLayout>
              <c:x val="-0.12781960709040979"/>
              <c:y val="0.1277194517351996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lumMod val="50000"/>
            </a:schemeClr>
          </a:solidFill>
          <a:ln>
            <a:noFill/>
          </a:ln>
          <a:effectLst>
            <a:outerShdw blurRad="254000" sx="102000" sy="102000" algn="ctr" rotWithShape="0">
              <a:prstClr val="black">
                <a:alpha val="20000"/>
              </a:prstClr>
            </a:outerShdw>
          </a:effectLst>
        </c:spPr>
        <c:dLbl>
          <c:idx val="0"/>
          <c:layout>
            <c:manualLayout>
              <c:x val="-2.617020023665128E-2"/>
              <c:y val="-0.172911198600174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75000"/>
            </a:schemeClr>
          </a:solidFill>
          <a:ln>
            <a:noFill/>
          </a:ln>
          <a:effectLst>
            <a:outerShdw blurRad="254000" sx="102000" sy="102000" algn="ctr" rotWithShape="0">
              <a:prstClr val="black">
                <a:alpha val="20000"/>
              </a:prstClr>
            </a:outerShdw>
          </a:effectLst>
        </c:spPr>
        <c:dLbl>
          <c:idx val="0"/>
          <c:layout>
            <c:manualLayout>
              <c:x val="0.1445816250285524"/>
              <c:y val="-1.0602216389617964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tx1">
              <a:lumMod val="65000"/>
              <a:lumOff val="35000"/>
            </a:schemeClr>
          </a:solidFill>
          <a:ln>
            <a:noFill/>
          </a:ln>
          <a:effectLst>
            <a:outerShdw blurRad="254000" sx="102000" sy="102000" algn="ctr" rotWithShape="0">
              <a:prstClr val="black">
                <a:alpha val="20000"/>
              </a:prstClr>
            </a:outerShdw>
          </a:effectLst>
        </c:spPr>
        <c:dLbl>
          <c:idx val="0"/>
          <c:layout>
            <c:manualLayout>
              <c:x val="8.8470167858583026E-2"/>
              <c:y val="0.17035323709536299"/>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lumMod val="60000"/>
              <a:lumOff val="40000"/>
            </a:schemeClr>
          </a:solidFill>
          <a:ln>
            <a:noFill/>
          </a:ln>
          <a:effectLst>
            <a:outerShdw blurRad="254000" sx="102000" sy="102000" algn="ctr" rotWithShape="0">
              <a:prstClr val="black">
                <a:alpha val="20000"/>
              </a:prstClr>
            </a:outerShdw>
          </a:effectLst>
        </c:spPr>
      </c:pivotFmt>
      <c:pivotFmt>
        <c:idx val="16"/>
        <c:spPr>
          <a:solidFill>
            <a:schemeClr val="accent6">
              <a:lumMod val="50000"/>
            </a:schemeClr>
          </a:solidFill>
          <a:ln>
            <a:noFill/>
          </a:ln>
          <a:effectLst>
            <a:outerShdw blurRad="254000" sx="102000" sy="102000" algn="ctr" rotWithShape="0">
              <a:prstClr val="black">
                <a:alpha val="20000"/>
              </a:prstClr>
            </a:outerShdw>
          </a:effectLst>
        </c:spPr>
      </c:pivotFmt>
      <c:pivotFmt>
        <c:idx val="17"/>
        <c:spPr>
          <a:solidFill>
            <a:srgbClr val="ED6589"/>
          </a:solidFill>
          <a:ln>
            <a:noFill/>
          </a:ln>
          <a:effectLst>
            <a:outerShdw blurRad="254000" sx="102000" sy="102000" algn="ctr" rotWithShape="0">
              <a:prstClr val="black">
                <a:alpha val="20000"/>
              </a:prstClr>
            </a:outerShdw>
          </a:effectLst>
        </c:spPr>
      </c:pivotFmt>
      <c:pivotFmt>
        <c:idx val="18"/>
        <c:spPr>
          <a:solidFill>
            <a:srgbClr val="C00000"/>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lumMod val="60000"/>
              <a:lumOff val="40000"/>
            </a:schemeClr>
          </a:solidFill>
          <a:ln>
            <a:noFill/>
          </a:ln>
          <a:effectLst>
            <a:outerShdw blurRad="254000" sx="102000" sy="102000" algn="ctr" rotWithShape="0">
              <a:prstClr val="black">
                <a:alpha val="20000"/>
              </a:prstClr>
            </a:outerShdw>
          </a:effectLst>
        </c:spPr>
      </c:pivotFmt>
      <c:pivotFmt>
        <c:idx val="21"/>
        <c:spPr>
          <a:solidFill>
            <a:schemeClr val="accent6">
              <a:lumMod val="50000"/>
            </a:schemeClr>
          </a:solidFill>
          <a:ln>
            <a:noFill/>
          </a:ln>
          <a:effectLst>
            <a:outerShdw blurRad="254000" sx="102000" sy="102000" algn="ctr" rotWithShape="0">
              <a:prstClr val="black">
                <a:alpha val="20000"/>
              </a:prstClr>
            </a:outerShdw>
          </a:effectLst>
        </c:spPr>
      </c:pivotFmt>
      <c:pivotFmt>
        <c:idx val="22"/>
        <c:spPr>
          <a:solidFill>
            <a:srgbClr val="ED6589"/>
          </a:solidFill>
          <a:ln>
            <a:noFill/>
          </a:ln>
          <a:effectLst>
            <a:outerShdw blurRad="254000" sx="102000" sy="102000" algn="ctr" rotWithShape="0">
              <a:prstClr val="black">
                <a:alpha val="20000"/>
              </a:prstClr>
            </a:outerShdw>
          </a:effectLst>
        </c:spPr>
      </c:pivotFmt>
      <c:pivotFmt>
        <c:idx val="23"/>
        <c:spPr>
          <a:solidFill>
            <a:srgbClr val="C00000"/>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6">
              <a:lumMod val="60000"/>
              <a:lumOff val="40000"/>
            </a:schemeClr>
          </a:solidFill>
          <a:ln>
            <a:noFill/>
          </a:ln>
          <a:effectLst>
            <a:outerShdw blurRad="254000" sx="102000" sy="102000" algn="ctr" rotWithShape="0">
              <a:prstClr val="black">
                <a:alpha val="20000"/>
              </a:prstClr>
            </a:outerShdw>
          </a:effectLst>
        </c:spPr>
      </c:pivotFmt>
      <c:pivotFmt>
        <c:idx val="26"/>
        <c:spPr>
          <a:solidFill>
            <a:schemeClr val="accent6">
              <a:lumMod val="50000"/>
            </a:schemeClr>
          </a:solidFill>
          <a:ln>
            <a:noFill/>
          </a:ln>
          <a:effectLst>
            <a:outerShdw blurRad="254000" sx="102000" sy="102000" algn="ctr" rotWithShape="0">
              <a:prstClr val="black">
                <a:alpha val="20000"/>
              </a:prstClr>
            </a:outerShdw>
          </a:effectLst>
        </c:spPr>
      </c:pivotFmt>
      <c:pivotFmt>
        <c:idx val="27"/>
        <c:spPr>
          <a:solidFill>
            <a:srgbClr val="ED6589"/>
          </a:solidFill>
          <a:ln>
            <a:noFill/>
          </a:ln>
          <a:effectLst>
            <a:outerShdw blurRad="254000" sx="102000" sy="102000" algn="ctr" rotWithShape="0">
              <a:prstClr val="black">
                <a:alpha val="20000"/>
              </a:prstClr>
            </a:outerShdw>
          </a:effectLst>
        </c:spPr>
      </c:pivotFmt>
      <c:pivotFmt>
        <c:idx val="28"/>
        <c:spPr>
          <a:solidFill>
            <a:srgbClr val="C00000"/>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30896688294467273"/>
          <c:y val="0.23578314594888258"/>
          <c:w val="0.61391548672108265"/>
          <c:h val="0.59094710844307485"/>
        </c:manualLayout>
      </c:layout>
      <c:barChart>
        <c:barDir val="col"/>
        <c:grouping val="stacked"/>
        <c:varyColors val="0"/>
        <c:ser>
          <c:idx val="0"/>
          <c:order val="0"/>
          <c:tx>
            <c:strRef>
              <c:f>'Sheet 2'!$M$94</c:f>
              <c:strCache>
                <c:ptCount val="1"/>
                <c:pt idx="0">
                  <c:v>Total</c:v>
                </c:pt>
              </c:strCache>
            </c:strRef>
          </c:tx>
          <c:spPr>
            <a:solidFill>
              <a:schemeClr val="accent1"/>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6">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962-4229-9263-AF81E23880A6}"/>
              </c:ext>
            </c:extLst>
          </c:dPt>
          <c:dPt>
            <c:idx val="1"/>
            <c:invertIfNegative val="0"/>
            <c:bubble3D val="0"/>
            <c:spPr>
              <a:solidFill>
                <a:schemeClr val="accent6">
                  <a:lumMod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962-4229-9263-AF81E23880A6}"/>
              </c:ext>
            </c:extLst>
          </c:dPt>
          <c:dPt>
            <c:idx val="2"/>
            <c:invertIfNegative val="0"/>
            <c:bubble3D val="0"/>
            <c:spPr>
              <a:solidFill>
                <a:srgbClr val="ED6589"/>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962-4229-9263-AF81E23880A6}"/>
              </c:ext>
            </c:extLst>
          </c:dPt>
          <c:dPt>
            <c:idx val="3"/>
            <c:invertIfNegative val="0"/>
            <c:bubble3D val="0"/>
            <c:spPr>
              <a:solidFill>
                <a:srgbClr val="C0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962-4229-9263-AF81E23880A6}"/>
              </c:ext>
            </c:extLst>
          </c:dPt>
          <c:dLbls>
            <c:dLbl>
              <c:idx val="0"/>
              <c:layout>
                <c:manualLayout>
                  <c:x val="5.9722712618147315E-2"/>
                  <c:y val="-0.319548373796113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962-4229-9263-AF81E23880A6}"/>
                </c:ext>
              </c:extLst>
            </c:dLbl>
            <c:dLbl>
              <c:idx val="1"/>
              <c:delete val="1"/>
              <c:extLst>
                <c:ext xmlns:c15="http://schemas.microsoft.com/office/drawing/2012/chart" uri="{CE6537A1-D6FC-4f65-9D91-7224C49458BB}"/>
                <c:ext xmlns:c16="http://schemas.microsoft.com/office/drawing/2014/chart" uri="{C3380CC4-5D6E-409C-BE32-E72D297353CC}">
                  <c16:uniqueId val="{00000003-3962-4229-9263-AF81E23880A6}"/>
                </c:ext>
              </c:extLst>
            </c:dLbl>
            <c:dLbl>
              <c:idx val="2"/>
              <c:layout>
                <c:manualLayout>
                  <c:x val="5.3501694690752735E-2"/>
                  <c:y val="-0.17180020096565241"/>
                </c:manualLayout>
              </c:layout>
              <c:showLegendKey val="0"/>
              <c:showVal val="1"/>
              <c:showCatName val="0"/>
              <c:showSerName val="0"/>
              <c:showPercent val="0"/>
              <c:showBubbleSize val="0"/>
              <c:extLst>
                <c:ext xmlns:c15="http://schemas.microsoft.com/office/drawing/2012/chart" uri="{CE6537A1-D6FC-4f65-9D91-7224C49458BB}">
                  <c15:layout>
                    <c:manualLayout>
                      <c:w val="6.7096155526721796E-2"/>
                      <c:h val="8.1975209907379387E-2"/>
                    </c:manualLayout>
                  </c15:layout>
                </c:ext>
                <c:ext xmlns:c16="http://schemas.microsoft.com/office/drawing/2014/chart" uri="{C3380CC4-5D6E-409C-BE32-E72D297353CC}">
                  <c16:uniqueId val="{00000005-3962-4229-9263-AF81E23880A6}"/>
                </c:ext>
              </c:extLst>
            </c:dLbl>
            <c:dLbl>
              <c:idx val="3"/>
              <c:delete val="1"/>
              <c:extLst>
                <c:ext xmlns:c15="http://schemas.microsoft.com/office/drawing/2012/chart" uri="{CE6537A1-D6FC-4f65-9D91-7224C49458BB}"/>
                <c:ext xmlns:c16="http://schemas.microsoft.com/office/drawing/2014/chart" uri="{C3380CC4-5D6E-409C-BE32-E72D297353CC}">
                  <c16:uniqueId val="{00000007-3962-4229-9263-AF81E23880A6}"/>
                </c:ext>
              </c:extLst>
            </c:dLbl>
            <c:spPr>
              <a:solidFill>
                <a:srgbClr val="63A537">
                  <a:lumMod val="75000"/>
                </a:srgbClr>
              </a:solid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1">
                <a:spAutoFit/>
              </a:bodyPr>
              <a:lstStyle/>
              <a:p>
                <a:pPr>
                  <a:defRPr sz="1050" b="1" i="0" u="none" strike="noStrike" kern="1200" baseline="0">
                    <a:solidFill>
                      <a:schemeClr val="lt1"/>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borderCallout2">
                    <a:avLst/>
                  </a:prstGeom>
                  <a:pattFill prst="pct75">
                    <a:fgClr>
                      <a:schemeClr val="dk1">
                        <a:lumMod val="75000"/>
                        <a:lumOff val="25000"/>
                      </a:schemeClr>
                    </a:fgClr>
                    <a:bgClr>
                      <a:schemeClr val="dk1">
                        <a:lumMod val="65000"/>
                        <a:lumOff val="35000"/>
                      </a:schemeClr>
                    </a:bgClr>
                  </a:pattFill>
                  <a:ln>
                    <a:noFill/>
                  </a:ln>
                </c15:spPr>
                <c15:showLeaderLines val="1"/>
                <c15:leaderLines>
                  <c:spPr>
                    <a:ln w="9525">
                      <a:solidFill>
                        <a:schemeClr val="dk1">
                          <a:lumMod val="50000"/>
                          <a:lumOff val="50000"/>
                        </a:schemeClr>
                      </a:solidFill>
                    </a:ln>
                    <a:effectLst/>
                  </c:spPr>
                </c15:leaderLines>
              </c:ext>
            </c:extLst>
          </c:dLbls>
          <c:cat>
            <c:multiLvlStrRef>
              <c:f>'Sheet 2'!$L$95:$L$101</c:f>
              <c:multiLvlStrCache>
                <c:ptCount val="4"/>
                <c:lvl>
                  <c:pt idx="0">
                    <c:v>Alive</c:v>
                  </c:pt>
                  <c:pt idx="1">
                    <c:v>Dead</c:v>
                  </c:pt>
                  <c:pt idx="2">
                    <c:v>Alive</c:v>
                  </c:pt>
                  <c:pt idx="3">
                    <c:v>Dead</c:v>
                  </c:pt>
                </c:lvl>
                <c:lvl>
                  <c:pt idx="0">
                    <c:v>No</c:v>
                  </c:pt>
                  <c:pt idx="2">
                    <c:v>Yes</c:v>
                  </c:pt>
                </c:lvl>
              </c:multiLvlStrCache>
            </c:multiLvlStrRef>
          </c:cat>
          <c:val>
            <c:numRef>
              <c:f>'Sheet 2'!$M$95:$M$101</c:f>
              <c:numCache>
                <c:formatCode>General</c:formatCode>
                <c:ptCount val="4"/>
                <c:pt idx="0">
                  <c:v>137</c:v>
                </c:pt>
                <c:pt idx="1">
                  <c:v>57</c:v>
                </c:pt>
                <c:pt idx="2">
                  <c:v>66</c:v>
                </c:pt>
                <c:pt idx="3">
                  <c:v>39</c:v>
                </c:pt>
              </c:numCache>
            </c:numRef>
          </c:val>
          <c:extLst>
            <c:ext xmlns:c16="http://schemas.microsoft.com/office/drawing/2014/chart" uri="{C3380CC4-5D6E-409C-BE32-E72D297353CC}">
              <c16:uniqueId val="{00000008-3962-4229-9263-AF81E23880A6}"/>
            </c:ext>
          </c:extLst>
        </c:ser>
        <c:dLbls>
          <c:showLegendKey val="0"/>
          <c:showVal val="0"/>
          <c:showCatName val="0"/>
          <c:showSerName val="0"/>
          <c:showPercent val="0"/>
          <c:showBubbleSize val="0"/>
        </c:dLbls>
        <c:gapWidth val="100"/>
        <c:overlap val="100"/>
        <c:axId val="1566582176"/>
        <c:axId val="1566581344"/>
      </c:barChart>
      <c:catAx>
        <c:axId val="1566582176"/>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66581344"/>
        <c:crosses val="autoZero"/>
        <c:auto val="1"/>
        <c:lblAlgn val="ctr"/>
        <c:lblOffset val="100"/>
        <c:noMultiLvlLbl val="0"/>
      </c:catAx>
      <c:valAx>
        <c:axId val="156658134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566582176"/>
        <c:crosses val="autoZero"/>
        <c:crossBetween val="between"/>
      </c:valAx>
      <c:spPr>
        <a:noFill/>
        <a:ln>
          <a:noFill/>
        </a:ln>
        <a:effectLst/>
      </c:spPr>
    </c:plotArea>
    <c:legend>
      <c:legendPos val="l"/>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 (version 1).xlsb.xlsx]Sheet2.2!PivotTable3</c:name>
    <c:fmtId val="3"/>
  </c:pivotSource>
  <c:chart>
    <c:title>
      <c:tx>
        <c:rich>
          <a:bodyPr rot="0" spcFirstLastPara="1" vertOverflow="ellipsis" vert="horz" wrap="square" anchor="ctr" anchorCtr="1"/>
          <a:lstStyle/>
          <a:p>
            <a:pPr>
              <a:defRPr sz="1400" b="0" i="1" u="none" strike="noStrike" kern="1200" spc="0" baseline="0">
                <a:solidFill>
                  <a:schemeClr val="tx1">
                    <a:lumMod val="65000"/>
                    <a:lumOff val="35000"/>
                  </a:schemeClr>
                </a:solidFill>
                <a:latin typeface="+mn-lt"/>
                <a:ea typeface="+mn-ea"/>
                <a:cs typeface="+mn-cs"/>
              </a:defRPr>
            </a:pPr>
            <a:r>
              <a:rPr lang="en-US" sz="1600" i="1" dirty="0">
                <a:solidFill>
                  <a:srgbClr val="C00000"/>
                </a:solidFill>
                <a:latin typeface="Aharoni" panose="02010803020104030203" pitchFamily="2" charset="-79"/>
                <a:cs typeface="Aharoni" panose="02010803020104030203" pitchFamily="2" charset="-79"/>
              </a:rPr>
              <a:t>Deceased People</a:t>
            </a:r>
            <a:r>
              <a:rPr lang="en-US" sz="1600" i="1" baseline="0" dirty="0">
                <a:solidFill>
                  <a:srgbClr val="C00000"/>
                </a:solidFill>
                <a:latin typeface="Aharoni" panose="02010803020104030203" pitchFamily="2" charset="-79"/>
                <a:cs typeface="Aharoni" panose="02010803020104030203" pitchFamily="2" charset="-79"/>
              </a:rPr>
              <a:t> Who Had HBP</a:t>
            </a:r>
            <a:endParaRPr lang="en-US" sz="1600" i="1" dirty="0">
              <a:solidFill>
                <a:srgbClr val="C00000"/>
              </a:solidFill>
              <a:latin typeface="Aharoni" panose="02010803020104030203" pitchFamily="2" charset="-79"/>
              <a:cs typeface="Aharoni" panose="02010803020104030203" pitchFamily="2" charset="-79"/>
            </a:endParaRPr>
          </a:p>
        </c:rich>
      </c:tx>
      <c:layout>
        <c:manualLayout>
          <c:xMode val="edge"/>
          <c:yMode val="edge"/>
          <c:x val="0.17049078337815346"/>
          <c:y val="4.8104056270382674E-2"/>
        </c:manualLayout>
      </c:layout>
      <c:overlay val="0"/>
      <c:spPr>
        <a:noFill/>
        <a:ln>
          <a:noFill/>
        </a:ln>
        <a:effectLst/>
      </c:spPr>
      <c:txPr>
        <a:bodyPr rot="0" spcFirstLastPara="1" vertOverflow="ellipsis" vert="horz" wrap="square" anchor="ctr" anchorCtr="1"/>
        <a:lstStyle/>
        <a:p>
          <a:pPr>
            <a:defRPr sz="1400" b="0" i="1"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s>
    <c:plotArea>
      <c:layout/>
      <c:pieChart>
        <c:varyColors val="1"/>
        <c:ser>
          <c:idx val="0"/>
          <c:order val="0"/>
          <c:tx>
            <c:strRef>
              <c:f>Sheet2.2!$G$25</c:f>
              <c:strCache>
                <c:ptCount val="1"/>
                <c:pt idx="0">
                  <c:v>Total</c:v>
                </c:pt>
              </c:strCache>
            </c:strRef>
          </c:tx>
          <c:dPt>
            <c:idx val="0"/>
            <c:bubble3D val="0"/>
            <c:explosion val="9"/>
            <c:spPr>
              <a:solidFill>
                <a:schemeClr val="accent1"/>
              </a:solidFill>
              <a:ln>
                <a:noFill/>
              </a:ln>
              <a:effectLst/>
            </c:spPr>
            <c:extLst>
              <c:ext xmlns:c16="http://schemas.microsoft.com/office/drawing/2014/chart" uri="{C3380CC4-5D6E-409C-BE32-E72D297353CC}">
                <c16:uniqueId val="{00000001-3B84-471D-89E3-CCD2EF77B38C}"/>
              </c:ext>
            </c:extLst>
          </c:dPt>
          <c:dPt>
            <c:idx val="1"/>
            <c:bubble3D val="0"/>
            <c:spPr>
              <a:solidFill>
                <a:schemeClr val="accent2">
                  <a:lumMod val="50000"/>
                </a:schemeClr>
              </a:solidFill>
              <a:ln>
                <a:noFill/>
              </a:ln>
              <a:effectLst/>
            </c:spPr>
            <c:extLst>
              <c:ext xmlns:c16="http://schemas.microsoft.com/office/drawing/2014/chart" uri="{C3380CC4-5D6E-409C-BE32-E72D297353CC}">
                <c16:uniqueId val="{00000003-3B84-471D-89E3-CCD2EF77B38C}"/>
              </c:ext>
            </c:extLst>
          </c:dPt>
          <c:dLbls>
            <c:dLbl>
              <c:idx val="0"/>
              <c:layout>
                <c:manualLayout>
                  <c:x val="-0.22848014180906676"/>
                  <c:y val="-8.62299027583808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bg1"/>
                      </a:solidFill>
                      <a:latin typeface="Arial Black" panose="020B0A04020102020204" pitchFamily="34" charset="0"/>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17813691355796812"/>
                      <c:h val="0.14000011904265894"/>
                    </c:manualLayout>
                  </c15:layout>
                </c:ext>
                <c:ext xmlns:c16="http://schemas.microsoft.com/office/drawing/2014/chart" uri="{C3380CC4-5D6E-409C-BE32-E72D297353CC}">
                  <c16:uniqueId val="{00000001-3B84-471D-89E3-CCD2EF77B38C}"/>
                </c:ext>
              </c:extLst>
            </c:dLbl>
            <c:dLbl>
              <c:idx val="1"/>
              <c:layout>
                <c:manualLayout>
                  <c:x val="0.21631256464843659"/>
                  <c:y val="6.151718786608993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bg1"/>
                      </a:solidFill>
                      <a:latin typeface="Arial Black" panose="020B0A04020102020204" pitchFamily="34" charset="0"/>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15:layout>
                    <c:manualLayout>
                      <c:w val="0.18879467761699181"/>
                      <c:h val="0.13312811100403285"/>
                    </c:manualLayout>
                  </c15:layout>
                </c:ext>
                <c:ext xmlns:c16="http://schemas.microsoft.com/office/drawing/2014/chart" uri="{C3380CC4-5D6E-409C-BE32-E72D297353CC}">
                  <c16:uniqueId val="{00000003-3B84-471D-89E3-CCD2EF77B38C}"/>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Arial Black" panose="020B0A04020102020204" pitchFamily="34" charset="0"/>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Sheet2.2!$F$26:$F$28</c:f>
              <c:strCache>
                <c:ptCount val="2"/>
                <c:pt idx="0">
                  <c:v>No</c:v>
                </c:pt>
                <c:pt idx="1">
                  <c:v>Yes</c:v>
                </c:pt>
              </c:strCache>
            </c:strRef>
          </c:cat>
          <c:val>
            <c:numRef>
              <c:f>Sheet2.2!$G$26:$G$28</c:f>
              <c:numCache>
                <c:formatCode>General</c:formatCode>
                <c:ptCount val="2"/>
                <c:pt idx="0">
                  <c:v>57</c:v>
                </c:pt>
                <c:pt idx="1">
                  <c:v>39</c:v>
                </c:pt>
              </c:numCache>
            </c:numRef>
          </c:val>
          <c:extLst>
            <c:ext xmlns:c16="http://schemas.microsoft.com/office/drawing/2014/chart" uri="{C3380CC4-5D6E-409C-BE32-E72D297353CC}">
              <c16:uniqueId val="{00000004-3B84-471D-89E3-CCD2EF77B38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6836705463089969"/>
          <c:y val="0.43025101226842821"/>
          <c:w val="0.10759287606303167"/>
          <c:h val="0.2178561823993264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(Heart Failure).xlsx]Sheet 2!PivotTable2</c:name>
    <c:fmtId val="12"/>
  </c:pivotSource>
  <c:chart>
    <c:title>
      <c:tx>
        <c:rich>
          <a:bodyPr rot="0" spcFirstLastPara="1" vertOverflow="ellipsis" vert="horz" wrap="square" anchor="ctr" anchorCtr="1"/>
          <a:lstStyle/>
          <a:p>
            <a:pPr>
              <a:defRPr sz="1600" b="1" i="1" u="none" strike="noStrike" kern="1200" spc="100" baseline="0">
                <a:solidFill>
                  <a:srgbClr val="A20000"/>
                </a:solidFill>
                <a:effectLst>
                  <a:outerShdw blurRad="50800" dist="38100" dir="5400000" algn="t" rotWithShape="0">
                    <a:prstClr val="black">
                      <a:alpha val="40000"/>
                    </a:prstClr>
                  </a:outerShdw>
                </a:effectLst>
                <a:latin typeface="Aharoni" panose="02010803020104030203" pitchFamily="2" charset="-79"/>
                <a:ea typeface="+mn-ea"/>
                <a:cs typeface="Aharoni" panose="02010803020104030203" pitchFamily="2" charset="-79"/>
              </a:defRPr>
            </a:pPr>
            <a:r>
              <a:rPr lang="en-US" b="0" i="1" dirty="0">
                <a:solidFill>
                  <a:srgbClr val="C00000"/>
                </a:solidFill>
                <a:effectLst/>
                <a:latin typeface="Aharoni" panose="02010803020104030203" pitchFamily="2" charset="-79"/>
                <a:cs typeface="Aharoni" panose="02010803020104030203" pitchFamily="2" charset="-79"/>
              </a:rPr>
              <a:t>Deceased People Who Were Smokers Males Vs Females </a:t>
            </a:r>
          </a:p>
        </c:rich>
      </c:tx>
      <c:layout>
        <c:manualLayout>
          <c:xMode val="edge"/>
          <c:yMode val="edge"/>
          <c:x val="0.16864935732759581"/>
          <c:y val="3.0623022950860425E-2"/>
        </c:manualLayout>
      </c:layout>
      <c:overlay val="0"/>
      <c:spPr>
        <a:noFill/>
        <a:ln>
          <a:noFill/>
        </a:ln>
        <a:effectLst/>
      </c:spPr>
      <c:txPr>
        <a:bodyPr rot="0" spcFirstLastPara="1" vertOverflow="ellipsis" vert="horz" wrap="square" anchor="ctr" anchorCtr="1"/>
        <a:lstStyle/>
        <a:p>
          <a:pPr>
            <a:defRPr sz="1600" b="1" i="1" u="none" strike="noStrike" kern="1200" spc="100" baseline="0">
              <a:solidFill>
                <a:srgbClr val="A20000"/>
              </a:solidFill>
              <a:effectLst>
                <a:outerShdw blurRad="50800" dist="38100" dir="5400000" algn="t" rotWithShape="0">
                  <a:prstClr val="black">
                    <a:alpha val="40000"/>
                  </a:prstClr>
                </a:outerShdw>
              </a:effectLst>
              <a:latin typeface="Aharoni" panose="02010803020104030203" pitchFamily="2" charset="-79"/>
              <a:ea typeface="+mn-ea"/>
              <a:cs typeface="Aharoni" panose="02010803020104030203" pitchFamily="2" charset="-79"/>
            </a:defRPr>
          </a:pPr>
          <a:endParaRPr lang="en-US"/>
        </a:p>
      </c:txPr>
    </c:title>
    <c:autoTitleDeleted val="0"/>
    <c:pivotFmts>
      <c:pivotFmt>
        <c:idx val="0"/>
        <c:dLbl>
          <c:idx val="0"/>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5.3164564910480154E-2"/>
              <c:y val="-9.2416342986647138E-2"/>
            </c:manualLayout>
          </c:layout>
          <c:showLegendKey val="0"/>
          <c:showVal val="1"/>
          <c:showCatName val="0"/>
          <c:showSerName val="0"/>
          <c:showPercent val="1"/>
          <c:showBubbleSize val="0"/>
          <c:extLst>
            <c:ext xmlns:c15="http://schemas.microsoft.com/office/drawing/2012/chart" uri="{CE6537A1-D6FC-4f65-9D91-7224C49458BB}">
              <c15:layout>
                <c:manualLayout>
                  <c:w val="0.11964242295062638"/>
                  <c:h val="0.12280627530830268"/>
                </c:manualLayout>
              </c15:layout>
            </c:ext>
          </c:extLst>
        </c:dLbl>
      </c:pivotFmt>
      <c:pivotFmt>
        <c:idx val="2"/>
        <c:dLbl>
          <c:idx val="0"/>
          <c:layout>
            <c:manualLayout>
              <c:x val="8.8607592728805126E-2"/>
              <c:y val="4.2984345575183911E-3"/>
            </c:manualLayout>
          </c:layout>
          <c:showLegendKey val="0"/>
          <c:showVal val="1"/>
          <c:showCatName val="0"/>
          <c:showSerName val="0"/>
          <c:showPercent val="1"/>
          <c:showBubbleSize val="0"/>
          <c:extLst>
            <c:ext xmlns:c15="http://schemas.microsoft.com/office/drawing/2012/chart" uri="{CE6537A1-D6FC-4f65-9D91-7224C49458BB}"/>
          </c:extLst>
        </c:dLbl>
      </c:pivotFmt>
      <c:pivotFmt>
        <c:idx val="3"/>
        <c:dLbl>
          <c:idx val="0"/>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9.7123524634532402E-2"/>
              <c:y val="-5.5879649247740186E-2"/>
            </c:manualLayout>
          </c:layout>
          <c:showLegendKey val="0"/>
          <c:showVal val="1"/>
          <c:showCatName val="0"/>
          <c:showSerName val="0"/>
          <c:showPercent val="1"/>
          <c:showBubbleSize val="0"/>
          <c:extLst>
            <c:ext xmlns:c15="http://schemas.microsoft.com/office/drawing/2012/chart" uri="{CE6537A1-D6FC-4f65-9D91-7224C49458BB}"/>
          </c:extLst>
        </c:dLbl>
      </c:pivotFmt>
      <c:pivotFmt>
        <c:idx val="5"/>
      </c:pivotFmt>
      <c:pivotFmt>
        <c:idx val="6"/>
        <c:dLbl>
          <c:idx val="0"/>
          <c:showLegendKey val="0"/>
          <c:showVal val="1"/>
          <c:showCatName val="0"/>
          <c:showSerName val="0"/>
          <c:showPercent val="1"/>
          <c:showBubbleSize val="0"/>
          <c:extLst>
            <c:ext xmlns:c15="http://schemas.microsoft.com/office/drawing/2012/chart" uri="{CE6537A1-D6FC-4f65-9D91-7224C49458BB}"/>
          </c:extLst>
        </c:dLbl>
      </c:pivotFmt>
      <c:pivotFmt>
        <c:idx val="7"/>
        <c:dLbl>
          <c:idx val="0"/>
          <c:layout>
            <c:manualLayout>
              <c:x val="9.7123524634532402E-2"/>
              <c:y val="-5.5879649247740186E-2"/>
            </c:manualLayout>
          </c:layout>
          <c:showLegendKey val="0"/>
          <c:showVal val="1"/>
          <c:showCatName val="0"/>
          <c:showSerName val="0"/>
          <c:showPercent val="1"/>
          <c:showBubbleSize val="0"/>
          <c:extLst>
            <c:ext xmlns:c15="http://schemas.microsoft.com/office/drawing/2012/chart" uri="{CE6537A1-D6FC-4f65-9D91-7224C49458BB}"/>
          </c:extLst>
        </c:dLbl>
      </c:pivotFmt>
      <c:pivotFmt>
        <c:idx val="8"/>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1"/>
        <c:spPr>
          <a:solidFill>
            <a:schemeClr val="accent4">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3077324400021966E-2"/>
              <c:y val="-0.10834798163919739"/>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2"/>
        <c:spPr>
          <a:solidFill>
            <a:schemeClr val="accent4">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8.2344466045790071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5910"/>
                    <a:gd name="adj2" fmla="val -198418"/>
                    <a:gd name="adj3" fmla="val 16667"/>
                  </a:avLst>
                </a:prstGeom>
                <a:noFill/>
                <a:ln>
                  <a:noFill/>
                </a:ln>
              </c15:spPr>
            </c:ext>
          </c:extLst>
        </c:dLbl>
      </c:pivotFmt>
      <c:pivotFmt>
        <c:idx val="13"/>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9.1012304576925954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74002"/>
                    <a:gd name="adj2" fmla="val -152837"/>
                    <a:gd name="adj3" fmla="val 16667"/>
                  </a:avLst>
                </a:prstGeom>
                <a:noFill/>
                <a:ln>
                  <a:noFill/>
                </a:ln>
              </c15:spPr>
            </c:ext>
          </c:extLst>
        </c:dLbl>
      </c:pivotFmt>
      <c:pivotFmt>
        <c:idx val="14"/>
        <c:spPr>
          <a:solidFill>
            <a:schemeClr val="accent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917E-2"/>
              <c:y val="-6.5008788983518487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3888"/>
                    <a:gd name="adj2" fmla="val -264785"/>
                    <a:gd name="adj3" fmla="val 16667"/>
                  </a:avLst>
                </a:prstGeom>
                <a:noFill/>
                <a:ln>
                  <a:noFill/>
                </a:ln>
              </c15:spPr>
            </c:ext>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6"/>
        <c:spPr>
          <a:solidFill>
            <a:schemeClr val="accent4">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8.2344466045790071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5910"/>
                    <a:gd name="adj2" fmla="val -198418"/>
                    <a:gd name="adj3" fmla="val 16667"/>
                  </a:avLst>
                </a:prstGeom>
                <a:noFill/>
                <a:ln>
                  <a:noFill/>
                </a:ln>
              </c15:spPr>
            </c:ext>
          </c:extLst>
        </c:dLbl>
      </c:pivotFmt>
      <c:pivotFmt>
        <c:idx val="17"/>
        <c:spPr>
          <a:solidFill>
            <a:schemeClr val="accent4">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3077324400021966E-2"/>
              <c:y val="-0.10834798163919739"/>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8"/>
        <c:spPr>
          <a:solidFill>
            <a:schemeClr val="accent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917E-2"/>
              <c:y val="-6.5008788983518487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3888"/>
                    <a:gd name="adj2" fmla="val -264785"/>
                    <a:gd name="adj3" fmla="val 16667"/>
                  </a:avLst>
                </a:prstGeom>
                <a:noFill/>
                <a:ln>
                  <a:noFill/>
                </a:ln>
              </c15:spPr>
            </c:ext>
          </c:extLst>
        </c:dLbl>
      </c:pivotFmt>
      <c:pivotFmt>
        <c:idx val="19"/>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9.1012304576925954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74002"/>
                    <a:gd name="adj2" fmla="val -152837"/>
                    <a:gd name="adj3" fmla="val 16667"/>
                  </a:avLst>
                </a:prstGeom>
                <a:noFill/>
                <a:ln>
                  <a:noFill/>
                </a:ln>
              </c15:spPr>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21"/>
        <c:spPr>
          <a:solidFill>
            <a:schemeClr val="accent4">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8.2344466045790071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5910"/>
                    <a:gd name="adj2" fmla="val -198418"/>
                    <a:gd name="adj3" fmla="val 16667"/>
                  </a:avLst>
                </a:prstGeom>
                <a:noFill/>
                <a:ln>
                  <a:noFill/>
                </a:ln>
              </c15:spPr>
            </c:ext>
          </c:extLst>
        </c:dLbl>
      </c:pivotFmt>
      <c:pivotFmt>
        <c:idx val="22"/>
        <c:spPr>
          <a:solidFill>
            <a:schemeClr val="accent4">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1.3077324400021966E-2"/>
              <c:y val="-0.10834798163919739"/>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23"/>
        <c:spPr>
          <a:solidFill>
            <a:schemeClr val="accent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917E-2"/>
              <c:y val="-6.5008788983518487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3888"/>
                    <a:gd name="adj2" fmla="val -264785"/>
                    <a:gd name="adj3" fmla="val 16667"/>
                  </a:avLst>
                </a:prstGeom>
                <a:noFill/>
                <a:ln>
                  <a:noFill/>
                </a:ln>
              </c15:spPr>
            </c:ext>
          </c:extLst>
        </c:dLbl>
      </c:pivotFmt>
      <c:pivotFmt>
        <c:idx val="24"/>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dLbl>
          <c:idx val="0"/>
          <c:layout>
            <c:manualLayout>
              <c:x val="6.5386622000109834E-2"/>
              <c:y val="-9.1012304576925954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74002"/>
                    <a:gd name="adj2" fmla="val -152837"/>
                    <a:gd name="adj3" fmla="val 16667"/>
                  </a:avLst>
                </a:prstGeom>
                <a:noFill/>
                <a:ln>
                  <a:noFill/>
                </a:ln>
              </c15:spPr>
            </c:ext>
          </c:extLst>
        </c:dLbl>
      </c:pivotFmt>
    </c:pivotFmts>
    <c:plotArea>
      <c:layout/>
      <c:barChart>
        <c:barDir val="col"/>
        <c:grouping val="stacked"/>
        <c:varyColors val="0"/>
        <c:ser>
          <c:idx val="0"/>
          <c:order val="0"/>
          <c:tx>
            <c:strRef>
              <c:f>'Sheet 2'!$V$39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Pt>
            <c:idx val="0"/>
            <c:invertIfNegative val="0"/>
            <c:bubble3D val="0"/>
            <c:spPr>
              <a:solidFill>
                <a:schemeClr val="accent4">
                  <a:lumMod val="40000"/>
                  <a:lumOff val="6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1-FA38-49F0-9508-FFDC40DF4383}"/>
              </c:ext>
            </c:extLst>
          </c:dPt>
          <c:dPt>
            <c:idx val="1"/>
            <c:invertIfNegative val="0"/>
            <c:bubble3D val="0"/>
            <c:spPr>
              <a:solidFill>
                <a:schemeClr val="accent4">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3-FA38-49F0-9508-FFDC40DF4383}"/>
              </c:ext>
            </c:extLst>
          </c:dPt>
          <c:dPt>
            <c:idx val="2"/>
            <c:invertIfNegative val="0"/>
            <c:bubble3D val="0"/>
            <c:spPr>
              <a:solidFill>
                <a:schemeClr val="accent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5-FA38-49F0-9508-FFDC40DF4383}"/>
              </c:ext>
            </c:extLst>
          </c:dPt>
          <c:dPt>
            <c:idx val="3"/>
            <c:invertIfNegative val="0"/>
            <c:bubble3D val="0"/>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extLst>
              <c:ext xmlns:c16="http://schemas.microsoft.com/office/drawing/2014/chart" uri="{C3380CC4-5D6E-409C-BE32-E72D297353CC}">
                <c16:uniqueId val="{00000007-FA38-49F0-9508-FFDC40DF4383}"/>
              </c:ext>
            </c:extLst>
          </c:dPt>
          <c:dLbls>
            <c:dLbl>
              <c:idx val="0"/>
              <c:layout>
                <c:manualLayout>
                  <c:x val="6.5386622000109834E-2"/>
                  <c:y val="-8.2344466045790071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5910"/>
                        <a:gd name="adj2" fmla="val -198418"/>
                        <a:gd name="adj3" fmla="val 16667"/>
                      </a:avLst>
                    </a:prstGeom>
                    <a:noFill/>
                    <a:ln>
                      <a:noFill/>
                    </a:ln>
                  </c15:spPr>
                </c:ext>
                <c:ext xmlns:c16="http://schemas.microsoft.com/office/drawing/2014/chart" uri="{C3380CC4-5D6E-409C-BE32-E72D297353CC}">
                  <c16:uniqueId val="{00000001-FA38-49F0-9508-FFDC40DF4383}"/>
                </c:ext>
              </c:extLst>
            </c:dLbl>
            <c:dLbl>
              <c:idx val="1"/>
              <c:layout>
                <c:manualLayout>
                  <c:x val="1.3077324400021966E-2"/>
                  <c:y val="-0.1083479816391973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38-49F0-9508-FFDC40DF4383}"/>
                </c:ext>
              </c:extLst>
            </c:dLbl>
            <c:dLbl>
              <c:idx val="2"/>
              <c:layout>
                <c:manualLayout>
                  <c:x val="6.5386622000109917E-2"/>
                  <c:y val="-6.5008788983518487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63888"/>
                        <a:gd name="adj2" fmla="val -264785"/>
                        <a:gd name="adj3" fmla="val 16667"/>
                      </a:avLst>
                    </a:prstGeom>
                    <a:noFill/>
                    <a:ln>
                      <a:noFill/>
                    </a:ln>
                  </c15:spPr>
                </c:ext>
                <c:ext xmlns:c16="http://schemas.microsoft.com/office/drawing/2014/chart" uri="{C3380CC4-5D6E-409C-BE32-E72D297353CC}">
                  <c16:uniqueId val="{00000005-FA38-49F0-9508-FFDC40DF4383}"/>
                </c:ext>
              </c:extLst>
            </c:dLbl>
            <c:dLbl>
              <c:idx val="3"/>
              <c:layout>
                <c:manualLayout>
                  <c:x val="6.5386622000109834E-2"/>
                  <c:y val="-9.1012304576925954E-2"/>
                </c:manualLayout>
              </c:layout>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174002"/>
                        <a:gd name="adj2" fmla="val -152837"/>
                        <a:gd name="adj3" fmla="val 16667"/>
                      </a:avLst>
                    </a:prstGeom>
                    <a:noFill/>
                    <a:ln>
                      <a:noFill/>
                    </a:ln>
                  </c15:spPr>
                </c:ext>
                <c:ext xmlns:c16="http://schemas.microsoft.com/office/drawing/2014/chart" uri="{C3380CC4-5D6E-409C-BE32-E72D297353CC}">
                  <c16:uniqueId val="{00000007-FA38-49F0-9508-FFDC40DF4383}"/>
                </c:ext>
              </c:extLst>
            </c:dLbl>
            <c:spPr>
              <a:solidFill>
                <a:srgbClr val="E7E6E6">
                  <a:lumMod val="75000"/>
                </a:srgbClr>
              </a:solid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ysClr val="windowText" lastClr="000000"/>
                    </a:solidFill>
                    <a:latin typeface="Arial Black" panose="020B0A04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15:showLeaderLines val="0"/>
              </c:ext>
            </c:extLst>
          </c:dLbls>
          <c:cat>
            <c:multiLvlStrRef>
              <c:f>'Sheet 2'!$U$40:$U$46</c:f>
              <c:multiLvlStrCache>
                <c:ptCount val="4"/>
                <c:lvl>
                  <c:pt idx="0">
                    <c:v>No</c:v>
                  </c:pt>
                  <c:pt idx="1">
                    <c:v>Yes</c:v>
                  </c:pt>
                  <c:pt idx="2">
                    <c:v>No</c:v>
                  </c:pt>
                  <c:pt idx="3">
                    <c:v>Yes</c:v>
                  </c:pt>
                </c:lvl>
                <c:lvl>
                  <c:pt idx="0">
                    <c:v>Female</c:v>
                  </c:pt>
                  <c:pt idx="2">
                    <c:v>Male</c:v>
                  </c:pt>
                </c:lvl>
              </c:multiLvlStrCache>
            </c:multiLvlStrRef>
          </c:cat>
          <c:val>
            <c:numRef>
              <c:f>'Sheet 2'!$V$40:$V$46</c:f>
              <c:numCache>
                <c:formatCode>General</c:formatCode>
                <c:ptCount val="4"/>
                <c:pt idx="0">
                  <c:v>31</c:v>
                </c:pt>
                <c:pt idx="1">
                  <c:v>3</c:v>
                </c:pt>
                <c:pt idx="2">
                  <c:v>35</c:v>
                </c:pt>
                <c:pt idx="3">
                  <c:v>27</c:v>
                </c:pt>
              </c:numCache>
            </c:numRef>
          </c:val>
          <c:extLst>
            <c:ext xmlns:c16="http://schemas.microsoft.com/office/drawing/2014/chart" uri="{C3380CC4-5D6E-409C-BE32-E72D297353CC}">
              <c16:uniqueId val="{00000008-FA38-49F0-9508-FFDC40DF4383}"/>
            </c:ext>
          </c:extLst>
        </c:ser>
        <c:dLbls>
          <c:showLegendKey val="0"/>
          <c:showVal val="0"/>
          <c:showCatName val="0"/>
          <c:showSerName val="0"/>
          <c:showPercent val="0"/>
          <c:showBubbleSize val="0"/>
        </c:dLbls>
        <c:gapWidth val="150"/>
        <c:overlap val="100"/>
        <c:axId val="158991376"/>
        <c:axId val="158991792"/>
      </c:barChart>
      <c:catAx>
        <c:axId val="1589913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8991792"/>
        <c:crosses val="autoZero"/>
        <c:auto val="1"/>
        <c:lblAlgn val="ctr"/>
        <c:lblOffset val="100"/>
        <c:noMultiLvlLbl val="0"/>
      </c:catAx>
      <c:valAx>
        <c:axId val="1589917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8991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80BF5-18F6-4DCF-80BF-2F968E6288C5}"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ECE2A-1FCA-4F9A-A8DF-C973D3617E4C}" type="slidenum">
              <a:rPr lang="en-US" smtClean="0"/>
              <a:t>‹#›</a:t>
            </a:fld>
            <a:endParaRPr lang="en-US"/>
          </a:p>
        </p:txBody>
      </p:sp>
    </p:spTree>
    <p:extLst>
      <p:ext uri="{BB962C8B-B14F-4D97-AF65-F5344CB8AC3E}">
        <p14:creationId xmlns:p14="http://schemas.microsoft.com/office/powerpoint/2010/main" val="285728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ECE2A-1FCA-4F9A-A8DF-C973D3617E4C}" type="slidenum">
              <a:rPr lang="en-US" smtClean="0"/>
              <a:t>5</a:t>
            </a:fld>
            <a:endParaRPr lang="en-US"/>
          </a:p>
        </p:txBody>
      </p:sp>
    </p:spTree>
    <p:extLst>
      <p:ext uri="{BB962C8B-B14F-4D97-AF65-F5344CB8AC3E}">
        <p14:creationId xmlns:p14="http://schemas.microsoft.com/office/powerpoint/2010/main" val="1631920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45E149-0EEA-4C15-A4C4-F516FD7AFE5E}"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607D7-5AB7-4170-8140-39DFA3608836}"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58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145331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607D7-5AB7-4170-8140-39DFA3608836}"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1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109063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607D7-5AB7-4170-8140-39DFA3608836}" type="slidenum">
              <a:rPr lang="en-US" smtClean="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214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378924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9259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260305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374605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607D7-5AB7-4170-8140-39DFA3608836}" type="slidenum">
              <a:rPr lang="en-US" smtClean="0"/>
              <a:t>‹#›</a:t>
            </a:fld>
            <a:endParaRPr lang="en-US" dirty="0"/>
          </a:p>
        </p:txBody>
      </p:sp>
    </p:spTree>
    <p:extLst>
      <p:ext uri="{BB962C8B-B14F-4D97-AF65-F5344CB8AC3E}">
        <p14:creationId xmlns:p14="http://schemas.microsoft.com/office/powerpoint/2010/main" val="148586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45E149-0EEA-4C15-A4C4-F516FD7AFE5E}" type="datetimeFigureOut">
              <a:rPr lang="en-US" smtClean="0"/>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607D7-5AB7-4170-8140-39DFA3608836}"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37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45E149-0EEA-4C15-A4C4-F516FD7AFE5E}" type="datetimeFigureOut">
              <a:rPr lang="en-US" smtClean="0"/>
              <a:t>3/9/2023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E607D7-5AB7-4170-8140-39DFA3608836}" type="slidenum">
              <a:rPr lang="en-US" smtClean="0"/>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3527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What Is Heart Failure: Symptoms, Types, Treatment | Froedtert &amp; MCW">
            <a:extLst>
              <a:ext uri="{FF2B5EF4-FFF2-40B4-BE49-F238E27FC236}">
                <a16:creationId xmlns:a16="http://schemas.microsoft.com/office/drawing/2014/main" id="{6FBDF924-B2C9-03FA-6866-6E9CE5C10778}"/>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l="7135" r="-1" b="-1"/>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BD5D3D9-3E64-0897-AEB9-22FABC2D9D89}"/>
              </a:ext>
            </a:extLst>
          </p:cNvPr>
          <p:cNvSpPr>
            <a:spLocks noGrp="1"/>
          </p:cNvSpPr>
          <p:nvPr>
            <p:ph type="ctrTitle"/>
          </p:nvPr>
        </p:nvSpPr>
        <p:spPr>
          <a:xfrm>
            <a:off x="643467" y="643467"/>
            <a:ext cx="7164674" cy="5571066"/>
          </a:xfrm>
        </p:spPr>
        <p:txBody>
          <a:bodyPr>
            <a:normAutofit/>
          </a:bodyPr>
          <a:lstStyle/>
          <a:p>
            <a:r>
              <a:rPr lang="en-US" sz="6600" dirty="0">
                <a:solidFill>
                  <a:schemeClr val="tx1"/>
                </a:solidFill>
              </a:rPr>
              <a:t>HEART FAILURE CLINICAL RECORDS</a:t>
            </a:r>
          </a:p>
        </p:txBody>
      </p:sp>
      <p:sp>
        <p:nvSpPr>
          <p:cNvPr id="3" name="Subtitle 2">
            <a:extLst>
              <a:ext uri="{FF2B5EF4-FFF2-40B4-BE49-F238E27FC236}">
                <a16:creationId xmlns:a16="http://schemas.microsoft.com/office/drawing/2014/main" id="{7448710B-26CB-E369-4651-1786A1077A55}"/>
              </a:ext>
            </a:extLst>
          </p:cNvPr>
          <p:cNvSpPr>
            <a:spLocks noGrp="1"/>
          </p:cNvSpPr>
          <p:nvPr>
            <p:ph type="subTitle" idx="1"/>
          </p:nvPr>
        </p:nvSpPr>
        <p:spPr>
          <a:xfrm>
            <a:off x="8451608" y="643467"/>
            <a:ext cx="3096926" cy="5571066"/>
          </a:xfrm>
        </p:spPr>
        <p:txBody>
          <a:bodyPr>
            <a:normAutofit/>
          </a:bodyPr>
          <a:lstStyle/>
          <a:p>
            <a:r>
              <a:rPr lang="en-US" sz="2000" dirty="0">
                <a:solidFill>
                  <a:schemeClr val="tx1"/>
                </a:solidFill>
              </a:rPr>
              <a:t>Presented by </a:t>
            </a:r>
          </a:p>
          <a:p>
            <a:r>
              <a:rPr lang="en-US" sz="2000" dirty="0">
                <a:solidFill>
                  <a:schemeClr val="tx1"/>
                </a:solidFill>
              </a:rPr>
              <a:t>Gulberin Heja BARAN</a:t>
            </a:r>
          </a:p>
        </p:txBody>
      </p:sp>
      <p:cxnSp>
        <p:nvCxnSpPr>
          <p:cNvPr id="1040" name="Straight Connector 103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916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3CCF-4778-7FC3-BA42-F22BF91D62B1}"/>
              </a:ext>
            </a:extLst>
          </p:cNvPr>
          <p:cNvSpPr>
            <a:spLocks noGrp="1"/>
          </p:cNvSpPr>
          <p:nvPr>
            <p:ph type="title"/>
          </p:nvPr>
        </p:nvSpPr>
        <p:spPr>
          <a:xfrm>
            <a:off x="1083128" y="288581"/>
            <a:ext cx="4582014" cy="1160020"/>
          </a:xfrm>
        </p:spPr>
        <p:txBody>
          <a:bodyPr>
            <a:normAutofit/>
          </a:bodyPr>
          <a:lstStyle/>
          <a:p>
            <a:r>
              <a:rPr lang="en-US" sz="3200" dirty="0">
                <a:solidFill>
                  <a:srgbClr val="C00000"/>
                </a:solidFill>
              </a:rPr>
              <a:t>Average of ejection fraction </a:t>
            </a:r>
            <a:br>
              <a:rPr lang="en-US" sz="3200" dirty="0">
                <a:solidFill>
                  <a:srgbClr val="C00000"/>
                </a:solidFill>
              </a:rPr>
            </a:br>
            <a:r>
              <a:rPr lang="en-US" sz="3200" dirty="0">
                <a:solidFill>
                  <a:srgbClr val="C00000"/>
                </a:solidFill>
              </a:rPr>
              <a:t>according to smoking</a:t>
            </a:r>
          </a:p>
        </p:txBody>
      </p:sp>
      <p:graphicFrame>
        <p:nvGraphicFramePr>
          <p:cNvPr id="5" name="Content Placeholder 4">
            <a:extLst>
              <a:ext uri="{FF2B5EF4-FFF2-40B4-BE49-F238E27FC236}">
                <a16:creationId xmlns:a16="http://schemas.microsoft.com/office/drawing/2014/main" id="{E2A17B4F-649D-1F24-3E55-90848B98F20D}"/>
              </a:ext>
            </a:extLst>
          </p:cNvPr>
          <p:cNvGraphicFramePr>
            <a:graphicFrameLocks noGrp="1"/>
          </p:cNvGraphicFramePr>
          <p:nvPr>
            <p:ph sz="half" idx="1"/>
            <p:extLst>
              <p:ext uri="{D42A27DB-BD31-4B8C-83A1-F6EECF244321}">
                <p14:modId xmlns:p14="http://schemas.microsoft.com/office/powerpoint/2010/main" val="473935770"/>
              </p:ext>
            </p:extLst>
          </p:nvPr>
        </p:nvGraphicFramePr>
        <p:xfrm>
          <a:off x="794657" y="3406454"/>
          <a:ext cx="3831771" cy="2467613"/>
        </p:xfrm>
        <a:graphic>
          <a:graphicData uri="http://schemas.openxmlformats.org/drawingml/2006/table">
            <a:tbl>
              <a:tblPr>
                <a:tableStyleId>{5C22544A-7EE6-4342-B048-85BDC9FD1C3A}</a:tableStyleId>
              </a:tblPr>
              <a:tblGrid>
                <a:gridCol w="1037245">
                  <a:extLst>
                    <a:ext uri="{9D8B030D-6E8A-4147-A177-3AD203B41FA5}">
                      <a16:colId xmlns:a16="http://schemas.microsoft.com/office/drawing/2014/main" val="171512967"/>
                    </a:ext>
                  </a:extLst>
                </a:gridCol>
                <a:gridCol w="2794526">
                  <a:extLst>
                    <a:ext uri="{9D8B030D-6E8A-4147-A177-3AD203B41FA5}">
                      <a16:colId xmlns:a16="http://schemas.microsoft.com/office/drawing/2014/main" val="1956321043"/>
                    </a:ext>
                  </a:extLst>
                </a:gridCol>
              </a:tblGrid>
              <a:tr h="185058">
                <a:tc>
                  <a:txBody>
                    <a:bodyPr/>
                    <a:lstStyle/>
                    <a:p>
                      <a:pPr algn="l" fontAlgn="b"/>
                      <a:r>
                        <a:rPr lang="en-US" sz="1400" b="1" i="1" u="sng" strike="noStrike" dirty="0">
                          <a:effectLst/>
                        </a:rPr>
                        <a:t>Row Labels</a:t>
                      </a:r>
                      <a:endParaRPr lang="en-US" sz="1400" b="1" i="1" u="sng"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400" b="1" i="1" u="none" strike="noStrike" dirty="0">
                          <a:effectLst/>
                        </a:rPr>
                        <a:t>             </a:t>
                      </a:r>
                      <a:r>
                        <a:rPr lang="en-US" sz="1400" b="1" i="1" u="sng" strike="noStrike" dirty="0">
                          <a:effectLst/>
                        </a:rPr>
                        <a:t> Average Of </a:t>
                      </a:r>
                      <a:r>
                        <a:rPr lang="en-US" sz="1400" b="1" i="1" u="sng" strike="noStrike" dirty="0" err="1">
                          <a:effectLst/>
                        </a:rPr>
                        <a:t>Ejection_fraction</a:t>
                      </a:r>
                      <a:endParaRPr lang="en-US" sz="1400" b="1" i="1" u="sng"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00161179"/>
                  </a:ext>
                </a:extLst>
              </a:tr>
              <a:tr h="321129">
                <a:tc>
                  <a:txBody>
                    <a:bodyPr/>
                    <a:lstStyle/>
                    <a:p>
                      <a:pPr algn="l" fontAlgn="b"/>
                      <a:r>
                        <a:rPr lang="en-US" sz="1400" b="1" i="0" u="none" strike="noStrike" dirty="0">
                          <a:solidFill>
                            <a:srgbClr val="000000"/>
                          </a:solidFill>
                          <a:effectLst/>
                          <a:latin typeface="Calibri" panose="020F0502020204030204" pitchFamily="34" charset="0"/>
                        </a:rPr>
                        <a:t>Non-Smokers</a:t>
                      </a: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effectLst/>
                        </a:rPr>
                        <a:t>38.63054187</a:t>
                      </a:r>
                      <a:endParaRPr lang="en-US" sz="1400" b="1" i="0" u="none"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3951813"/>
                  </a:ext>
                </a:extLst>
              </a:tr>
              <a:tr h="321129">
                <a:tc>
                  <a:txBody>
                    <a:bodyPr/>
                    <a:lstStyle/>
                    <a:p>
                      <a:pPr algn="l" fontAlgn="b"/>
                      <a:r>
                        <a:rPr lang="en-US" sz="1400" u="none" strike="noStrike" dirty="0">
                          <a:solidFill>
                            <a:schemeClr val="accent2">
                              <a:lumMod val="50000"/>
                            </a:schemeClr>
                          </a:solidFill>
                          <a:effectLst/>
                        </a:rPr>
                        <a:t>Alive</a:t>
                      </a:r>
                      <a:endParaRPr lang="en-US" sz="1400" b="0" i="0" u="none" strike="noStrike" dirty="0">
                        <a:solidFill>
                          <a:schemeClr val="accent2">
                            <a:lumMod val="50000"/>
                          </a:schemeClr>
                        </a:solidFill>
                        <a:effectLst/>
                        <a:latin typeface="Calibri" panose="020F0502020204030204" pitchFamily="34" charset="0"/>
                      </a:endParaRPr>
                    </a:p>
                  </a:txBody>
                  <a:tcPr marL="952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solidFill>
                            <a:schemeClr val="bg1"/>
                          </a:solidFill>
                          <a:effectLst/>
                          <a:highlight>
                            <a:srgbClr val="008000"/>
                          </a:highlight>
                        </a:rPr>
                        <a:t>40.68613139</a:t>
                      </a:r>
                      <a:endParaRPr lang="en-US" sz="1400" b="0" i="0" u="none" strike="noStrike" dirty="0">
                        <a:solidFill>
                          <a:schemeClr val="bg1"/>
                        </a:solidFill>
                        <a:effectLst/>
                        <a:highlight>
                          <a:srgbClr val="008000"/>
                        </a:highligh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17935464"/>
                  </a:ext>
                </a:extLst>
              </a:tr>
              <a:tr h="321129">
                <a:tc>
                  <a:txBody>
                    <a:bodyPr/>
                    <a:lstStyle/>
                    <a:p>
                      <a:pPr algn="l" fontAlgn="b"/>
                      <a:r>
                        <a:rPr lang="en-US" sz="1400" u="none" strike="noStrike" dirty="0">
                          <a:solidFill>
                            <a:srgbClr val="C00000"/>
                          </a:solidFill>
                          <a:effectLst/>
                        </a:rPr>
                        <a:t>Dead</a:t>
                      </a:r>
                      <a:endParaRPr lang="en-US" sz="1400" b="0" i="0" u="none" strike="noStrike" dirty="0">
                        <a:solidFill>
                          <a:srgbClr val="C00000"/>
                        </a:solidFill>
                        <a:effectLst/>
                        <a:latin typeface="Calibri" panose="020F0502020204030204" pitchFamily="34" charset="0"/>
                      </a:endParaRPr>
                    </a:p>
                  </a:txBody>
                  <a:tcPr marL="952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solidFill>
                            <a:schemeClr val="bg1"/>
                          </a:solidFill>
                          <a:effectLst/>
                          <a:highlight>
                            <a:srgbClr val="800000"/>
                          </a:highlight>
                        </a:rPr>
                        <a:t>34.36363636</a:t>
                      </a:r>
                      <a:endParaRPr lang="en-US" sz="1400" b="0" i="0" u="none" strike="noStrike" dirty="0">
                        <a:solidFill>
                          <a:schemeClr val="bg1"/>
                        </a:solidFill>
                        <a:effectLst/>
                        <a:highlight>
                          <a:srgbClr val="800000"/>
                        </a:highligh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64486962"/>
                  </a:ext>
                </a:extLst>
              </a:tr>
              <a:tr h="321129">
                <a:tc>
                  <a:txBody>
                    <a:bodyPr/>
                    <a:lstStyle/>
                    <a:p>
                      <a:pPr algn="l" fontAlgn="b"/>
                      <a:r>
                        <a:rPr lang="en-US" sz="1400" b="1" i="0" u="none" strike="noStrike" dirty="0">
                          <a:solidFill>
                            <a:srgbClr val="000000"/>
                          </a:solidFill>
                          <a:effectLst/>
                          <a:latin typeface="Calibri" panose="020F0502020204030204" pitchFamily="34" charset="0"/>
                        </a:rPr>
                        <a:t>Smokers</a:t>
                      </a: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effectLst/>
                        </a:rPr>
                        <a:t>36.92708333</a:t>
                      </a:r>
                      <a:endParaRPr lang="en-US" sz="1400" b="1" i="0" u="none"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23505292"/>
                  </a:ext>
                </a:extLst>
              </a:tr>
              <a:tr h="321129">
                <a:tc>
                  <a:txBody>
                    <a:bodyPr/>
                    <a:lstStyle/>
                    <a:p>
                      <a:pPr algn="l" fontAlgn="b"/>
                      <a:r>
                        <a:rPr lang="en-US" sz="1400" u="none" strike="noStrike" dirty="0">
                          <a:solidFill>
                            <a:schemeClr val="accent2">
                              <a:lumMod val="50000"/>
                            </a:schemeClr>
                          </a:solidFill>
                          <a:effectLst/>
                        </a:rPr>
                        <a:t>Alive</a:t>
                      </a:r>
                      <a:endParaRPr lang="en-US" sz="1400" b="0" i="0" u="none" strike="noStrike" dirty="0">
                        <a:solidFill>
                          <a:schemeClr val="accent2">
                            <a:lumMod val="50000"/>
                          </a:schemeClr>
                        </a:solidFill>
                        <a:effectLst/>
                        <a:latin typeface="Calibri" panose="020F0502020204030204" pitchFamily="34" charset="0"/>
                      </a:endParaRPr>
                    </a:p>
                  </a:txBody>
                  <a:tcPr marL="952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solidFill>
                            <a:schemeClr val="bg1"/>
                          </a:solidFill>
                          <a:effectLst/>
                          <a:highlight>
                            <a:srgbClr val="008000"/>
                          </a:highlight>
                        </a:rPr>
                        <a:t>39.39393939</a:t>
                      </a:r>
                      <a:endParaRPr lang="en-US" sz="1400" b="0" i="0" u="none" strike="noStrike" dirty="0">
                        <a:solidFill>
                          <a:schemeClr val="bg1"/>
                        </a:solidFill>
                        <a:effectLst/>
                        <a:highlight>
                          <a:srgbClr val="008000"/>
                        </a:highligh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123297158"/>
                  </a:ext>
                </a:extLst>
              </a:tr>
              <a:tr h="321129">
                <a:tc>
                  <a:txBody>
                    <a:bodyPr/>
                    <a:lstStyle/>
                    <a:p>
                      <a:pPr algn="l" fontAlgn="b"/>
                      <a:r>
                        <a:rPr lang="en-US" sz="1400" u="none" strike="noStrike" dirty="0">
                          <a:solidFill>
                            <a:srgbClr val="C00000"/>
                          </a:solidFill>
                          <a:effectLst/>
                        </a:rPr>
                        <a:t>Dead</a:t>
                      </a:r>
                      <a:endParaRPr lang="en-US" sz="1400" b="0" i="0" u="none" strike="noStrike" dirty="0">
                        <a:solidFill>
                          <a:srgbClr val="C00000"/>
                        </a:solidFill>
                        <a:effectLst/>
                        <a:latin typeface="Calibri" panose="020F0502020204030204" pitchFamily="34" charset="0"/>
                      </a:endParaRPr>
                    </a:p>
                  </a:txBody>
                  <a:tcPr marL="952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solidFill>
                            <a:schemeClr val="bg1"/>
                          </a:solidFill>
                          <a:effectLst/>
                          <a:highlight>
                            <a:srgbClr val="800000"/>
                          </a:highlight>
                        </a:rPr>
                        <a:t>31.5</a:t>
                      </a:r>
                      <a:endParaRPr lang="en-US" sz="1400" b="0" i="0" u="none" strike="noStrike" dirty="0">
                        <a:solidFill>
                          <a:schemeClr val="bg1"/>
                        </a:solidFill>
                        <a:effectLst/>
                        <a:highlight>
                          <a:srgbClr val="800000"/>
                        </a:highligh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31787770"/>
                  </a:ext>
                </a:extLst>
              </a:tr>
              <a:tr h="321129">
                <a:tc>
                  <a:txBody>
                    <a:bodyPr/>
                    <a:lstStyle/>
                    <a:p>
                      <a:pPr algn="l" fontAlgn="b"/>
                      <a:r>
                        <a:rPr lang="en-US" sz="1400" u="none" strike="noStrike" dirty="0">
                          <a:effectLst/>
                        </a:rPr>
                        <a:t>Grand Total</a:t>
                      </a:r>
                      <a:endParaRPr lang="en-US" sz="1400" b="1" i="0" u="none"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r" fontAlgn="b"/>
                      <a:r>
                        <a:rPr lang="en-US" sz="1400" u="none" strike="noStrike" dirty="0">
                          <a:effectLst/>
                        </a:rPr>
                        <a:t>38.08361204</a:t>
                      </a:r>
                      <a:endParaRPr lang="en-US" sz="1400" b="1" i="0" u="none" strike="noStrike" dirty="0">
                        <a:solidFill>
                          <a:srgbClr val="000000"/>
                        </a:solidFill>
                        <a:effectLst/>
                        <a:latin typeface="Calibri" panose="020F0502020204030204" pitchFamily="34" charset="0"/>
                      </a:endParaRPr>
                    </a:p>
                  </a:txBody>
                  <a:tcPr marL="6350" marR="6350" marT="635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103879781"/>
                  </a:ext>
                </a:extLst>
              </a:tr>
            </a:tbl>
          </a:graphicData>
        </a:graphic>
      </p:graphicFrame>
      <p:graphicFrame>
        <p:nvGraphicFramePr>
          <p:cNvPr id="6" name="Content Placeholder 5">
            <a:extLst>
              <a:ext uri="{FF2B5EF4-FFF2-40B4-BE49-F238E27FC236}">
                <a16:creationId xmlns:a16="http://schemas.microsoft.com/office/drawing/2014/main" id="{7A3C09AB-462E-4696-A609-267702C44048}"/>
              </a:ext>
            </a:extLst>
          </p:cNvPr>
          <p:cNvGraphicFramePr>
            <a:graphicFrameLocks noGrp="1"/>
          </p:cNvGraphicFramePr>
          <p:nvPr>
            <p:ph sz="half" idx="2"/>
            <p:extLst>
              <p:ext uri="{D42A27DB-BD31-4B8C-83A1-F6EECF244321}">
                <p14:modId xmlns:p14="http://schemas.microsoft.com/office/powerpoint/2010/main" val="433565141"/>
              </p:ext>
            </p:extLst>
          </p:nvPr>
        </p:nvGraphicFramePr>
        <p:xfrm>
          <a:off x="5072743" y="3194981"/>
          <a:ext cx="6204857" cy="351061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6BF0F1B-8ABB-C979-8911-9CBB948224D9}"/>
              </a:ext>
            </a:extLst>
          </p:cNvPr>
          <p:cNvSpPr txBox="1"/>
          <p:nvPr/>
        </p:nvSpPr>
        <p:spPr>
          <a:xfrm>
            <a:off x="1083128" y="1448601"/>
            <a:ext cx="93726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average ejection fraction of people who do not smoke is higher than those who smoke. The average of people who </a:t>
            </a:r>
            <a:r>
              <a:rPr lang="en-US" sz="1600" dirty="0">
                <a:highlight>
                  <a:srgbClr val="00FFFF"/>
                </a:highlight>
                <a:latin typeface="Arial" panose="020B0604020202020204" pitchFamily="34" charset="0"/>
                <a:cs typeface="Arial" panose="020B0604020202020204" pitchFamily="34" charset="0"/>
              </a:rPr>
              <a:t>did not smoke and died was 34.36 </a:t>
            </a:r>
            <a:r>
              <a:rPr lang="en-US" sz="1600" dirty="0">
                <a:latin typeface="Arial" panose="020B0604020202020204" pitchFamily="34" charset="0"/>
                <a:cs typeface="Arial" panose="020B0604020202020204" pitchFamily="34" charset="0"/>
              </a:rPr>
              <a:t>, while the average of people who </a:t>
            </a:r>
            <a:r>
              <a:rPr lang="en-US" sz="1600" dirty="0">
                <a:highlight>
                  <a:srgbClr val="00FF00"/>
                </a:highlight>
                <a:latin typeface="Arial" panose="020B0604020202020204" pitchFamily="34" charset="0"/>
                <a:cs typeface="Arial" panose="020B0604020202020204" pitchFamily="34" charset="0"/>
              </a:rPr>
              <a:t>smoked and died was 31.5</a:t>
            </a:r>
            <a:r>
              <a:rPr lang="en-US" sz="1600" dirty="0">
                <a:latin typeface="Arial" panose="020B0604020202020204" pitchFamily="34" charset="0"/>
                <a:cs typeface="Arial" panose="020B0604020202020204" pitchFamily="34" charset="0"/>
              </a:rPr>
              <a:t> .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shows us that smoking affects the Ejection Fraction very much, and it may also increase the number of people who die from heart failure because of this</a:t>
            </a:r>
          </a:p>
        </p:txBody>
      </p:sp>
    </p:spTree>
    <p:extLst>
      <p:ext uri="{BB962C8B-B14F-4D97-AF65-F5344CB8AC3E}">
        <p14:creationId xmlns:p14="http://schemas.microsoft.com/office/powerpoint/2010/main" val="374049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Critically ill patients with COVID-19 at risk to develop heart rhythm  disorders | Penn Today">
            <a:extLst>
              <a:ext uri="{FF2B5EF4-FFF2-40B4-BE49-F238E27FC236}">
                <a16:creationId xmlns:a16="http://schemas.microsoft.com/office/drawing/2014/main" id="{8F262F44-ABCE-7B9D-A695-F191CE930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53" y="-23169"/>
            <a:ext cx="12372939" cy="748165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C9DF4F0-4181-CD49-2D04-DE6E9CE45F2E}"/>
              </a:ext>
            </a:extLst>
          </p:cNvPr>
          <p:cNvSpPr>
            <a:spLocks noGrp="1"/>
          </p:cNvSpPr>
          <p:nvPr>
            <p:ph type="body" sz="half" idx="2"/>
          </p:nvPr>
        </p:nvSpPr>
        <p:spPr>
          <a:xfrm>
            <a:off x="170788" y="4565469"/>
            <a:ext cx="11843656" cy="2292531"/>
          </a:xfrm>
        </p:spPr>
        <p:txBody>
          <a:bodyPr vert="horz" lIns="45720" tIns="45720" rIns="45720" bIns="45720" rtlCol="0">
            <a:normAutofit/>
          </a:bodyPr>
          <a:lstStyle/>
          <a:p>
            <a:pPr marL="342900" indent="-3429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This presentation analyzes and explains the survival and death rates of heart attack patients according to various factors, how these factors affect heart failure. It shows how diseases such as anemia, diabetes, Heart blood pressure, and habits such as smoking affect a heart attack. </a:t>
            </a:r>
          </a:p>
          <a:p>
            <a:endParaRPr lang="en-US" sz="2000"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And it explains the connection of characteristics such as gender or age with these analyses.</a:t>
            </a:r>
          </a:p>
        </p:txBody>
      </p:sp>
    </p:spTree>
    <p:extLst>
      <p:ext uri="{BB962C8B-B14F-4D97-AF65-F5344CB8AC3E}">
        <p14:creationId xmlns:p14="http://schemas.microsoft.com/office/powerpoint/2010/main" val="25785499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A4DA-32E4-57D2-685A-AF9792F83B28}"/>
              </a:ext>
            </a:extLst>
          </p:cNvPr>
          <p:cNvSpPr>
            <a:spLocks noGrp="1"/>
          </p:cNvSpPr>
          <p:nvPr>
            <p:ph type="title"/>
          </p:nvPr>
        </p:nvSpPr>
        <p:spPr>
          <a:xfrm>
            <a:off x="918464" y="183297"/>
            <a:ext cx="9720072" cy="731955"/>
          </a:xfrm>
        </p:spPr>
        <p:txBody>
          <a:bodyPr/>
          <a:lstStyle/>
          <a:p>
            <a:endParaRPr lang="en-US" dirty="0"/>
          </a:p>
        </p:txBody>
      </p:sp>
      <p:sp>
        <p:nvSpPr>
          <p:cNvPr id="3" name="Text Placeholder 2">
            <a:extLst>
              <a:ext uri="{FF2B5EF4-FFF2-40B4-BE49-F238E27FC236}">
                <a16:creationId xmlns:a16="http://schemas.microsoft.com/office/drawing/2014/main" id="{7A6F7F95-56C1-6931-C950-0189F4F6466A}"/>
              </a:ext>
            </a:extLst>
          </p:cNvPr>
          <p:cNvSpPr>
            <a:spLocks noGrp="1"/>
          </p:cNvSpPr>
          <p:nvPr>
            <p:ph type="body" idx="1"/>
          </p:nvPr>
        </p:nvSpPr>
        <p:spPr>
          <a:xfrm>
            <a:off x="762000" y="1109185"/>
            <a:ext cx="10744200" cy="1219199"/>
          </a:xfrm>
        </p:spPr>
        <p:txBody>
          <a:bodyPr>
            <a:noAutofit/>
          </a:bodyPr>
          <a:lstStyle/>
          <a:p>
            <a:r>
              <a:rPr lang="en-US" sz="1400" b="1" dirty="0">
                <a:solidFill>
                  <a:schemeClr val="tx1"/>
                </a:solidFill>
                <a:latin typeface="Arial" panose="020B0604020202020204" pitchFamily="34" charset="0"/>
                <a:cs typeface="Arial" panose="020B0604020202020204" pitchFamily="34" charset="0"/>
              </a:rPr>
              <a:t>According to the analysis in the first chart, the number of men who died due to a heart attack is higher than women. It shows that </a:t>
            </a:r>
            <a:r>
              <a:rPr lang="en-US" sz="1400" b="1" dirty="0">
                <a:solidFill>
                  <a:schemeClr val="tx1"/>
                </a:solidFill>
                <a:highlight>
                  <a:srgbClr val="00FFFF"/>
                </a:highlight>
                <a:latin typeface="Arial" panose="020B0604020202020204" pitchFamily="34" charset="0"/>
                <a:cs typeface="Arial" panose="020B0604020202020204" pitchFamily="34" charset="0"/>
              </a:rPr>
              <a:t>65%</a:t>
            </a:r>
            <a:r>
              <a:rPr lang="en-US" sz="1400" b="1" dirty="0">
                <a:solidFill>
                  <a:schemeClr val="tx1"/>
                </a:solidFill>
                <a:latin typeface="Arial" panose="020B0604020202020204" pitchFamily="34" charset="0"/>
                <a:cs typeface="Arial" panose="020B0604020202020204" pitchFamily="34" charset="0"/>
              </a:rPr>
              <a:t> of the people in this table are </a:t>
            </a:r>
            <a:r>
              <a:rPr lang="en-US" sz="1400" b="1" dirty="0">
                <a:solidFill>
                  <a:schemeClr val="tx1"/>
                </a:solidFill>
                <a:highlight>
                  <a:srgbClr val="00FFFF"/>
                </a:highlight>
                <a:latin typeface="Arial" panose="020B0604020202020204" pitchFamily="34" charset="0"/>
                <a:cs typeface="Arial" panose="020B0604020202020204" pitchFamily="34" charset="0"/>
              </a:rPr>
              <a:t>men</a:t>
            </a:r>
            <a:r>
              <a:rPr lang="en-US" sz="1400" b="1" dirty="0">
                <a:solidFill>
                  <a:schemeClr val="tx1"/>
                </a:solidFill>
                <a:latin typeface="Arial" panose="020B0604020202020204" pitchFamily="34" charset="0"/>
                <a:cs typeface="Arial" panose="020B0604020202020204" pitchFamily="34" charset="0"/>
              </a:rPr>
              <a:t> and </a:t>
            </a:r>
            <a:r>
              <a:rPr lang="en-US" sz="1400" b="1" dirty="0">
                <a:solidFill>
                  <a:schemeClr val="tx1"/>
                </a:solidFill>
                <a:highlight>
                  <a:srgbClr val="BC8FDD"/>
                </a:highlight>
                <a:latin typeface="Arial" panose="020B0604020202020204" pitchFamily="34" charset="0"/>
                <a:cs typeface="Arial" panose="020B0604020202020204" pitchFamily="34" charset="0"/>
              </a:rPr>
              <a:t>35%</a:t>
            </a:r>
            <a:r>
              <a:rPr lang="en-US" sz="1400" b="1" dirty="0">
                <a:solidFill>
                  <a:schemeClr val="tx1"/>
                </a:solidFill>
                <a:latin typeface="Arial" panose="020B0604020202020204" pitchFamily="34" charset="0"/>
                <a:cs typeface="Arial" panose="020B0604020202020204" pitchFamily="34" charset="0"/>
              </a:rPr>
              <a:t> are </a:t>
            </a:r>
            <a:r>
              <a:rPr lang="en-US" sz="1400" b="1" dirty="0">
                <a:solidFill>
                  <a:schemeClr val="tx1"/>
                </a:solidFill>
                <a:highlight>
                  <a:srgbClr val="BC8FDD"/>
                </a:highlight>
                <a:latin typeface="Arial" panose="020B0604020202020204" pitchFamily="34" charset="0"/>
                <a:cs typeface="Arial" panose="020B0604020202020204" pitchFamily="34" charset="0"/>
              </a:rPr>
              <a:t>women.</a:t>
            </a:r>
          </a:p>
          <a:p>
            <a:endParaRPr lang="en-US" sz="1400" b="1" dirty="0">
              <a:solidFill>
                <a:schemeClr val="tx1"/>
              </a:solidFill>
              <a:highlight>
                <a:srgbClr val="BC8FDD"/>
              </a:highlight>
              <a:latin typeface="Arial" panose="020B0604020202020204" pitchFamily="34" charset="0"/>
              <a:cs typeface="Arial" panose="020B0604020202020204" pitchFamily="34" charset="0"/>
            </a:endParaRPr>
          </a:p>
          <a:p>
            <a:r>
              <a:rPr lang="en-US" sz="1400" b="1" dirty="0">
                <a:solidFill>
                  <a:schemeClr val="tx1"/>
                </a:solidFill>
                <a:latin typeface="Arial" panose="020B0604020202020204" pitchFamily="34" charset="0"/>
                <a:cs typeface="Arial" panose="020B0604020202020204" pitchFamily="34" charset="0"/>
              </a:rPr>
              <a:t>In the next chart, we see that the number of men who have had a heart attack and survived is higher than women. According to the data we have obtained from these tables, in general, </a:t>
            </a:r>
            <a:r>
              <a:rPr lang="en-US" sz="1400" b="1" dirty="0">
                <a:solidFill>
                  <a:schemeClr val="tx1"/>
                </a:solidFill>
                <a:highlight>
                  <a:srgbClr val="FFFF00"/>
                </a:highlight>
                <a:latin typeface="Arial" panose="020B0604020202020204" pitchFamily="34" charset="0"/>
                <a:cs typeface="Arial" panose="020B0604020202020204" pitchFamily="34" charset="0"/>
              </a:rPr>
              <a:t>men are more likely to have a heart attack than women</a:t>
            </a:r>
            <a:r>
              <a:rPr lang="en-US" sz="1400" b="1" dirty="0">
                <a:solidFill>
                  <a:schemeClr val="tx1"/>
                </a:solidFill>
                <a:latin typeface="Arial" panose="020B0604020202020204" pitchFamily="34" charset="0"/>
                <a:cs typeface="Arial" panose="020B0604020202020204" pitchFamily="34" charset="0"/>
              </a:rPr>
              <a:t>.</a:t>
            </a:r>
          </a:p>
          <a:p>
            <a:endParaRPr lang="en-US" sz="1400" dirty="0">
              <a:solidFill>
                <a:schemeClr val="tx1"/>
              </a:solidFill>
            </a:endParaRPr>
          </a:p>
        </p:txBody>
      </p:sp>
      <p:graphicFrame>
        <p:nvGraphicFramePr>
          <p:cNvPr id="14" name="Content Placeholder 13">
            <a:extLst>
              <a:ext uri="{FF2B5EF4-FFF2-40B4-BE49-F238E27FC236}">
                <a16:creationId xmlns:a16="http://schemas.microsoft.com/office/drawing/2014/main" id="{3342263A-A53F-45B6-8B7A-3967AA75931B}"/>
              </a:ext>
            </a:extLst>
          </p:cNvPr>
          <p:cNvGraphicFramePr>
            <a:graphicFrameLocks noGrp="1"/>
          </p:cNvGraphicFramePr>
          <p:nvPr>
            <p:ph sz="quarter" idx="4"/>
            <p:extLst>
              <p:ext uri="{D42A27DB-BD31-4B8C-83A1-F6EECF244321}">
                <p14:modId xmlns:p14="http://schemas.microsoft.com/office/powerpoint/2010/main" val="907964895"/>
              </p:ext>
            </p:extLst>
          </p:nvPr>
        </p:nvGraphicFramePr>
        <p:xfrm>
          <a:off x="5991225" y="2522318"/>
          <a:ext cx="5514975" cy="3786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03C01F84-E409-4C31-BCBA-AFC806C74FAD}"/>
              </a:ext>
            </a:extLst>
          </p:cNvPr>
          <p:cNvGraphicFramePr>
            <a:graphicFrameLocks noGrp="1"/>
          </p:cNvGraphicFramePr>
          <p:nvPr>
            <p:ph sz="half" idx="2"/>
            <p:extLst>
              <p:ext uri="{D42A27DB-BD31-4B8C-83A1-F6EECF244321}">
                <p14:modId xmlns:p14="http://schemas.microsoft.com/office/powerpoint/2010/main" val="1376353831"/>
              </p:ext>
            </p:extLst>
          </p:nvPr>
        </p:nvGraphicFramePr>
        <p:xfrm>
          <a:off x="918464" y="2522318"/>
          <a:ext cx="4860036" cy="3786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73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0EFE-4631-5A04-3881-6D48FC732F23}"/>
              </a:ext>
            </a:extLst>
          </p:cNvPr>
          <p:cNvSpPr>
            <a:spLocks noGrp="1"/>
          </p:cNvSpPr>
          <p:nvPr>
            <p:ph type="title"/>
          </p:nvPr>
        </p:nvSpPr>
        <p:spPr>
          <a:xfrm>
            <a:off x="3306672" y="396462"/>
            <a:ext cx="8262256" cy="1192854"/>
          </a:xfrm>
        </p:spPr>
        <p:txBody>
          <a:bodyPr>
            <a:normAutofit/>
          </a:bodyPr>
          <a:lstStyle/>
          <a:p>
            <a:pPr>
              <a:lnSpc>
                <a:spcPct val="100000"/>
              </a:lnSpc>
            </a:pPr>
            <a:r>
              <a:rPr lang="en-US" sz="1400" cap="none" dirty="0">
                <a:latin typeface="Arial" panose="020B0604020202020204" pitchFamily="34" charset="0"/>
                <a:cs typeface="Arial" panose="020B0604020202020204" pitchFamily="34" charset="0"/>
              </a:rPr>
              <a:t>This table shows the distribution of the number of people who have a heart attack by age. Out of 94 people, </a:t>
            </a:r>
            <a:r>
              <a:rPr lang="en-US" sz="1400" cap="none" dirty="0">
                <a:highlight>
                  <a:srgbClr val="FFFF00"/>
                </a:highlight>
                <a:latin typeface="Arial" panose="020B0604020202020204" pitchFamily="34" charset="0"/>
                <a:cs typeface="Arial" panose="020B0604020202020204" pitchFamily="34" charset="0"/>
              </a:rPr>
              <a:t>31 of them are under the age of 60</a:t>
            </a:r>
            <a:r>
              <a:rPr lang="en-US" sz="1400" cap="none" dirty="0">
                <a:latin typeface="Arial" panose="020B0604020202020204" pitchFamily="34" charset="0"/>
                <a:cs typeface="Arial" panose="020B0604020202020204" pitchFamily="34" charset="0"/>
              </a:rPr>
              <a:t>, </a:t>
            </a:r>
            <a:r>
              <a:rPr lang="en-US" sz="1400" cap="none" dirty="0">
                <a:highlight>
                  <a:srgbClr val="ABD45A"/>
                </a:highlight>
                <a:latin typeface="Arial" panose="020B0604020202020204" pitchFamily="34" charset="0"/>
                <a:cs typeface="Arial" panose="020B0604020202020204" pitchFamily="34" charset="0"/>
              </a:rPr>
              <a:t>13 of them are 60 years old </a:t>
            </a:r>
            <a:r>
              <a:rPr lang="en-US" sz="1400" cap="none" dirty="0">
                <a:latin typeface="Arial" panose="020B0604020202020204" pitchFamily="34" charset="0"/>
                <a:cs typeface="Arial" panose="020B0604020202020204" pitchFamily="34" charset="0"/>
              </a:rPr>
              <a:t>and </a:t>
            </a:r>
            <a:r>
              <a:rPr lang="en-US" sz="1400" cap="none" dirty="0">
                <a:highlight>
                  <a:srgbClr val="C0C0C0"/>
                </a:highlight>
                <a:latin typeface="Arial" panose="020B0604020202020204" pitchFamily="34" charset="0"/>
                <a:cs typeface="Arial" panose="020B0604020202020204" pitchFamily="34" charset="0"/>
              </a:rPr>
              <a:t>52 of them are over 60 years old</a:t>
            </a:r>
            <a:r>
              <a:rPr lang="en-US" sz="1400" cap="none" dirty="0">
                <a:latin typeface="Arial" panose="020B0604020202020204" pitchFamily="34" charset="0"/>
                <a:cs typeface="Arial" panose="020B0604020202020204" pitchFamily="34" charset="0"/>
              </a:rPr>
              <a:t>. </a:t>
            </a:r>
          </a:p>
        </p:txBody>
      </p:sp>
      <p:graphicFrame>
        <p:nvGraphicFramePr>
          <p:cNvPr id="5" name="Content Placeholder 4">
            <a:extLst>
              <a:ext uri="{FF2B5EF4-FFF2-40B4-BE49-F238E27FC236}">
                <a16:creationId xmlns:a16="http://schemas.microsoft.com/office/drawing/2014/main" id="{6E697116-354B-35B7-EB81-E16FBE2B5D37}"/>
              </a:ext>
            </a:extLst>
          </p:cNvPr>
          <p:cNvGraphicFramePr>
            <a:graphicFrameLocks noGrp="1"/>
          </p:cNvGraphicFramePr>
          <p:nvPr>
            <p:ph sz="half" idx="1"/>
            <p:extLst>
              <p:ext uri="{D42A27DB-BD31-4B8C-83A1-F6EECF244321}">
                <p14:modId xmlns:p14="http://schemas.microsoft.com/office/powerpoint/2010/main" val="869490345"/>
              </p:ext>
            </p:extLst>
          </p:nvPr>
        </p:nvGraphicFramePr>
        <p:xfrm>
          <a:off x="2670444" y="1817915"/>
          <a:ext cx="6027241" cy="47801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EADC5F58-F428-94DA-AE97-9542C6108C43}"/>
              </a:ext>
            </a:extLst>
          </p:cNvPr>
          <p:cNvGraphicFramePr>
            <a:graphicFrameLocks noGrp="1"/>
          </p:cNvGraphicFramePr>
          <p:nvPr>
            <p:ph sz="half" idx="2"/>
            <p:extLst>
              <p:ext uri="{D42A27DB-BD31-4B8C-83A1-F6EECF244321}">
                <p14:modId xmlns:p14="http://schemas.microsoft.com/office/powerpoint/2010/main" val="3512631634"/>
              </p:ext>
            </p:extLst>
          </p:nvPr>
        </p:nvGraphicFramePr>
        <p:xfrm>
          <a:off x="304800" y="396461"/>
          <a:ext cx="2205806" cy="6201631"/>
        </p:xfrm>
        <a:graphic>
          <a:graphicData uri="http://schemas.openxmlformats.org/drawingml/2006/table">
            <a:tbl>
              <a:tblPr>
                <a:tableStyleId>{69CF1AB2-1976-4502-BF36-3FF5EA218861}</a:tableStyleId>
              </a:tblPr>
              <a:tblGrid>
                <a:gridCol w="848903">
                  <a:extLst>
                    <a:ext uri="{9D8B030D-6E8A-4147-A177-3AD203B41FA5}">
                      <a16:colId xmlns:a16="http://schemas.microsoft.com/office/drawing/2014/main" val="937392540"/>
                    </a:ext>
                  </a:extLst>
                </a:gridCol>
                <a:gridCol w="1356903">
                  <a:extLst>
                    <a:ext uri="{9D8B030D-6E8A-4147-A177-3AD203B41FA5}">
                      <a16:colId xmlns:a16="http://schemas.microsoft.com/office/drawing/2014/main" val="1509802387"/>
                    </a:ext>
                  </a:extLst>
                </a:gridCol>
              </a:tblGrid>
              <a:tr h="109150">
                <a:tc>
                  <a:txBody>
                    <a:bodyPr/>
                    <a:lstStyle/>
                    <a:p>
                      <a:pPr algn="l" fontAlgn="b"/>
                      <a:r>
                        <a:rPr lang="en-US" sz="1100" u="none" strike="noStrike">
                          <a:effectLst/>
                        </a:rPr>
                        <a:t>DEATH_EVENT</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l" fontAlgn="b"/>
                      <a:r>
                        <a:rPr lang="en-US" sz="1100" u="none" strike="noStrike">
                          <a:effectLst/>
                        </a:rPr>
                        <a:t>Dead</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490704107"/>
                  </a:ext>
                </a:extLst>
              </a:tr>
              <a:tr h="109150">
                <a:tc>
                  <a:txBody>
                    <a:bodyPr/>
                    <a:lstStyle/>
                    <a:p>
                      <a:pPr algn="l" fontAlgn="b"/>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738930436"/>
                  </a:ext>
                </a:extLst>
              </a:tr>
              <a:tr h="202491">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764" marR="3764" marT="3764" marB="0" anchor="b"/>
                </a:tc>
                <a:tc>
                  <a:txBody>
                    <a:bodyPr/>
                    <a:lstStyle/>
                    <a:p>
                      <a:pPr algn="l" fontAlgn="b"/>
                      <a:r>
                        <a:rPr lang="en-US" sz="1100" u="none" strike="noStrike">
                          <a:effectLst/>
                        </a:rPr>
                        <a:t>Count of DEATH_EVENT</a:t>
                      </a:r>
                      <a:endParaRPr lang="en-US" sz="1100" b="1"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731993290"/>
                  </a:ext>
                </a:extLst>
              </a:tr>
              <a:tr h="109150">
                <a:tc>
                  <a:txBody>
                    <a:bodyPr/>
                    <a:lstStyle/>
                    <a:p>
                      <a:pPr algn="l"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761099498"/>
                  </a:ext>
                </a:extLst>
              </a:tr>
              <a:tr h="109150">
                <a:tc>
                  <a:txBody>
                    <a:bodyPr/>
                    <a:lstStyle/>
                    <a:p>
                      <a:pPr algn="l"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144442327"/>
                  </a:ext>
                </a:extLst>
              </a:tr>
              <a:tr h="109150">
                <a:tc>
                  <a:txBody>
                    <a:bodyPr/>
                    <a:lstStyle/>
                    <a:p>
                      <a:pPr algn="l"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086386700"/>
                  </a:ext>
                </a:extLst>
              </a:tr>
              <a:tr h="109150">
                <a:tc>
                  <a:txBody>
                    <a:bodyPr/>
                    <a:lstStyle/>
                    <a:p>
                      <a:pPr algn="l"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828611611"/>
                  </a:ext>
                </a:extLst>
              </a:tr>
              <a:tr h="109150">
                <a:tc>
                  <a:txBody>
                    <a:bodyPr/>
                    <a:lstStyle/>
                    <a:p>
                      <a:pPr algn="l"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954812431"/>
                  </a:ext>
                </a:extLst>
              </a:tr>
              <a:tr h="109150">
                <a:tc>
                  <a:txBody>
                    <a:bodyPr/>
                    <a:lstStyle/>
                    <a:p>
                      <a:pPr algn="l"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95832874"/>
                  </a:ext>
                </a:extLst>
              </a:tr>
              <a:tr h="109150">
                <a:tc>
                  <a:txBody>
                    <a:bodyPr/>
                    <a:lstStyle/>
                    <a:p>
                      <a:pPr algn="l"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477743146"/>
                  </a:ext>
                </a:extLst>
              </a:tr>
              <a:tr h="109150">
                <a:tc>
                  <a:txBody>
                    <a:bodyPr/>
                    <a:lstStyle/>
                    <a:p>
                      <a:pPr algn="l"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849983472"/>
                  </a:ext>
                </a:extLst>
              </a:tr>
              <a:tr h="109150">
                <a:tc>
                  <a:txBody>
                    <a:bodyPr/>
                    <a:lstStyle/>
                    <a:p>
                      <a:pPr algn="l"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321768577"/>
                  </a:ext>
                </a:extLst>
              </a:tr>
              <a:tr h="109150">
                <a:tc>
                  <a:txBody>
                    <a:bodyPr/>
                    <a:lstStyle/>
                    <a:p>
                      <a:pPr algn="l"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649149396"/>
                  </a:ext>
                </a:extLst>
              </a:tr>
              <a:tr h="109150">
                <a:tc>
                  <a:txBody>
                    <a:bodyPr/>
                    <a:lstStyle/>
                    <a:p>
                      <a:pPr algn="l"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001203120"/>
                  </a:ext>
                </a:extLst>
              </a:tr>
              <a:tr h="109150">
                <a:tc>
                  <a:txBody>
                    <a:bodyPr/>
                    <a:lstStyle/>
                    <a:p>
                      <a:pPr algn="l"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796570116"/>
                  </a:ext>
                </a:extLst>
              </a:tr>
              <a:tr h="169926">
                <a:tc>
                  <a:txBody>
                    <a:bodyPr/>
                    <a:lstStyle/>
                    <a:p>
                      <a:pPr algn="l"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120498670"/>
                  </a:ext>
                </a:extLst>
              </a:tr>
              <a:tr h="55220">
                <a:tc>
                  <a:txBody>
                    <a:bodyPr/>
                    <a:lstStyle/>
                    <a:p>
                      <a:pPr algn="l" fontAlgn="b"/>
                      <a:r>
                        <a:rPr lang="en-US" sz="1100" u="none" strike="noStrike" dirty="0">
                          <a:effectLst/>
                        </a:rPr>
                        <a:t>60</a:t>
                      </a:r>
                      <a:endParaRPr lang="en-US" sz="1100" b="0" i="0" u="none" strike="noStrike" dirty="0">
                        <a:solidFill>
                          <a:srgbClr val="000000"/>
                        </a:solidFill>
                        <a:effectLst/>
                        <a:latin typeface="Calibri" panose="020F0502020204030204" pitchFamily="34" charset="0"/>
                      </a:endParaRPr>
                    </a:p>
                  </a:txBody>
                  <a:tcPr marL="3764" marR="3764" marT="3764" marB="0" anchor="b">
                    <a:solidFill>
                      <a:schemeClr val="accent4">
                        <a:lumMod val="40000"/>
                        <a:lumOff val="60000"/>
                      </a:schemeClr>
                    </a:solidFill>
                  </a:tcPr>
                </a:tc>
                <a:tc>
                  <a:txBody>
                    <a:bodyPr/>
                    <a:lstStyle/>
                    <a:p>
                      <a:pPr algn="r" fontAlgn="b"/>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3764" marR="3764" marT="3764" marB="0" anchor="b">
                    <a:solidFill>
                      <a:schemeClr val="accent4">
                        <a:lumMod val="40000"/>
                        <a:lumOff val="60000"/>
                      </a:schemeClr>
                    </a:solidFill>
                  </a:tcPr>
                </a:tc>
                <a:extLst>
                  <a:ext uri="{0D108BD9-81ED-4DB2-BD59-A6C34878D82A}">
                    <a16:rowId xmlns:a16="http://schemas.microsoft.com/office/drawing/2014/main" val="3950231190"/>
                  </a:ext>
                </a:extLst>
              </a:tr>
              <a:tr h="109150">
                <a:tc>
                  <a:txBody>
                    <a:bodyPr/>
                    <a:lstStyle/>
                    <a:p>
                      <a:pPr algn="l" fontAlgn="b"/>
                      <a:r>
                        <a:rPr lang="en-US" sz="1100" u="none" strike="noStrike">
                          <a:effectLst/>
                        </a:rPr>
                        <a:t>60.667</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050882001"/>
                  </a:ext>
                </a:extLst>
              </a:tr>
              <a:tr h="109150">
                <a:tc>
                  <a:txBody>
                    <a:bodyPr/>
                    <a:lstStyle/>
                    <a:p>
                      <a:pPr algn="l"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405458480"/>
                  </a:ext>
                </a:extLst>
              </a:tr>
              <a:tr h="109150">
                <a:tc>
                  <a:txBody>
                    <a:bodyPr/>
                    <a:lstStyle/>
                    <a:p>
                      <a:pPr algn="l"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716440550"/>
                  </a:ext>
                </a:extLst>
              </a:tr>
              <a:tr h="109150">
                <a:tc>
                  <a:txBody>
                    <a:bodyPr/>
                    <a:lstStyle/>
                    <a:p>
                      <a:pPr algn="l"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147119017"/>
                  </a:ext>
                </a:extLst>
              </a:tr>
              <a:tr h="109150">
                <a:tc>
                  <a:txBody>
                    <a:bodyPr/>
                    <a:lstStyle/>
                    <a:p>
                      <a:pPr algn="l"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071460065"/>
                  </a:ext>
                </a:extLst>
              </a:tr>
              <a:tr h="109150">
                <a:tc>
                  <a:txBody>
                    <a:bodyPr/>
                    <a:lstStyle/>
                    <a:p>
                      <a:pPr algn="l"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545023839"/>
                  </a:ext>
                </a:extLst>
              </a:tr>
              <a:tr h="109150">
                <a:tc>
                  <a:txBody>
                    <a:bodyPr/>
                    <a:lstStyle/>
                    <a:p>
                      <a:pPr algn="l"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732056177"/>
                  </a:ext>
                </a:extLst>
              </a:tr>
              <a:tr h="109150">
                <a:tc>
                  <a:txBody>
                    <a:bodyPr/>
                    <a:lstStyle/>
                    <a:p>
                      <a:pPr algn="l"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506390719"/>
                  </a:ext>
                </a:extLst>
              </a:tr>
              <a:tr h="109150">
                <a:tc>
                  <a:txBody>
                    <a:bodyPr/>
                    <a:lstStyle/>
                    <a:p>
                      <a:pPr algn="l"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755217563"/>
                  </a:ext>
                </a:extLst>
              </a:tr>
              <a:tr h="109150">
                <a:tc>
                  <a:txBody>
                    <a:bodyPr/>
                    <a:lstStyle/>
                    <a:p>
                      <a:pPr algn="l"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875989565"/>
                  </a:ext>
                </a:extLst>
              </a:tr>
              <a:tr h="109150">
                <a:tc>
                  <a:txBody>
                    <a:bodyPr/>
                    <a:lstStyle/>
                    <a:p>
                      <a:pPr algn="l"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105576628"/>
                  </a:ext>
                </a:extLst>
              </a:tr>
              <a:tr h="109150">
                <a:tc>
                  <a:txBody>
                    <a:bodyPr/>
                    <a:lstStyle/>
                    <a:p>
                      <a:pPr algn="l"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715380978"/>
                  </a:ext>
                </a:extLst>
              </a:tr>
              <a:tr h="109150">
                <a:tc>
                  <a:txBody>
                    <a:bodyPr/>
                    <a:lstStyle/>
                    <a:p>
                      <a:pPr algn="l"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165887541"/>
                  </a:ext>
                </a:extLst>
              </a:tr>
              <a:tr h="109150">
                <a:tc>
                  <a:txBody>
                    <a:bodyPr/>
                    <a:lstStyle/>
                    <a:p>
                      <a:pPr algn="l"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3814416546"/>
                  </a:ext>
                </a:extLst>
              </a:tr>
              <a:tr h="109150">
                <a:tc>
                  <a:txBody>
                    <a:bodyPr/>
                    <a:lstStyle/>
                    <a:p>
                      <a:pPr algn="l"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326407517"/>
                  </a:ext>
                </a:extLst>
              </a:tr>
              <a:tr h="109150">
                <a:tc>
                  <a:txBody>
                    <a:bodyPr/>
                    <a:lstStyle/>
                    <a:p>
                      <a:pPr algn="l"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184078035"/>
                  </a:ext>
                </a:extLst>
              </a:tr>
              <a:tr h="109150">
                <a:tc>
                  <a:txBody>
                    <a:bodyPr/>
                    <a:lstStyle/>
                    <a:p>
                      <a:pPr algn="l"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313725513"/>
                  </a:ext>
                </a:extLst>
              </a:tr>
              <a:tr h="109150">
                <a:tc>
                  <a:txBody>
                    <a:bodyPr/>
                    <a:lstStyle/>
                    <a:p>
                      <a:pPr algn="l"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2772906759"/>
                  </a:ext>
                </a:extLst>
              </a:tr>
              <a:tr h="10915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764" marR="3764" marT="3764" marB="0" anchor="b"/>
                </a:tc>
                <a:tc>
                  <a:txBody>
                    <a:bodyPr/>
                    <a:lstStyle/>
                    <a:p>
                      <a:pPr algn="r" fontAlgn="b"/>
                      <a:r>
                        <a:rPr lang="en-US" sz="1100" u="none" strike="noStrike" dirty="0">
                          <a:effectLst/>
                        </a:rPr>
                        <a:t>96</a:t>
                      </a:r>
                      <a:endParaRPr lang="en-US" sz="1100" b="1" i="0" u="none" strike="noStrike" dirty="0">
                        <a:solidFill>
                          <a:srgbClr val="000000"/>
                        </a:solidFill>
                        <a:effectLst/>
                        <a:latin typeface="Calibri" panose="020F0502020204030204" pitchFamily="34" charset="0"/>
                      </a:endParaRPr>
                    </a:p>
                  </a:txBody>
                  <a:tcPr marL="3764" marR="3764" marT="3764" marB="0" anchor="b"/>
                </a:tc>
                <a:extLst>
                  <a:ext uri="{0D108BD9-81ED-4DB2-BD59-A6C34878D82A}">
                    <a16:rowId xmlns:a16="http://schemas.microsoft.com/office/drawing/2014/main" val="1108037327"/>
                  </a:ext>
                </a:extLst>
              </a:tr>
            </a:tbl>
          </a:graphicData>
        </a:graphic>
      </p:graphicFrame>
      <p:sp>
        <p:nvSpPr>
          <p:cNvPr id="4" name="Arrow: Bent 3">
            <a:extLst>
              <a:ext uri="{FF2B5EF4-FFF2-40B4-BE49-F238E27FC236}">
                <a16:creationId xmlns:a16="http://schemas.microsoft.com/office/drawing/2014/main" id="{72DC514A-5D4F-8D2E-644B-6C60088F02CA}"/>
              </a:ext>
            </a:extLst>
          </p:cNvPr>
          <p:cNvSpPr/>
          <p:nvPr/>
        </p:nvSpPr>
        <p:spPr>
          <a:xfrm rot="5400000">
            <a:off x="2505868" y="851240"/>
            <a:ext cx="805542" cy="670609"/>
          </a:xfrm>
          <a:prstGeom prst="bentArrow">
            <a:avLst>
              <a:gd name="adj1" fmla="val 25000"/>
              <a:gd name="adj2" fmla="val 241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a:extLst>
              <a:ext uri="{FF2B5EF4-FFF2-40B4-BE49-F238E27FC236}">
                <a16:creationId xmlns:a16="http://schemas.microsoft.com/office/drawing/2014/main" id="{4D00E403-306E-0883-BE1A-44F00804DD97}"/>
              </a:ext>
            </a:extLst>
          </p:cNvPr>
          <p:cNvGraphicFramePr>
            <a:graphicFrameLocks noGrp="1"/>
          </p:cNvGraphicFramePr>
          <p:nvPr>
            <p:extLst>
              <p:ext uri="{D42A27DB-BD31-4B8C-83A1-F6EECF244321}">
                <p14:modId xmlns:p14="http://schemas.microsoft.com/office/powerpoint/2010/main" val="1669914053"/>
              </p:ext>
            </p:extLst>
          </p:nvPr>
        </p:nvGraphicFramePr>
        <p:xfrm>
          <a:off x="9378043" y="1817915"/>
          <a:ext cx="2509158" cy="1478647"/>
        </p:xfrm>
        <a:graphic>
          <a:graphicData uri="http://schemas.openxmlformats.org/drawingml/2006/table">
            <a:tbl>
              <a:tblPr>
                <a:tableStyleId>{5C22544A-7EE6-4342-B048-85BDC9FD1C3A}</a:tableStyleId>
              </a:tblPr>
              <a:tblGrid>
                <a:gridCol w="985876">
                  <a:extLst>
                    <a:ext uri="{9D8B030D-6E8A-4147-A177-3AD203B41FA5}">
                      <a16:colId xmlns:a16="http://schemas.microsoft.com/office/drawing/2014/main" val="158014103"/>
                    </a:ext>
                  </a:extLst>
                </a:gridCol>
                <a:gridCol w="1523282">
                  <a:extLst>
                    <a:ext uri="{9D8B030D-6E8A-4147-A177-3AD203B41FA5}">
                      <a16:colId xmlns:a16="http://schemas.microsoft.com/office/drawing/2014/main" val="2409550588"/>
                    </a:ext>
                  </a:extLst>
                </a:gridCol>
              </a:tblGrid>
              <a:tr h="430645">
                <a:tc>
                  <a:txBody>
                    <a:bodyPr/>
                    <a:lstStyle/>
                    <a:p>
                      <a:pPr algn="l" fontAlgn="b"/>
                      <a:r>
                        <a:rPr lang="en-US" sz="1200" u="none" strike="noStrike" dirty="0">
                          <a:effectLst/>
                        </a:rPr>
                        <a:t>Row Labels</a:t>
                      </a:r>
                      <a:endParaRPr lang="en-US" sz="1200" b="1" i="0" u="none" strike="noStrike" dirty="0">
                        <a:solidFill>
                          <a:srgbClr val="000000"/>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l" fontAlgn="b"/>
                      <a:r>
                        <a:rPr lang="en-US" sz="1100" u="none" strike="noStrike" dirty="0">
                          <a:effectLst/>
                        </a:rPr>
                        <a:t>            </a:t>
                      </a:r>
                      <a:r>
                        <a:rPr lang="en-US" sz="1200" u="none" strike="noStrike" dirty="0">
                          <a:effectLst/>
                        </a:rPr>
                        <a:t>Average of age</a:t>
                      </a:r>
                      <a:endParaRPr lang="en-US" sz="1200" b="1" i="0" u="none" strike="noStrike" dirty="0">
                        <a:solidFill>
                          <a:srgbClr val="000000"/>
                        </a:solidFill>
                        <a:effectLst/>
                        <a:latin typeface="Calibri" panose="020F0502020204030204" pitchFamily="34" charset="0"/>
                      </a:endParaRPr>
                    </a:p>
                  </a:txBody>
                  <a:tcPr marL="6350" marR="6350" marT="6350" marB="0" anchor="b">
                    <a:solidFill>
                      <a:schemeClr val="accent5">
                        <a:lumMod val="40000"/>
                        <a:lumOff val="60000"/>
                      </a:schemeClr>
                    </a:solidFill>
                  </a:tcPr>
                </a:tc>
                <a:extLst>
                  <a:ext uri="{0D108BD9-81ED-4DB2-BD59-A6C34878D82A}">
                    <a16:rowId xmlns:a16="http://schemas.microsoft.com/office/drawing/2014/main" val="735537685"/>
                  </a:ext>
                </a:extLst>
              </a:tr>
              <a:tr h="349334">
                <a:tc>
                  <a:txBody>
                    <a:bodyPr/>
                    <a:lstStyle/>
                    <a:p>
                      <a:pPr algn="l" fontAlgn="b"/>
                      <a:r>
                        <a:rPr lang="en-US" sz="1400" u="none" strike="noStrike" dirty="0">
                          <a:effectLst/>
                          <a:highlight>
                            <a:srgbClr val="00FF00"/>
                          </a:highlight>
                        </a:rPr>
                        <a:t>Alive</a:t>
                      </a:r>
                      <a:endParaRPr lang="en-US" sz="1400" b="0" i="0" u="none" strike="noStrike" dirty="0">
                        <a:solidFill>
                          <a:srgbClr val="000000"/>
                        </a:solidFill>
                        <a:effectLst/>
                        <a:highlight>
                          <a:srgbClr val="00FF00"/>
                        </a:highligh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r" fontAlgn="b"/>
                      <a:r>
                        <a:rPr lang="en-US" sz="1400" u="none" strike="noStrike" dirty="0">
                          <a:solidFill>
                            <a:srgbClr val="00B050"/>
                          </a:solidFill>
                          <a:effectLst/>
                        </a:rPr>
                        <a:t>58.7619064</a:t>
                      </a:r>
                      <a:endParaRPr lang="en-US" sz="1400" b="0" i="0" u="none" strike="noStrike" dirty="0">
                        <a:solidFill>
                          <a:srgbClr val="00B050"/>
                        </a:solidFill>
                        <a:effectLst/>
                        <a:latin typeface="Calibri" panose="020F0502020204030204" pitchFamily="34" charset="0"/>
                      </a:endParaRPr>
                    </a:p>
                  </a:txBody>
                  <a:tcPr marL="6350" marR="6350" marT="6350" marB="0" anchor="b">
                    <a:solidFill>
                      <a:schemeClr val="accent5">
                        <a:lumMod val="40000"/>
                        <a:lumOff val="60000"/>
                      </a:schemeClr>
                    </a:solidFill>
                  </a:tcPr>
                </a:tc>
                <a:extLst>
                  <a:ext uri="{0D108BD9-81ED-4DB2-BD59-A6C34878D82A}">
                    <a16:rowId xmlns:a16="http://schemas.microsoft.com/office/drawing/2014/main" val="1833588728"/>
                  </a:ext>
                </a:extLst>
              </a:tr>
              <a:tr h="349334">
                <a:tc>
                  <a:txBody>
                    <a:bodyPr/>
                    <a:lstStyle/>
                    <a:p>
                      <a:pPr algn="l" fontAlgn="b"/>
                      <a:r>
                        <a:rPr lang="en-US" sz="1400" u="none" strike="noStrike" dirty="0">
                          <a:effectLst/>
                          <a:highlight>
                            <a:srgbClr val="FF0000"/>
                          </a:highlight>
                        </a:rPr>
                        <a:t>Dead</a:t>
                      </a:r>
                      <a:endParaRPr lang="en-US" sz="1400" b="0" i="0" u="none" strike="noStrike" dirty="0">
                        <a:solidFill>
                          <a:srgbClr val="000000"/>
                        </a:solidFill>
                        <a:effectLst/>
                        <a:highlight>
                          <a:srgbClr val="FF0000"/>
                        </a:highligh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r" fontAlgn="b"/>
                      <a:r>
                        <a:rPr lang="en-US" sz="1400" u="none" strike="noStrike" dirty="0">
                          <a:solidFill>
                            <a:srgbClr val="FF0000"/>
                          </a:solidFill>
                          <a:effectLst/>
                        </a:rPr>
                        <a:t>65.21528125</a:t>
                      </a:r>
                      <a:endParaRPr lang="en-US" sz="1400" b="0" i="0" u="none" strike="noStrike" dirty="0">
                        <a:solidFill>
                          <a:srgbClr val="FF0000"/>
                        </a:solidFill>
                        <a:effectLst/>
                        <a:latin typeface="Calibri" panose="020F0502020204030204" pitchFamily="34" charset="0"/>
                      </a:endParaRPr>
                    </a:p>
                  </a:txBody>
                  <a:tcPr marL="6350" marR="6350" marT="6350" marB="0" anchor="b">
                    <a:solidFill>
                      <a:schemeClr val="accent5">
                        <a:lumMod val="40000"/>
                        <a:lumOff val="60000"/>
                      </a:schemeClr>
                    </a:solidFill>
                  </a:tcPr>
                </a:tc>
                <a:extLst>
                  <a:ext uri="{0D108BD9-81ED-4DB2-BD59-A6C34878D82A}">
                    <a16:rowId xmlns:a16="http://schemas.microsoft.com/office/drawing/2014/main" val="1829284884"/>
                  </a:ext>
                </a:extLst>
              </a:tr>
              <a:tr h="349334">
                <a:tc>
                  <a:txBody>
                    <a:bodyPr/>
                    <a:lstStyle/>
                    <a:p>
                      <a:pPr algn="l" fontAlgn="b"/>
                      <a:r>
                        <a:rPr lang="en-US" sz="1100"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5">
                        <a:lumMod val="40000"/>
                        <a:lumOff val="60000"/>
                      </a:schemeClr>
                    </a:solidFill>
                  </a:tcPr>
                </a:tc>
                <a:tc>
                  <a:txBody>
                    <a:bodyPr/>
                    <a:lstStyle/>
                    <a:p>
                      <a:pPr algn="r" fontAlgn="b"/>
                      <a:r>
                        <a:rPr lang="en-US" sz="1100" u="none" strike="noStrike" dirty="0">
                          <a:effectLst/>
                        </a:rPr>
                        <a:t>60.83389298</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5">
                        <a:lumMod val="40000"/>
                        <a:lumOff val="60000"/>
                      </a:schemeClr>
                    </a:solidFill>
                  </a:tcPr>
                </a:tc>
                <a:extLst>
                  <a:ext uri="{0D108BD9-81ED-4DB2-BD59-A6C34878D82A}">
                    <a16:rowId xmlns:a16="http://schemas.microsoft.com/office/drawing/2014/main" val="621101150"/>
                  </a:ext>
                </a:extLst>
              </a:tr>
            </a:tbl>
          </a:graphicData>
        </a:graphic>
      </p:graphicFrame>
      <p:sp>
        <p:nvSpPr>
          <p:cNvPr id="12" name="TextBox 11">
            <a:extLst>
              <a:ext uri="{FF2B5EF4-FFF2-40B4-BE49-F238E27FC236}">
                <a16:creationId xmlns:a16="http://schemas.microsoft.com/office/drawing/2014/main" id="{07B10CE6-90E4-2FD6-46E8-B3B4FC45B872}"/>
              </a:ext>
            </a:extLst>
          </p:cNvPr>
          <p:cNvSpPr txBox="1"/>
          <p:nvPr/>
        </p:nvSpPr>
        <p:spPr>
          <a:xfrm>
            <a:off x="9263743" y="3988439"/>
            <a:ext cx="2726871" cy="246221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average age of people who have died and survived a heart attack is as shown in the table above.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Based on the two tables, people over the age of 60 are more likely to have a heart attack.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Therefore, the average age of people who die is over 60 years old.</a:t>
            </a:r>
          </a:p>
        </p:txBody>
      </p:sp>
      <p:sp>
        <p:nvSpPr>
          <p:cNvPr id="15" name="Arrow: Up-Down 14">
            <a:extLst>
              <a:ext uri="{FF2B5EF4-FFF2-40B4-BE49-F238E27FC236}">
                <a16:creationId xmlns:a16="http://schemas.microsoft.com/office/drawing/2014/main" id="{6D96956B-46DA-211E-F0F8-8C16960F3CD0}"/>
              </a:ext>
            </a:extLst>
          </p:cNvPr>
          <p:cNvSpPr/>
          <p:nvPr/>
        </p:nvSpPr>
        <p:spPr>
          <a:xfrm>
            <a:off x="10504714" y="3429000"/>
            <a:ext cx="239486" cy="4911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8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2656-A894-AB60-4FB5-F045BAA5F695}"/>
              </a:ext>
            </a:extLst>
          </p:cNvPr>
          <p:cNvSpPr>
            <a:spLocks noGrp="1"/>
          </p:cNvSpPr>
          <p:nvPr>
            <p:ph type="title"/>
          </p:nvPr>
        </p:nvSpPr>
        <p:spPr>
          <a:xfrm>
            <a:off x="965965" y="627071"/>
            <a:ext cx="1694107" cy="590441"/>
          </a:xfrm>
        </p:spPr>
        <p:txBody>
          <a:bodyPr>
            <a:normAutofit fontScale="90000"/>
          </a:bodyPr>
          <a:lstStyle/>
          <a:p>
            <a:r>
              <a:rPr lang="en-US" dirty="0">
                <a:solidFill>
                  <a:srgbClr val="C00000"/>
                </a:solidFill>
              </a:rPr>
              <a:t>ANEMIA</a:t>
            </a:r>
          </a:p>
        </p:txBody>
      </p:sp>
      <p:sp>
        <p:nvSpPr>
          <p:cNvPr id="3" name="Text Placeholder 2">
            <a:extLst>
              <a:ext uri="{FF2B5EF4-FFF2-40B4-BE49-F238E27FC236}">
                <a16:creationId xmlns:a16="http://schemas.microsoft.com/office/drawing/2014/main" id="{E06C47D6-A57C-6944-2960-BC86608BDB0A}"/>
              </a:ext>
            </a:extLst>
          </p:cNvPr>
          <p:cNvSpPr>
            <a:spLocks noGrp="1"/>
          </p:cNvSpPr>
          <p:nvPr>
            <p:ph type="body" idx="1"/>
          </p:nvPr>
        </p:nvSpPr>
        <p:spPr>
          <a:xfrm>
            <a:off x="613112" y="1738441"/>
            <a:ext cx="5165388" cy="782783"/>
          </a:xfrm>
        </p:spPr>
        <p:txBody>
          <a:bodyPr>
            <a:noAutofit/>
          </a:bodyPr>
          <a:lstStyle/>
          <a:p>
            <a:pPr marL="285750" indent="-28575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48% of people who die due to a heart attack have anemia, 52% do not have anemia.</a:t>
            </a:r>
          </a:p>
        </p:txBody>
      </p:sp>
      <p:sp>
        <p:nvSpPr>
          <p:cNvPr id="5" name="Text Placeholder 4">
            <a:extLst>
              <a:ext uri="{FF2B5EF4-FFF2-40B4-BE49-F238E27FC236}">
                <a16:creationId xmlns:a16="http://schemas.microsoft.com/office/drawing/2014/main" id="{3E5BE14F-7B81-DA81-C764-B91A22C620C8}"/>
              </a:ext>
            </a:extLst>
          </p:cNvPr>
          <p:cNvSpPr>
            <a:spLocks noGrp="1"/>
          </p:cNvSpPr>
          <p:nvPr>
            <p:ph type="body" sz="quarter" idx="3"/>
          </p:nvPr>
        </p:nvSpPr>
        <p:spPr>
          <a:xfrm>
            <a:off x="6096000" y="922292"/>
            <a:ext cx="5516688" cy="1632298"/>
          </a:xfrm>
        </p:spPr>
        <p:txBody>
          <a:bodyPr>
            <a:noAutofit/>
          </a:bodyPr>
          <a:lstStyle/>
          <a:p>
            <a:pPr marL="285750" indent="-28575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This graphic shows those with and without anemia in men and women who have had a heart attack and survived.</a:t>
            </a:r>
          </a:p>
          <a:p>
            <a:pPr marL="285750" indent="-285750">
              <a:buFont typeface="Wingdings" panose="05000000000000000000" pitchFamily="2" charset="2"/>
              <a:buChar char="§"/>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chemeClr val="tx1"/>
                </a:solidFill>
                <a:latin typeface="Arial" panose="020B0604020202020204" pitchFamily="34" charset="0"/>
                <a:cs typeface="Arial" panose="020B0604020202020204" pitchFamily="34" charset="0"/>
              </a:rPr>
              <a:t> It has been found </a:t>
            </a:r>
            <a:r>
              <a:rPr lang="en-US" sz="1600" dirty="0">
                <a:solidFill>
                  <a:schemeClr val="tx1"/>
                </a:solidFill>
                <a:highlight>
                  <a:srgbClr val="FFFF00"/>
                </a:highlight>
                <a:latin typeface="Arial" panose="020B0604020202020204" pitchFamily="34" charset="0"/>
                <a:cs typeface="Arial" panose="020B0604020202020204" pitchFamily="34" charset="0"/>
              </a:rPr>
              <a:t>that there is more anemia in the surviving men compared to the surviving women.</a:t>
            </a:r>
          </a:p>
        </p:txBody>
      </p:sp>
      <p:graphicFrame>
        <p:nvGraphicFramePr>
          <p:cNvPr id="8" name="Content Placeholder 7">
            <a:extLst>
              <a:ext uri="{FF2B5EF4-FFF2-40B4-BE49-F238E27FC236}">
                <a16:creationId xmlns:a16="http://schemas.microsoft.com/office/drawing/2014/main" id="{D6A8DE18-8446-49A4-9ACB-8C6E45F3B54F}"/>
              </a:ext>
            </a:extLst>
          </p:cNvPr>
          <p:cNvGraphicFramePr>
            <a:graphicFrameLocks noGrp="1"/>
          </p:cNvGraphicFramePr>
          <p:nvPr>
            <p:ph sz="quarter" idx="4"/>
            <p:extLst>
              <p:ext uri="{D42A27DB-BD31-4B8C-83A1-F6EECF244321}">
                <p14:modId xmlns:p14="http://schemas.microsoft.com/office/powerpoint/2010/main" val="2407307479"/>
              </p:ext>
            </p:extLst>
          </p:nvPr>
        </p:nvGraphicFramePr>
        <p:xfrm>
          <a:off x="5990887" y="2631176"/>
          <a:ext cx="5276623" cy="3677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4A525C0A-E5A5-4951-B70A-857EB98D7103}"/>
              </a:ext>
            </a:extLst>
          </p:cNvPr>
          <p:cNvGraphicFramePr>
            <a:graphicFrameLocks noGrp="1"/>
          </p:cNvGraphicFramePr>
          <p:nvPr>
            <p:ph sz="half" idx="2"/>
            <p:extLst>
              <p:ext uri="{D42A27DB-BD31-4B8C-83A1-F6EECF244321}">
                <p14:modId xmlns:p14="http://schemas.microsoft.com/office/powerpoint/2010/main" val="1072769754"/>
              </p:ext>
            </p:extLst>
          </p:nvPr>
        </p:nvGraphicFramePr>
        <p:xfrm>
          <a:off x="751114" y="2631176"/>
          <a:ext cx="5027386" cy="3677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314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4B56-A366-CE28-C0C4-8D6C42BFAD3D}"/>
              </a:ext>
            </a:extLst>
          </p:cNvPr>
          <p:cNvSpPr>
            <a:spLocks noGrp="1"/>
          </p:cNvSpPr>
          <p:nvPr>
            <p:ph type="title"/>
          </p:nvPr>
        </p:nvSpPr>
        <p:spPr/>
        <p:txBody>
          <a:bodyPr/>
          <a:lstStyle/>
          <a:p>
            <a:r>
              <a:rPr lang="en-US" dirty="0">
                <a:solidFill>
                  <a:srgbClr val="C00000"/>
                </a:solidFill>
              </a:rPr>
              <a:t>DIABETES</a:t>
            </a:r>
          </a:p>
        </p:txBody>
      </p:sp>
      <p:sp>
        <p:nvSpPr>
          <p:cNvPr id="13" name="Text Placeholder 12">
            <a:extLst>
              <a:ext uri="{FF2B5EF4-FFF2-40B4-BE49-F238E27FC236}">
                <a16:creationId xmlns:a16="http://schemas.microsoft.com/office/drawing/2014/main" id="{16423D95-8249-7066-27D8-BEF76F5FD679}"/>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Among people who have alive and died from a heart attack, men with diabetes are more than women. The percentage of </a:t>
            </a:r>
            <a:r>
              <a:rPr lang="en-US" dirty="0">
                <a:highlight>
                  <a:srgbClr val="FFFF00"/>
                </a:highlight>
                <a:latin typeface="Arial" panose="020B0604020202020204" pitchFamily="34" charset="0"/>
                <a:cs typeface="Arial" panose="020B0604020202020204" pitchFamily="34" charset="0"/>
              </a:rPr>
              <a:t>men with diabetes is 56%</a:t>
            </a:r>
            <a:r>
              <a:rPr lang="en-US" dirty="0">
                <a:latin typeface="Arial" panose="020B0604020202020204" pitchFamily="34" charset="0"/>
                <a:cs typeface="Arial" panose="020B0604020202020204" pitchFamily="34" charset="0"/>
              </a:rPr>
              <a:t>, while </a:t>
            </a:r>
            <a:r>
              <a:rPr lang="en-US" dirty="0">
                <a:highlight>
                  <a:srgbClr val="FFFF00"/>
                </a:highlight>
                <a:latin typeface="Arial" panose="020B0604020202020204" pitchFamily="34" charset="0"/>
                <a:cs typeface="Arial" panose="020B0604020202020204" pitchFamily="34" charset="0"/>
              </a:rPr>
              <a:t>women are 44%.</a:t>
            </a:r>
          </a:p>
          <a:p>
            <a:pPr marL="285750" indent="-285750">
              <a:buFont typeface="Courier New" panose="02070309020205020404" pitchFamily="49" charset="0"/>
              <a:buChar char="o"/>
            </a:pPr>
            <a:endParaRPr lang="en-US" dirty="0">
              <a:highlight>
                <a:srgbClr val="FFFF00"/>
              </a:highlight>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According to these data, the percentage of men who have diabetes and die is the </a:t>
            </a:r>
            <a:r>
              <a:rPr lang="en-US" dirty="0">
                <a:highlight>
                  <a:srgbClr val="C0C0C0"/>
                </a:highlight>
                <a:latin typeface="Arial" panose="020B0604020202020204" pitchFamily="34" charset="0"/>
                <a:cs typeface="Arial" panose="020B0604020202020204" pitchFamily="34" charset="0"/>
              </a:rPr>
              <a:t>same</a:t>
            </a:r>
            <a:r>
              <a:rPr lang="en-US" dirty="0">
                <a:latin typeface="Arial" panose="020B0604020202020204" pitchFamily="34" charset="0"/>
                <a:cs typeface="Arial" panose="020B0604020202020204" pitchFamily="34" charset="0"/>
              </a:rPr>
              <a:t> as women who have diabetes and die.</a:t>
            </a:r>
          </a:p>
          <a:p>
            <a:endParaRPr lang="en-US" dirty="0"/>
          </a:p>
        </p:txBody>
      </p:sp>
      <p:graphicFrame>
        <p:nvGraphicFramePr>
          <p:cNvPr id="14" name="Content Placeholder 13">
            <a:extLst>
              <a:ext uri="{FF2B5EF4-FFF2-40B4-BE49-F238E27FC236}">
                <a16:creationId xmlns:a16="http://schemas.microsoft.com/office/drawing/2014/main" id="{B7CC9B49-8DAC-9E43-0981-A737C07269A1}"/>
              </a:ext>
            </a:extLst>
          </p:cNvPr>
          <p:cNvGraphicFramePr>
            <a:graphicFrameLocks noGrp="1"/>
          </p:cNvGraphicFramePr>
          <p:nvPr>
            <p:ph idx="1"/>
            <p:extLst>
              <p:ext uri="{D42A27DB-BD31-4B8C-83A1-F6EECF244321}">
                <p14:modId xmlns:p14="http://schemas.microsoft.com/office/powerpoint/2010/main" val="1114279264"/>
              </p:ext>
            </p:extLst>
          </p:nvPr>
        </p:nvGraphicFramePr>
        <p:xfrm>
          <a:off x="5715000" y="835025"/>
          <a:ext cx="5678488" cy="518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298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07DB-4131-E572-6FF0-108DFDF56A11}"/>
              </a:ext>
            </a:extLst>
          </p:cNvPr>
          <p:cNvSpPr>
            <a:spLocks noGrp="1"/>
          </p:cNvSpPr>
          <p:nvPr>
            <p:ph type="title"/>
          </p:nvPr>
        </p:nvSpPr>
        <p:spPr>
          <a:xfrm>
            <a:off x="1023620" y="549275"/>
            <a:ext cx="4754372" cy="895241"/>
          </a:xfrm>
        </p:spPr>
        <p:txBody>
          <a:bodyPr/>
          <a:lstStyle/>
          <a:p>
            <a:r>
              <a:rPr lang="en-US" dirty="0">
                <a:solidFill>
                  <a:srgbClr val="C00000"/>
                </a:solidFill>
              </a:rPr>
              <a:t>HIGH BLOOD PRESSURE</a:t>
            </a:r>
          </a:p>
        </p:txBody>
      </p:sp>
      <p:sp>
        <p:nvSpPr>
          <p:cNvPr id="3" name="Text Placeholder 2">
            <a:extLst>
              <a:ext uri="{FF2B5EF4-FFF2-40B4-BE49-F238E27FC236}">
                <a16:creationId xmlns:a16="http://schemas.microsoft.com/office/drawing/2014/main" id="{ACDC01FA-2222-81AB-C11F-8AF646725353}"/>
              </a:ext>
            </a:extLst>
          </p:cNvPr>
          <p:cNvSpPr>
            <a:spLocks noGrp="1"/>
          </p:cNvSpPr>
          <p:nvPr>
            <p:ph type="body" idx="1"/>
          </p:nvPr>
        </p:nvSpPr>
        <p:spPr>
          <a:xfrm>
            <a:off x="1023620" y="1600200"/>
            <a:ext cx="4754880" cy="805543"/>
          </a:xfrm>
        </p:spPr>
        <p:txBody>
          <a:bodyPr>
            <a:normAutofit/>
          </a:bodyPr>
          <a:lstStyle/>
          <a:p>
            <a:pPr marL="285750" indent="-285750">
              <a:buFont typeface="Wingdings" panose="05000000000000000000" pitchFamily="2" charset="2"/>
              <a:buChar char="q"/>
            </a:pPr>
            <a:r>
              <a:rPr lang="en-US" sz="1600" dirty="0">
                <a:solidFill>
                  <a:schemeClr val="tx1"/>
                </a:solidFill>
                <a:latin typeface="Arial" panose="020B0604020202020204" pitchFamily="34" charset="0"/>
                <a:cs typeface="Arial" panose="020B0604020202020204" pitchFamily="34" charset="0"/>
              </a:rPr>
              <a:t>Of those who died of heart failure, </a:t>
            </a:r>
            <a:r>
              <a:rPr lang="en-US" sz="1600" dirty="0">
                <a:solidFill>
                  <a:schemeClr val="tx1"/>
                </a:solidFill>
                <a:highlight>
                  <a:srgbClr val="FFFF00"/>
                </a:highlight>
                <a:latin typeface="Arial" panose="020B0604020202020204" pitchFamily="34" charset="0"/>
                <a:cs typeface="Arial" panose="020B0604020202020204" pitchFamily="34" charset="0"/>
              </a:rPr>
              <a:t>41% had</a:t>
            </a:r>
            <a:r>
              <a:rPr lang="en-US" sz="1600" dirty="0">
                <a:solidFill>
                  <a:schemeClr val="tx1"/>
                </a:solidFill>
                <a:latin typeface="Arial" panose="020B0604020202020204" pitchFamily="34" charset="0"/>
                <a:cs typeface="Arial" panose="020B0604020202020204" pitchFamily="34" charset="0"/>
              </a:rPr>
              <a:t> high blood pressure, </a:t>
            </a:r>
            <a:r>
              <a:rPr lang="en-US" sz="1600" dirty="0">
                <a:solidFill>
                  <a:schemeClr val="tx1"/>
                </a:solidFill>
                <a:highlight>
                  <a:srgbClr val="FFFF00"/>
                </a:highlight>
                <a:latin typeface="Arial" panose="020B0604020202020204" pitchFamily="34" charset="0"/>
                <a:cs typeface="Arial" panose="020B0604020202020204" pitchFamily="34" charset="0"/>
              </a:rPr>
              <a:t>59% did not</a:t>
            </a:r>
            <a:r>
              <a:rPr lang="en-US" sz="1600" dirty="0">
                <a:solidFill>
                  <a:schemeClr val="tx1"/>
                </a:solidFill>
                <a:latin typeface="Arial"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2F2705D5-D494-865D-4362-A1DE1E3E3752}"/>
              </a:ext>
            </a:extLst>
          </p:cNvPr>
          <p:cNvSpPr>
            <a:spLocks noGrp="1"/>
          </p:cNvSpPr>
          <p:nvPr>
            <p:ph type="body" sz="quarter" idx="3"/>
          </p:nvPr>
        </p:nvSpPr>
        <p:spPr>
          <a:xfrm>
            <a:off x="5990888" y="1246908"/>
            <a:ext cx="5454733" cy="1265217"/>
          </a:xfrm>
        </p:spPr>
        <p:txBody>
          <a:bodyPr>
            <a:noAutofit/>
          </a:bodyPr>
          <a:lstStyle/>
          <a:p>
            <a:pPr marL="285750" indent="-285750">
              <a:buFont typeface="Wingdings" panose="05000000000000000000" pitchFamily="2" charset="2"/>
              <a:buChar char="q"/>
            </a:pPr>
            <a:r>
              <a:rPr lang="en-US" sz="1600" dirty="0">
                <a:solidFill>
                  <a:schemeClr val="tx1"/>
                </a:solidFill>
                <a:latin typeface="Arial" panose="020B0604020202020204" pitchFamily="34" charset="0"/>
                <a:cs typeface="Arial" panose="020B0604020202020204" pitchFamily="34" charset="0"/>
              </a:rPr>
              <a:t>As can be seen in this table, the survival rate of people with HBP is lower than people without HBP.</a:t>
            </a:r>
          </a:p>
          <a:p>
            <a:pPr marL="285750" indent="-285750">
              <a:buFont typeface="Wingdings" panose="05000000000000000000" pitchFamily="2" charset="2"/>
              <a:buChar char="q"/>
            </a:pPr>
            <a:endParaRPr lang="en-US" sz="16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600" dirty="0">
                <a:solidFill>
                  <a:schemeClr val="tx1"/>
                </a:solidFill>
                <a:latin typeface="Arial" panose="020B0604020202020204" pitchFamily="34" charset="0"/>
                <a:cs typeface="Arial" panose="020B0604020202020204" pitchFamily="34" charset="0"/>
              </a:rPr>
              <a:t>In other words, </a:t>
            </a:r>
            <a:r>
              <a:rPr lang="en-US" sz="1600" dirty="0">
                <a:solidFill>
                  <a:schemeClr val="tx1"/>
                </a:solidFill>
                <a:highlight>
                  <a:srgbClr val="BFDE82"/>
                </a:highlight>
                <a:latin typeface="Arial" panose="020B0604020202020204" pitchFamily="34" charset="0"/>
                <a:cs typeface="Arial" panose="020B0604020202020204" pitchFamily="34" charset="0"/>
              </a:rPr>
              <a:t>high blood pressure has a significant impact on heart failure.</a:t>
            </a:r>
          </a:p>
        </p:txBody>
      </p:sp>
      <p:graphicFrame>
        <p:nvGraphicFramePr>
          <p:cNvPr id="8" name="Content Placeholder 7">
            <a:extLst>
              <a:ext uri="{FF2B5EF4-FFF2-40B4-BE49-F238E27FC236}">
                <a16:creationId xmlns:a16="http://schemas.microsoft.com/office/drawing/2014/main" id="{DA2319EA-DCCD-4CE5-9357-69797F8E2A42}"/>
              </a:ext>
            </a:extLst>
          </p:cNvPr>
          <p:cNvGraphicFramePr>
            <a:graphicFrameLocks noGrp="1"/>
          </p:cNvGraphicFramePr>
          <p:nvPr>
            <p:ph sz="quarter" idx="4"/>
            <p:extLst>
              <p:ext uri="{D42A27DB-BD31-4B8C-83A1-F6EECF244321}">
                <p14:modId xmlns:p14="http://schemas.microsoft.com/office/powerpoint/2010/main" val="989627795"/>
              </p:ext>
            </p:extLst>
          </p:nvPr>
        </p:nvGraphicFramePr>
        <p:xfrm>
          <a:off x="5990888" y="2612572"/>
          <a:ext cx="5103586" cy="36961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0334382D-3AFC-C77D-F255-F84A9807F459}"/>
              </a:ext>
            </a:extLst>
          </p:cNvPr>
          <p:cNvGraphicFramePr>
            <a:graphicFrameLocks noGrp="1"/>
          </p:cNvGraphicFramePr>
          <p:nvPr>
            <p:ph sz="half" idx="2"/>
            <p:extLst>
              <p:ext uri="{D42A27DB-BD31-4B8C-83A1-F6EECF244321}">
                <p14:modId xmlns:p14="http://schemas.microsoft.com/office/powerpoint/2010/main" val="651391309"/>
              </p:ext>
            </p:extLst>
          </p:nvPr>
        </p:nvGraphicFramePr>
        <p:xfrm>
          <a:off x="1023938" y="2612572"/>
          <a:ext cx="4754562" cy="3696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852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25C0-0B32-B36B-5CB0-CBD6DB23633C}"/>
              </a:ext>
            </a:extLst>
          </p:cNvPr>
          <p:cNvSpPr>
            <a:spLocks noGrp="1"/>
          </p:cNvSpPr>
          <p:nvPr>
            <p:ph type="title"/>
          </p:nvPr>
        </p:nvSpPr>
        <p:spPr>
          <a:xfrm>
            <a:off x="1024128" y="532394"/>
            <a:ext cx="2034758" cy="904676"/>
          </a:xfrm>
        </p:spPr>
        <p:txBody>
          <a:bodyPr>
            <a:normAutofit/>
          </a:bodyPr>
          <a:lstStyle/>
          <a:p>
            <a:r>
              <a:rPr lang="en-US" dirty="0">
                <a:solidFill>
                  <a:srgbClr val="C00000"/>
                </a:solidFill>
              </a:rPr>
              <a:t>SMOKING</a:t>
            </a:r>
          </a:p>
        </p:txBody>
      </p:sp>
      <p:graphicFrame>
        <p:nvGraphicFramePr>
          <p:cNvPr id="6" name="Content Placeholder 5">
            <a:extLst>
              <a:ext uri="{FF2B5EF4-FFF2-40B4-BE49-F238E27FC236}">
                <a16:creationId xmlns:a16="http://schemas.microsoft.com/office/drawing/2014/main" id="{63CC4F4E-B079-4DC7-9A84-031677BBD387}"/>
              </a:ext>
            </a:extLst>
          </p:cNvPr>
          <p:cNvGraphicFramePr>
            <a:graphicFrameLocks noGrp="1"/>
          </p:cNvGraphicFramePr>
          <p:nvPr>
            <p:ph sz="half" idx="1"/>
            <p:extLst>
              <p:ext uri="{D42A27DB-BD31-4B8C-83A1-F6EECF244321}">
                <p14:modId xmlns:p14="http://schemas.microsoft.com/office/powerpoint/2010/main" val="4238386440"/>
              </p:ext>
            </p:extLst>
          </p:nvPr>
        </p:nvGraphicFramePr>
        <p:xfrm>
          <a:off x="718457" y="2030682"/>
          <a:ext cx="5060043" cy="42780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A22B1339-D372-4D80-973D-4FEDE24A1A6B}"/>
              </a:ext>
            </a:extLst>
          </p:cNvPr>
          <p:cNvGraphicFramePr>
            <a:graphicFrameLocks noGrp="1"/>
          </p:cNvGraphicFramePr>
          <p:nvPr>
            <p:ph sz="half" idx="2"/>
            <p:extLst>
              <p:ext uri="{D42A27DB-BD31-4B8C-83A1-F6EECF244321}">
                <p14:modId xmlns:p14="http://schemas.microsoft.com/office/powerpoint/2010/main" val="3801684685"/>
              </p:ext>
            </p:extLst>
          </p:nvPr>
        </p:nvGraphicFramePr>
        <p:xfrm>
          <a:off x="5989637" y="2030682"/>
          <a:ext cx="5060043" cy="427804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B6F4102-969C-32A6-7E3E-B03D2FE14DB9}"/>
              </a:ext>
            </a:extLst>
          </p:cNvPr>
          <p:cNvSpPr txBox="1"/>
          <p:nvPr/>
        </p:nvSpPr>
        <p:spPr>
          <a:xfrm>
            <a:off x="1021443" y="1235190"/>
            <a:ext cx="951411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percentage of people who smoke and die and the percentage of people who smoke and alive are </a:t>
            </a:r>
            <a:r>
              <a:rPr lang="en-US" sz="1600" dirty="0">
                <a:highlight>
                  <a:srgbClr val="BC8FDD"/>
                </a:highlight>
                <a:latin typeface="Arial" panose="020B0604020202020204" pitchFamily="34" charset="0"/>
                <a:cs typeface="Arial" panose="020B0604020202020204" pitchFamily="34" charset="0"/>
              </a:rPr>
              <a:t>very close to each other</a:t>
            </a:r>
            <a:r>
              <a:rPr lang="en-US" sz="1600" dirty="0">
                <a:latin typeface="Arial" panose="020B0604020202020204" pitchFamily="34" charset="0"/>
                <a:cs typeface="Arial" panose="020B0604020202020204" pitchFamily="34" charset="0"/>
              </a:rPr>
              <a:t>. So this means that smoking is an important factor in heart failure.</a:t>
            </a:r>
          </a:p>
        </p:txBody>
      </p:sp>
    </p:spTree>
    <p:extLst>
      <p:ext uri="{BB962C8B-B14F-4D97-AF65-F5344CB8AC3E}">
        <p14:creationId xmlns:p14="http://schemas.microsoft.com/office/powerpoint/2010/main" val="351940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87D-54EC-AB89-1EB5-D49FBDFEF52F}"/>
              </a:ext>
            </a:extLst>
          </p:cNvPr>
          <p:cNvSpPr>
            <a:spLocks noGrp="1"/>
          </p:cNvSpPr>
          <p:nvPr>
            <p:ph type="title"/>
          </p:nvPr>
        </p:nvSpPr>
        <p:spPr/>
        <p:txBody>
          <a:bodyPr/>
          <a:lstStyle/>
          <a:p>
            <a:r>
              <a:rPr lang="en-US" dirty="0">
                <a:solidFill>
                  <a:srgbClr val="C00000"/>
                </a:solidFill>
              </a:rPr>
              <a:t>Ejection-FRACTION</a:t>
            </a:r>
          </a:p>
        </p:txBody>
      </p:sp>
      <p:sp>
        <p:nvSpPr>
          <p:cNvPr id="4" name="Text Placeholder 3">
            <a:extLst>
              <a:ext uri="{FF2B5EF4-FFF2-40B4-BE49-F238E27FC236}">
                <a16:creationId xmlns:a16="http://schemas.microsoft.com/office/drawing/2014/main" id="{08DABBF2-9088-907F-440F-482CB110D49C}"/>
              </a:ext>
            </a:extLst>
          </p:cNvPr>
          <p:cNvSpPr>
            <a:spLocks noGrp="1"/>
          </p:cNvSpPr>
          <p:nvPr>
            <p:ph type="body" sz="half" idx="2"/>
          </p:nvPr>
        </p:nvSpPr>
        <p:spPr>
          <a:xfrm>
            <a:off x="798512" y="1981200"/>
            <a:ext cx="4389120" cy="4025900"/>
          </a:xfrm>
        </p:spPr>
        <p:txBody>
          <a:bodyPr>
            <a:normAutofit lnSpcReduction="10000"/>
          </a:bodyPr>
          <a:lstStyle/>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Ejection fraction refers to the percentage of how much blood your heart pumps with each contraction. If this happens below a certain percentage, it can lead to problems such as heart failure, heart attack. The ejection rate of a </a:t>
            </a:r>
            <a:r>
              <a:rPr lang="en-US" dirty="0">
                <a:highlight>
                  <a:srgbClr val="FFFF00"/>
                </a:highlight>
                <a:latin typeface="Arial" panose="020B0604020202020204" pitchFamily="34" charset="0"/>
                <a:cs typeface="Arial" panose="020B0604020202020204" pitchFamily="34" charset="0"/>
              </a:rPr>
              <a:t>normal heart can be between 50% and 70%. </a:t>
            </a:r>
            <a:r>
              <a:rPr lang="en-US" dirty="0">
                <a:latin typeface="Arial" panose="020B0604020202020204" pitchFamily="34" charset="0"/>
                <a:cs typeface="Arial" panose="020B0604020202020204" pitchFamily="34" charset="0"/>
              </a:rPr>
              <a:t>if it is between </a:t>
            </a:r>
            <a:r>
              <a:rPr lang="en-US" dirty="0">
                <a:highlight>
                  <a:srgbClr val="FFFF00"/>
                </a:highlight>
                <a:latin typeface="Arial" panose="020B0604020202020204" pitchFamily="34" charset="0"/>
                <a:cs typeface="Arial" panose="020B0604020202020204" pitchFamily="34" charset="0"/>
              </a:rPr>
              <a:t>41% and 49%, it is considered borderline</a:t>
            </a:r>
            <a:r>
              <a:rPr lang="en-US" dirty="0">
                <a:latin typeface="Arial" panose="020B0604020202020204" pitchFamily="34" charset="0"/>
                <a:cs typeface="Arial" panose="020B0604020202020204" pitchFamily="34" charset="0"/>
              </a:rPr>
              <a:t>, but it is still dangerous, and if it is </a:t>
            </a:r>
            <a:r>
              <a:rPr lang="en-US" dirty="0">
                <a:highlight>
                  <a:srgbClr val="FFFF00"/>
                </a:highlight>
                <a:latin typeface="Arial" panose="020B0604020202020204" pitchFamily="34" charset="0"/>
                <a:cs typeface="Arial" panose="020B0604020202020204" pitchFamily="34" charset="0"/>
              </a:rPr>
              <a:t>below 40%, it is considered very low</a:t>
            </a:r>
            <a:r>
              <a:rPr 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As we can see in this table, the average ejection fraction percentage of deceased people is below 50% and that of living people is above 50%.</a:t>
            </a:r>
          </a:p>
        </p:txBody>
      </p:sp>
      <p:graphicFrame>
        <p:nvGraphicFramePr>
          <p:cNvPr id="7" name="Content Placeholder 6">
            <a:extLst>
              <a:ext uri="{FF2B5EF4-FFF2-40B4-BE49-F238E27FC236}">
                <a16:creationId xmlns:a16="http://schemas.microsoft.com/office/drawing/2014/main" id="{6149E5E8-A022-4672-AF63-7C1E08FDD8B8}"/>
              </a:ext>
            </a:extLst>
          </p:cNvPr>
          <p:cNvGraphicFramePr>
            <a:graphicFrameLocks noGrp="1"/>
          </p:cNvGraphicFramePr>
          <p:nvPr>
            <p:ph idx="1"/>
            <p:extLst>
              <p:ext uri="{D42A27DB-BD31-4B8C-83A1-F6EECF244321}">
                <p14:modId xmlns:p14="http://schemas.microsoft.com/office/powerpoint/2010/main" val="2583681462"/>
              </p:ext>
            </p:extLst>
          </p:nvPr>
        </p:nvGraphicFramePr>
        <p:xfrm>
          <a:off x="5715000" y="822325"/>
          <a:ext cx="5678488" cy="5184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6730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11339</TotalTime>
  <Words>923</Words>
  <Application>Microsoft Office PowerPoint</Application>
  <PresentationFormat>Widescreen</PresentationFormat>
  <Paragraphs>173</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Aharoni</vt:lpstr>
      <vt:lpstr>Arial</vt:lpstr>
      <vt:lpstr>Arial Black</vt:lpstr>
      <vt:lpstr>Calibri</vt:lpstr>
      <vt:lpstr>Courier New</vt:lpstr>
      <vt:lpstr>Tw Cen MT</vt:lpstr>
      <vt:lpstr>Tw Cen MT Condensed</vt:lpstr>
      <vt:lpstr>Wingdings</vt:lpstr>
      <vt:lpstr>Wingdings 3</vt:lpstr>
      <vt:lpstr>Integral</vt:lpstr>
      <vt:lpstr>HEART FAILURE CLINICAL RECORDS</vt:lpstr>
      <vt:lpstr>PowerPoint Presentation</vt:lpstr>
      <vt:lpstr>PowerPoint Presentation</vt:lpstr>
      <vt:lpstr>This table shows the distribution of the number of people who have a heart attack by age. Out of 94 people, 31 of them are under the age of 60, 13 of them are 60 years old and 52 of them are over 60 years old. </vt:lpstr>
      <vt:lpstr>ANEMIA</vt:lpstr>
      <vt:lpstr>DIABETES</vt:lpstr>
      <vt:lpstr>HIGH BLOOD PRESSURE</vt:lpstr>
      <vt:lpstr>SMOKING</vt:lpstr>
      <vt:lpstr>Ejection-FRACTION</vt:lpstr>
      <vt:lpstr>Average of ejection fraction  according to smoking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gulberin heja baran</dc:creator>
  <cp:lastModifiedBy>gulberin heja baran</cp:lastModifiedBy>
  <cp:revision>23</cp:revision>
  <dcterms:created xsi:type="dcterms:W3CDTF">2023-02-08T00:14:28Z</dcterms:created>
  <dcterms:modified xsi:type="dcterms:W3CDTF">2023-03-10T04:42:02Z</dcterms:modified>
</cp:coreProperties>
</file>