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8"/>
  </p:notesMasterIdLst>
  <p:sldIdLst>
    <p:sldId id="256" r:id="rId2"/>
    <p:sldId id="257" r:id="rId3"/>
    <p:sldId id="294" r:id="rId4"/>
    <p:sldId id="295" r:id="rId5"/>
    <p:sldId id="296" r:id="rId6"/>
    <p:sldId id="260" r:id="rId7"/>
    <p:sldId id="258" r:id="rId8"/>
    <p:sldId id="259" r:id="rId9"/>
    <p:sldId id="261" r:id="rId10"/>
    <p:sldId id="263" r:id="rId11"/>
    <p:sldId id="264" r:id="rId12"/>
    <p:sldId id="265" r:id="rId13"/>
    <p:sldId id="266" r:id="rId14"/>
    <p:sldId id="278" r:id="rId15"/>
    <p:sldId id="292" r:id="rId16"/>
    <p:sldId id="267" r:id="rId17"/>
    <p:sldId id="279" r:id="rId18"/>
    <p:sldId id="272" r:id="rId19"/>
    <p:sldId id="273" r:id="rId20"/>
    <p:sldId id="270" r:id="rId21"/>
    <p:sldId id="274" r:id="rId22"/>
    <p:sldId id="275" r:id="rId23"/>
    <p:sldId id="276" r:id="rId24"/>
    <p:sldId id="269" r:id="rId25"/>
    <p:sldId id="277" r:id="rId26"/>
    <p:sldId id="282" r:id="rId27"/>
    <p:sldId id="283" r:id="rId28"/>
    <p:sldId id="284" r:id="rId29"/>
    <p:sldId id="285" r:id="rId30"/>
    <p:sldId id="287" r:id="rId31"/>
    <p:sldId id="288" r:id="rId32"/>
    <p:sldId id="289" r:id="rId33"/>
    <p:sldId id="290" r:id="rId34"/>
    <p:sldId id="291" r:id="rId35"/>
    <p:sldId id="286" r:id="rId36"/>
    <p:sldId id="293" r:id="rId3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 autoAdjust="0"/>
    <p:restoredTop sz="93245" autoAdjust="0"/>
  </p:normalViewPr>
  <p:slideViewPr>
    <p:cSldViewPr>
      <p:cViewPr varScale="1">
        <p:scale>
          <a:sx n="109" d="100"/>
          <a:sy n="109" d="100"/>
        </p:scale>
        <p:origin x="-94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D384B-F853-4A9F-BF03-AA7E32D1363F}" type="datetimeFigureOut">
              <a:rPr lang="de-DE" smtClean="0"/>
              <a:t>29.05.2016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0C403-713C-49DD-A81D-B6A7496DC8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5044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[…] gebunden </a:t>
            </a:r>
            <a:r>
              <a:rPr lang="de-DE" dirty="0" smtClean="0">
                <a:sym typeface="Wingdings" panose="05000000000000000000" pitchFamily="2" charset="2"/>
              </a:rPr>
              <a:t> schränkt Gestaltungsmöglichkeiten der DSL ein,</a:t>
            </a:r>
            <a:r>
              <a:rPr lang="de-DE" baseline="0" dirty="0" smtClean="0">
                <a:sym typeface="Wingdings" panose="05000000000000000000" pitchFamily="2" charset="2"/>
              </a:rPr>
              <a:t> erleichtert aber auch das Erlernen, weil bekannte Konzepte verwendet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0C403-713C-49DD-A81D-B6A7496DC8D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7400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Hier: generischer Typparameter</a:t>
            </a:r>
            <a:r>
              <a:rPr lang="de-DE" baseline="0" dirty="0" smtClean="0"/>
              <a:t> für echte Unabhängigkeit von Sprache und Implementierung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0C403-713C-49DD-A81D-B6A7496DC8D1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5757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Damit eine Anweisung „verstanden“</a:t>
            </a:r>
            <a:r>
              <a:rPr lang="de-DE" baseline="0" dirty="0" smtClean="0"/>
              <a:t> werden kann, muss sie zerlegt und in eine Datenstruktur abgelegt werden.</a:t>
            </a:r>
          </a:p>
          <a:p>
            <a:r>
              <a:rPr lang="de-DE" baseline="0" dirty="0" smtClean="0"/>
              <a:t>Dabei müssen die Reihenfolge der Teile und ihre Beziehungen </a:t>
            </a:r>
            <a:r>
              <a:rPr lang="de-DE" baseline="0" smtClean="0"/>
              <a:t>erhalten bleiben.</a:t>
            </a:r>
            <a:endParaRPr lang="de-DE" dirty="0" smtClean="0"/>
          </a:p>
          <a:p>
            <a:r>
              <a:rPr lang="de-DE" dirty="0" err="1" smtClean="0"/>
              <a:t>Tree-Builder</a:t>
            </a:r>
            <a:r>
              <a:rPr lang="de-DE" dirty="0" smtClean="0"/>
              <a:t> erstellt aus der Eingabe ein Parse-</a:t>
            </a:r>
            <a:r>
              <a:rPr lang="de-DE" dirty="0" err="1" smtClean="0"/>
              <a:t>Tree</a:t>
            </a:r>
            <a:r>
              <a:rPr lang="de-DE" dirty="0" smtClean="0"/>
              <a:t>-Objekt, welches</a:t>
            </a:r>
            <a:r>
              <a:rPr lang="de-DE" baseline="0" dirty="0" smtClean="0"/>
              <a:t> mit einem </a:t>
            </a:r>
            <a:r>
              <a:rPr lang="de-DE" baseline="0" dirty="0" err="1" smtClean="0"/>
              <a:t>Visitor</a:t>
            </a:r>
            <a:r>
              <a:rPr lang="de-DE" baseline="0" dirty="0" smtClean="0"/>
              <a:t> weiterverarbeitet werden kann.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0C403-713C-49DD-A81D-B6A7496DC8D1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618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0C403-713C-49DD-A81D-B6A7496DC8D1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5757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DE" dirty="0" err="1" smtClean="0"/>
              <a:t>Finishing</a:t>
            </a:r>
            <a:r>
              <a:rPr lang="de-DE" dirty="0" smtClean="0"/>
              <a:t>-problem hier mit end()-Method</a:t>
            </a:r>
            <a:r>
              <a:rPr lang="de-DE" baseline="0" dirty="0" smtClean="0"/>
              <a:t>e gelöst; alternativ wäre auch </a:t>
            </a:r>
            <a:r>
              <a:rPr lang="de-DE" baseline="0" dirty="0" err="1" smtClean="0"/>
              <a:t>get</a:t>
            </a:r>
            <a:r>
              <a:rPr lang="de-DE" baseline="0" dirty="0" smtClean="0"/>
              <a:t>() möglich.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Bei der automatischen Generierung konnte aus zeitlichen Gründen auf den generischer Typ-Parameter verzichtet, da ansonsten die Komplexität zu hoch gewesen wäre. Stattdessen wurde </a:t>
            </a:r>
            <a:r>
              <a:rPr lang="de-DE" baseline="0" dirty="0" err="1" smtClean="0"/>
              <a:t>ParseTree</a:t>
            </a:r>
            <a:r>
              <a:rPr lang="de-DE" baseline="0" dirty="0" smtClean="0"/>
              <a:t> als Ergebnis-Typ eines DSL-Ausdrucks gewählt.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0C403-713C-49DD-A81D-B6A7496DC8D1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5537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15616" y="3886200"/>
            <a:ext cx="691276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5839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215008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1223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13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5166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6425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9101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468313" y="764705"/>
            <a:ext cx="8207375" cy="547258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467544" y="548680"/>
            <a:ext cx="820891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468313" y="115888"/>
            <a:ext cx="8208143" cy="360362"/>
          </a:xfrm>
        </p:spPr>
        <p:txBody>
          <a:bodyPr/>
          <a:lstStyle>
            <a:lvl1pPr marL="0" indent="0">
              <a:buNone/>
              <a:defRPr sz="1800" b="1"/>
            </a:lvl1pPr>
          </a:lstStyle>
          <a:p>
            <a:pPr lvl="0"/>
            <a:r>
              <a:rPr lang="de-DE" dirty="0" smtClean="0"/>
              <a:t>Textmasterformat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5100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5232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7596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31.05.2016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Daniel Fritz, HTWG Konstanz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8C9F7-5955-4422-87CA-C4EB28FDA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2554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Automatisierte Implementierung interner Java-DSLs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Präsentation zur Masterarbeit von Daniel Fritz</a:t>
            </a:r>
          </a:p>
          <a:p>
            <a:r>
              <a:rPr lang="de-DE" dirty="0" smtClean="0"/>
              <a:t>31.05.2016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634" y="764704"/>
            <a:ext cx="3996444" cy="107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32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10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Definition der Sprache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5220072" y="4435088"/>
            <a:ext cx="36724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Interface </a:t>
            </a:r>
            <a:r>
              <a:rPr lang="de-DE" dirty="0" err="1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Divided</a:t>
            </a:r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 {</a:t>
            </a:r>
          </a:p>
          <a:p>
            <a:pPr lvl="1"/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divided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divided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(Expression) </a:t>
            </a:r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}</a:t>
            </a:r>
            <a:endParaRPr lang="de-DE" dirty="0" smtClean="0">
              <a:solidFill>
                <a:srgbClr val="FF0000"/>
              </a:solidFill>
              <a:latin typeface="Courier" pitchFamily="49" charset="0"/>
            </a:endParaRPr>
          </a:p>
          <a:p>
            <a:endParaRPr lang="de-DE" dirty="0">
              <a:solidFill>
                <a:srgbClr val="FF0000"/>
              </a:solidFill>
              <a:latin typeface="Courier" pitchFamily="49" charset="0"/>
            </a:endParaRPr>
          </a:p>
          <a:p>
            <a:r>
              <a:rPr lang="de-DE" dirty="0" smtClean="0">
                <a:solidFill>
                  <a:srgbClr val="FF0000"/>
                </a:solidFill>
                <a:latin typeface="Courier" pitchFamily="49" charset="0"/>
              </a:rPr>
              <a:t>Interface End {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end()</a:t>
            </a:r>
            <a:r>
              <a:rPr lang="de-DE" dirty="0" smtClean="0">
                <a:latin typeface="Courier" pitchFamily="49" charset="0"/>
              </a:rPr>
              <a:t> </a:t>
            </a:r>
            <a:r>
              <a:rPr lang="de-DE" dirty="0" smtClean="0">
                <a:solidFill>
                  <a:srgbClr val="FF0000"/>
                </a:solidFill>
                <a:latin typeface="Courier" pitchFamily="49" charset="0"/>
              </a:rPr>
              <a:t>}</a:t>
            </a:r>
            <a:endParaRPr lang="de-DE" dirty="0" smtClean="0">
              <a:solidFill>
                <a:srgbClr val="FF0000"/>
              </a:solidFill>
              <a:latin typeface="Courier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660" y="1057662"/>
            <a:ext cx="6437366" cy="3163426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98235" y="1942097"/>
            <a:ext cx="47525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Interface </a:t>
            </a:r>
            <a:r>
              <a:rPr lang="de-DE" dirty="0" err="1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Expr</a:t>
            </a:r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 {</a:t>
            </a:r>
          </a:p>
          <a:p>
            <a:pPr lvl="1"/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expr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expr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(Expression) </a:t>
            </a:r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}</a:t>
            </a:r>
          </a:p>
          <a:p>
            <a:endParaRPr lang="de-DE" dirty="0" smtClean="0">
              <a:solidFill>
                <a:srgbClr val="FF0000"/>
              </a:solidFill>
              <a:latin typeface="Courier" pitchFamily="49" charset="0"/>
              <a:cs typeface="Courier New" panose="02070309020205020404" pitchFamily="49" charset="0"/>
            </a:endParaRPr>
          </a:p>
          <a:p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Interface Plus {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plus(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plus(Expression) </a:t>
            </a:r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}</a:t>
            </a:r>
          </a:p>
          <a:p>
            <a:endParaRPr lang="de-DE" dirty="0" smtClean="0">
              <a:solidFill>
                <a:srgbClr val="FF0000"/>
              </a:solidFill>
              <a:latin typeface="Courier" pitchFamily="49" charset="0"/>
              <a:cs typeface="Courier New" panose="02070309020205020404" pitchFamily="49" charset="0"/>
            </a:endParaRPr>
          </a:p>
          <a:p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Interface Minus {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minus(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minus(Expression) </a:t>
            </a:r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}</a:t>
            </a:r>
          </a:p>
          <a:p>
            <a:endParaRPr lang="de-DE" dirty="0" smtClean="0">
              <a:solidFill>
                <a:srgbClr val="FF0000"/>
              </a:solidFill>
              <a:latin typeface="Courier" pitchFamily="49" charset="0"/>
              <a:cs typeface="Courier New" panose="02070309020205020404" pitchFamily="49" charset="0"/>
            </a:endParaRPr>
          </a:p>
          <a:p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Interface Times {</a:t>
            </a:r>
          </a:p>
          <a:p>
            <a:pPr lvl="1"/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times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times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(Expression) </a:t>
            </a:r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840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11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Definition der Sprache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5220072" y="4435088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>
              <a:solidFill>
                <a:srgbClr val="FF0000"/>
              </a:solidFill>
              <a:latin typeface="Courier" pitchFamily="49" charset="0"/>
            </a:endParaRPr>
          </a:p>
          <a:p>
            <a:r>
              <a:rPr lang="de-DE" dirty="0" smtClean="0">
                <a:latin typeface="Courier" pitchFamily="49" charset="0"/>
              </a:rPr>
              <a:t>Interface End {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end()</a:t>
            </a:r>
            <a:r>
              <a:rPr lang="de-DE" dirty="0" smtClean="0">
                <a:latin typeface="Courier" pitchFamily="49" charset="0"/>
              </a:rPr>
              <a:t> </a:t>
            </a:r>
          </a:p>
          <a:p>
            <a:r>
              <a:rPr lang="de-DE" dirty="0" smtClean="0">
                <a:latin typeface="Courier" pitchFamily="49" charset="0"/>
              </a:rPr>
              <a:t>}</a:t>
            </a:r>
            <a:endParaRPr lang="de-DE" dirty="0" smtClean="0">
              <a:latin typeface="Courier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660" y="1057662"/>
            <a:ext cx="6437366" cy="3163426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98235" y="1942097"/>
            <a:ext cx="47525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Interface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Expr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 {</a:t>
            </a:r>
          </a:p>
          <a:p>
            <a:pPr lvl="1"/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expr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expr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(Expression)</a:t>
            </a:r>
          </a:p>
          <a:p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}</a:t>
            </a:r>
          </a:p>
          <a:p>
            <a:endParaRPr lang="de-DE" dirty="0" smtClean="0">
              <a:solidFill>
                <a:srgbClr val="FF0000"/>
              </a:solidFill>
              <a:latin typeface="Courier" pitchFamily="49" charset="0"/>
              <a:cs typeface="Courier New" panose="02070309020205020404" pitchFamily="49" charset="0"/>
            </a:endParaRPr>
          </a:p>
          <a:p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Interface</a:t>
            </a:r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 Operation 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plus(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plus(Expression)</a:t>
            </a:r>
            <a:endParaRPr lang="de-DE" dirty="0" smtClean="0">
              <a:solidFill>
                <a:srgbClr val="FF0000"/>
              </a:solidFill>
              <a:latin typeface="Courier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minus(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minus(Expression)</a:t>
            </a:r>
          </a:p>
          <a:p>
            <a:pPr lvl="1"/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times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times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(Expression)</a:t>
            </a:r>
          </a:p>
          <a:p>
            <a:pPr lvl="1"/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divided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divided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(Expression)</a:t>
            </a:r>
          </a:p>
          <a:p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hteck 9"/>
          <p:cNvSpPr/>
          <p:nvPr/>
        </p:nvSpPr>
        <p:spPr>
          <a:xfrm>
            <a:off x="5220072" y="1124744"/>
            <a:ext cx="2592288" cy="30243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926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12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Definition der Sprache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5220072" y="4435088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>
              <a:solidFill>
                <a:srgbClr val="FF0000"/>
              </a:solidFill>
              <a:latin typeface="Courier" pitchFamily="49" charset="0"/>
            </a:endParaRPr>
          </a:p>
          <a:p>
            <a:r>
              <a:rPr lang="de-DE" dirty="0" smtClean="0">
                <a:latin typeface="Courier" pitchFamily="49" charset="0"/>
              </a:rPr>
              <a:t>Interface End {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Expression end();</a:t>
            </a:r>
            <a:r>
              <a:rPr lang="de-DE" dirty="0" smtClean="0">
                <a:latin typeface="Courier" pitchFamily="49" charset="0"/>
              </a:rPr>
              <a:t> </a:t>
            </a:r>
          </a:p>
          <a:p>
            <a:r>
              <a:rPr lang="de-DE" dirty="0" smtClean="0">
                <a:latin typeface="Courier" pitchFamily="49" charset="0"/>
              </a:rPr>
              <a:t>}</a:t>
            </a:r>
            <a:endParaRPr lang="de-DE" dirty="0" smtClean="0">
              <a:latin typeface="Courier" pitchFamily="49" charset="0"/>
              <a:cs typeface="Courier New" panose="02070309020205020404" pitchFamily="49" charset="0"/>
            </a:endParaRP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660" y="1057662"/>
            <a:ext cx="6437366" cy="3163426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98235" y="1942097"/>
            <a:ext cx="47525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Interface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Expr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 {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expr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expr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(Expression);</a:t>
            </a:r>
          </a:p>
          <a:p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}</a:t>
            </a:r>
          </a:p>
          <a:p>
            <a:endParaRPr lang="de-DE" dirty="0" smtClean="0">
              <a:solidFill>
                <a:srgbClr val="FF0000"/>
              </a:solidFill>
              <a:latin typeface="Courier" pitchFamily="49" charset="0"/>
              <a:cs typeface="Courier New" panose="02070309020205020404" pitchFamily="49" charset="0"/>
            </a:endParaRPr>
          </a:p>
          <a:p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Interface</a:t>
            </a:r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 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</a:t>
            </a:r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 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Operation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 plus(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Operation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 plus(Expression);</a:t>
            </a:r>
            <a:endParaRPr lang="de-DE" dirty="0" smtClean="0">
              <a:solidFill>
                <a:srgbClr val="FF0000"/>
              </a:solidFill>
              <a:latin typeface="Courier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Operation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 minus(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Operation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 minus(Expression);</a:t>
            </a:r>
          </a:p>
          <a:p>
            <a:pPr lvl="1"/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Operation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times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Operation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times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(Expression);</a:t>
            </a:r>
          </a:p>
          <a:p>
            <a:pPr lvl="1"/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Operation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divided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Operation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divided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(Expression);</a:t>
            </a:r>
          </a:p>
          <a:p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hteck 9"/>
          <p:cNvSpPr/>
          <p:nvPr/>
        </p:nvSpPr>
        <p:spPr>
          <a:xfrm>
            <a:off x="5076056" y="836712"/>
            <a:ext cx="295232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819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13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Definition der Sprache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5220072" y="4435088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>
              <a:solidFill>
                <a:srgbClr val="FF0000"/>
              </a:solidFill>
              <a:latin typeface="Courier" pitchFamily="49" charset="0"/>
            </a:endParaRPr>
          </a:p>
          <a:p>
            <a:r>
              <a:rPr lang="de-DE" dirty="0" smtClean="0">
                <a:latin typeface="Courier" pitchFamily="49" charset="0"/>
              </a:rPr>
              <a:t>Interface End {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Expression end();</a:t>
            </a:r>
            <a:r>
              <a:rPr lang="de-DE" dirty="0" smtClean="0">
                <a:latin typeface="Courier" pitchFamily="49" charset="0"/>
              </a:rPr>
              <a:t> </a:t>
            </a:r>
          </a:p>
          <a:p>
            <a:r>
              <a:rPr lang="de-DE" dirty="0" smtClean="0">
                <a:latin typeface="Courier" pitchFamily="49" charset="0"/>
              </a:rPr>
              <a:t>}</a:t>
            </a:r>
            <a:endParaRPr lang="de-DE" dirty="0" smtClean="0">
              <a:latin typeface="Courier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660" y="1057662"/>
            <a:ext cx="6437366" cy="3163426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98235" y="1942097"/>
            <a:ext cx="47525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Interface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Expr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 {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expr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expr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(Expression);</a:t>
            </a:r>
          </a:p>
          <a:p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}</a:t>
            </a:r>
          </a:p>
          <a:p>
            <a:endParaRPr lang="de-DE" dirty="0" smtClean="0">
              <a:solidFill>
                <a:srgbClr val="FF0000"/>
              </a:solidFill>
              <a:latin typeface="Courier" pitchFamily="49" charset="0"/>
              <a:cs typeface="Courier New" panose="02070309020205020404" pitchFamily="49" charset="0"/>
            </a:endParaRPr>
          </a:p>
          <a:p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Interface</a:t>
            </a:r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 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</a:t>
            </a:r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extends</a:t>
            </a:r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 End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plus(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plus(Expression);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minus(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minus(Expression);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times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times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(Expression);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divided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divided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(Expression);</a:t>
            </a:r>
          </a:p>
          <a:p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hteck 9"/>
          <p:cNvSpPr/>
          <p:nvPr/>
        </p:nvSpPr>
        <p:spPr>
          <a:xfrm>
            <a:off x="4898735" y="980728"/>
            <a:ext cx="504056" cy="33843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503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14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Definition der Sprache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5220072" y="4435088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>
              <a:solidFill>
                <a:srgbClr val="FF0000"/>
              </a:solidFill>
              <a:latin typeface="Courier" pitchFamily="49" charset="0"/>
            </a:endParaRPr>
          </a:p>
          <a:p>
            <a:r>
              <a:rPr lang="de-DE" dirty="0" smtClean="0">
                <a:latin typeface="Courier" pitchFamily="49" charset="0"/>
              </a:rPr>
              <a:t>Interface End</a:t>
            </a:r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&lt;T&gt;</a:t>
            </a:r>
            <a:r>
              <a:rPr lang="de-DE" dirty="0" smtClean="0">
                <a:latin typeface="Courier" pitchFamily="49" charset="0"/>
              </a:rPr>
              <a:t> {</a:t>
            </a:r>
          </a:p>
          <a:p>
            <a:pPr lvl="1"/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T 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end();</a:t>
            </a:r>
            <a:r>
              <a:rPr lang="de-DE" dirty="0" smtClean="0">
                <a:latin typeface="Courier" pitchFamily="49" charset="0"/>
              </a:rPr>
              <a:t> </a:t>
            </a:r>
          </a:p>
          <a:p>
            <a:r>
              <a:rPr lang="de-DE" dirty="0" smtClean="0">
                <a:latin typeface="Courier" pitchFamily="49" charset="0"/>
              </a:rPr>
              <a:t>}</a:t>
            </a:r>
            <a:endParaRPr lang="de-DE" dirty="0" smtClean="0">
              <a:latin typeface="Courier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660" y="1057662"/>
            <a:ext cx="6437366" cy="3163426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107504" y="1942097"/>
            <a:ext cx="518457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Interface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Expr</a:t>
            </a:r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&lt;T&gt;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 {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expr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expr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</a:t>
            </a:r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}</a:t>
            </a:r>
          </a:p>
          <a:p>
            <a:endParaRPr lang="de-DE" dirty="0" smtClean="0">
              <a:solidFill>
                <a:srgbClr val="FF0000"/>
              </a:solidFill>
              <a:latin typeface="Courier" pitchFamily="49" charset="0"/>
              <a:cs typeface="Courier New" panose="02070309020205020404" pitchFamily="49" charset="0"/>
            </a:endParaRPr>
          </a:p>
          <a:p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Interface</a:t>
            </a:r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 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</a:t>
            </a:r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&lt;T&gt;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extends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 End{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plus(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plus(</a:t>
            </a:r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minus(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minus(</a:t>
            </a:r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times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times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</a:t>
            </a:r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divided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divided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</a:t>
            </a:r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69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15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71" y="2420888"/>
            <a:ext cx="8582458" cy="355977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2339752" y="2256557"/>
            <a:ext cx="2088232" cy="122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95536" y="836712"/>
            <a:ext cx="84676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Datenstrukturen: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smtClean="0"/>
              <a:t>Zerlegung eines Ausdrucks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smtClean="0"/>
              <a:t>Speichern von Reihenfolgen und </a:t>
            </a:r>
            <a:r>
              <a:rPr lang="de-DE" sz="2400" dirty="0"/>
              <a:t>B</a:t>
            </a:r>
            <a:r>
              <a:rPr lang="de-DE" sz="2400" dirty="0" smtClean="0"/>
              <a:t>eziehungen</a:t>
            </a:r>
          </a:p>
        </p:txBody>
      </p:sp>
    </p:spTree>
    <p:extLst>
      <p:ext uri="{BB962C8B-B14F-4D97-AF65-F5344CB8AC3E}">
        <p14:creationId xmlns:p14="http://schemas.microsoft.com/office/powerpoint/2010/main" val="389950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16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 smtClean="0"/>
              <a:t>Scope</a:t>
            </a:r>
            <a:r>
              <a:rPr lang="de-DE" dirty="0" smtClean="0"/>
              <a:t>-Klassen implementieren Interfaces</a:t>
            </a:r>
          </a:p>
          <a:p>
            <a:pPr lvl="2"/>
            <a:r>
              <a:rPr lang="de-DE" dirty="0" smtClean="0"/>
              <a:t>Interface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ym typeface="Wingdings" panose="05000000000000000000" pitchFamily="2" charset="2"/>
              </a:rPr>
              <a:t>Scope</a:t>
            </a:r>
            <a:endParaRPr lang="de-DE" dirty="0" smtClean="0"/>
          </a:p>
          <a:p>
            <a:pPr lvl="2"/>
            <a:r>
              <a:rPr lang="de-DE" dirty="0" smtClean="0"/>
              <a:t>Sonderfall: </a:t>
            </a:r>
            <a:r>
              <a:rPr lang="de-DE" dirty="0" err="1" smtClean="0"/>
              <a:t>Scope</a:t>
            </a:r>
            <a:r>
              <a:rPr lang="de-DE" dirty="0" smtClean="0"/>
              <a:t> nie Rückgabetyp</a:t>
            </a:r>
          </a:p>
          <a:p>
            <a:pPr lvl="2"/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</a:t>
            </a:r>
            <a:r>
              <a:rPr lang="de-DE" dirty="0" err="1" smtClean="0"/>
              <a:t>TreeBuilder</a:t>
            </a:r>
            <a:r>
              <a:rPr lang="de-DE" dirty="0" smtClean="0"/>
              <a:t> und Scopes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31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17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</a:t>
            </a:r>
            <a:r>
              <a:rPr lang="de-DE" dirty="0" err="1" smtClean="0"/>
              <a:t>TreeBuilder</a:t>
            </a:r>
            <a:r>
              <a:rPr lang="de-DE" dirty="0" smtClean="0"/>
              <a:t> und Scopes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5220072" y="4435088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>
              <a:solidFill>
                <a:srgbClr val="FF0000"/>
              </a:solidFill>
              <a:latin typeface="Courier" pitchFamily="49" charset="0"/>
            </a:endParaRPr>
          </a:p>
          <a:p>
            <a:r>
              <a:rPr lang="de-DE" dirty="0" smtClean="0">
                <a:solidFill>
                  <a:srgbClr val="FF0000"/>
                </a:solidFill>
                <a:latin typeface="Courier" pitchFamily="49" charset="0"/>
              </a:rPr>
              <a:t>Interface End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&lt;T&gt;</a:t>
            </a:r>
            <a:r>
              <a:rPr lang="de-DE" dirty="0" smtClean="0">
                <a:latin typeface="Courier" pitchFamily="49" charset="0"/>
              </a:rPr>
              <a:t> {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T end();</a:t>
            </a:r>
            <a:r>
              <a:rPr lang="de-DE" dirty="0" smtClean="0">
                <a:latin typeface="Courier" pitchFamily="49" charset="0"/>
              </a:rPr>
              <a:t> </a:t>
            </a:r>
          </a:p>
          <a:p>
            <a:r>
              <a:rPr lang="de-DE" dirty="0" smtClean="0">
                <a:latin typeface="Courier" pitchFamily="49" charset="0"/>
              </a:rPr>
              <a:t>}</a:t>
            </a:r>
            <a:endParaRPr lang="de-DE" dirty="0" smtClean="0">
              <a:latin typeface="Courier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660" y="1057662"/>
            <a:ext cx="6437366" cy="3163426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107504" y="1942097"/>
            <a:ext cx="518457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Interface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Expr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&lt;T&gt; {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expr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expr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(T);</a:t>
            </a:r>
          </a:p>
          <a:p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}</a:t>
            </a:r>
          </a:p>
          <a:p>
            <a:endParaRPr lang="de-DE" dirty="0" smtClean="0">
              <a:latin typeface="Courier" pitchFamily="49" charset="0"/>
              <a:cs typeface="Courier New" panose="02070309020205020404" pitchFamily="49" charset="0"/>
            </a:endParaRPr>
          </a:p>
          <a:p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Interface Operation&lt;T&gt;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extends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 End{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plus(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plus(T);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minus(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minus(T);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times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times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(T);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divided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divided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(T);</a:t>
            </a:r>
          </a:p>
          <a:p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863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18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 smtClean="0"/>
              <a:t>Scope</a:t>
            </a:r>
            <a:r>
              <a:rPr lang="de-DE" dirty="0" smtClean="0"/>
              <a:t>-Klassen implementieren Interfaces</a:t>
            </a:r>
          </a:p>
          <a:p>
            <a:pPr lvl="2"/>
            <a:r>
              <a:rPr lang="de-DE" dirty="0" smtClean="0"/>
              <a:t>Interface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ym typeface="Wingdings" panose="05000000000000000000" pitchFamily="2" charset="2"/>
              </a:rPr>
              <a:t>Scope</a:t>
            </a:r>
            <a:endParaRPr lang="de-DE" dirty="0" smtClean="0"/>
          </a:p>
          <a:p>
            <a:pPr lvl="2"/>
            <a:r>
              <a:rPr lang="de-DE" dirty="0" smtClean="0"/>
              <a:t>Sonderfall: </a:t>
            </a:r>
            <a:r>
              <a:rPr lang="de-DE" dirty="0" err="1" smtClean="0"/>
              <a:t>Scope</a:t>
            </a:r>
            <a:r>
              <a:rPr lang="de-DE" dirty="0" smtClean="0"/>
              <a:t> nie Rückgabewert</a:t>
            </a:r>
          </a:p>
          <a:p>
            <a:pPr lvl="2"/>
            <a:r>
              <a:rPr lang="de-DE" dirty="0" smtClean="0"/>
              <a:t>Inhalt der Methoden </a:t>
            </a:r>
            <a:r>
              <a:rPr lang="de-DE" dirty="0" smtClean="0">
                <a:sym typeface="Wingdings" panose="05000000000000000000" pitchFamily="2" charset="2"/>
              </a:rPr>
              <a:t> Aufbau des Parse-</a:t>
            </a:r>
            <a:r>
              <a:rPr lang="de-DE" dirty="0" err="1" smtClean="0">
                <a:sym typeface="Wingdings" panose="05000000000000000000" pitchFamily="2" charset="2"/>
              </a:rPr>
              <a:t>Tree</a:t>
            </a:r>
            <a:endParaRPr lang="de-DE" dirty="0" smtClean="0"/>
          </a:p>
          <a:p>
            <a:pPr lvl="2"/>
            <a:r>
              <a:rPr lang="de-DE" dirty="0"/>
              <a:t>p</a:t>
            </a:r>
            <a:r>
              <a:rPr lang="de-DE" dirty="0" smtClean="0"/>
              <a:t>rivater Konstruktor</a:t>
            </a:r>
          </a:p>
          <a:p>
            <a:endParaRPr lang="de-DE" dirty="0"/>
          </a:p>
          <a:p>
            <a:r>
              <a:rPr lang="de-DE" dirty="0" err="1" smtClean="0"/>
              <a:t>TreeBuilder</a:t>
            </a:r>
            <a:r>
              <a:rPr lang="de-DE" dirty="0" smtClean="0"/>
              <a:t>-Klasse</a:t>
            </a:r>
          </a:p>
          <a:p>
            <a:pPr lvl="2"/>
            <a:r>
              <a:rPr lang="de-DE" dirty="0" smtClean="0"/>
              <a:t>Scopes </a:t>
            </a:r>
            <a:r>
              <a:rPr lang="de-DE" dirty="0" smtClean="0">
                <a:sym typeface="Wingdings" panose="05000000000000000000" pitchFamily="2" charset="2"/>
              </a:rPr>
              <a:t> innere Klassen</a:t>
            </a:r>
          </a:p>
          <a:p>
            <a:pPr lvl="2"/>
            <a:r>
              <a:rPr lang="de-DE" dirty="0" smtClean="0">
                <a:sym typeface="Wingdings" panose="05000000000000000000" pitchFamily="2" charset="2"/>
              </a:rPr>
              <a:t>private Instanz jeder </a:t>
            </a:r>
            <a:r>
              <a:rPr lang="de-DE" dirty="0" err="1" smtClean="0">
                <a:sym typeface="Wingdings" panose="05000000000000000000" pitchFamily="2" charset="2"/>
              </a:rPr>
              <a:t>Scope</a:t>
            </a:r>
            <a:r>
              <a:rPr lang="de-DE" dirty="0" smtClean="0">
                <a:sym typeface="Wingdings" panose="05000000000000000000" pitchFamily="2" charset="2"/>
              </a:rPr>
              <a:t>-Klasse (bis auf erste)</a:t>
            </a:r>
          </a:p>
          <a:p>
            <a:pPr lvl="2"/>
            <a:r>
              <a:rPr lang="de-DE" dirty="0" smtClean="0">
                <a:sym typeface="Wingdings" panose="05000000000000000000" pitchFamily="2" charset="2"/>
              </a:rPr>
              <a:t>privater Konstruktor</a:t>
            </a:r>
          </a:p>
          <a:p>
            <a:pPr lvl="2"/>
            <a:r>
              <a:rPr lang="de-DE" dirty="0" smtClean="0">
                <a:sym typeface="Wingdings" panose="05000000000000000000" pitchFamily="2" charset="2"/>
              </a:rPr>
              <a:t>Einstiegsfunktion</a:t>
            </a:r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</a:t>
            </a:r>
            <a:r>
              <a:rPr lang="de-DE" dirty="0" err="1" smtClean="0"/>
              <a:t>TreeBuilder</a:t>
            </a:r>
            <a:r>
              <a:rPr lang="de-DE" dirty="0" smtClean="0"/>
              <a:t> und Scopes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174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19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395536" y="692696"/>
            <a:ext cx="8568951" cy="56886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final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Start&lt;T&gt; {</a:t>
            </a: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de-DE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de-DE" sz="1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final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Operator&lt;T&gt; {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</a:t>
            </a:r>
            <a:r>
              <a:rPr lang="de-DE" dirty="0" err="1" smtClean="0"/>
              <a:t>TreeBuilder</a:t>
            </a:r>
            <a:r>
              <a:rPr lang="de-DE" dirty="0" smtClean="0"/>
              <a:t> und Scopes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121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Einführung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Ziel der Arbeit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Implementierungstechniken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Automatisierung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Fazit &amp; Ausblick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5511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20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395536" y="692696"/>
            <a:ext cx="8568951" cy="56886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final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Start&lt;T&gt; {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{}</a:t>
            </a: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de-DE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de-DE" sz="1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final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Operator&lt;T&gt; {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</a:t>
            </a:r>
            <a:r>
              <a:rPr lang="de-DE" dirty="0" err="1" smtClean="0"/>
              <a:t>TreeBuilder</a:t>
            </a:r>
            <a:r>
              <a:rPr lang="de-DE" dirty="0" smtClean="0"/>
              <a:t> und Scopes</a:t>
            </a:r>
          </a:p>
          <a:p>
            <a:endParaRPr lang="de-DE" dirty="0"/>
          </a:p>
        </p:txBody>
      </p:sp>
      <p:sp>
        <p:nvSpPr>
          <p:cNvPr id="8" name="Pfeil nach rechts 7"/>
          <p:cNvSpPr/>
          <p:nvPr/>
        </p:nvSpPr>
        <p:spPr>
          <a:xfrm>
            <a:off x="107504" y="4077072"/>
            <a:ext cx="288032" cy="144016"/>
          </a:xfrm>
          <a:prstGeom prst="rightArrow">
            <a:avLst/>
          </a:prstGeom>
          <a:solidFill>
            <a:srgbClr val="FF0000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61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21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395536" y="692696"/>
            <a:ext cx="8568951" cy="5688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TreeBuilder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final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Start&lt;T&gt; {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{}</a:t>
            </a: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de-DE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de-DE" sz="1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final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Operator&lt;T&gt; {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</a:t>
            </a:r>
            <a:r>
              <a:rPr lang="de-DE" dirty="0" err="1" smtClean="0"/>
              <a:t>TreeBuilder</a:t>
            </a:r>
            <a:r>
              <a:rPr lang="de-DE" dirty="0" smtClean="0"/>
              <a:t> und Scopes</a:t>
            </a:r>
          </a:p>
          <a:p>
            <a:endParaRPr lang="de-DE" dirty="0"/>
          </a:p>
        </p:txBody>
      </p:sp>
      <p:sp>
        <p:nvSpPr>
          <p:cNvPr id="7" name="Pfeil nach rechts 6"/>
          <p:cNvSpPr/>
          <p:nvPr/>
        </p:nvSpPr>
        <p:spPr>
          <a:xfrm>
            <a:off x="107504" y="836712"/>
            <a:ext cx="288032" cy="144016"/>
          </a:xfrm>
          <a:prstGeom prst="rightArrow">
            <a:avLst/>
          </a:prstGeom>
          <a:solidFill>
            <a:srgbClr val="FF0000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 nach rechts 7"/>
          <p:cNvSpPr/>
          <p:nvPr/>
        </p:nvSpPr>
        <p:spPr>
          <a:xfrm>
            <a:off x="107504" y="6093296"/>
            <a:ext cx="288032" cy="144016"/>
          </a:xfrm>
          <a:prstGeom prst="rightArrow">
            <a:avLst/>
          </a:prstGeom>
          <a:solidFill>
            <a:srgbClr val="FF0000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936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22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395536" y="692696"/>
            <a:ext cx="8568951" cy="5688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TreeBuilder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final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Start&lt;T&gt; {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{}</a:t>
            </a: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de-DE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de-DE" sz="1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final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Operator&lt;T&gt; {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</a:t>
            </a:r>
            <a:r>
              <a:rPr lang="de-DE" dirty="0" err="1" smtClean="0"/>
              <a:t>TreeBuilder</a:t>
            </a:r>
            <a:r>
              <a:rPr lang="de-DE" dirty="0" smtClean="0"/>
              <a:t> und Scopes</a:t>
            </a:r>
          </a:p>
          <a:p>
            <a:endParaRPr lang="de-DE" dirty="0"/>
          </a:p>
        </p:txBody>
      </p:sp>
      <p:sp>
        <p:nvSpPr>
          <p:cNvPr id="7" name="Pfeil nach rechts 6"/>
          <p:cNvSpPr/>
          <p:nvPr/>
        </p:nvSpPr>
        <p:spPr>
          <a:xfrm>
            <a:off x="107504" y="1124744"/>
            <a:ext cx="288032" cy="144016"/>
          </a:xfrm>
          <a:prstGeom prst="rightArrow">
            <a:avLst/>
          </a:prstGeom>
          <a:solidFill>
            <a:srgbClr val="FF0000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213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23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395536" y="692696"/>
            <a:ext cx="8568951" cy="5688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TreeBuilder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TreeBuilder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}</a:t>
            </a: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final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Start&lt;T&gt; {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{}</a:t>
            </a: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de-DE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de-DE" sz="1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final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Operator&lt;T&gt; {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</a:t>
            </a:r>
            <a:r>
              <a:rPr lang="de-DE" dirty="0" err="1" smtClean="0"/>
              <a:t>TreeBuilder</a:t>
            </a:r>
            <a:r>
              <a:rPr lang="de-DE" dirty="0" smtClean="0"/>
              <a:t> und Scopes</a:t>
            </a:r>
          </a:p>
          <a:p>
            <a:endParaRPr lang="de-DE" dirty="0"/>
          </a:p>
        </p:txBody>
      </p:sp>
      <p:sp>
        <p:nvSpPr>
          <p:cNvPr id="7" name="Pfeil nach rechts 6"/>
          <p:cNvSpPr/>
          <p:nvPr/>
        </p:nvSpPr>
        <p:spPr>
          <a:xfrm>
            <a:off x="107504" y="1772816"/>
            <a:ext cx="288032" cy="144016"/>
          </a:xfrm>
          <a:prstGeom prst="rightArrow">
            <a:avLst/>
          </a:prstGeom>
          <a:solidFill>
            <a:srgbClr val="FF0000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 nach rechts 7"/>
          <p:cNvSpPr/>
          <p:nvPr/>
        </p:nvSpPr>
        <p:spPr>
          <a:xfrm>
            <a:off x="107504" y="2132856"/>
            <a:ext cx="288032" cy="144016"/>
          </a:xfrm>
          <a:prstGeom prst="rightArrow">
            <a:avLst/>
          </a:prstGeom>
          <a:solidFill>
            <a:srgbClr val="FF0000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213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24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395536" y="692696"/>
            <a:ext cx="8640959" cy="5688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TreeBuilder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TreeBuilder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}</a:t>
            </a: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TreeBuilder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}</a:t>
            </a: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final</a:t>
            </a:r>
            <a:r>
              <a:rPr lang="de-DE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Start&lt;T&gt; {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{}</a:t>
            </a: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de-DE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de-DE" sz="1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final</a:t>
            </a:r>
            <a:r>
              <a:rPr lang="de-DE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Operator&lt;T&gt; {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</a:t>
            </a:r>
            <a:r>
              <a:rPr lang="de-DE" dirty="0" err="1" smtClean="0"/>
              <a:t>TreeBuilder</a:t>
            </a:r>
            <a:r>
              <a:rPr lang="de-DE" dirty="0" smtClean="0"/>
              <a:t> und Scopes</a:t>
            </a:r>
          </a:p>
          <a:p>
            <a:endParaRPr lang="de-DE" dirty="0"/>
          </a:p>
        </p:txBody>
      </p:sp>
      <p:sp>
        <p:nvSpPr>
          <p:cNvPr id="7" name="Pfeil nach rechts 6"/>
          <p:cNvSpPr/>
          <p:nvPr/>
        </p:nvSpPr>
        <p:spPr>
          <a:xfrm>
            <a:off x="107504" y="2780928"/>
            <a:ext cx="288032" cy="144016"/>
          </a:xfrm>
          <a:prstGeom prst="rightArrow">
            <a:avLst/>
          </a:prstGeom>
          <a:solidFill>
            <a:srgbClr val="FF0000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 nach rechts 7"/>
          <p:cNvSpPr/>
          <p:nvPr/>
        </p:nvSpPr>
        <p:spPr>
          <a:xfrm>
            <a:off x="107504" y="3068960"/>
            <a:ext cx="288032" cy="144016"/>
          </a:xfrm>
          <a:prstGeom prst="rightArrow">
            <a:avLst/>
          </a:prstGeom>
          <a:solidFill>
            <a:srgbClr val="FF0000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303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25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„</a:t>
            </a:r>
            <a:r>
              <a:rPr lang="de-DE" dirty="0" err="1" smtClean="0"/>
              <a:t>finishing</a:t>
            </a:r>
            <a:r>
              <a:rPr lang="de-DE" dirty="0" smtClean="0"/>
              <a:t> </a:t>
            </a:r>
            <a:r>
              <a:rPr lang="de-DE" dirty="0" err="1" smtClean="0"/>
              <a:t>problem</a:t>
            </a:r>
            <a:r>
              <a:rPr lang="de-DE" dirty="0" smtClean="0"/>
              <a:t>“</a:t>
            </a:r>
          </a:p>
          <a:p>
            <a:pPr lvl="2"/>
            <a:r>
              <a:rPr lang="de-DE" dirty="0" smtClean="0"/>
              <a:t>Abschluss des Ausdrucks?</a:t>
            </a:r>
          </a:p>
          <a:p>
            <a:pPr lvl="2"/>
            <a:r>
              <a:rPr lang="de-DE" dirty="0" smtClean="0"/>
              <a:t>Hier: </a:t>
            </a:r>
            <a:r>
              <a:rPr lang="de-D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end()</a:t>
            </a:r>
            <a:r>
              <a:rPr lang="de-DE" dirty="0" smtClean="0"/>
              <a:t>-Methode</a:t>
            </a:r>
          </a:p>
          <a:p>
            <a:pPr lvl="2"/>
            <a:r>
              <a:rPr lang="de-DE" dirty="0" smtClean="0"/>
              <a:t>Alternative: </a:t>
            </a:r>
            <a:r>
              <a:rPr lang="de-D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de-D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smtClean="0">
                <a:latin typeface="+mj-lt"/>
                <a:cs typeface="Courier New" panose="02070309020205020404" pitchFamily="49" charset="0"/>
              </a:rPr>
              <a:t>Generischer Typ-Parameter</a:t>
            </a:r>
          </a:p>
          <a:p>
            <a:pPr lvl="2"/>
            <a:r>
              <a:rPr lang="de-DE" dirty="0" smtClean="0">
                <a:latin typeface="+mj-lt"/>
                <a:cs typeface="Courier New" panose="02070309020205020404" pitchFamily="49" charset="0"/>
              </a:rPr>
              <a:t>Nicht in der automatischen Generierung</a:t>
            </a:r>
          </a:p>
          <a:p>
            <a:pPr lvl="2"/>
            <a:r>
              <a:rPr lang="de-DE" dirty="0" smtClean="0">
                <a:latin typeface="+mj-lt"/>
                <a:cs typeface="Courier New" panose="02070309020205020404" pitchFamily="49" charset="0"/>
              </a:rPr>
              <a:t>Stattdessen </a:t>
            </a:r>
            <a:r>
              <a:rPr lang="de-D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ParseTree</a:t>
            </a:r>
            <a:endParaRPr lang="de-DE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de-DE" dirty="0" smtClean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</a:t>
            </a:r>
            <a:r>
              <a:rPr lang="de-DE" dirty="0" err="1" smtClean="0"/>
              <a:t>TreeBuilder</a:t>
            </a:r>
            <a:r>
              <a:rPr lang="de-DE" dirty="0" smtClean="0"/>
              <a:t> und Scopes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92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3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26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 smtClean="0"/>
              <a:t>ParseTree</a:t>
            </a:r>
            <a:endParaRPr lang="de-DE" dirty="0" smtClean="0"/>
          </a:p>
          <a:p>
            <a:pPr lvl="2"/>
            <a:r>
              <a:rPr lang="de-DE" dirty="0" smtClean="0"/>
              <a:t>Art Syntax-Baum</a:t>
            </a:r>
          </a:p>
          <a:p>
            <a:pPr lvl="2"/>
            <a:r>
              <a:rPr lang="de-DE" dirty="0" smtClean="0"/>
              <a:t>Hierarchische Struktur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</a:t>
            </a:r>
            <a:r>
              <a:rPr lang="de-DE" dirty="0" err="1" smtClean="0"/>
              <a:t>ParseTree</a:t>
            </a:r>
            <a:r>
              <a:rPr lang="de-DE" dirty="0" smtClean="0"/>
              <a:t> </a:t>
            </a:r>
          </a:p>
          <a:p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149" y="2491070"/>
            <a:ext cx="4397979" cy="358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49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3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27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</a:t>
            </a:r>
            <a:r>
              <a:rPr lang="de-DE" dirty="0" err="1" smtClean="0"/>
              <a:t>ParseTree</a:t>
            </a:r>
            <a:r>
              <a:rPr lang="de-DE" dirty="0" smtClean="0"/>
              <a:t> 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12" y="888202"/>
            <a:ext cx="7632363" cy="5421118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430624" y="1656000"/>
            <a:ext cx="4320480" cy="1800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562088" y="3456200"/>
            <a:ext cx="7250272" cy="86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405504" y="4329712"/>
            <a:ext cx="7694888" cy="1979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4751104" y="1656000"/>
            <a:ext cx="2989248" cy="1412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53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28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</a:t>
            </a:r>
            <a:r>
              <a:rPr lang="de-DE" dirty="0" err="1" smtClean="0"/>
              <a:t>ParseTree</a:t>
            </a:r>
            <a:r>
              <a:rPr lang="de-DE" dirty="0" smtClean="0"/>
              <a:t> 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054561"/>
            <a:ext cx="4968552" cy="4692521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2483768" y="4672800"/>
            <a:ext cx="5040560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58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29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Aufbau des </a:t>
            </a:r>
            <a:r>
              <a:rPr lang="de-DE" dirty="0" err="1" smtClean="0"/>
              <a:t>ParseTrees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</a:t>
            </a:r>
            <a:r>
              <a:rPr lang="de-DE" dirty="0" err="1" smtClean="0"/>
              <a:t>ParseTree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87320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3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Domänen-spezifische Sprache (DSL):</a:t>
            </a:r>
          </a:p>
          <a:p>
            <a:pPr lvl="2"/>
            <a:r>
              <a:rPr lang="de-DE" dirty="0" smtClean="0"/>
              <a:t>Programmiersprache</a:t>
            </a:r>
          </a:p>
          <a:p>
            <a:pPr lvl="2"/>
            <a:r>
              <a:rPr lang="de-DE" dirty="0" smtClean="0"/>
              <a:t>Beschränkung auf eine Domäne</a:t>
            </a:r>
          </a:p>
          <a:p>
            <a:pPr marL="914400" lvl="2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    </a:t>
            </a:r>
            <a:r>
              <a:rPr lang="de-DE" dirty="0" smtClean="0">
                <a:sym typeface="Wingdings" panose="05000000000000000000" pitchFamily="2" charset="2"/>
              </a:rPr>
              <a:t>Fachgebiet</a:t>
            </a:r>
            <a:endParaRPr lang="de-DE" dirty="0" smtClean="0">
              <a:sym typeface="Wingdings" panose="05000000000000000000" pitchFamily="2" charset="2"/>
            </a:endParaRPr>
          </a:p>
          <a:p>
            <a:pPr lvl="2"/>
            <a:r>
              <a:rPr lang="de-DE" dirty="0" smtClean="0">
                <a:sym typeface="Wingdings" panose="05000000000000000000" pitchFamily="2" charset="2"/>
              </a:rPr>
              <a:t>Eingeschränkter Umfang</a:t>
            </a:r>
            <a:endParaRPr lang="de-DE" dirty="0" smtClean="0">
              <a:sym typeface="Wingdings" panose="05000000000000000000" pitchFamily="2" charset="2"/>
            </a:endParaRPr>
          </a:p>
          <a:p>
            <a:pPr lvl="2"/>
            <a:r>
              <a:rPr lang="de-DE" dirty="0" smtClean="0">
                <a:sym typeface="Wingdings" panose="05000000000000000000" pitchFamily="2" charset="2"/>
              </a:rPr>
              <a:t>Intern und extern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1. Einführung – Begriffe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095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3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30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251521" y="692696"/>
            <a:ext cx="8784976" cy="5688631"/>
          </a:xfrm>
        </p:spPr>
        <p:txBody>
          <a:bodyPr tIns="36000" bIns="36000">
            <a:normAutofit/>
          </a:bodyPr>
          <a:lstStyle/>
          <a:p>
            <a:pPr marL="0" indent="0">
              <a:buNone/>
            </a:pPr>
            <a:endParaRPr lang="en-US" sz="1800" b="1" dirty="0" smtClean="0">
              <a:solidFill>
                <a:srgbClr val="2A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2A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final class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endParaRPr lang="de-DE" sz="1800" b="1" dirty="0">
              <a:solidFill>
                <a:srgbClr val="2A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ParseTree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end() {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AMethodNode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 =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MethodNodeEnd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}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</a:t>
            </a:r>
            <a:r>
              <a:rPr lang="de-DE" dirty="0" err="1" smtClean="0"/>
              <a:t>ParseTree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0558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31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251521" y="692696"/>
            <a:ext cx="8784976" cy="5688631"/>
          </a:xfrm>
        </p:spPr>
        <p:txBody>
          <a:bodyPr tIns="36000" bIns="36000">
            <a:normAutofit/>
          </a:bodyPr>
          <a:lstStyle/>
          <a:p>
            <a:pPr marL="0" indent="0">
              <a:buNone/>
            </a:pPr>
            <a:endParaRPr lang="en-US" sz="1800" b="1" dirty="0" smtClean="0">
              <a:solidFill>
                <a:srgbClr val="2A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2A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final class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AMethodNode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methodListOperator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b="1" dirty="0">
              <a:solidFill>
                <a:srgbClr val="2A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ParseTree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end() {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AMethodNode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 =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MethodNodeEnd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methodListOperator.add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(m);</a:t>
            </a: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}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</a:t>
            </a:r>
            <a:r>
              <a:rPr lang="de-DE" dirty="0" err="1" smtClean="0"/>
              <a:t>ParseTree</a:t>
            </a:r>
            <a:endParaRPr lang="de-DE" dirty="0" smtClean="0"/>
          </a:p>
        </p:txBody>
      </p:sp>
      <p:sp>
        <p:nvSpPr>
          <p:cNvPr id="7" name="Pfeil nach rechts 6"/>
          <p:cNvSpPr/>
          <p:nvPr/>
        </p:nvSpPr>
        <p:spPr>
          <a:xfrm>
            <a:off x="35496" y="1772816"/>
            <a:ext cx="288032" cy="144016"/>
          </a:xfrm>
          <a:prstGeom prst="rightArrow">
            <a:avLst/>
          </a:prstGeom>
          <a:solidFill>
            <a:srgbClr val="FF0000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 nach rechts 7"/>
          <p:cNvSpPr/>
          <p:nvPr/>
        </p:nvSpPr>
        <p:spPr>
          <a:xfrm>
            <a:off x="35496" y="3068960"/>
            <a:ext cx="288032" cy="144016"/>
          </a:xfrm>
          <a:prstGeom prst="rightArrow">
            <a:avLst/>
          </a:prstGeom>
          <a:solidFill>
            <a:srgbClr val="FF0000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521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32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251521" y="692696"/>
            <a:ext cx="8784976" cy="5688631"/>
          </a:xfrm>
        </p:spPr>
        <p:txBody>
          <a:bodyPr tIns="36000" bIns="36000">
            <a:normAutofit/>
          </a:bodyPr>
          <a:lstStyle/>
          <a:p>
            <a:pPr marL="0" indent="0">
              <a:buNone/>
            </a:pPr>
            <a:endParaRPr lang="en-US" sz="1800" b="1" dirty="0" smtClean="0">
              <a:solidFill>
                <a:srgbClr val="2A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2A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final class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AMethodNode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methodListOperator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b="1" dirty="0">
              <a:solidFill>
                <a:srgbClr val="2A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ParseTree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end() {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AMethodNode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 =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MethodNodeEnd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methodListOperator.add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(m);</a:t>
            </a: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AScopeNode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scopeNodeOperator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ScopeNodeOperator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methodListOperator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}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</a:t>
            </a:r>
            <a:r>
              <a:rPr lang="de-DE" dirty="0" err="1" smtClean="0"/>
              <a:t>ParseTree</a:t>
            </a:r>
            <a:endParaRPr lang="de-DE" dirty="0" smtClean="0"/>
          </a:p>
        </p:txBody>
      </p:sp>
      <p:sp>
        <p:nvSpPr>
          <p:cNvPr id="7" name="Pfeil nach rechts 6"/>
          <p:cNvSpPr/>
          <p:nvPr/>
        </p:nvSpPr>
        <p:spPr>
          <a:xfrm>
            <a:off x="35496" y="3717032"/>
            <a:ext cx="288032" cy="144016"/>
          </a:xfrm>
          <a:prstGeom prst="rightArrow">
            <a:avLst/>
          </a:prstGeom>
          <a:solidFill>
            <a:srgbClr val="FF0000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346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33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251521" y="692696"/>
            <a:ext cx="8784976" cy="5688631"/>
          </a:xfrm>
        </p:spPr>
        <p:txBody>
          <a:bodyPr tIns="36000" bIns="36000">
            <a:normAutofit/>
          </a:bodyPr>
          <a:lstStyle/>
          <a:p>
            <a:pPr marL="0" indent="0">
              <a:buNone/>
            </a:pPr>
            <a:endParaRPr lang="de-DE" sz="1800" b="1" dirty="0" smtClean="0">
              <a:solidFill>
                <a:srgbClr val="2A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AScopeNode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scopeNodeList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final class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AMethodNode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methodListOperator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b="1" dirty="0">
              <a:solidFill>
                <a:srgbClr val="2A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ParseTree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end() {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AMethodNode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 =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MethodNodeEnd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methodListOperator.add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(m);</a:t>
            </a: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AScopeNode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scopeNodeOperator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ScopeNodeOperator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methodListOperator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TreeBuilder.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.scopeNodeList.add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scopeNodeOperator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}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</a:t>
            </a:r>
            <a:r>
              <a:rPr lang="de-DE" dirty="0" err="1" smtClean="0"/>
              <a:t>ParseTree</a:t>
            </a:r>
            <a:endParaRPr lang="de-DE" dirty="0" smtClean="0"/>
          </a:p>
        </p:txBody>
      </p:sp>
      <p:sp>
        <p:nvSpPr>
          <p:cNvPr id="7" name="Pfeil nach rechts 6"/>
          <p:cNvSpPr/>
          <p:nvPr/>
        </p:nvSpPr>
        <p:spPr>
          <a:xfrm>
            <a:off x="35496" y="1124744"/>
            <a:ext cx="288032" cy="144016"/>
          </a:xfrm>
          <a:prstGeom prst="rightArrow">
            <a:avLst/>
          </a:prstGeom>
          <a:solidFill>
            <a:srgbClr val="FF0000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 nach rechts 7"/>
          <p:cNvSpPr/>
          <p:nvPr/>
        </p:nvSpPr>
        <p:spPr>
          <a:xfrm>
            <a:off x="35496" y="4725144"/>
            <a:ext cx="288032" cy="144016"/>
          </a:xfrm>
          <a:prstGeom prst="rightArrow">
            <a:avLst/>
          </a:prstGeom>
          <a:solidFill>
            <a:srgbClr val="FF0000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952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34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251521" y="692696"/>
            <a:ext cx="8784976" cy="5688631"/>
          </a:xfrm>
        </p:spPr>
        <p:txBody>
          <a:bodyPr tIns="36000" bIns="36000">
            <a:normAutofit/>
          </a:bodyPr>
          <a:lstStyle/>
          <a:p>
            <a:pPr marL="0" indent="0">
              <a:buNone/>
            </a:pP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ParseTree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parseTree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AScopeNode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scopeNodeList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final class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AMethodNode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methodListOperator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b="1" dirty="0">
              <a:solidFill>
                <a:srgbClr val="2A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ParseTree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end() {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AMethodNode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 =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MethodNodeEnd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methodListOperator.add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(m);</a:t>
            </a: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AScopeNode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scopeNodeOperator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ScopeNodeOperator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methodListOperator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TreeBuilder.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.scopeNodeList.add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scopeNodeOperator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parseTree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ParseTree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scopeNodeList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</a:t>
            </a:r>
            <a:r>
              <a:rPr lang="de-DE" dirty="0" err="1" smtClean="0"/>
              <a:t>ParseTree</a:t>
            </a:r>
            <a:endParaRPr lang="de-DE" dirty="0" smtClean="0"/>
          </a:p>
        </p:txBody>
      </p:sp>
      <p:sp>
        <p:nvSpPr>
          <p:cNvPr id="7" name="Pfeil nach rechts 6"/>
          <p:cNvSpPr/>
          <p:nvPr/>
        </p:nvSpPr>
        <p:spPr>
          <a:xfrm>
            <a:off x="35496" y="836712"/>
            <a:ext cx="288032" cy="144016"/>
          </a:xfrm>
          <a:prstGeom prst="rightArrow">
            <a:avLst/>
          </a:prstGeom>
          <a:solidFill>
            <a:srgbClr val="FF0000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 nach rechts 7"/>
          <p:cNvSpPr/>
          <p:nvPr/>
        </p:nvSpPr>
        <p:spPr>
          <a:xfrm>
            <a:off x="35496" y="5445224"/>
            <a:ext cx="288032" cy="144016"/>
          </a:xfrm>
          <a:prstGeom prst="rightArrow">
            <a:avLst/>
          </a:prstGeom>
          <a:solidFill>
            <a:srgbClr val="FF0000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777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35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251521" y="692696"/>
            <a:ext cx="8784976" cy="5688631"/>
          </a:xfrm>
        </p:spPr>
        <p:txBody>
          <a:bodyPr tIns="36000" bIns="36000">
            <a:normAutofit/>
          </a:bodyPr>
          <a:lstStyle/>
          <a:p>
            <a:pPr marL="0" indent="0">
              <a:buNone/>
            </a:pP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ParseTree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parseTree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AScopeNode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scopeNodeList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final class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AMethodNode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methodListOperator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b="1" dirty="0">
              <a:solidFill>
                <a:srgbClr val="2A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ParseTree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end() {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AMethodNode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 =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MethodNodeEnd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methodListOperator.add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(m);</a:t>
            </a: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AScopeNode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scopeNodeOperator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ScopeNodeOperator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methodListOperator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TreeBuilder.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.scopeNodeList.add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scopeNodeOperator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parseTree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ParseTree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scopeNodeList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TreeBuilder.this.parseTree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</a:t>
            </a:r>
            <a:r>
              <a:rPr lang="de-DE" dirty="0" err="1" smtClean="0"/>
              <a:t>ParseTree</a:t>
            </a:r>
            <a:endParaRPr lang="de-DE" dirty="0" smtClean="0"/>
          </a:p>
        </p:txBody>
      </p:sp>
      <p:sp>
        <p:nvSpPr>
          <p:cNvPr id="7" name="Pfeil nach rechts 6"/>
          <p:cNvSpPr/>
          <p:nvPr/>
        </p:nvSpPr>
        <p:spPr>
          <a:xfrm>
            <a:off x="35496" y="5733256"/>
            <a:ext cx="288032" cy="144016"/>
          </a:xfrm>
          <a:prstGeom prst="rightArrow">
            <a:avLst/>
          </a:prstGeom>
          <a:solidFill>
            <a:srgbClr val="FF0000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596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36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 smtClean="0"/>
              <a:t>Visitor</a:t>
            </a:r>
            <a:endParaRPr lang="de-DE" dirty="0" smtClean="0"/>
          </a:p>
          <a:p>
            <a:pPr lvl="2"/>
            <a:endParaRPr lang="de-DE" dirty="0" smtClean="0"/>
          </a:p>
          <a:p>
            <a:pPr lvl="2"/>
            <a:r>
              <a:rPr lang="de-DE" dirty="0" err="1" smtClean="0"/>
              <a:t>Visitor</a:t>
            </a:r>
            <a:r>
              <a:rPr lang="de-DE" dirty="0" smtClean="0"/>
              <a:t>-Pattern: Operationen in eine Objektstruktur integrieren ohne diese immer ändern zu müssen</a:t>
            </a:r>
          </a:p>
          <a:p>
            <a:pPr lvl="2"/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</a:t>
            </a:r>
            <a:r>
              <a:rPr lang="de-DE" dirty="0" err="1" smtClean="0"/>
              <a:t>Visitor</a:t>
            </a:r>
            <a:r>
              <a:rPr lang="de-DE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762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4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468313" y="764704"/>
            <a:ext cx="8207375" cy="5688632"/>
          </a:xfrm>
        </p:spPr>
        <p:txBody>
          <a:bodyPr>
            <a:normAutofit/>
          </a:bodyPr>
          <a:lstStyle/>
          <a:p>
            <a:r>
              <a:rPr lang="de-DE" dirty="0" smtClean="0"/>
              <a:t>Interne </a:t>
            </a:r>
            <a:r>
              <a:rPr lang="de-DE" dirty="0" smtClean="0"/>
              <a:t>DSL:</a:t>
            </a:r>
          </a:p>
          <a:p>
            <a:pPr lvl="2"/>
            <a:r>
              <a:rPr lang="de-DE" dirty="0" smtClean="0"/>
              <a:t>Vorhandene Wirtssprache abwandeln</a:t>
            </a:r>
          </a:p>
          <a:p>
            <a:pPr lvl="2">
              <a:buFont typeface="Wingdings"/>
              <a:buChar char="à"/>
            </a:pPr>
            <a:r>
              <a:rPr lang="de-DE" dirty="0" smtClean="0">
                <a:sym typeface="Wingdings" panose="05000000000000000000" pitchFamily="2" charset="2"/>
              </a:rPr>
              <a:t> An Wirtssprache gebunden</a:t>
            </a:r>
          </a:p>
          <a:p>
            <a:pPr lvl="2">
              <a:buFont typeface="Wingdings"/>
              <a:buChar char="à"/>
            </a:pP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smtClean="0">
                <a:sym typeface="Wingdings" panose="05000000000000000000" pitchFamily="2" charset="2"/>
              </a:rPr>
              <a:t>vorhandenen Werkzeuge können genutzt werden</a:t>
            </a:r>
          </a:p>
          <a:p>
            <a:pPr lvl="2"/>
            <a:r>
              <a:rPr lang="de-DE" dirty="0" smtClean="0">
                <a:sym typeface="Wingdings" panose="05000000000000000000" pitchFamily="2" charset="2"/>
              </a:rPr>
              <a:t>Beispiel: </a:t>
            </a:r>
            <a:r>
              <a:rPr lang="de-DE" dirty="0" err="1" smtClean="0">
                <a:sym typeface="Wingdings" panose="05000000000000000000" pitchFamily="2" charset="2"/>
              </a:rPr>
              <a:t>JMock</a:t>
            </a:r>
            <a:endParaRPr lang="de-DE" dirty="0" smtClean="0">
              <a:sym typeface="Wingdings" panose="05000000000000000000" pitchFamily="2" charset="2"/>
            </a:endParaRPr>
          </a:p>
          <a:p>
            <a:pPr lvl="2">
              <a:buFont typeface="Wingdings"/>
              <a:buChar char="à"/>
            </a:pPr>
            <a:endParaRPr lang="de-DE" dirty="0" smtClean="0"/>
          </a:p>
          <a:p>
            <a:r>
              <a:rPr lang="de-DE" dirty="0" smtClean="0"/>
              <a:t>Externe DSL:</a:t>
            </a:r>
          </a:p>
          <a:p>
            <a:pPr lvl="2"/>
            <a:r>
              <a:rPr lang="de-DE" dirty="0" smtClean="0"/>
              <a:t>Unabhängige Sprache</a:t>
            </a:r>
          </a:p>
          <a:p>
            <a:pPr lvl="2">
              <a:buFont typeface="Wingdings"/>
              <a:buChar char="à"/>
            </a:pPr>
            <a:r>
              <a:rPr lang="de-DE" smtClean="0">
                <a:sym typeface="Wingdings" panose="05000000000000000000" pitchFamily="2" charset="2"/>
              </a:rPr>
              <a:t> Viele Gestaltungsmöglichkeiten</a:t>
            </a:r>
            <a:endParaRPr lang="de-DE" dirty="0" smtClean="0">
              <a:sym typeface="Wingdings" panose="05000000000000000000" pitchFamily="2" charset="2"/>
            </a:endParaRPr>
          </a:p>
          <a:p>
            <a:pPr lvl="2">
              <a:buFont typeface="Wingdings"/>
              <a:buChar char="à"/>
            </a:pPr>
            <a:r>
              <a:rPr lang="de-DE" dirty="0" smtClean="0"/>
              <a:t> Werkzeuge können generiert werden</a:t>
            </a:r>
            <a:endParaRPr lang="de-DE" dirty="0" smtClean="0"/>
          </a:p>
          <a:p>
            <a:pPr lvl="2"/>
            <a:r>
              <a:rPr lang="de-DE" dirty="0"/>
              <a:t> </a:t>
            </a:r>
            <a:r>
              <a:rPr lang="de-DE" dirty="0" smtClean="0"/>
              <a:t>Beispiel: </a:t>
            </a:r>
            <a:r>
              <a:rPr lang="de-DE" dirty="0" err="1" smtClean="0"/>
              <a:t>make</a:t>
            </a:r>
            <a:endParaRPr lang="de-DE" dirty="0" smtClean="0"/>
          </a:p>
          <a:p>
            <a:pPr lvl="2">
              <a:buFont typeface="Wingdings"/>
              <a:buChar char="à"/>
            </a:pP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1. Einführung – </a:t>
            </a:r>
            <a:r>
              <a:rPr lang="de-DE" dirty="0" smtClean="0"/>
              <a:t>Begriffe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32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5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Chaining</a:t>
            </a:r>
            <a:r>
              <a:rPr lang="de-DE" dirty="0" smtClean="0"/>
              <a:t>:</a:t>
            </a:r>
          </a:p>
          <a:p>
            <a:pPr lvl="2"/>
            <a:r>
              <a:rPr lang="de-DE" dirty="0" smtClean="0"/>
              <a:t>Aneinanderreihen von Methoden</a:t>
            </a:r>
          </a:p>
          <a:p>
            <a:pPr lvl="2"/>
            <a:r>
              <a:rPr lang="de-DE" dirty="0" smtClean="0"/>
              <a:t>Erhöht Sprachfluss und Lesbarkeit</a:t>
            </a:r>
          </a:p>
          <a:p>
            <a:pPr lvl="2"/>
            <a:endParaRPr lang="de-DE" dirty="0"/>
          </a:p>
          <a:p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Scoping</a:t>
            </a:r>
            <a:r>
              <a:rPr lang="de-DE" dirty="0" smtClean="0"/>
              <a:t>:</a:t>
            </a:r>
          </a:p>
          <a:p>
            <a:pPr lvl="2"/>
            <a:r>
              <a:rPr lang="de-DE" dirty="0" smtClean="0"/>
              <a:t>Speichern von Zwischenergebnissen</a:t>
            </a:r>
          </a:p>
          <a:p>
            <a:pPr lvl="2"/>
            <a:r>
              <a:rPr lang="de-DE" dirty="0" smtClean="0"/>
              <a:t>Aufrufreihenfolge</a:t>
            </a:r>
          </a:p>
          <a:p>
            <a:pPr lvl="2"/>
            <a:endParaRPr lang="de-DE" dirty="0"/>
          </a:p>
          <a:p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Nesting</a:t>
            </a:r>
            <a:r>
              <a:rPr lang="de-DE" dirty="0" smtClean="0"/>
              <a:t>:</a:t>
            </a:r>
          </a:p>
          <a:p>
            <a:pPr lvl="2"/>
            <a:r>
              <a:rPr lang="de-DE" dirty="0" smtClean="0"/>
              <a:t>Verschachteln von Funktionen</a:t>
            </a:r>
          </a:p>
          <a:p>
            <a:pPr lvl="2"/>
            <a:r>
              <a:rPr lang="de-DE" dirty="0" smtClean="0"/>
              <a:t>Rekursive Aufrufe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1. Einführung – </a:t>
            </a:r>
            <a:r>
              <a:rPr lang="de-DE" dirty="0" smtClean="0"/>
              <a:t>Begriffe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288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 der Arbeit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Generator für interne Java-DSLs</a:t>
            </a:r>
          </a:p>
          <a:p>
            <a:pPr lvl="1"/>
            <a:r>
              <a:rPr lang="de-DE" dirty="0" smtClean="0"/>
              <a:t>Grammatik definiert durch Interfaces</a:t>
            </a:r>
          </a:p>
          <a:p>
            <a:pPr lvl="1"/>
            <a:r>
              <a:rPr lang="de-DE" dirty="0" smtClean="0"/>
              <a:t>Datenstrukturen durch manuelle Implementierung</a:t>
            </a:r>
          </a:p>
          <a:p>
            <a:r>
              <a:rPr lang="de-DE" dirty="0" smtClean="0"/>
              <a:t>Vereinfachung der Implementierung?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67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Implementierungstechniken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Definition der Sprache</a:t>
            </a:r>
          </a:p>
          <a:p>
            <a:r>
              <a:rPr lang="de-DE" dirty="0" err="1" smtClean="0"/>
              <a:t>Tree-Builder</a:t>
            </a:r>
            <a:r>
              <a:rPr lang="de-DE" dirty="0" smtClean="0"/>
              <a:t> und Scopes</a:t>
            </a:r>
          </a:p>
          <a:p>
            <a:r>
              <a:rPr lang="de-DE" dirty="0" err="1" smtClean="0"/>
              <a:t>ParseTree</a:t>
            </a:r>
            <a:endParaRPr lang="de-DE" dirty="0" smtClean="0"/>
          </a:p>
          <a:p>
            <a:r>
              <a:rPr lang="de-DE" dirty="0" err="1" smtClean="0"/>
              <a:t>Visitor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383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8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Definition der Sprache durch Interfaces</a:t>
            </a:r>
          </a:p>
          <a:p>
            <a:pPr lvl="1">
              <a:buFont typeface="Wingdings"/>
              <a:buChar char="à"/>
            </a:pPr>
            <a:r>
              <a:rPr lang="de-DE" dirty="0" smtClean="0">
                <a:sym typeface="Wingdings" panose="05000000000000000000" pitchFamily="2" charset="2"/>
              </a:rPr>
              <a:t>Trennung von Definition und Implementierung</a:t>
            </a:r>
          </a:p>
          <a:p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Definition der Sprache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397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9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Definition der Sprache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660" y="1057662"/>
            <a:ext cx="6437366" cy="3163426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95536" y="1733901"/>
            <a:ext cx="47525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expr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expr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(Expression)</a:t>
            </a:r>
          </a:p>
          <a:p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plus(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plus(Expression)</a:t>
            </a:r>
          </a:p>
          <a:p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minus(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minus(Expression)</a:t>
            </a:r>
          </a:p>
          <a:p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times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times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(Expression)</a:t>
            </a:r>
          </a:p>
          <a:p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end()</a:t>
            </a:r>
            <a:endParaRPr lang="de-DE" dirty="0">
              <a:latin typeface="Courier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85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mbria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1660</Words>
  <Application>Microsoft Office PowerPoint</Application>
  <PresentationFormat>Bildschirmpräsentation (4:3)</PresentationFormat>
  <Paragraphs>558</Paragraphs>
  <Slides>36</Slides>
  <Notes>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36</vt:i4>
      </vt:variant>
    </vt:vector>
  </HeadingPairs>
  <TitlesOfParts>
    <vt:vector size="37" baseType="lpstr">
      <vt:lpstr>Larissa</vt:lpstr>
      <vt:lpstr>Automatisierte Implementierung interner Java-DSLs</vt:lpstr>
      <vt:lpstr>Inhalt</vt:lpstr>
      <vt:lpstr>PowerPoint-Präsentation</vt:lpstr>
      <vt:lpstr>PowerPoint-Präsentation</vt:lpstr>
      <vt:lpstr>PowerPoint-Präsentation</vt:lpstr>
      <vt:lpstr>Ziel der Arbeit</vt:lpstr>
      <vt:lpstr>Implementierungstechniken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Automatisierte Implementierung interner Java-DSLs</dc:title>
  <dc:creator>Daniel Fritz</dc:creator>
  <cp:lastModifiedBy>Daniel</cp:lastModifiedBy>
  <cp:revision>101</cp:revision>
  <dcterms:created xsi:type="dcterms:W3CDTF">2016-05-23T12:52:30Z</dcterms:created>
  <dcterms:modified xsi:type="dcterms:W3CDTF">2016-05-29T22:04:39Z</dcterms:modified>
</cp:coreProperties>
</file>