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39"/>
  </p:notesMasterIdLst>
  <p:sldIdLst>
    <p:sldId id="256" r:id="rId2"/>
    <p:sldId id="257" r:id="rId3"/>
    <p:sldId id="294" r:id="rId4"/>
    <p:sldId id="295" r:id="rId5"/>
    <p:sldId id="296" r:id="rId6"/>
    <p:sldId id="260" r:id="rId7"/>
    <p:sldId id="258" r:id="rId8"/>
    <p:sldId id="259" r:id="rId9"/>
    <p:sldId id="261" r:id="rId10"/>
    <p:sldId id="263" r:id="rId11"/>
    <p:sldId id="264" r:id="rId12"/>
    <p:sldId id="265" r:id="rId13"/>
    <p:sldId id="266" r:id="rId14"/>
    <p:sldId id="278" r:id="rId15"/>
    <p:sldId id="292" r:id="rId16"/>
    <p:sldId id="297" r:id="rId17"/>
    <p:sldId id="267" r:id="rId18"/>
    <p:sldId id="279" r:id="rId19"/>
    <p:sldId id="272" r:id="rId20"/>
    <p:sldId id="273" r:id="rId21"/>
    <p:sldId id="270" r:id="rId22"/>
    <p:sldId id="274" r:id="rId23"/>
    <p:sldId id="275" r:id="rId24"/>
    <p:sldId id="276" r:id="rId25"/>
    <p:sldId id="269" r:id="rId26"/>
    <p:sldId id="277" r:id="rId27"/>
    <p:sldId id="282" r:id="rId28"/>
    <p:sldId id="283" r:id="rId29"/>
    <p:sldId id="284" r:id="rId30"/>
    <p:sldId id="285" r:id="rId31"/>
    <p:sldId id="287" r:id="rId32"/>
    <p:sldId id="288" r:id="rId33"/>
    <p:sldId id="289" r:id="rId34"/>
    <p:sldId id="290" r:id="rId35"/>
    <p:sldId id="291" r:id="rId36"/>
    <p:sldId id="286" r:id="rId37"/>
    <p:sldId id="293" r:id="rId38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8" autoAdjust="0"/>
    <p:restoredTop sz="93245" autoAdjust="0"/>
  </p:normalViewPr>
  <p:slideViewPr>
    <p:cSldViewPr>
      <p:cViewPr varScale="1">
        <p:scale>
          <a:sx n="82" d="100"/>
          <a:sy n="82" d="100"/>
        </p:scale>
        <p:origin x="-917" y="-9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5D384B-F853-4A9F-BF03-AA7E32D1363F}" type="datetimeFigureOut">
              <a:rPr lang="de-DE" smtClean="0"/>
              <a:t>30.05.2016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A0C403-713C-49DD-A81D-B6A7496DC8D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50442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[…] gebunden </a:t>
            </a:r>
            <a:r>
              <a:rPr lang="de-DE" dirty="0" smtClean="0">
                <a:sym typeface="Wingdings" panose="05000000000000000000" pitchFamily="2" charset="2"/>
              </a:rPr>
              <a:t> schränkt Gestaltungsmöglichkeiten der DSL ein,</a:t>
            </a:r>
            <a:r>
              <a:rPr lang="de-DE" baseline="0" dirty="0" smtClean="0">
                <a:sym typeface="Wingdings" panose="05000000000000000000" pitchFamily="2" charset="2"/>
              </a:rPr>
              <a:t> erleichtert aber auch das Erlernen, weil bekannte Konzepte verwendet werden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A0C403-713C-49DD-A81D-B6A7496DC8D1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74000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Hier: generischer Typparameter</a:t>
            </a:r>
            <a:r>
              <a:rPr lang="de-DE" baseline="0" dirty="0" smtClean="0"/>
              <a:t> für echte Unabhängigkeit von Sprache und Implementierung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A0C403-713C-49DD-A81D-B6A7496DC8D1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57572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Damit eine Anweisung „verstanden“</a:t>
            </a:r>
            <a:r>
              <a:rPr lang="de-DE" baseline="0" dirty="0" smtClean="0"/>
              <a:t> werden kann, muss sie zerlegt und in eine Datenstruktur abgelegt werden.</a:t>
            </a:r>
          </a:p>
          <a:p>
            <a:r>
              <a:rPr lang="de-DE" baseline="0" dirty="0" smtClean="0"/>
              <a:t>Dabei müssen die Reihenfolge der Teile und ihre Beziehungen </a:t>
            </a:r>
            <a:r>
              <a:rPr lang="de-DE" baseline="0" smtClean="0"/>
              <a:t>erhalten bleiben.</a:t>
            </a:r>
            <a:endParaRPr lang="de-DE" dirty="0" smtClean="0"/>
          </a:p>
          <a:p>
            <a:r>
              <a:rPr lang="de-DE" dirty="0" err="1" smtClean="0"/>
              <a:t>Tree-Builder</a:t>
            </a:r>
            <a:r>
              <a:rPr lang="de-DE" dirty="0" smtClean="0"/>
              <a:t> erstellt aus der Eingabe ein Parse-</a:t>
            </a:r>
            <a:r>
              <a:rPr lang="de-DE" dirty="0" err="1" smtClean="0"/>
              <a:t>Tree</a:t>
            </a:r>
            <a:r>
              <a:rPr lang="de-DE" dirty="0" smtClean="0"/>
              <a:t>-Objekt, welches</a:t>
            </a:r>
            <a:r>
              <a:rPr lang="de-DE" baseline="0" dirty="0" smtClean="0"/>
              <a:t> mit einem </a:t>
            </a:r>
            <a:r>
              <a:rPr lang="de-DE" baseline="0" dirty="0" err="1" smtClean="0"/>
              <a:t>Visitor</a:t>
            </a:r>
            <a:r>
              <a:rPr lang="de-DE" baseline="0" dirty="0" smtClean="0"/>
              <a:t> weiterverarbeitet werden kann.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A0C403-713C-49DD-A81D-B6A7496DC8D1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6188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A0C403-713C-49DD-A81D-B6A7496DC8D1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57572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de-DE" dirty="0" err="1" smtClean="0"/>
              <a:t>Finishing</a:t>
            </a:r>
            <a:r>
              <a:rPr lang="de-DE" dirty="0" smtClean="0"/>
              <a:t>-problem hier mit end()-Method</a:t>
            </a:r>
            <a:r>
              <a:rPr lang="de-DE" baseline="0" dirty="0" smtClean="0"/>
              <a:t>e gelöst; alternativ wäre auch </a:t>
            </a:r>
            <a:r>
              <a:rPr lang="de-DE" baseline="0" dirty="0" err="1" smtClean="0"/>
              <a:t>get</a:t>
            </a:r>
            <a:r>
              <a:rPr lang="de-DE" baseline="0" dirty="0" smtClean="0"/>
              <a:t>() möglich.</a:t>
            </a:r>
          </a:p>
          <a:p>
            <a:pPr marL="228600" indent="-228600">
              <a:buAutoNum type="arabicPeriod"/>
            </a:pPr>
            <a:r>
              <a:rPr lang="de-DE" baseline="0" dirty="0" smtClean="0"/>
              <a:t>Bei der automatischen Generierung konnte aus zeitlichen Gründen auf den generischer Typ-Parameter verzichtet, da ansonsten die Komplexität zu hoch gewesen wäre. Stattdessen wurde </a:t>
            </a:r>
            <a:r>
              <a:rPr lang="de-DE" baseline="0" dirty="0" err="1" smtClean="0"/>
              <a:t>ParseTree</a:t>
            </a:r>
            <a:r>
              <a:rPr lang="de-DE" baseline="0" dirty="0" smtClean="0"/>
              <a:t> als Ergebnis-Typ eines DSL-Ausdrucks gewählt.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A0C403-713C-49DD-A81D-B6A7496DC8D1}" type="slidenum">
              <a:rPr lang="de-DE" smtClean="0"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55379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Cambria" panose="02040503050406030204" pitchFamily="18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115616" y="3886200"/>
            <a:ext cx="691276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Cambria" panose="02040503050406030204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31.05.2016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Daniel Fritz, HTWG Konstanz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8C9F7-5955-4422-87CA-C4EB28FDAF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5839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215008"/>
          </a:xfrm>
        </p:spPr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31.05.2016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Daniel Fritz, HTWG Konstanz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8C9F7-5955-4422-87CA-C4EB28FDAF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1223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31.05.2016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Daniel Fritz, HTWG Konstanz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8C9F7-5955-4422-87CA-C4EB28FDAF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3136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31.05.2016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Daniel Fritz, HTWG Konstanz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8C9F7-5955-4422-87CA-C4EB28FDAF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5166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31.05.2016</a:t>
            </a:r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Daniel Fritz, HTWG Konstanz</a:t>
            </a:r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8C9F7-5955-4422-87CA-C4EB28FDAF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6425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31.05.2016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Daniel Fritz, HTWG Konstanz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8C9F7-5955-4422-87CA-C4EB28FDAF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9101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31.05.2016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Daniel Fritz, HTWG Konstanz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8C9F7-5955-4422-87CA-C4EB28FDAF6D}" type="slidenum">
              <a:rPr lang="de-DE" smtClean="0"/>
              <a:t>‹Nr.›</a:t>
            </a:fld>
            <a:endParaRPr lang="de-DE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/>
          </p:nvPr>
        </p:nvSpPr>
        <p:spPr>
          <a:xfrm>
            <a:off x="468313" y="764705"/>
            <a:ext cx="8207375" cy="5472584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cxnSp>
        <p:nvCxnSpPr>
          <p:cNvPr id="8" name="Gerade Verbindung 7"/>
          <p:cNvCxnSpPr/>
          <p:nvPr userDrawn="1"/>
        </p:nvCxnSpPr>
        <p:spPr>
          <a:xfrm>
            <a:off x="467544" y="548680"/>
            <a:ext cx="820891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platzhalter 9"/>
          <p:cNvSpPr>
            <a:spLocks noGrp="1"/>
          </p:cNvSpPr>
          <p:nvPr>
            <p:ph type="body" sz="quarter" idx="14"/>
          </p:nvPr>
        </p:nvSpPr>
        <p:spPr>
          <a:xfrm>
            <a:off x="468313" y="115888"/>
            <a:ext cx="8208143" cy="360362"/>
          </a:xfrm>
        </p:spPr>
        <p:txBody>
          <a:bodyPr/>
          <a:lstStyle>
            <a:lvl1pPr marL="0" indent="0">
              <a:buNone/>
              <a:defRPr sz="1800" b="1"/>
            </a:lvl1pPr>
          </a:lstStyle>
          <a:p>
            <a:pPr lvl="0"/>
            <a:r>
              <a:rPr lang="de-DE" dirty="0" smtClean="0"/>
              <a:t>Textmasterformat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55100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31.05.2016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Daniel Fritz, HTWG Konstanz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8C9F7-5955-4422-87CA-C4EB28FDAF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5232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31.05.2016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Daniel Fritz, HTWG Konstanz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8C9F7-5955-4422-87CA-C4EB28FDAF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7596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smtClean="0"/>
              <a:t>31.05.2016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smtClean="0"/>
              <a:t>Daniel Fritz, HTWG Konstanz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58C9F7-5955-4422-87CA-C4EB28FDAF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2554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Cambria" panose="02040503050406030204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Automatisierte Implementierung interner Java-DSLs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Präsentation zur Masterarbeit von Daniel Fritz</a:t>
            </a:r>
          </a:p>
          <a:p>
            <a:r>
              <a:rPr lang="de-DE" dirty="0" smtClean="0"/>
              <a:t>31.05.2016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8634" y="764704"/>
            <a:ext cx="3996444" cy="1073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326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31.05.2016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Daniel Fritz, HTWG Konstanz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8C9F7-5955-4422-87CA-C4EB28FDAF6D}" type="slidenum">
              <a:rPr lang="de-DE" smtClean="0"/>
              <a:t>10</a:t>
            </a:fld>
            <a:endParaRPr lang="de-DE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2. Implementierungstechniken – Definition der Sprache</a:t>
            </a: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5220072" y="4435088"/>
            <a:ext cx="36724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  <a:latin typeface="Courier" pitchFamily="49" charset="0"/>
                <a:cs typeface="Courier New" panose="02070309020205020404" pitchFamily="49" charset="0"/>
              </a:rPr>
              <a:t>Interface </a:t>
            </a:r>
            <a:r>
              <a:rPr lang="de-DE" dirty="0" err="1" smtClean="0">
                <a:solidFill>
                  <a:srgbClr val="FF0000"/>
                </a:solidFill>
                <a:latin typeface="Courier" pitchFamily="49" charset="0"/>
                <a:cs typeface="Courier New" panose="02070309020205020404" pitchFamily="49" charset="0"/>
              </a:rPr>
              <a:t>Divided</a:t>
            </a:r>
            <a:r>
              <a:rPr lang="de-DE" dirty="0" smtClean="0">
                <a:solidFill>
                  <a:srgbClr val="FF0000"/>
                </a:solidFill>
                <a:latin typeface="Courier" pitchFamily="49" charset="0"/>
                <a:cs typeface="Courier New" panose="02070309020205020404" pitchFamily="49" charset="0"/>
              </a:rPr>
              <a:t> {</a:t>
            </a:r>
          </a:p>
          <a:p>
            <a:pPr lvl="1"/>
            <a:r>
              <a:rPr lang="de-DE" dirty="0" err="1" smtClean="0">
                <a:latin typeface="Courier" pitchFamily="49" charset="0"/>
                <a:cs typeface="Courier New" panose="02070309020205020404" pitchFamily="49" charset="0"/>
              </a:rPr>
              <a:t>divided</a:t>
            </a:r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(</a:t>
            </a:r>
            <a:r>
              <a:rPr lang="de-DE" dirty="0" err="1" smtClean="0">
                <a:latin typeface="Courier" pitchFamily="49" charset="0"/>
                <a:cs typeface="Courier New" panose="02070309020205020404" pitchFamily="49" charset="0"/>
              </a:rPr>
              <a:t>int</a:t>
            </a:r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de-DE" dirty="0" err="1" smtClean="0">
                <a:latin typeface="Courier" pitchFamily="49" charset="0"/>
                <a:cs typeface="Courier New" panose="02070309020205020404" pitchFamily="49" charset="0"/>
              </a:rPr>
              <a:t>divided</a:t>
            </a:r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(Expression) </a:t>
            </a:r>
            <a:r>
              <a:rPr lang="de-DE" dirty="0" smtClean="0">
                <a:solidFill>
                  <a:srgbClr val="FF0000"/>
                </a:solidFill>
                <a:latin typeface="Courier" pitchFamily="49" charset="0"/>
                <a:cs typeface="Courier New" panose="02070309020205020404" pitchFamily="49" charset="0"/>
              </a:rPr>
              <a:t>}</a:t>
            </a:r>
            <a:endParaRPr lang="de-DE" dirty="0" smtClean="0">
              <a:solidFill>
                <a:srgbClr val="FF0000"/>
              </a:solidFill>
              <a:latin typeface="Courier" pitchFamily="49" charset="0"/>
            </a:endParaRPr>
          </a:p>
          <a:p>
            <a:endParaRPr lang="de-DE" dirty="0">
              <a:solidFill>
                <a:srgbClr val="FF0000"/>
              </a:solidFill>
              <a:latin typeface="Courier" pitchFamily="49" charset="0"/>
            </a:endParaRPr>
          </a:p>
          <a:p>
            <a:r>
              <a:rPr lang="de-DE" dirty="0" smtClean="0">
                <a:solidFill>
                  <a:srgbClr val="FF0000"/>
                </a:solidFill>
                <a:latin typeface="Courier" pitchFamily="49" charset="0"/>
              </a:rPr>
              <a:t>Interface End {</a:t>
            </a:r>
          </a:p>
          <a:p>
            <a:pPr lvl="1"/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end()</a:t>
            </a:r>
            <a:r>
              <a:rPr lang="de-DE" dirty="0" smtClean="0">
                <a:latin typeface="Courier" pitchFamily="49" charset="0"/>
              </a:rPr>
              <a:t> </a:t>
            </a:r>
            <a:r>
              <a:rPr lang="de-DE" dirty="0" smtClean="0">
                <a:solidFill>
                  <a:srgbClr val="FF0000"/>
                </a:solidFill>
                <a:latin typeface="Courier" pitchFamily="49" charset="0"/>
              </a:rPr>
              <a:t>}</a:t>
            </a:r>
            <a:endParaRPr lang="de-DE" dirty="0" smtClean="0">
              <a:solidFill>
                <a:srgbClr val="FF0000"/>
              </a:solidFill>
              <a:latin typeface="Courier" pitchFamily="49" charset="0"/>
              <a:cs typeface="Courier New" panose="02070309020205020404" pitchFamily="49" charset="0"/>
            </a:endParaRPr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9660" y="1057662"/>
            <a:ext cx="6437366" cy="3163426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398235" y="1942097"/>
            <a:ext cx="475252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  <a:latin typeface="Courier" pitchFamily="49" charset="0"/>
                <a:cs typeface="Courier New" panose="02070309020205020404" pitchFamily="49" charset="0"/>
              </a:rPr>
              <a:t>Interface </a:t>
            </a:r>
            <a:r>
              <a:rPr lang="de-DE" dirty="0" err="1" smtClean="0">
                <a:solidFill>
                  <a:srgbClr val="FF0000"/>
                </a:solidFill>
                <a:latin typeface="Courier" pitchFamily="49" charset="0"/>
                <a:cs typeface="Courier New" panose="02070309020205020404" pitchFamily="49" charset="0"/>
              </a:rPr>
              <a:t>Expr</a:t>
            </a:r>
            <a:r>
              <a:rPr lang="de-DE" dirty="0" smtClean="0">
                <a:solidFill>
                  <a:srgbClr val="FF0000"/>
                </a:solidFill>
                <a:latin typeface="Courier" pitchFamily="49" charset="0"/>
                <a:cs typeface="Courier New" panose="02070309020205020404" pitchFamily="49" charset="0"/>
              </a:rPr>
              <a:t> {</a:t>
            </a:r>
          </a:p>
          <a:p>
            <a:pPr lvl="1"/>
            <a:r>
              <a:rPr lang="de-DE" dirty="0" err="1" smtClean="0">
                <a:latin typeface="Courier" pitchFamily="49" charset="0"/>
                <a:cs typeface="Courier New" panose="02070309020205020404" pitchFamily="49" charset="0"/>
              </a:rPr>
              <a:t>expr</a:t>
            </a:r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(</a:t>
            </a:r>
            <a:r>
              <a:rPr lang="de-DE" dirty="0" err="1" smtClean="0">
                <a:latin typeface="Courier" pitchFamily="49" charset="0"/>
                <a:cs typeface="Courier New" panose="02070309020205020404" pitchFamily="49" charset="0"/>
              </a:rPr>
              <a:t>int</a:t>
            </a:r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de-DE" dirty="0" err="1" smtClean="0">
                <a:latin typeface="Courier" pitchFamily="49" charset="0"/>
                <a:cs typeface="Courier New" panose="02070309020205020404" pitchFamily="49" charset="0"/>
              </a:rPr>
              <a:t>expr</a:t>
            </a:r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(Expression) </a:t>
            </a:r>
            <a:r>
              <a:rPr lang="de-DE" dirty="0" smtClean="0">
                <a:solidFill>
                  <a:srgbClr val="FF0000"/>
                </a:solidFill>
                <a:latin typeface="Courier" pitchFamily="49" charset="0"/>
                <a:cs typeface="Courier New" panose="02070309020205020404" pitchFamily="49" charset="0"/>
              </a:rPr>
              <a:t>}</a:t>
            </a:r>
          </a:p>
          <a:p>
            <a:endParaRPr lang="de-DE" dirty="0" smtClean="0">
              <a:solidFill>
                <a:srgbClr val="FF0000"/>
              </a:solidFill>
              <a:latin typeface="Courier" pitchFamily="49" charset="0"/>
              <a:cs typeface="Courier New" panose="02070309020205020404" pitchFamily="49" charset="0"/>
            </a:endParaRPr>
          </a:p>
          <a:p>
            <a:r>
              <a:rPr lang="de-DE" dirty="0" smtClean="0">
                <a:solidFill>
                  <a:srgbClr val="FF0000"/>
                </a:solidFill>
                <a:latin typeface="Courier" pitchFamily="49" charset="0"/>
                <a:cs typeface="Courier New" panose="02070309020205020404" pitchFamily="49" charset="0"/>
              </a:rPr>
              <a:t>Interface Plus {</a:t>
            </a:r>
          </a:p>
          <a:p>
            <a:pPr lvl="1"/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plus(</a:t>
            </a:r>
            <a:r>
              <a:rPr lang="de-DE" dirty="0" err="1" smtClean="0">
                <a:latin typeface="Courier" pitchFamily="49" charset="0"/>
                <a:cs typeface="Courier New" panose="02070309020205020404" pitchFamily="49" charset="0"/>
              </a:rPr>
              <a:t>int</a:t>
            </a:r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plus(Expression) </a:t>
            </a:r>
            <a:r>
              <a:rPr lang="de-DE" dirty="0" smtClean="0">
                <a:solidFill>
                  <a:srgbClr val="FF0000"/>
                </a:solidFill>
                <a:latin typeface="Courier" pitchFamily="49" charset="0"/>
                <a:cs typeface="Courier New" panose="02070309020205020404" pitchFamily="49" charset="0"/>
              </a:rPr>
              <a:t>}</a:t>
            </a:r>
          </a:p>
          <a:p>
            <a:endParaRPr lang="de-DE" dirty="0" smtClean="0">
              <a:solidFill>
                <a:srgbClr val="FF0000"/>
              </a:solidFill>
              <a:latin typeface="Courier" pitchFamily="49" charset="0"/>
              <a:cs typeface="Courier New" panose="02070309020205020404" pitchFamily="49" charset="0"/>
            </a:endParaRPr>
          </a:p>
          <a:p>
            <a:r>
              <a:rPr lang="de-DE" dirty="0" smtClean="0">
                <a:solidFill>
                  <a:srgbClr val="FF0000"/>
                </a:solidFill>
                <a:latin typeface="Courier" pitchFamily="49" charset="0"/>
                <a:cs typeface="Courier New" panose="02070309020205020404" pitchFamily="49" charset="0"/>
              </a:rPr>
              <a:t>Interface Minus {</a:t>
            </a:r>
          </a:p>
          <a:p>
            <a:pPr lvl="1"/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minus(</a:t>
            </a:r>
            <a:r>
              <a:rPr lang="de-DE" dirty="0" err="1" smtClean="0">
                <a:latin typeface="Courier" pitchFamily="49" charset="0"/>
                <a:cs typeface="Courier New" panose="02070309020205020404" pitchFamily="49" charset="0"/>
              </a:rPr>
              <a:t>int</a:t>
            </a:r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minus(Expression) </a:t>
            </a:r>
            <a:r>
              <a:rPr lang="de-DE" dirty="0" smtClean="0">
                <a:solidFill>
                  <a:srgbClr val="FF0000"/>
                </a:solidFill>
                <a:latin typeface="Courier" pitchFamily="49" charset="0"/>
                <a:cs typeface="Courier New" panose="02070309020205020404" pitchFamily="49" charset="0"/>
              </a:rPr>
              <a:t>}</a:t>
            </a:r>
          </a:p>
          <a:p>
            <a:endParaRPr lang="de-DE" dirty="0" smtClean="0">
              <a:solidFill>
                <a:srgbClr val="FF0000"/>
              </a:solidFill>
              <a:latin typeface="Courier" pitchFamily="49" charset="0"/>
              <a:cs typeface="Courier New" panose="02070309020205020404" pitchFamily="49" charset="0"/>
            </a:endParaRPr>
          </a:p>
          <a:p>
            <a:r>
              <a:rPr lang="de-DE" dirty="0" smtClean="0">
                <a:solidFill>
                  <a:srgbClr val="FF0000"/>
                </a:solidFill>
                <a:latin typeface="Courier" pitchFamily="49" charset="0"/>
                <a:cs typeface="Courier New" panose="02070309020205020404" pitchFamily="49" charset="0"/>
              </a:rPr>
              <a:t>Interface Times {</a:t>
            </a:r>
          </a:p>
          <a:p>
            <a:pPr lvl="1"/>
            <a:r>
              <a:rPr lang="de-DE" dirty="0" err="1" smtClean="0">
                <a:latin typeface="Courier" pitchFamily="49" charset="0"/>
                <a:cs typeface="Courier New" panose="02070309020205020404" pitchFamily="49" charset="0"/>
              </a:rPr>
              <a:t>times</a:t>
            </a:r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(</a:t>
            </a:r>
            <a:r>
              <a:rPr lang="de-DE" dirty="0" err="1" smtClean="0">
                <a:latin typeface="Courier" pitchFamily="49" charset="0"/>
                <a:cs typeface="Courier New" panose="02070309020205020404" pitchFamily="49" charset="0"/>
              </a:rPr>
              <a:t>int</a:t>
            </a:r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de-DE" dirty="0" err="1" smtClean="0">
                <a:latin typeface="Courier" pitchFamily="49" charset="0"/>
                <a:cs typeface="Courier New" panose="02070309020205020404" pitchFamily="49" charset="0"/>
              </a:rPr>
              <a:t>times</a:t>
            </a:r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(Expression) </a:t>
            </a:r>
            <a:r>
              <a:rPr lang="de-DE" dirty="0" smtClean="0">
                <a:solidFill>
                  <a:srgbClr val="FF0000"/>
                </a:solidFill>
                <a:latin typeface="Courier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48404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31.05.2016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Daniel Fritz, HTWG Konstanz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8C9F7-5955-4422-87CA-C4EB28FDAF6D}" type="slidenum">
              <a:rPr lang="de-DE" smtClean="0"/>
              <a:t>11</a:t>
            </a:fld>
            <a:endParaRPr lang="de-DE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2. Implementierungstechniken – Definition der Sprache</a:t>
            </a: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5220072" y="4435088"/>
            <a:ext cx="36724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dirty="0">
              <a:solidFill>
                <a:srgbClr val="FF0000"/>
              </a:solidFill>
              <a:latin typeface="Courier" pitchFamily="49" charset="0"/>
            </a:endParaRPr>
          </a:p>
          <a:p>
            <a:r>
              <a:rPr lang="de-DE" dirty="0" smtClean="0">
                <a:latin typeface="Courier" pitchFamily="49" charset="0"/>
              </a:rPr>
              <a:t>Interface End {</a:t>
            </a:r>
          </a:p>
          <a:p>
            <a:pPr lvl="1"/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end()</a:t>
            </a:r>
            <a:r>
              <a:rPr lang="de-DE" dirty="0" smtClean="0">
                <a:latin typeface="Courier" pitchFamily="49" charset="0"/>
              </a:rPr>
              <a:t> </a:t>
            </a:r>
          </a:p>
          <a:p>
            <a:r>
              <a:rPr lang="de-DE" dirty="0" smtClean="0">
                <a:latin typeface="Courier" pitchFamily="49" charset="0"/>
              </a:rPr>
              <a:t>}</a:t>
            </a:r>
            <a:endParaRPr lang="de-DE" dirty="0" smtClean="0">
              <a:latin typeface="Courier" pitchFamily="49" charset="0"/>
              <a:cs typeface="Courier New" panose="02070309020205020404" pitchFamily="49" charset="0"/>
            </a:endParaRPr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9660" y="1057662"/>
            <a:ext cx="6437366" cy="3163426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398235" y="1942097"/>
            <a:ext cx="475252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Interface </a:t>
            </a:r>
            <a:r>
              <a:rPr lang="de-DE" dirty="0" err="1" smtClean="0">
                <a:latin typeface="Courier" pitchFamily="49" charset="0"/>
                <a:cs typeface="Courier New" panose="02070309020205020404" pitchFamily="49" charset="0"/>
              </a:rPr>
              <a:t>Expr</a:t>
            </a:r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 {</a:t>
            </a:r>
          </a:p>
          <a:p>
            <a:pPr lvl="1"/>
            <a:r>
              <a:rPr lang="de-DE" dirty="0" err="1" smtClean="0">
                <a:latin typeface="Courier" pitchFamily="49" charset="0"/>
                <a:cs typeface="Courier New" panose="02070309020205020404" pitchFamily="49" charset="0"/>
              </a:rPr>
              <a:t>expr</a:t>
            </a:r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(</a:t>
            </a:r>
            <a:r>
              <a:rPr lang="de-DE" dirty="0" err="1" smtClean="0">
                <a:latin typeface="Courier" pitchFamily="49" charset="0"/>
                <a:cs typeface="Courier New" panose="02070309020205020404" pitchFamily="49" charset="0"/>
              </a:rPr>
              <a:t>int</a:t>
            </a:r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de-DE" dirty="0" err="1" smtClean="0">
                <a:latin typeface="Courier" pitchFamily="49" charset="0"/>
                <a:cs typeface="Courier New" panose="02070309020205020404" pitchFamily="49" charset="0"/>
              </a:rPr>
              <a:t>expr</a:t>
            </a:r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(Expression)</a:t>
            </a:r>
          </a:p>
          <a:p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}</a:t>
            </a:r>
          </a:p>
          <a:p>
            <a:endParaRPr lang="de-DE" dirty="0" smtClean="0">
              <a:solidFill>
                <a:srgbClr val="FF0000"/>
              </a:solidFill>
              <a:latin typeface="Courier" pitchFamily="49" charset="0"/>
              <a:cs typeface="Courier New" panose="02070309020205020404" pitchFamily="49" charset="0"/>
            </a:endParaRPr>
          </a:p>
          <a:p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Interface</a:t>
            </a:r>
            <a:r>
              <a:rPr lang="de-DE" dirty="0" smtClean="0">
                <a:solidFill>
                  <a:srgbClr val="FF0000"/>
                </a:solidFill>
                <a:latin typeface="Courier" pitchFamily="49" charset="0"/>
                <a:cs typeface="Courier New" panose="02070309020205020404" pitchFamily="49" charset="0"/>
              </a:rPr>
              <a:t> Operation </a:t>
            </a:r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{</a:t>
            </a:r>
          </a:p>
          <a:p>
            <a:pPr lvl="1"/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plus(</a:t>
            </a:r>
            <a:r>
              <a:rPr lang="de-DE" dirty="0" err="1" smtClean="0">
                <a:latin typeface="Courier" pitchFamily="49" charset="0"/>
                <a:cs typeface="Courier New" panose="02070309020205020404" pitchFamily="49" charset="0"/>
              </a:rPr>
              <a:t>int</a:t>
            </a:r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plus(Expression)</a:t>
            </a:r>
            <a:endParaRPr lang="de-DE" dirty="0" smtClean="0">
              <a:solidFill>
                <a:srgbClr val="FF0000"/>
              </a:solidFill>
              <a:latin typeface="Courier" pitchFamily="49" charset="0"/>
              <a:cs typeface="Courier New" panose="02070309020205020404" pitchFamily="49" charset="0"/>
            </a:endParaRPr>
          </a:p>
          <a:p>
            <a:pPr lvl="1"/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minus(</a:t>
            </a:r>
            <a:r>
              <a:rPr lang="de-DE" dirty="0" err="1" smtClean="0">
                <a:latin typeface="Courier" pitchFamily="49" charset="0"/>
                <a:cs typeface="Courier New" panose="02070309020205020404" pitchFamily="49" charset="0"/>
              </a:rPr>
              <a:t>int</a:t>
            </a:r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minus(Expression)</a:t>
            </a:r>
          </a:p>
          <a:p>
            <a:pPr lvl="1"/>
            <a:r>
              <a:rPr lang="de-DE" dirty="0" err="1" smtClean="0">
                <a:latin typeface="Courier" pitchFamily="49" charset="0"/>
                <a:cs typeface="Courier New" panose="02070309020205020404" pitchFamily="49" charset="0"/>
              </a:rPr>
              <a:t>times</a:t>
            </a:r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(</a:t>
            </a:r>
            <a:r>
              <a:rPr lang="de-DE" dirty="0" err="1" smtClean="0">
                <a:latin typeface="Courier" pitchFamily="49" charset="0"/>
                <a:cs typeface="Courier New" panose="02070309020205020404" pitchFamily="49" charset="0"/>
              </a:rPr>
              <a:t>int</a:t>
            </a:r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de-DE" dirty="0" err="1" smtClean="0">
                <a:latin typeface="Courier" pitchFamily="49" charset="0"/>
                <a:cs typeface="Courier New" panose="02070309020205020404" pitchFamily="49" charset="0"/>
              </a:rPr>
              <a:t>times</a:t>
            </a:r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(Expression)</a:t>
            </a:r>
          </a:p>
          <a:p>
            <a:pPr lvl="1"/>
            <a:r>
              <a:rPr lang="de-DE" dirty="0" err="1" smtClean="0">
                <a:latin typeface="Courier" pitchFamily="49" charset="0"/>
                <a:cs typeface="Courier New" panose="02070309020205020404" pitchFamily="49" charset="0"/>
              </a:rPr>
              <a:t>divided</a:t>
            </a:r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(</a:t>
            </a:r>
            <a:r>
              <a:rPr lang="de-DE" dirty="0" err="1" smtClean="0">
                <a:latin typeface="Courier" pitchFamily="49" charset="0"/>
                <a:cs typeface="Courier New" panose="02070309020205020404" pitchFamily="49" charset="0"/>
              </a:rPr>
              <a:t>int</a:t>
            </a:r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de-DE" dirty="0" err="1" smtClean="0">
                <a:latin typeface="Courier" pitchFamily="49" charset="0"/>
                <a:cs typeface="Courier New" panose="02070309020205020404" pitchFamily="49" charset="0"/>
              </a:rPr>
              <a:t>divided</a:t>
            </a:r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(Expression)</a:t>
            </a:r>
          </a:p>
          <a:p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Rechteck 9"/>
          <p:cNvSpPr/>
          <p:nvPr/>
        </p:nvSpPr>
        <p:spPr>
          <a:xfrm>
            <a:off x="5220072" y="1124744"/>
            <a:ext cx="2592288" cy="30243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9264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31.05.2016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Daniel Fritz, HTWG Konstanz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8C9F7-5955-4422-87CA-C4EB28FDAF6D}" type="slidenum">
              <a:rPr lang="de-DE" smtClean="0"/>
              <a:t>12</a:t>
            </a:fld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2. Implementierungstechniken – Definition der Sprache</a:t>
            </a: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5220072" y="4435088"/>
            <a:ext cx="36724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dirty="0">
              <a:solidFill>
                <a:srgbClr val="FF0000"/>
              </a:solidFill>
              <a:latin typeface="Courier" pitchFamily="49" charset="0"/>
            </a:endParaRPr>
          </a:p>
          <a:p>
            <a:r>
              <a:rPr lang="de-DE" dirty="0" smtClean="0">
                <a:latin typeface="Courier" pitchFamily="49" charset="0"/>
              </a:rPr>
              <a:t>Interface End {</a:t>
            </a:r>
          </a:p>
          <a:p>
            <a:pPr lvl="1"/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Expression end();</a:t>
            </a:r>
            <a:r>
              <a:rPr lang="de-DE" dirty="0" smtClean="0">
                <a:latin typeface="Courier" pitchFamily="49" charset="0"/>
              </a:rPr>
              <a:t> </a:t>
            </a:r>
          </a:p>
          <a:p>
            <a:r>
              <a:rPr lang="de-DE" dirty="0" smtClean="0">
                <a:latin typeface="Courier" pitchFamily="49" charset="0"/>
              </a:rPr>
              <a:t>}</a:t>
            </a:r>
            <a:endParaRPr lang="de-DE" dirty="0" smtClean="0">
              <a:latin typeface="Courier" pitchFamily="49" charset="0"/>
              <a:cs typeface="Courier New" panose="02070309020205020404" pitchFamily="49" charset="0"/>
            </a:endParaRPr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9660" y="1057662"/>
            <a:ext cx="6437366" cy="3163426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398235" y="1942097"/>
            <a:ext cx="475252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Interface </a:t>
            </a:r>
            <a:r>
              <a:rPr lang="de-DE" dirty="0" err="1" smtClean="0">
                <a:latin typeface="Courier" pitchFamily="49" charset="0"/>
                <a:cs typeface="Courier New" panose="02070309020205020404" pitchFamily="49" charset="0"/>
              </a:rPr>
              <a:t>Expr</a:t>
            </a:r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 {</a:t>
            </a:r>
          </a:p>
          <a:p>
            <a:pPr lvl="1"/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Operation </a:t>
            </a:r>
            <a:r>
              <a:rPr lang="de-DE" dirty="0" err="1" smtClean="0">
                <a:latin typeface="Courier" pitchFamily="49" charset="0"/>
                <a:cs typeface="Courier New" panose="02070309020205020404" pitchFamily="49" charset="0"/>
              </a:rPr>
              <a:t>expr</a:t>
            </a:r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(</a:t>
            </a:r>
            <a:r>
              <a:rPr lang="de-DE" dirty="0" err="1" smtClean="0">
                <a:latin typeface="Courier" pitchFamily="49" charset="0"/>
                <a:cs typeface="Courier New" panose="02070309020205020404" pitchFamily="49" charset="0"/>
              </a:rPr>
              <a:t>int</a:t>
            </a:r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);</a:t>
            </a:r>
          </a:p>
          <a:p>
            <a:pPr lvl="1"/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Operation </a:t>
            </a:r>
            <a:r>
              <a:rPr lang="de-DE" dirty="0" err="1" smtClean="0">
                <a:latin typeface="Courier" pitchFamily="49" charset="0"/>
                <a:cs typeface="Courier New" panose="02070309020205020404" pitchFamily="49" charset="0"/>
              </a:rPr>
              <a:t>expr</a:t>
            </a:r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(Expression);</a:t>
            </a:r>
          </a:p>
          <a:p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}</a:t>
            </a:r>
          </a:p>
          <a:p>
            <a:endParaRPr lang="de-DE" dirty="0" smtClean="0">
              <a:solidFill>
                <a:srgbClr val="FF0000"/>
              </a:solidFill>
              <a:latin typeface="Courier" pitchFamily="49" charset="0"/>
              <a:cs typeface="Courier New" panose="02070309020205020404" pitchFamily="49" charset="0"/>
            </a:endParaRPr>
          </a:p>
          <a:p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Interface</a:t>
            </a:r>
            <a:r>
              <a:rPr lang="de-DE" dirty="0" smtClean="0">
                <a:solidFill>
                  <a:srgbClr val="FF0000"/>
                </a:solidFill>
                <a:latin typeface="Courier" pitchFamily="49" charset="0"/>
                <a:cs typeface="Courier New" panose="02070309020205020404" pitchFamily="49" charset="0"/>
              </a:rPr>
              <a:t> </a:t>
            </a:r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Operation</a:t>
            </a:r>
            <a:r>
              <a:rPr lang="de-DE" dirty="0" smtClean="0">
                <a:solidFill>
                  <a:srgbClr val="FF0000"/>
                </a:solidFill>
                <a:latin typeface="Courier" pitchFamily="49" charset="0"/>
                <a:cs typeface="Courier New" panose="02070309020205020404" pitchFamily="49" charset="0"/>
              </a:rPr>
              <a:t> </a:t>
            </a:r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{</a:t>
            </a:r>
          </a:p>
          <a:p>
            <a:pPr lvl="1"/>
            <a:r>
              <a:rPr lang="de-DE" dirty="0" smtClean="0">
                <a:solidFill>
                  <a:srgbClr val="FF0000"/>
                </a:solidFill>
                <a:latin typeface="Courier" pitchFamily="49" charset="0"/>
                <a:cs typeface="Courier New" panose="02070309020205020404" pitchFamily="49" charset="0"/>
              </a:rPr>
              <a:t>Operation</a:t>
            </a:r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 plus(</a:t>
            </a:r>
            <a:r>
              <a:rPr lang="de-DE" dirty="0" err="1" smtClean="0">
                <a:latin typeface="Courier" pitchFamily="49" charset="0"/>
                <a:cs typeface="Courier New" panose="02070309020205020404" pitchFamily="49" charset="0"/>
              </a:rPr>
              <a:t>int</a:t>
            </a:r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);</a:t>
            </a:r>
          </a:p>
          <a:p>
            <a:pPr lvl="1"/>
            <a:r>
              <a:rPr lang="de-DE" dirty="0" smtClean="0">
                <a:solidFill>
                  <a:srgbClr val="FF0000"/>
                </a:solidFill>
                <a:latin typeface="Courier" pitchFamily="49" charset="0"/>
                <a:cs typeface="Courier New" panose="02070309020205020404" pitchFamily="49" charset="0"/>
              </a:rPr>
              <a:t>Operation</a:t>
            </a:r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 plus(Expression);</a:t>
            </a:r>
            <a:endParaRPr lang="de-DE" dirty="0" smtClean="0">
              <a:solidFill>
                <a:srgbClr val="FF0000"/>
              </a:solidFill>
              <a:latin typeface="Courier" pitchFamily="49" charset="0"/>
              <a:cs typeface="Courier New" panose="02070309020205020404" pitchFamily="49" charset="0"/>
            </a:endParaRPr>
          </a:p>
          <a:p>
            <a:pPr lvl="1"/>
            <a:r>
              <a:rPr lang="de-DE" dirty="0" smtClean="0">
                <a:solidFill>
                  <a:srgbClr val="FF0000"/>
                </a:solidFill>
                <a:latin typeface="Courier" pitchFamily="49" charset="0"/>
                <a:cs typeface="Courier New" panose="02070309020205020404" pitchFamily="49" charset="0"/>
              </a:rPr>
              <a:t>Operation</a:t>
            </a:r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 minus(</a:t>
            </a:r>
            <a:r>
              <a:rPr lang="de-DE" dirty="0" err="1" smtClean="0">
                <a:latin typeface="Courier" pitchFamily="49" charset="0"/>
                <a:cs typeface="Courier New" panose="02070309020205020404" pitchFamily="49" charset="0"/>
              </a:rPr>
              <a:t>int</a:t>
            </a:r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);</a:t>
            </a:r>
          </a:p>
          <a:p>
            <a:pPr lvl="1"/>
            <a:r>
              <a:rPr lang="de-DE" dirty="0" smtClean="0">
                <a:solidFill>
                  <a:srgbClr val="FF0000"/>
                </a:solidFill>
                <a:latin typeface="Courier" pitchFamily="49" charset="0"/>
                <a:cs typeface="Courier New" panose="02070309020205020404" pitchFamily="49" charset="0"/>
              </a:rPr>
              <a:t>Operation</a:t>
            </a:r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 minus(Expression);</a:t>
            </a:r>
          </a:p>
          <a:p>
            <a:pPr lvl="1"/>
            <a:r>
              <a:rPr lang="de-DE" dirty="0" smtClean="0">
                <a:solidFill>
                  <a:srgbClr val="FF0000"/>
                </a:solidFill>
                <a:latin typeface="Courier" pitchFamily="49" charset="0"/>
                <a:cs typeface="Courier New" panose="02070309020205020404" pitchFamily="49" charset="0"/>
              </a:rPr>
              <a:t>Operation</a:t>
            </a:r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 </a:t>
            </a:r>
            <a:r>
              <a:rPr lang="de-DE" dirty="0" err="1" smtClean="0">
                <a:latin typeface="Courier" pitchFamily="49" charset="0"/>
                <a:cs typeface="Courier New" panose="02070309020205020404" pitchFamily="49" charset="0"/>
              </a:rPr>
              <a:t>times</a:t>
            </a:r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(</a:t>
            </a:r>
            <a:r>
              <a:rPr lang="de-DE" dirty="0" err="1" smtClean="0">
                <a:latin typeface="Courier" pitchFamily="49" charset="0"/>
                <a:cs typeface="Courier New" panose="02070309020205020404" pitchFamily="49" charset="0"/>
              </a:rPr>
              <a:t>int</a:t>
            </a:r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);</a:t>
            </a:r>
          </a:p>
          <a:p>
            <a:pPr lvl="1"/>
            <a:r>
              <a:rPr lang="de-DE" dirty="0" smtClean="0">
                <a:solidFill>
                  <a:srgbClr val="FF0000"/>
                </a:solidFill>
                <a:latin typeface="Courier" pitchFamily="49" charset="0"/>
                <a:cs typeface="Courier New" panose="02070309020205020404" pitchFamily="49" charset="0"/>
              </a:rPr>
              <a:t>Operation</a:t>
            </a:r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 </a:t>
            </a:r>
            <a:r>
              <a:rPr lang="de-DE" dirty="0" err="1" smtClean="0">
                <a:latin typeface="Courier" pitchFamily="49" charset="0"/>
                <a:cs typeface="Courier New" panose="02070309020205020404" pitchFamily="49" charset="0"/>
              </a:rPr>
              <a:t>times</a:t>
            </a:r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(Expression);</a:t>
            </a:r>
          </a:p>
          <a:p>
            <a:pPr lvl="1"/>
            <a:r>
              <a:rPr lang="de-DE" dirty="0" smtClean="0">
                <a:solidFill>
                  <a:srgbClr val="FF0000"/>
                </a:solidFill>
                <a:latin typeface="Courier" pitchFamily="49" charset="0"/>
                <a:cs typeface="Courier New" panose="02070309020205020404" pitchFamily="49" charset="0"/>
              </a:rPr>
              <a:t>Operation</a:t>
            </a:r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 </a:t>
            </a:r>
            <a:r>
              <a:rPr lang="de-DE" dirty="0" err="1" smtClean="0">
                <a:latin typeface="Courier" pitchFamily="49" charset="0"/>
                <a:cs typeface="Courier New" panose="02070309020205020404" pitchFamily="49" charset="0"/>
              </a:rPr>
              <a:t>divided</a:t>
            </a:r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(</a:t>
            </a:r>
            <a:r>
              <a:rPr lang="de-DE" dirty="0" err="1" smtClean="0">
                <a:latin typeface="Courier" pitchFamily="49" charset="0"/>
                <a:cs typeface="Courier New" panose="02070309020205020404" pitchFamily="49" charset="0"/>
              </a:rPr>
              <a:t>int</a:t>
            </a:r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);</a:t>
            </a:r>
          </a:p>
          <a:p>
            <a:pPr lvl="1"/>
            <a:r>
              <a:rPr lang="de-DE" dirty="0" smtClean="0">
                <a:solidFill>
                  <a:srgbClr val="FF0000"/>
                </a:solidFill>
                <a:latin typeface="Courier" pitchFamily="49" charset="0"/>
                <a:cs typeface="Courier New" panose="02070309020205020404" pitchFamily="49" charset="0"/>
              </a:rPr>
              <a:t>Operation</a:t>
            </a:r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 </a:t>
            </a:r>
            <a:r>
              <a:rPr lang="de-DE" dirty="0" err="1" smtClean="0">
                <a:latin typeface="Courier" pitchFamily="49" charset="0"/>
                <a:cs typeface="Courier New" panose="02070309020205020404" pitchFamily="49" charset="0"/>
              </a:rPr>
              <a:t>divided</a:t>
            </a:r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(Expression);</a:t>
            </a:r>
          </a:p>
          <a:p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Rechteck 9"/>
          <p:cNvSpPr/>
          <p:nvPr/>
        </p:nvSpPr>
        <p:spPr>
          <a:xfrm>
            <a:off x="5076056" y="836712"/>
            <a:ext cx="2952328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8192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31.05.2016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Daniel Fritz, HTWG Konstanz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8C9F7-5955-4422-87CA-C4EB28FDAF6D}" type="slidenum">
              <a:rPr lang="de-DE" smtClean="0"/>
              <a:t>13</a:t>
            </a:fld>
            <a:endParaRPr lang="de-DE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2. Implementierungstechniken – Definition der Sprache</a:t>
            </a: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5220072" y="4435088"/>
            <a:ext cx="36724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dirty="0">
              <a:solidFill>
                <a:srgbClr val="FF0000"/>
              </a:solidFill>
              <a:latin typeface="Courier" pitchFamily="49" charset="0"/>
            </a:endParaRPr>
          </a:p>
          <a:p>
            <a:r>
              <a:rPr lang="de-DE" dirty="0" smtClean="0">
                <a:latin typeface="Courier" pitchFamily="49" charset="0"/>
              </a:rPr>
              <a:t>Interface End {</a:t>
            </a:r>
          </a:p>
          <a:p>
            <a:pPr lvl="1"/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Expression end();</a:t>
            </a:r>
            <a:r>
              <a:rPr lang="de-DE" dirty="0" smtClean="0">
                <a:latin typeface="Courier" pitchFamily="49" charset="0"/>
              </a:rPr>
              <a:t> </a:t>
            </a:r>
          </a:p>
          <a:p>
            <a:r>
              <a:rPr lang="de-DE" dirty="0" smtClean="0">
                <a:latin typeface="Courier" pitchFamily="49" charset="0"/>
              </a:rPr>
              <a:t>}</a:t>
            </a:r>
            <a:endParaRPr lang="de-DE" dirty="0" smtClean="0">
              <a:latin typeface="Courier" pitchFamily="49" charset="0"/>
              <a:cs typeface="Courier New" panose="02070309020205020404" pitchFamily="49" charset="0"/>
            </a:endParaRPr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9660" y="1057662"/>
            <a:ext cx="6437366" cy="3163426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398235" y="1942097"/>
            <a:ext cx="475252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Interface </a:t>
            </a:r>
            <a:r>
              <a:rPr lang="de-DE" dirty="0" err="1" smtClean="0">
                <a:latin typeface="Courier" pitchFamily="49" charset="0"/>
                <a:cs typeface="Courier New" panose="02070309020205020404" pitchFamily="49" charset="0"/>
              </a:rPr>
              <a:t>Expr</a:t>
            </a:r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 {</a:t>
            </a:r>
          </a:p>
          <a:p>
            <a:pPr lvl="1"/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Operation </a:t>
            </a:r>
            <a:r>
              <a:rPr lang="de-DE" dirty="0" err="1" smtClean="0">
                <a:latin typeface="Courier" pitchFamily="49" charset="0"/>
                <a:cs typeface="Courier New" panose="02070309020205020404" pitchFamily="49" charset="0"/>
              </a:rPr>
              <a:t>expr</a:t>
            </a:r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(</a:t>
            </a:r>
            <a:r>
              <a:rPr lang="de-DE" dirty="0" err="1" smtClean="0">
                <a:latin typeface="Courier" pitchFamily="49" charset="0"/>
                <a:cs typeface="Courier New" panose="02070309020205020404" pitchFamily="49" charset="0"/>
              </a:rPr>
              <a:t>int</a:t>
            </a:r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);</a:t>
            </a:r>
          </a:p>
          <a:p>
            <a:pPr lvl="1"/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Operation </a:t>
            </a:r>
            <a:r>
              <a:rPr lang="de-DE" dirty="0" err="1" smtClean="0">
                <a:latin typeface="Courier" pitchFamily="49" charset="0"/>
                <a:cs typeface="Courier New" panose="02070309020205020404" pitchFamily="49" charset="0"/>
              </a:rPr>
              <a:t>expr</a:t>
            </a:r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(Expression);</a:t>
            </a:r>
          </a:p>
          <a:p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}</a:t>
            </a:r>
          </a:p>
          <a:p>
            <a:endParaRPr lang="de-DE" dirty="0" smtClean="0">
              <a:solidFill>
                <a:srgbClr val="FF0000"/>
              </a:solidFill>
              <a:latin typeface="Courier" pitchFamily="49" charset="0"/>
              <a:cs typeface="Courier New" panose="02070309020205020404" pitchFamily="49" charset="0"/>
            </a:endParaRPr>
          </a:p>
          <a:p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Interface</a:t>
            </a:r>
            <a:r>
              <a:rPr lang="de-DE" dirty="0" smtClean="0">
                <a:solidFill>
                  <a:srgbClr val="FF0000"/>
                </a:solidFill>
                <a:latin typeface="Courier" pitchFamily="49" charset="0"/>
                <a:cs typeface="Courier New" panose="02070309020205020404" pitchFamily="49" charset="0"/>
              </a:rPr>
              <a:t> </a:t>
            </a:r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Operation</a:t>
            </a:r>
            <a:r>
              <a:rPr lang="de-DE" dirty="0" smtClean="0">
                <a:solidFill>
                  <a:srgbClr val="FF0000"/>
                </a:solidFill>
                <a:latin typeface="Courier" pitchFamily="49" charset="0"/>
                <a:cs typeface="Courier New" panose="02070309020205020404" pitchFamily="49" charset="0"/>
              </a:rPr>
              <a:t> </a:t>
            </a:r>
            <a:r>
              <a:rPr lang="de-DE" dirty="0" err="1" smtClean="0">
                <a:solidFill>
                  <a:srgbClr val="FF0000"/>
                </a:solidFill>
                <a:latin typeface="Courier" pitchFamily="49" charset="0"/>
                <a:cs typeface="Courier New" panose="02070309020205020404" pitchFamily="49" charset="0"/>
              </a:rPr>
              <a:t>extends</a:t>
            </a:r>
            <a:r>
              <a:rPr lang="de-DE" dirty="0" smtClean="0">
                <a:solidFill>
                  <a:srgbClr val="FF0000"/>
                </a:solidFill>
                <a:latin typeface="Courier" pitchFamily="49" charset="0"/>
                <a:cs typeface="Courier New" panose="02070309020205020404" pitchFamily="49" charset="0"/>
              </a:rPr>
              <a:t> End</a:t>
            </a:r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{</a:t>
            </a:r>
          </a:p>
          <a:p>
            <a:pPr lvl="1"/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Operation plus(</a:t>
            </a:r>
            <a:r>
              <a:rPr lang="de-DE" dirty="0" err="1" smtClean="0">
                <a:latin typeface="Courier" pitchFamily="49" charset="0"/>
                <a:cs typeface="Courier New" panose="02070309020205020404" pitchFamily="49" charset="0"/>
              </a:rPr>
              <a:t>int</a:t>
            </a:r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);</a:t>
            </a:r>
          </a:p>
          <a:p>
            <a:pPr lvl="1"/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Operation plus(Expression);</a:t>
            </a:r>
          </a:p>
          <a:p>
            <a:pPr lvl="1"/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Operation minus(</a:t>
            </a:r>
            <a:r>
              <a:rPr lang="de-DE" dirty="0" err="1" smtClean="0">
                <a:latin typeface="Courier" pitchFamily="49" charset="0"/>
                <a:cs typeface="Courier New" panose="02070309020205020404" pitchFamily="49" charset="0"/>
              </a:rPr>
              <a:t>int</a:t>
            </a:r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);</a:t>
            </a:r>
          </a:p>
          <a:p>
            <a:pPr lvl="1"/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Operation minus(Expression);</a:t>
            </a:r>
          </a:p>
          <a:p>
            <a:pPr lvl="1"/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Operation </a:t>
            </a:r>
            <a:r>
              <a:rPr lang="de-DE" dirty="0" err="1" smtClean="0">
                <a:latin typeface="Courier" pitchFamily="49" charset="0"/>
                <a:cs typeface="Courier New" panose="02070309020205020404" pitchFamily="49" charset="0"/>
              </a:rPr>
              <a:t>times</a:t>
            </a:r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(</a:t>
            </a:r>
            <a:r>
              <a:rPr lang="de-DE" dirty="0" err="1" smtClean="0">
                <a:latin typeface="Courier" pitchFamily="49" charset="0"/>
                <a:cs typeface="Courier New" panose="02070309020205020404" pitchFamily="49" charset="0"/>
              </a:rPr>
              <a:t>int</a:t>
            </a:r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);</a:t>
            </a:r>
          </a:p>
          <a:p>
            <a:pPr lvl="1"/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Operation </a:t>
            </a:r>
            <a:r>
              <a:rPr lang="de-DE" dirty="0" err="1" smtClean="0">
                <a:latin typeface="Courier" pitchFamily="49" charset="0"/>
                <a:cs typeface="Courier New" panose="02070309020205020404" pitchFamily="49" charset="0"/>
              </a:rPr>
              <a:t>times</a:t>
            </a:r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(Expression);</a:t>
            </a:r>
          </a:p>
          <a:p>
            <a:pPr lvl="1"/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Operation </a:t>
            </a:r>
            <a:r>
              <a:rPr lang="de-DE" dirty="0" err="1" smtClean="0">
                <a:latin typeface="Courier" pitchFamily="49" charset="0"/>
                <a:cs typeface="Courier New" panose="02070309020205020404" pitchFamily="49" charset="0"/>
              </a:rPr>
              <a:t>divided</a:t>
            </a:r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(</a:t>
            </a:r>
            <a:r>
              <a:rPr lang="de-DE" dirty="0" err="1" smtClean="0">
                <a:latin typeface="Courier" pitchFamily="49" charset="0"/>
                <a:cs typeface="Courier New" panose="02070309020205020404" pitchFamily="49" charset="0"/>
              </a:rPr>
              <a:t>int</a:t>
            </a:r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);</a:t>
            </a:r>
          </a:p>
          <a:p>
            <a:pPr lvl="1"/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Operation </a:t>
            </a:r>
            <a:r>
              <a:rPr lang="de-DE" dirty="0" err="1" smtClean="0">
                <a:latin typeface="Courier" pitchFamily="49" charset="0"/>
                <a:cs typeface="Courier New" panose="02070309020205020404" pitchFamily="49" charset="0"/>
              </a:rPr>
              <a:t>divided</a:t>
            </a:r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(Expression);</a:t>
            </a:r>
          </a:p>
          <a:p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Rechteck 9"/>
          <p:cNvSpPr/>
          <p:nvPr/>
        </p:nvSpPr>
        <p:spPr>
          <a:xfrm>
            <a:off x="4898735" y="980728"/>
            <a:ext cx="504056" cy="33843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5030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31.05.2016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Daniel Fritz, HTWG Konstanz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8C9F7-5955-4422-87CA-C4EB28FDAF6D}" type="slidenum">
              <a:rPr lang="de-DE" smtClean="0"/>
              <a:t>14</a:t>
            </a:fld>
            <a:endParaRPr lang="de-DE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2. Implementierungstechniken – Definition der Sprache</a:t>
            </a: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5220072" y="4435088"/>
            <a:ext cx="36724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dirty="0">
              <a:solidFill>
                <a:srgbClr val="FF0000"/>
              </a:solidFill>
              <a:latin typeface="Courier" pitchFamily="49" charset="0"/>
            </a:endParaRPr>
          </a:p>
          <a:p>
            <a:r>
              <a:rPr lang="de-DE" dirty="0" smtClean="0">
                <a:latin typeface="Courier" pitchFamily="49" charset="0"/>
              </a:rPr>
              <a:t>Interface End</a:t>
            </a:r>
            <a:r>
              <a:rPr lang="de-DE" dirty="0" smtClean="0">
                <a:solidFill>
                  <a:srgbClr val="FF0000"/>
                </a:solidFill>
                <a:latin typeface="Courier" pitchFamily="49" charset="0"/>
                <a:cs typeface="Courier New" panose="02070309020205020404" pitchFamily="49" charset="0"/>
              </a:rPr>
              <a:t>&lt;T&gt;</a:t>
            </a:r>
            <a:r>
              <a:rPr lang="de-DE" dirty="0" smtClean="0">
                <a:latin typeface="Courier" pitchFamily="49" charset="0"/>
              </a:rPr>
              <a:t> {</a:t>
            </a:r>
          </a:p>
          <a:p>
            <a:pPr lvl="1"/>
            <a:r>
              <a:rPr lang="de-DE" dirty="0" smtClean="0">
                <a:solidFill>
                  <a:srgbClr val="FF0000"/>
                </a:solidFill>
                <a:latin typeface="Courier" pitchFamily="49" charset="0"/>
                <a:cs typeface="Courier New" panose="02070309020205020404" pitchFamily="49" charset="0"/>
              </a:rPr>
              <a:t>T </a:t>
            </a:r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end();</a:t>
            </a:r>
            <a:r>
              <a:rPr lang="de-DE" dirty="0" smtClean="0">
                <a:latin typeface="Courier" pitchFamily="49" charset="0"/>
              </a:rPr>
              <a:t> </a:t>
            </a:r>
          </a:p>
          <a:p>
            <a:r>
              <a:rPr lang="de-DE" dirty="0" smtClean="0">
                <a:latin typeface="Courier" pitchFamily="49" charset="0"/>
              </a:rPr>
              <a:t>}</a:t>
            </a:r>
            <a:endParaRPr lang="de-DE" dirty="0" smtClean="0">
              <a:latin typeface="Courier" pitchFamily="49" charset="0"/>
              <a:cs typeface="Courier New" panose="02070309020205020404" pitchFamily="49" charset="0"/>
            </a:endParaRPr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9660" y="1057662"/>
            <a:ext cx="6437366" cy="3163426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107504" y="1942097"/>
            <a:ext cx="518457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Interface </a:t>
            </a:r>
            <a:r>
              <a:rPr lang="de-DE" dirty="0" err="1" smtClean="0">
                <a:latin typeface="Courier" pitchFamily="49" charset="0"/>
                <a:cs typeface="Courier New" panose="02070309020205020404" pitchFamily="49" charset="0"/>
              </a:rPr>
              <a:t>Expr</a:t>
            </a:r>
            <a:r>
              <a:rPr lang="de-DE" dirty="0" smtClean="0">
                <a:solidFill>
                  <a:srgbClr val="FF0000"/>
                </a:solidFill>
                <a:latin typeface="Courier" pitchFamily="49" charset="0"/>
                <a:cs typeface="Courier New" panose="02070309020205020404" pitchFamily="49" charset="0"/>
              </a:rPr>
              <a:t>&lt;T&gt;</a:t>
            </a:r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 {</a:t>
            </a:r>
          </a:p>
          <a:p>
            <a:pPr lvl="1"/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Operation </a:t>
            </a:r>
            <a:r>
              <a:rPr lang="de-DE" dirty="0" err="1" smtClean="0">
                <a:latin typeface="Courier" pitchFamily="49" charset="0"/>
                <a:cs typeface="Courier New" panose="02070309020205020404" pitchFamily="49" charset="0"/>
              </a:rPr>
              <a:t>expr</a:t>
            </a:r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(</a:t>
            </a:r>
            <a:r>
              <a:rPr lang="de-DE" dirty="0" err="1" smtClean="0">
                <a:latin typeface="Courier" pitchFamily="49" charset="0"/>
                <a:cs typeface="Courier New" panose="02070309020205020404" pitchFamily="49" charset="0"/>
              </a:rPr>
              <a:t>int</a:t>
            </a:r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);</a:t>
            </a:r>
          </a:p>
          <a:p>
            <a:pPr lvl="1"/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Operation </a:t>
            </a:r>
            <a:r>
              <a:rPr lang="de-DE" dirty="0" err="1" smtClean="0">
                <a:latin typeface="Courier" pitchFamily="49" charset="0"/>
                <a:cs typeface="Courier New" panose="02070309020205020404" pitchFamily="49" charset="0"/>
              </a:rPr>
              <a:t>expr</a:t>
            </a:r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(</a:t>
            </a:r>
            <a:r>
              <a:rPr lang="de-DE" dirty="0" smtClean="0">
                <a:solidFill>
                  <a:srgbClr val="FF0000"/>
                </a:solidFill>
                <a:latin typeface="Courier" pitchFamily="49" charset="0"/>
                <a:cs typeface="Courier New" panose="02070309020205020404" pitchFamily="49" charset="0"/>
              </a:rPr>
              <a:t>T</a:t>
            </a:r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}</a:t>
            </a:r>
          </a:p>
          <a:p>
            <a:endParaRPr lang="de-DE" dirty="0" smtClean="0">
              <a:solidFill>
                <a:srgbClr val="FF0000"/>
              </a:solidFill>
              <a:latin typeface="Courier" pitchFamily="49" charset="0"/>
              <a:cs typeface="Courier New" panose="02070309020205020404" pitchFamily="49" charset="0"/>
            </a:endParaRPr>
          </a:p>
          <a:p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Interface</a:t>
            </a:r>
            <a:r>
              <a:rPr lang="de-DE" dirty="0" smtClean="0">
                <a:solidFill>
                  <a:srgbClr val="FF0000"/>
                </a:solidFill>
                <a:latin typeface="Courier" pitchFamily="49" charset="0"/>
                <a:cs typeface="Courier New" panose="02070309020205020404" pitchFamily="49" charset="0"/>
              </a:rPr>
              <a:t> </a:t>
            </a:r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Operation</a:t>
            </a:r>
            <a:r>
              <a:rPr lang="de-DE" dirty="0" smtClean="0">
                <a:solidFill>
                  <a:srgbClr val="FF0000"/>
                </a:solidFill>
                <a:latin typeface="Courier" pitchFamily="49" charset="0"/>
                <a:cs typeface="Courier New" panose="02070309020205020404" pitchFamily="49" charset="0"/>
              </a:rPr>
              <a:t>&lt;T&gt; </a:t>
            </a:r>
            <a:r>
              <a:rPr lang="de-DE" dirty="0" err="1" smtClean="0">
                <a:latin typeface="Courier" pitchFamily="49" charset="0"/>
                <a:cs typeface="Courier New" panose="02070309020205020404" pitchFamily="49" charset="0"/>
              </a:rPr>
              <a:t>extends</a:t>
            </a:r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 End{</a:t>
            </a:r>
          </a:p>
          <a:p>
            <a:pPr lvl="1"/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Operation plus(</a:t>
            </a:r>
            <a:r>
              <a:rPr lang="de-DE" dirty="0" err="1" smtClean="0">
                <a:latin typeface="Courier" pitchFamily="49" charset="0"/>
                <a:cs typeface="Courier New" panose="02070309020205020404" pitchFamily="49" charset="0"/>
              </a:rPr>
              <a:t>int</a:t>
            </a:r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);</a:t>
            </a:r>
          </a:p>
          <a:p>
            <a:pPr lvl="1"/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Operation plus(</a:t>
            </a:r>
            <a:r>
              <a:rPr lang="de-DE" dirty="0" smtClean="0">
                <a:solidFill>
                  <a:srgbClr val="FF0000"/>
                </a:solidFill>
                <a:latin typeface="Courier" pitchFamily="49" charset="0"/>
                <a:cs typeface="Courier New" panose="02070309020205020404" pitchFamily="49" charset="0"/>
              </a:rPr>
              <a:t>T</a:t>
            </a:r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);</a:t>
            </a:r>
          </a:p>
          <a:p>
            <a:pPr lvl="1"/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Operation minus(</a:t>
            </a:r>
            <a:r>
              <a:rPr lang="de-DE" dirty="0" err="1" smtClean="0">
                <a:latin typeface="Courier" pitchFamily="49" charset="0"/>
                <a:cs typeface="Courier New" panose="02070309020205020404" pitchFamily="49" charset="0"/>
              </a:rPr>
              <a:t>int</a:t>
            </a:r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);</a:t>
            </a:r>
          </a:p>
          <a:p>
            <a:pPr lvl="1"/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Operation minus(</a:t>
            </a:r>
            <a:r>
              <a:rPr lang="de-DE" dirty="0" smtClean="0">
                <a:solidFill>
                  <a:srgbClr val="FF0000"/>
                </a:solidFill>
                <a:latin typeface="Courier" pitchFamily="49" charset="0"/>
                <a:cs typeface="Courier New" panose="02070309020205020404" pitchFamily="49" charset="0"/>
              </a:rPr>
              <a:t>T</a:t>
            </a:r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);</a:t>
            </a:r>
          </a:p>
          <a:p>
            <a:pPr lvl="1"/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Operation </a:t>
            </a:r>
            <a:r>
              <a:rPr lang="de-DE" dirty="0" err="1" smtClean="0">
                <a:latin typeface="Courier" pitchFamily="49" charset="0"/>
                <a:cs typeface="Courier New" panose="02070309020205020404" pitchFamily="49" charset="0"/>
              </a:rPr>
              <a:t>times</a:t>
            </a:r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(</a:t>
            </a:r>
            <a:r>
              <a:rPr lang="de-DE" dirty="0" err="1" smtClean="0">
                <a:latin typeface="Courier" pitchFamily="49" charset="0"/>
                <a:cs typeface="Courier New" panose="02070309020205020404" pitchFamily="49" charset="0"/>
              </a:rPr>
              <a:t>int</a:t>
            </a:r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);</a:t>
            </a:r>
          </a:p>
          <a:p>
            <a:pPr lvl="1"/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Operation </a:t>
            </a:r>
            <a:r>
              <a:rPr lang="de-DE" dirty="0" err="1" smtClean="0">
                <a:latin typeface="Courier" pitchFamily="49" charset="0"/>
                <a:cs typeface="Courier New" panose="02070309020205020404" pitchFamily="49" charset="0"/>
              </a:rPr>
              <a:t>times</a:t>
            </a:r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(</a:t>
            </a:r>
            <a:r>
              <a:rPr lang="de-DE" dirty="0" smtClean="0">
                <a:solidFill>
                  <a:srgbClr val="FF0000"/>
                </a:solidFill>
                <a:latin typeface="Courier" pitchFamily="49" charset="0"/>
                <a:cs typeface="Courier New" panose="02070309020205020404" pitchFamily="49" charset="0"/>
              </a:rPr>
              <a:t>T</a:t>
            </a:r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);</a:t>
            </a:r>
          </a:p>
          <a:p>
            <a:pPr lvl="1"/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Operation </a:t>
            </a:r>
            <a:r>
              <a:rPr lang="de-DE" dirty="0" err="1" smtClean="0">
                <a:latin typeface="Courier" pitchFamily="49" charset="0"/>
                <a:cs typeface="Courier New" panose="02070309020205020404" pitchFamily="49" charset="0"/>
              </a:rPr>
              <a:t>divided</a:t>
            </a:r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(</a:t>
            </a:r>
            <a:r>
              <a:rPr lang="de-DE" dirty="0" err="1" smtClean="0">
                <a:latin typeface="Courier" pitchFamily="49" charset="0"/>
                <a:cs typeface="Courier New" panose="02070309020205020404" pitchFamily="49" charset="0"/>
              </a:rPr>
              <a:t>int</a:t>
            </a:r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);</a:t>
            </a:r>
          </a:p>
          <a:p>
            <a:pPr lvl="1"/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Operation </a:t>
            </a:r>
            <a:r>
              <a:rPr lang="de-DE" dirty="0" err="1" smtClean="0">
                <a:latin typeface="Courier" pitchFamily="49" charset="0"/>
                <a:cs typeface="Courier New" panose="02070309020205020404" pitchFamily="49" charset="0"/>
              </a:rPr>
              <a:t>divided</a:t>
            </a:r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(</a:t>
            </a:r>
            <a:r>
              <a:rPr lang="de-DE" dirty="0" smtClean="0">
                <a:solidFill>
                  <a:srgbClr val="FF0000"/>
                </a:solidFill>
                <a:latin typeface="Courier" pitchFamily="49" charset="0"/>
                <a:cs typeface="Courier New" panose="02070309020205020404" pitchFamily="49" charset="0"/>
              </a:rPr>
              <a:t>T</a:t>
            </a:r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3694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31.05.2016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Daniel Fritz, HTWG Konstanz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8C9F7-5955-4422-87CA-C4EB28FDAF6D}" type="slidenum">
              <a:rPr lang="de-DE" smtClean="0"/>
              <a:t>15</a:t>
            </a:fld>
            <a:endParaRPr lang="de-DE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2. Implementierungstechniken</a:t>
            </a:r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771" y="2420888"/>
            <a:ext cx="8582458" cy="3559770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2339752" y="2256557"/>
            <a:ext cx="2088232" cy="12241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/>
          <p:cNvSpPr txBox="1"/>
          <p:nvPr/>
        </p:nvSpPr>
        <p:spPr>
          <a:xfrm>
            <a:off x="395536" y="836712"/>
            <a:ext cx="846769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 smtClean="0"/>
              <a:t>Datenstrukturen: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 smtClean="0"/>
              <a:t>Zerlegung eines Ausdrucks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 smtClean="0"/>
              <a:t>Speichern von Reihenfolgen und </a:t>
            </a:r>
            <a:r>
              <a:rPr lang="de-DE" sz="2400" dirty="0"/>
              <a:t>B</a:t>
            </a:r>
            <a:r>
              <a:rPr lang="de-DE" sz="2400" dirty="0" smtClean="0"/>
              <a:t>eziehungen</a:t>
            </a:r>
          </a:p>
        </p:txBody>
      </p:sp>
    </p:spTree>
    <p:extLst>
      <p:ext uri="{BB962C8B-B14F-4D97-AF65-F5344CB8AC3E}">
        <p14:creationId xmlns:p14="http://schemas.microsoft.com/office/powerpoint/2010/main" val="3899509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31.05.2016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Daniel Fritz, HTWG Konstanz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8C9F7-5955-4422-87CA-C4EB28FDAF6D}" type="slidenum">
              <a:rPr lang="de-DE" smtClean="0"/>
              <a:t>16</a:t>
            </a:fld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Parse-</a:t>
            </a:r>
            <a:r>
              <a:rPr lang="de-DE" dirty="0" err="1" smtClean="0"/>
              <a:t>Tree</a:t>
            </a:r>
            <a:r>
              <a:rPr lang="de-DE" dirty="0" smtClean="0"/>
              <a:t> / Syntax-Baum</a:t>
            </a:r>
          </a:p>
          <a:p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1. Einführung – </a:t>
            </a:r>
            <a:r>
              <a:rPr lang="de-DE" dirty="0" smtClean="0"/>
              <a:t>Begriffe</a:t>
            </a:r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3476" y="2145898"/>
            <a:ext cx="2237047" cy="2566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1008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31.05.2016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Daniel Fritz, HTWG Konstanz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8C9F7-5955-4422-87CA-C4EB28FDAF6D}" type="slidenum">
              <a:rPr lang="de-DE" smtClean="0"/>
              <a:t>17</a:t>
            </a:fld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err="1" smtClean="0"/>
              <a:t>Scope</a:t>
            </a:r>
            <a:r>
              <a:rPr lang="de-DE" dirty="0" smtClean="0"/>
              <a:t>-Klassen implementieren Interfaces</a:t>
            </a:r>
          </a:p>
          <a:p>
            <a:pPr lvl="2"/>
            <a:r>
              <a:rPr lang="de-DE" dirty="0" smtClean="0"/>
              <a:t>Interface </a:t>
            </a:r>
            <a:r>
              <a:rPr lang="de-DE" dirty="0" smtClean="0">
                <a:sym typeface="Wingdings" panose="05000000000000000000" pitchFamily="2" charset="2"/>
              </a:rPr>
              <a:t> </a:t>
            </a:r>
            <a:r>
              <a:rPr lang="de-DE" dirty="0" err="1" smtClean="0">
                <a:sym typeface="Wingdings" panose="05000000000000000000" pitchFamily="2" charset="2"/>
              </a:rPr>
              <a:t>Scope</a:t>
            </a:r>
            <a:endParaRPr lang="de-DE" dirty="0" smtClean="0"/>
          </a:p>
          <a:p>
            <a:pPr lvl="2"/>
            <a:r>
              <a:rPr lang="de-DE" dirty="0" smtClean="0"/>
              <a:t>Sonderfall: </a:t>
            </a:r>
            <a:r>
              <a:rPr lang="de-DE" dirty="0" err="1" smtClean="0"/>
              <a:t>Scope</a:t>
            </a:r>
            <a:r>
              <a:rPr lang="de-DE" dirty="0" smtClean="0"/>
              <a:t> nie Rückgabetyp</a:t>
            </a:r>
          </a:p>
          <a:p>
            <a:pPr lvl="2"/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2. Implementierungstechniken – </a:t>
            </a:r>
            <a:r>
              <a:rPr lang="de-DE" dirty="0" err="1" smtClean="0"/>
              <a:t>TreeBuilder</a:t>
            </a:r>
            <a:r>
              <a:rPr lang="de-DE" dirty="0" smtClean="0"/>
              <a:t> und Scopes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5315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31.05.2016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Daniel Fritz, HTWG Konstanz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8C9F7-5955-4422-87CA-C4EB28FDAF6D}" type="slidenum">
              <a:rPr lang="de-DE" smtClean="0"/>
              <a:t>18</a:t>
            </a:fld>
            <a:endParaRPr lang="de-DE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2. Implementierungstechniken – </a:t>
            </a:r>
            <a:r>
              <a:rPr lang="de-DE" dirty="0" err="1" smtClean="0"/>
              <a:t>TreeBuilder</a:t>
            </a:r>
            <a:r>
              <a:rPr lang="de-DE" dirty="0" smtClean="0"/>
              <a:t> und Scopes</a:t>
            </a: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5220072" y="4435088"/>
            <a:ext cx="36724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dirty="0">
              <a:solidFill>
                <a:srgbClr val="FF0000"/>
              </a:solidFill>
              <a:latin typeface="Courier" pitchFamily="49" charset="0"/>
            </a:endParaRPr>
          </a:p>
          <a:p>
            <a:r>
              <a:rPr lang="de-DE" dirty="0" smtClean="0">
                <a:solidFill>
                  <a:srgbClr val="FF0000"/>
                </a:solidFill>
                <a:latin typeface="Courier" pitchFamily="49" charset="0"/>
              </a:rPr>
              <a:t>Interface End</a:t>
            </a:r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&lt;T&gt;</a:t>
            </a:r>
            <a:r>
              <a:rPr lang="de-DE" dirty="0" smtClean="0">
                <a:latin typeface="Courier" pitchFamily="49" charset="0"/>
              </a:rPr>
              <a:t> {</a:t>
            </a:r>
          </a:p>
          <a:p>
            <a:pPr lvl="1"/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T end();</a:t>
            </a:r>
            <a:r>
              <a:rPr lang="de-DE" dirty="0" smtClean="0">
                <a:latin typeface="Courier" pitchFamily="49" charset="0"/>
              </a:rPr>
              <a:t> </a:t>
            </a:r>
          </a:p>
          <a:p>
            <a:r>
              <a:rPr lang="de-DE" dirty="0" smtClean="0">
                <a:latin typeface="Courier" pitchFamily="49" charset="0"/>
              </a:rPr>
              <a:t>}</a:t>
            </a:r>
            <a:endParaRPr lang="de-DE" dirty="0" smtClean="0">
              <a:latin typeface="Courier" pitchFamily="49" charset="0"/>
              <a:cs typeface="Courier New" panose="02070309020205020404" pitchFamily="49" charset="0"/>
            </a:endParaRPr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9660" y="1057662"/>
            <a:ext cx="6437366" cy="3163426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107504" y="1942097"/>
            <a:ext cx="518457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Interface </a:t>
            </a:r>
            <a:r>
              <a:rPr lang="de-DE" dirty="0" err="1" smtClean="0">
                <a:latin typeface="Courier" pitchFamily="49" charset="0"/>
                <a:cs typeface="Courier New" panose="02070309020205020404" pitchFamily="49" charset="0"/>
              </a:rPr>
              <a:t>Expr</a:t>
            </a:r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&lt;T&gt; {</a:t>
            </a:r>
          </a:p>
          <a:p>
            <a:pPr lvl="1"/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Operation </a:t>
            </a:r>
            <a:r>
              <a:rPr lang="de-DE" dirty="0" err="1" smtClean="0">
                <a:latin typeface="Courier" pitchFamily="49" charset="0"/>
                <a:cs typeface="Courier New" panose="02070309020205020404" pitchFamily="49" charset="0"/>
              </a:rPr>
              <a:t>expr</a:t>
            </a:r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(</a:t>
            </a:r>
            <a:r>
              <a:rPr lang="de-DE" dirty="0" err="1" smtClean="0">
                <a:latin typeface="Courier" pitchFamily="49" charset="0"/>
                <a:cs typeface="Courier New" panose="02070309020205020404" pitchFamily="49" charset="0"/>
              </a:rPr>
              <a:t>int</a:t>
            </a:r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);</a:t>
            </a:r>
          </a:p>
          <a:p>
            <a:pPr lvl="1"/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Operation </a:t>
            </a:r>
            <a:r>
              <a:rPr lang="de-DE" dirty="0" err="1" smtClean="0">
                <a:latin typeface="Courier" pitchFamily="49" charset="0"/>
                <a:cs typeface="Courier New" panose="02070309020205020404" pitchFamily="49" charset="0"/>
              </a:rPr>
              <a:t>expr</a:t>
            </a:r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(T);</a:t>
            </a:r>
          </a:p>
          <a:p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}</a:t>
            </a:r>
          </a:p>
          <a:p>
            <a:endParaRPr lang="de-DE" dirty="0" smtClean="0">
              <a:latin typeface="Courier" pitchFamily="49" charset="0"/>
              <a:cs typeface="Courier New" panose="02070309020205020404" pitchFamily="49" charset="0"/>
            </a:endParaRPr>
          </a:p>
          <a:p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Interface Operation&lt;T&gt; </a:t>
            </a:r>
            <a:r>
              <a:rPr lang="de-DE" dirty="0" err="1" smtClean="0">
                <a:latin typeface="Courier" pitchFamily="49" charset="0"/>
                <a:cs typeface="Courier New" panose="02070309020205020404" pitchFamily="49" charset="0"/>
              </a:rPr>
              <a:t>extends</a:t>
            </a:r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 End{</a:t>
            </a:r>
          </a:p>
          <a:p>
            <a:pPr lvl="1"/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Operation plus(</a:t>
            </a:r>
            <a:r>
              <a:rPr lang="de-DE" dirty="0" err="1" smtClean="0">
                <a:latin typeface="Courier" pitchFamily="49" charset="0"/>
                <a:cs typeface="Courier New" panose="02070309020205020404" pitchFamily="49" charset="0"/>
              </a:rPr>
              <a:t>int</a:t>
            </a:r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);</a:t>
            </a:r>
          </a:p>
          <a:p>
            <a:pPr lvl="1"/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Operation plus(T);</a:t>
            </a:r>
          </a:p>
          <a:p>
            <a:pPr lvl="1"/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Operation minus(</a:t>
            </a:r>
            <a:r>
              <a:rPr lang="de-DE" dirty="0" err="1" smtClean="0">
                <a:latin typeface="Courier" pitchFamily="49" charset="0"/>
                <a:cs typeface="Courier New" panose="02070309020205020404" pitchFamily="49" charset="0"/>
              </a:rPr>
              <a:t>int</a:t>
            </a:r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);</a:t>
            </a:r>
          </a:p>
          <a:p>
            <a:pPr lvl="1"/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Operation minus(T);</a:t>
            </a:r>
          </a:p>
          <a:p>
            <a:pPr lvl="1"/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Operation </a:t>
            </a:r>
            <a:r>
              <a:rPr lang="de-DE" dirty="0" err="1" smtClean="0">
                <a:latin typeface="Courier" pitchFamily="49" charset="0"/>
                <a:cs typeface="Courier New" panose="02070309020205020404" pitchFamily="49" charset="0"/>
              </a:rPr>
              <a:t>times</a:t>
            </a:r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(</a:t>
            </a:r>
            <a:r>
              <a:rPr lang="de-DE" dirty="0" err="1" smtClean="0">
                <a:latin typeface="Courier" pitchFamily="49" charset="0"/>
                <a:cs typeface="Courier New" panose="02070309020205020404" pitchFamily="49" charset="0"/>
              </a:rPr>
              <a:t>int</a:t>
            </a:r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);</a:t>
            </a:r>
          </a:p>
          <a:p>
            <a:pPr lvl="1"/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Operation </a:t>
            </a:r>
            <a:r>
              <a:rPr lang="de-DE" dirty="0" err="1" smtClean="0">
                <a:latin typeface="Courier" pitchFamily="49" charset="0"/>
                <a:cs typeface="Courier New" panose="02070309020205020404" pitchFamily="49" charset="0"/>
              </a:rPr>
              <a:t>times</a:t>
            </a:r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(T);</a:t>
            </a:r>
          </a:p>
          <a:p>
            <a:pPr lvl="1"/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Operation </a:t>
            </a:r>
            <a:r>
              <a:rPr lang="de-DE" dirty="0" err="1" smtClean="0">
                <a:latin typeface="Courier" pitchFamily="49" charset="0"/>
                <a:cs typeface="Courier New" panose="02070309020205020404" pitchFamily="49" charset="0"/>
              </a:rPr>
              <a:t>divided</a:t>
            </a:r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(</a:t>
            </a:r>
            <a:r>
              <a:rPr lang="de-DE" dirty="0" err="1" smtClean="0">
                <a:latin typeface="Courier" pitchFamily="49" charset="0"/>
                <a:cs typeface="Courier New" panose="02070309020205020404" pitchFamily="49" charset="0"/>
              </a:rPr>
              <a:t>int</a:t>
            </a:r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);</a:t>
            </a:r>
          </a:p>
          <a:p>
            <a:pPr lvl="1"/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Operation </a:t>
            </a:r>
            <a:r>
              <a:rPr lang="de-DE" dirty="0" err="1" smtClean="0">
                <a:latin typeface="Courier" pitchFamily="49" charset="0"/>
                <a:cs typeface="Courier New" panose="02070309020205020404" pitchFamily="49" charset="0"/>
              </a:rPr>
              <a:t>divided</a:t>
            </a:r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(T);</a:t>
            </a:r>
          </a:p>
          <a:p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08639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31.05.2016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Daniel Fritz, HTWG Konstanz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8C9F7-5955-4422-87CA-C4EB28FDAF6D}" type="slidenum">
              <a:rPr lang="de-DE" smtClean="0"/>
              <a:t>19</a:t>
            </a:fld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err="1" smtClean="0"/>
              <a:t>Scope</a:t>
            </a:r>
            <a:r>
              <a:rPr lang="de-DE" dirty="0" smtClean="0"/>
              <a:t>-Klassen implementieren Interfaces</a:t>
            </a:r>
          </a:p>
          <a:p>
            <a:pPr lvl="2"/>
            <a:r>
              <a:rPr lang="de-DE" dirty="0" smtClean="0"/>
              <a:t>Interface </a:t>
            </a:r>
            <a:r>
              <a:rPr lang="de-DE" dirty="0" smtClean="0">
                <a:sym typeface="Wingdings" panose="05000000000000000000" pitchFamily="2" charset="2"/>
              </a:rPr>
              <a:t> </a:t>
            </a:r>
            <a:r>
              <a:rPr lang="de-DE" dirty="0" err="1" smtClean="0">
                <a:sym typeface="Wingdings" panose="05000000000000000000" pitchFamily="2" charset="2"/>
              </a:rPr>
              <a:t>Scope</a:t>
            </a:r>
            <a:endParaRPr lang="de-DE" dirty="0" smtClean="0"/>
          </a:p>
          <a:p>
            <a:pPr lvl="2"/>
            <a:r>
              <a:rPr lang="de-DE" dirty="0" smtClean="0"/>
              <a:t>Sonderfall: </a:t>
            </a:r>
            <a:r>
              <a:rPr lang="de-DE" dirty="0" err="1" smtClean="0"/>
              <a:t>Scope</a:t>
            </a:r>
            <a:r>
              <a:rPr lang="de-DE" dirty="0" smtClean="0"/>
              <a:t> nie Rückgabewert</a:t>
            </a:r>
          </a:p>
          <a:p>
            <a:pPr lvl="2"/>
            <a:r>
              <a:rPr lang="de-DE" dirty="0" smtClean="0"/>
              <a:t>Inhalt der Methoden </a:t>
            </a:r>
            <a:r>
              <a:rPr lang="de-DE" dirty="0" smtClean="0">
                <a:sym typeface="Wingdings" panose="05000000000000000000" pitchFamily="2" charset="2"/>
              </a:rPr>
              <a:t> Aufbau des Parse-</a:t>
            </a:r>
            <a:r>
              <a:rPr lang="de-DE" dirty="0" err="1" smtClean="0">
                <a:sym typeface="Wingdings" panose="05000000000000000000" pitchFamily="2" charset="2"/>
              </a:rPr>
              <a:t>Tree</a:t>
            </a:r>
            <a:endParaRPr lang="de-DE" dirty="0" smtClean="0"/>
          </a:p>
          <a:p>
            <a:pPr lvl="2"/>
            <a:r>
              <a:rPr lang="de-DE" dirty="0"/>
              <a:t>p</a:t>
            </a:r>
            <a:r>
              <a:rPr lang="de-DE" dirty="0" smtClean="0"/>
              <a:t>rivater Konstruktor</a:t>
            </a:r>
          </a:p>
          <a:p>
            <a:endParaRPr lang="de-DE" dirty="0"/>
          </a:p>
          <a:p>
            <a:r>
              <a:rPr lang="de-DE" dirty="0" err="1" smtClean="0"/>
              <a:t>TreeBuilder</a:t>
            </a:r>
            <a:r>
              <a:rPr lang="de-DE" dirty="0" smtClean="0"/>
              <a:t>-Klasse</a:t>
            </a:r>
          </a:p>
          <a:p>
            <a:pPr lvl="2"/>
            <a:r>
              <a:rPr lang="de-DE" dirty="0" smtClean="0"/>
              <a:t>Scopes </a:t>
            </a:r>
            <a:r>
              <a:rPr lang="de-DE" dirty="0" smtClean="0">
                <a:sym typeface="Wingdings" panose="05000000000000000000" pitchFamily="2" charset="2"/>
              </a:rPr>
              <a:t> innere Klassen</a:t>
            </a:r>
          </a:p>
          <a:p>
            <a:pPr lvl="2"/>
            <a:r>
              <a:rPr lang="de-DE" dirty="0" smtClean="0">
                <a:sym typeface="Wingdings" panose="05000000000000000000" pitchFamily="2" charset="2"/>
              </a:rPr>
              <a:t>private Instanz jeder </a:t>
            </a:r>
            <a:r>
              <a:rPr lang="de-DE" dirty="0" err="1" smtClean="0">
                <a:sym typeface="Wingdings" panose="05000000000000000000" pitchFamily="2" charset="2"/>
              </a:rPr>
              <a:t>Scope</a:t>
            </a:r>
            <a:r>
              <a:rPr lang="de-DE" dirty="0" smtClean="0">
                <a:sym typeface="Wingdings" panose="05000000000000000000" pitchFamily="2" charset="2"/>
              </a:rPr>
              <a:t>-Klasse (bis auf erste)</a:t>
            </a:r>
          </a:p>
          <a:p>
            <a:pPr lvl="2"/>
            <a:r>
              <a:rPr lang="de-DE" dirty="0" smtClean="0">
                <a:sym typeface="Wingdings" panose="05000000000000000000" pitchFamily="2" charset="2"/>
              </a:rPr>
              <a:t>privater Konstruktor</a:t>
            </a:r>
          </a:p>
          <a:p>
            <a:pPr lvl="2"/>
            <a:r>
              <a:rPr lang="de-DE" dirty="0" smtClean="0">
                <a:sym typeface="Wingdings" panose="05000000000000000000" pitchFamily="2" charset="2"/>
              </a:rPr>
              <a:t>Einstiegsfunktion</a:t>
            </a:r>
            <a:endParaRPr lang="de-DE" dirty="0" smtClean="0"/>
          </a:p>
          <a:p>
            <a:pPr lvl="2"/>
            <a:endParaRPr lang="de-DE" dirty="0" smtClean="0"/>
          </a:p>
          <a:p>
            <a:pPr lvl="2"/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2. Implementierungstechniken – </a:t>
            </a:r>
            <a:r>
              <a:rPr lang="de-DE" dirty="0" err="1" smtClean="0"/>
              <a:t>TreeBuilder</a:t>
            </a:r>
            <a:r>
              <a:rPr lang="de-DE" dirty="0" smtClean="0"/>
              <a:t> und Scopes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31741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bldLvl="2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Inhalt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 smtClean="0"/>
              <a:t>Einführung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smtClean="0"/>
              <a:t>Ziel der Arbeit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smtClean="0"/>
              <a:t>Implementierungstechniken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smtClean="0"/>
              <a:t>Automatisierung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smtClean="0"/>
              <a:t>Fazit &amp; Ausblick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31.05.2016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Daniel Fritz, HTWG Konstanz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8C9F7-5955-4422-87CA-C4EB28FDAF6D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5511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31.05.2016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Daniel Fritz, HTWG Konstanz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8C9F7-5955-4422-87CA-C4EB28FDAF6D}" type="slidenum">
              <a:rPr lang="de-DE" smtClean="0"/>
              <a:t>20</a:t>
            </a:fld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>
          <a:xfrm>
            <a:off x="395536" y="692696"/>
            <a:ext cx="8568951" cy="568863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de-DE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1800" b="1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final 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e-DE" sz="1800" b="1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StartScope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implements</a:t>
            </a:r>
            <a:r>
              <a:rPr lang="de-DE" sz="1800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Start&lt;T&gt; {</a:t>
            </a:r>
          </a:p>
          <a:p>
            <a:pPr marL="0" indent="0">
              <a:buNone/>
            </a:pPr>
            <a:endParaRPr lang="de-DE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1800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OperatorScope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expr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1800" b="1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final</a:t>
            </a:r>
            <a:r>
              <a:rPr lang="de-DE" sz="18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e-DE" sz="1800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r>
              <a:rPr lang="de-DE" sz="18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//Code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1800" b="1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final 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OperatorScope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implements</a:t>
            </a:r>
            <a:r>
              <a:rPr lang="de-DE" sz="1800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Operator&lt;T&gt; {</a:t>
            </a:r>
          </a:p>
          <a:p>
            <a:pPr marL="0" indent="0">
              <a:buNone/>
            </a:pP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endParaRPr lang="de-DE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2. Implementierungstechniken – </a:t>
            </a:r>
            <a:r>
              <a:rPr lang="de-DE" dirty="0" err="1" smtClean="0"/>
              <a:t>TreeBuilder</a:t>
            </a:r>
            <a:r>
              <a:rPr lang="de-DE" dirty="0" smtClean="0"/>
              <a:t> und Scopes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11210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31.05.2016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Daniel Fritz, HTWG Konstanz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8C9F7-5955-4422-87CA-C4EB28FDAF6D}" type="slidenum">
              <a:rPr lang="de-DE" smtClean="0"/>
              <a:t>21</a:t>
            </a:fld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>
          <a:xfrm>
            <a:off x="395536" y="692696"/>
            <a:ext cx="8568951" cy="568863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de-DE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1800" b="1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final 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e-DE" sz="1800" b="1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StartScope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implements</a:t>
            </a:r>
            <a:r>
              <a:rPr lang="de-DE" sz="1800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Start&lt;T&gt; {</a:t>
            </a:r>
          </a:p>
          <a:p>
            <a:pPr marL="0" indent="0">
              <a:buNone/>
            </a:pP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DE" sz="1800" b="1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de-DE" sz="1800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StartScope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{}</a:t>
            </a:r>
          </a:p>
          <a:p>
            <a:pPr marL="0" indent="0">
              <a:buNone/>
            </a:pPr>
            <a:endParaRPr lang="de-DE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1800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OperatorScope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expr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1800" b="1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final</a:t>
            </a:r>
            <a:r>
              <a:rPr lang="de-DE" sz="18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e-DE" sz="1800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r>
              <a:rPr lang="de-DE" sz="18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//Code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1800" b="1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final 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OperatorScope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implements</a:t>
            </a:r>
            <a:r>
              <a:rPr lang="de-DE" sz="1800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Operator&lt;T&gt; {</a:t>
            </a:r>
          </a:p>
          <a:p>
            <a:pPr marL="0" indent="0">
              <a:buNone/>
            </a:pP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endParaRPr lang="de-DE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2. Implementierungstechniken – </a:t>
            </a:r>
            <a:r>
              <a:rPr lang="de-DE" dirty="0" err="1" smtClean="0"/>
              <a:t>TreeBuilder</a:t>
            </a:r>
            <a:r>
              <a:rPr lang="de-DE" dirty="0" smtClean="0"/>
              <a:t> und Scopes</a:t>
            </a:r>
          </a:p>
          <a:p>
            <a:endParaRPr lang="de-DE" dirty="0"/>
          </a:p>
        </p:txBody>
      </p:sp>
      <p:sp>
        <p:nvSpPr>
          <p:cNvPr id="8" name="Pfeil nach rechts 7"/>
          <p:cNvSpPr/>
          <p:nvPr/>
        </p:nvSpPr>
        <p:spPr>
          <a:xfrm>
            <a:off x="107504" y="4077072"/>
            <a:ext cx="288032" cy="144016"/>
          </a:xfrm>
          <a:prstGeom prst="rightArrow">
            <a:avLst/>
          </a:prstGeom>
          <a:solidFill>
            <a:srgbClr val="FF0000"/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9611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31.05.2016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Daniel Fritz, HTWG Konstanz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8C9F7-5955-4422-87CA-C4EB28FDAF6D}" type="slidenum">
              <a:rPr lang="de-DE" smtClean="0"/>
              <a:t>22</a:t>
            </a:fld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>
          <a:xfrm>
            <a:off x="395536" y="692696"/>
            <a:ext cx="8568951" cy="56886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1800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b="1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final</a:t>
            </a:r>
            <a:r>
              <a:rPr lang="de-DE" sz="1800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e-DE" sz="18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TreeBuilder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endParaRPr lang="de-DE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1800" b="1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final 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e-DE" sz="1800" b="1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StartScope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implements</a:t>
            </a:r>
            <a:r>
              <a:rPr lang="de-DE" sz="1800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Start&lt;T&gt; {</a:t>
            </a:r>
          </a:p>
          <a:p>
            <a:pPr marL="0" indent="0">
              <a:buNone/>
            </a:pP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DE" sz="1800" b="1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de-DE" sz="1800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StartScope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{}</a:t>
            </a:r>
          </a:p>
          <a:p>
            <a:pPr marL="0" indent="0">
              <a:buNone/>
            </a:pPr>
            <a:endParaRPr lang="de-DE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1800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OperatorScope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expr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1800" b="1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final</a:t>
            </a:r>
            <a:r>
              <a:rPr lang="de-DE" sz="18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e-DE" sz="1800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r>
              <a:rPr lang="de-DE" sz="18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//Code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1800" b="1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final 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OperatorScope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implements</a:t>
            </a:r>
            <a:r>
              <a:rPr lang="de-DE" sz="1800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Operator&lt;T&gt; {</a:t>
            </a:r>
          </a:p>
          <a:p>
            <a:pPr marL="0" indent="0">
              <a:buNone/>
            </a:pP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2. Implementierungstechniken – </a:t>
            </a:r>
            <a:r>
              <a:rPr lang="de-DE" dirty="0" err="1" smtClean="0"/>
              <a:t>TreeBuilder</a:t>
            </a:r>
            <a:r>
              <a:rPr lang="de-DE" dirty="0" smtClean="0"/>
              <a:t> und Scopes</a:t>
            </a:r>
          </a:p>
          <a:p>
            <a:endParaRPr lang="de-DE" dirty="0"/>
          </a:p>
        </p:txBody>
      </p:sp>
      <p:sp>
        <p:nvSpPr>
          <p:cNvPr id="7" name="Pfeil nach rechts 6"/>
          <p:cNvSpPr/>
          <p:nvPr/>
        </p:nvSpPr>
        <p:spPr>
          <a:xfrm>
            <a:off x="107504" y="836712"/>
            <a:ext cx="288032" cy="144016"/>
          </a:xfrm>
          <a:prstGeom prst="rightArrow">
            <a:avLst/>
          </a:prstGeom>
          <a:solidFill>
            <a:srgbClr val="FF0000"/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Pfeil nach rechts 7"/>
          <p:cNvSpPr/>
          <p:nvPr/>
        </p:nvSpPr>
        <p:spPr>
          <a:xfrm>
            <a:off x="107504" y="6093296"/>
            <a:ext cx="288032" cy="144016"/>
          </a:xfrm>
          <a:prstGeom prst="rightArrow">
            <a:avLst/>
          </a:prstGeom>
          <a:solidFill>
            <a:srgbClr val="FF0000"/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9364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31.05.2016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Daniel Fritz, HTWG Konstanz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8C9F7-5955-4422-87CA-C4EB28FDAF6D}" type="slidenum">
              <a:rPr lang="de-DE" smtClean="0"/>
              <a:t>23</a:t>
            </a:fld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>
          <a:xfrm>
            <a:off x="395536" y="692696"/>
            <a:ext cx="8568951" cy="56886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1800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b="1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final</a:t>
            </a:r>
            <a:r>
              <a:rPr lang="de-DE" sz="1800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e-DE" sz="18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TreeBuilder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sz="1800" b="1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de-DE" sz="1800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b="1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final</a:t>
            </a:r>
            <a:r>
              <a:rPr lang="de-DE" sz="1800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OperatorScope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operatorScope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de-DE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1800" b="1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final 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e-DE" sz="1800" b="1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StartScope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implements</a:t>
            </a:r>
            <a:r>
              <a:rPr lang="de-DE" sz="1800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Start&lt;T&gt; {</a:t>
            </a:r>
          </a:p>
          <a:p>
            <a:pPr marL="0" indent="0">
              <a:buNone/>
            </a:pP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DE" sz="1800" b="1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de-DE" sz="1800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StartScope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{}</a:t>
            </a:r>
          </a:p>
          <a:p>
            <a:pPr marL="0" indent="0">
              <a:buNone/>
            </a:pPr>
            <a:endParaRPr lang="de-DE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1800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OperatorScope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expr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1800" b="1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final</a:t>
            </a:r>
            <a:r>
              <a:rPr lang="de-DE" sz="18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e-DE" sz="1800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r>
              <a:rPr lang="de-DE" sz="18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//Code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1800" b="1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final 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OperatorScope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implements</a:t>
            </a:r>
            <a:r>
              <a:rPr lang="de-DE" sz="1800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Operator&lt;T&gt; {</a:t>
            </a:r>
          </a:p>
          <a:p>
            <a:pPr marL="0" indent="0">
              <a:buNone/>
            </a:pP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2. Implementierungstechniken – </a:t>
            </a:r>
            <a:r>
              <a:rPr lang="de-DE" dirty="0" err="1" smtClean="0"/>
              <a:t>TreeBuilder</a:t>
            </a:r>
            <a:r>
              <a:rPr lang="de-DE" dirty="0" smtClean="0"/>
              <a:t> und Scopes</a:t>
            </a:r>
          </a:p>
          <a:p>
            <a:endParaRPr lang="de-DE" dirty="0"/>
          </a:p>
        </p:txBody>
      </p:sp>
      <p:sp>
        <p:nvSpPr>
          <p:cNvPr id="7" name="Pfeil nach rechts 6"/>
          <p:cNvSpPr/>
          <p:nvPr/>
        </p:nvSpPr>
        <p:spPr>
          <a:xfrm>
            <a:off x="107504" y="1124744"/>
            <a:ext cx="288032" cy="144016"/>
          </a:xfrm>
          <a:prstGeom prst="rightArrow">
            <a:avLst/>
          </a:prstGeom>
          <a:solidFill>
            <a:srgbClr val="FF0000"/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2130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31.05.2016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Daniel Fritz, HTWG Konstanz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8C9F7-5955-4422-87CA-C4EB28FDAF6D}" type="slidenum">
              <a:rPr lang="de-DE" smtClean="0"/>
              <a:t>24</a:t>
            </a:fld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>
          <a:xfrm>
            <a:off x="395536" y="692696"/>
            <a:ext cx="8568951" cy="56886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1800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b="1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final</a:t>
            </a:r>
            <a:r>
              <a:rPr lang="de-DE" sz="1800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e-DE" sz="18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TreeBuilder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de-DE" sz="1800" b="1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de-DE" sz="1800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b="1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final</a:t>
            </a:r>
            <a:r>
              <a:rPr lang="de-DE" sz="1800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OperatorScope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operatorScope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de-DE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de-DE" sz="1800" b="1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de-DE" sz="1800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TreeBuilder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buNone/>
            </a:pP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.operatorScope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OperatorScope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 }</a:t>
            </a:r>
          </a:p>
          <a:p>
            <a:pPr marL="0" indent="0">
              <a:buNone/>
            </a:pPr>
            <a:endParaRPr lang="de-DE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1800" b="1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final 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e-DE" sz="1800" b="1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StartScope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implements</a:t>
            </a:r>
            <a:r>
              <a:rPr lang="de-DE" sz="1800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Start&lt;T&gt; {</a:t>
            </a:r>
          </a:p>
          <a:p>
            <a:pPr marL="0" indent="0">
              <a:buNone/>
            </a:pP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de-DE" sz="1800" b="1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de-DE" sz="1800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StartScope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{}</a:t>
            </a:r>
          </a:p>
          <a:p>
            <a:pPr marL="0" indent="0">
              <a:buNone/>
            </a:pPr>
            <a:endParaRPr lang="de-DE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1800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OperatorScope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expr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1800" b="1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final</a:t>
            </a:r>
            <a:r>
              <a:rPr lang="de-DE" sz="18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e-DE" sz="1800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r>
              <a:rPr lang="de-DE" sz="18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//Code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marL="0" indent="0">
              <a:buNone/>
            </a:pP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1800" b="1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final 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OperatorScope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implements</a:t>
            </a:r>
            <a:r>
              <a:rPr lang="de-DE" sz="1800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Operator&lt;T&gt; {</a:t>
            </a:r>
          </a:p>
          <a:p>
            <a:pPr marL="0" indent="0">
              <a:buNone/>
            </a:pP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marL="0" indent="0">
              <a:buNone/>
            </a:pP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e-DE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2. Implementierungstechniken – </a:t>
            </a:r>
            <a:r>
              <a:rPr lang="de-DE" dirty="0" err="1" smtClean="0"/>
              <a:t>TreeBuilder</a:t>
            </a:r>
            <a:r>
              <a:rPr lang="de-DE" dirty="0" smtClean="0"/>
              <a:t> und Scopes</a:t>
            </a:r>
          </a:p>
          <a:p>
            <a:endParaRPr lang="de-DE" dirty="0"/>
          </a:p>
        </p:txBody>
      </p:sp>
      <p:sp>
        <p:nvSpPr>
          <p:cNvPr id="7" name="Pfeil nach rechts 6"/>
          <p:cNvSpPr/>
          <p:nvPr/>
        </p:nvSpPr>
        <p:spPr>
          <a:xfrm>
            <a:off x="107504" y="1772816"/>
            <a:ext cx="288032" cy="144016"/>
          </a:xfrm>
          <a:prstGeom prst="rightArrow">
            <a:avLst/>
          </a:prstGeom>
          <a:solidFill>
            <a:srgbClr val="FF0000"/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Pfeil nach rechts 7"/>
          <p:cNvSpPr/>
          <p:nvPr/>
        </p:nvSpPr>
        <p:spPr>
          <a:xfrm>
            <a:off x="107504" y="2132856"/>
            <a:ext cx="288032" cy="144016"/>
          </a:xfrm>
          <a:prstGeom prst="rightArrow">
            <a:avLst/>
          </a:prstGeom>
          <a:solidFill>
            <a:srgbClr val="FF0000"/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2130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31.05.2016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Daniel Fritz, HTWG Konstanz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8C9F7-5955-4422-87CA-C4EB28FDAF6D}" type="slidenum">
              <a:rPr lang="de-DE" smtClean="0"/>
              <a:t>25</a:t>
            </a:fld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>
          <a:xfrm>
            <a:off x="395536" y="692696"/>
            <a:ext cx="8640959" cy="56886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1800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b="1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final</a:t>
            </a:r>
            <a:r>
              <a:rPr lang="de-DE" sz="1800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e-DE" sz="1800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TreeBuilder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de-DE" sz="1800" b="1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de-DE" sz="1800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b="1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final</a:t>
            </a:r>
            <a:r>
              <a:rPr lang="de-DE" sz="1800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OperatorScope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operatorScope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de-DE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de-DE" sz="1800" b="1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TreeBuilder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buNone/>
            </a:pP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.operatorScope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OperatorScope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 }</a:t>
            </a:r>
          </a:p>
          <a:p>
            <a:pPr marL="0" indent="0">
              <a:buNone/>
            </a:pPr>
            <a:endParaRPr lang="de-DE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1800" b="1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de-DE" sz="1800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StartScope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buNone/>
            </a:pP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de-DE" sz="1800" b="1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de-DE" sz="1800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TreeBuilder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StartScope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 }</a:t>
            </a:r>
          </a:p>
          <a:p>
            <a:pPr marL="0" indent="0">
              <a:buNone/>
            </a:pPr>
            <a:endParaRPr lang="de-DE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1800" b="1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final</a:t>
            </a:r>
            <a:r>
              <a:rPr lang="de-DE" sz="18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e-DE" sz="1800" b="1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StartScope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implements</a:t>
            </a:r>
            <a:r>
              <a:rPr lang="de-DE" sz="1800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Start&lt;T&gt; {</a:t>
            </a:r>
          </a:p>
          <a:p>
            <a:pPr marL="0" indent="0">
              <a:buNone/>
            </a:pP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de-DE" sz="1800" b="1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de-DE" sz="1800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StartScope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{}</a:t>
            </a:r>
          </a:p>
          <a:p>
            <a:pPr marL="0" indent="0">
              <a:buNone/>
            </a:pPr>
            <a:endParaRPr lang="de-DE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1800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OperatorScope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expr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1800" b="1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final</a:t>
            </a:r>
            <a:r>
              <a:rPr lang="de-DE" sz="18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e-DE" sz="1800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r>
              <a:rPr lang="de-DE" sz="18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//Code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marL="0" indent="0">
              <a:buNone/>
            </a:pP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1800" b="1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final</a:t>
            </a:r>
            <a:r>
              <a:rPr lang="de-DE" sz="18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e-DE" sz="1800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OperatorScope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implements</a:t>
            </a:r>
            <a:r>
              <a:rPr lang="de-DE" sz="1800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Operator&lt;T&gt; {</a:t>
            </a:r>
          </a:p>
          <a:p>
            <a:pPr marL="0" indent="0">
              <a:buNone/>
            </a:pP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marL="0" indent="0">
              <a:buNone/>
            </a:pP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e-DE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2. Implementierungstechniken – </a:t>
            </a:r>
            <a:r>
              <a:rPr lang="de-DE" dirty="0" err="1" smtClean="0"/>
              <a:t>TreeBuilder</a:t>
            </a:r>
            <a:r>
              <a:rPr lang="de-DE" dirty="0" smtClean="0"/>
              <a:t> und Scopes</a:t>
            </a:r>
          </a:p>
          <a:p>
            <a:endParaRPr lang="de-DE" dirty="0"/>
          </a:p>
        </p:txBody>
      </p:sp>
      <p:sp>
        <p:nvSpPr>
          <p:cNvPr id="7" name="Pfeil nach rechts 6"/>
          <p:cNvSpPr/>
          <p:nvPr/>
        </p:nvSpPr>
        <p:spPr>
          <a:xfrm>
            <a:off x="107504" y="2780928"/>
            <a:ext cx="288032" cy="144016"/>
          </a:xfrm>
          <a:prstGeom prst="rightArrow">
            <a:avLst/>
          </a:prstGeom>
          <a:solidFill>
            <a:srgbClr val="FF0000"/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Pfeil nach rechts 7"/>
          <p:cNvSpPr/>
          <p:nvPr/>
        </p:nvSpPr>
        <p:spPr>
          <a:xfrm>
            <a:off x="107504" y="3068960"/>
            <a:ext cx="288032" cy="144016"/>
          </a:xfrm>
          <a:prstGeom prst="rightArrow">
            <a:avLst/>
          </a:prstGeom>
          <a:solidFill>
            <a:srgbClr val="FF0000"/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3032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31.05.2016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Daniel Fritz, HTWG Konstanz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8C9F7-5955-4422-87CA-C4EB28FDAF6D}" type="slidenum">
              <a:rPr lang="de-DE" smtClean="0"/>
              <a:t>26</a:t>
            </a:fld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„</a:t>
            </a:r>
            <a:r>
              <a:rPr lang="de-DE" dirty="0" err="1" smtClean="0"/>
              <a:t>finishing</a:t>
            </a:r>
            <a:r>
              <a:rPr lang="de-DE" dirty="0" smtClean="0"/>
              <a:t> </a:t>
            </a:r>
            <a:r>
              <a:rPr lang="de-DE" dirty="0" err="1" smtClean="0"/>
              <a:t>problem</a:t>
            </a:r>
            <a:r>
              <a:rPr lang="de-DE" dirty="0" smtClean="0"/>
              <a:t>“</a:t>
            </a:r>
          </a:p>
          <a:p>
            <a:pPr lvl="2"/>
            <a:r>
              <a:rPr lang="de-DE" dirty="0" smtClean="0"/>
              <a:t>Abschluss des Ausdrucks?</a:t>
            </a:r>
          </a:p>
          <a:p>
            <a:pPr lvl="2"/>
            <a:r>
              <a:rPr lang="de-DE" dirty="0" smtClean="0"/>
              <a:t>Hier: </a:t>
            </a:r>
            <a:r>
              <a:rPr lang="de-D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end()</a:t>
            </a:r>
            <a:r>
              <a:rPr lang="de-DE" dirty="0" smtClean="0"/>
              <a:t>-Methode</a:t>
            </a:r>
          </a:p>
          <a:p>
            <a:pPr lvl="2"/>
            <a:r>
              <a:rPr lang="de-DE" dirty="0" smtClean="0"/>
              <a:t>Alternative: </a:t>
            </a:r>
            <a:r>
              <a:rPr lang="de-DE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de-D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dirty="0" smtClean="0">
                <a:latin typeface="+mj-lt"/>
                <a:cs typeface="Courier New" panose="02070309020205020404" pitchFamily="49" charset="0"/>
              </a:rPr>
              <a:t>Generischer Typ-Parameter</a:t>
            </a:r>
          </a:p>
          <a:p>
            <a:pPr lvl="2"/>
            <a:r>
              <a:rPr lang="de-DE" dirty="0" smtClean="0">
                <a:latin typeface="+mj-lt"/>
                <a:cs typeface="Courier New" panose="02070309020205020404" pitchFamily="49" charset="0"/>
              </a:rPr>
              <a:t>Nicht in der automatischen Generierung</a:t>
            </a:r>
          </a:p>
          <a:p>
            <a:pPr lvl="2"/>
            <a:r>
              <a:rPr lang="de-DE" dirty="0" smtClean="0">
                <a:latin typeface="+mj-lt"/>
                <a:cs typeface="Courier New" panose="02070309020205020404" pitchFamily="49" charset="0"/>
              </a:rPr>
              <a:t>Stattdessen </a:t>
            </a:r>
            <a:r>
              <a:rPr lang="de-DE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ParseTree</a:t>
            </a:r>
            <a:endParaRPr lang="de-DE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endParaRPr lang="de-DE" dirty="0" smtClean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2. Implementierungstechniken – </a:t>
            </a:r>
            <a:r>
              <a:rPr lang="de-DE" dirty="0" err="1" smtClean="0"/>
              <a:t>TreeBuilder</a:t>
            </a:r>
            <a:r>
              <a:rPr lang="de-DE" dirty="0" smtClean="0"/>
              <a:t> und Scopes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9925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3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31.05.2016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Daniel Fritz, HTWG Konstanz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8C9F7-5955-4422-87CA-C4EB28FDAF6D}" type="slidenum">
              <a:rPr lang="de-DE" smtClean="0"/>
              <a:t>27</a:t>
            </a:fld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err="1" smtClean="0"/>
              <a:t>ParseTree</a:t>
            </a:r>
            <a:endParaRPr lang="de-DE" dirty="0" smtClean="0"/>
          </a:p>
          <a:p>
            <a:pPr lvl="2"/>
            <a:r>
              <a:rPr lang="de-DE" dirty="0" smtClean="0"/>
              <a:t>Art Syntax-Baum</a:t>
            </a:r>
          </a:p>
          <a:p>
            <a:pPr lvl="2"/>
            <a:r>
              <a:rPr lang="de-DE" dirty="0" smtClean="0"/>
              <a:t>Hierarchische Struktur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2. Implementierungstechniken – </a:t>
            </a:r>
            <a:r>
              <a:rPr lang="de-DE" dirty="0" err="1" smtClean="0"/>
              <a:t>ParseTree</a:t>
            </a:r>
            <a:r>
              <a:rPr lang="de-DE" dirty="0" smtClean="0"/>
              <a:t> </a:t>
            </a:r>
          </a:p>
          <a:p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6149" y="2491070"/>
            <a:ext cx="4397979" cy="3580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496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3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31.05.2016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Daniel Fritz, HTWG Konstanz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8C9F7-5955-4422-87CA-C4EB28FDAF6D}" type="slidenum">
              <a:rPr lang="de-DE" smtClean="0"/>
              <a:t>28</a:t>
            </a:fld>
            <a:endParaRPr lang="de-DE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2. Implementierungstechniken – </a:t>
            </a:r>
            <a:r>
              <a:rPr lang="de-DE" dirty="0" err="1" smtClean="0"/>
              <a:t>ParseTree</a:t>
            </a:r>
            <a:r>
              <a:rPr lang="de-DE" dirty="0" smtClean="0"/>
              <a:t> </a:t>
            </a: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812" y="888202"/>
            <a:ext cx="7632363" cy="5421118"/>
          </a:xfrm>
          <a:prstGeom prst="rect">
            <a:avLst/>
          </a:prstGeom>
        </p:spPr>
      </p:pic>
      <p:sp>
        <p:nvSpPr>
          <p:cNvPr id="8" name="Rechteck 7"/>
          <p:cNvSpPr/>
          <p:nvPr/>
        </p:nvSpPr>
        <p:spPr>
          <a:xfrm>
            <a:off x="430624" y="1656000"/>
            <a:ext cx="4320480" cy="1800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/>
          <p:cNvSpPr/>
          <p:nvPr/>
        </p:nvSpPr>
        <p:spPr>
          <a:xfrm>
            <a:off x="562088" y="3456200"/>
            <a:ext cx="7250272" cy="864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/>
          <p:cNvSpPr/>
          <p:nvPr/>
        </p:nvSpPr>
        <p:spPr>
          <a:xfrm>
            <a:off x="405504" y="4329712"/>
            <a:ext cx="7694888" cy="19796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/>
          <p:cNvSpPr/>
          <p:nvPr/>
        </p:nvSpPr>
        <p:spPr>
          <a:xfrm>
            <a:off x="4751104" y="1656000"/>
            <a:ext cx="2989248" cy="14129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7532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31.05.2016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Daniel Fritz, HTWG Konstanz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8C9F7-5955-4422-87CA-C4EB28FDAF6D}" type="slidenum">
              <a:rPr lang="de-DE" smtClean="0"/>
              <a:t>29</a:t>
            </a:fld>
            <a:endParaRPr lang="de-DE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2. Implementierungstechniken – </a:t>
            </a:r>
            <a:r>
              <a:rPr lang="de-DE" dirty="0" err="1" smtClean="0"/>
              <a:t>ParseTree</a:t>
            </a:r>
            <a:r>
              <a:rPr lang="de-DE" dirty="0" smtClean="0"/>
              <a:t> </a:t>
            </a: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1054561"/>
            <a:ext cx="4968552" cy="4692521"/>
          </a:xfrm>
          <a:prstGeom prst="rect">
            <a:avLst/>
          </a:prstGeom>
        </p:spPr>
      </p:pic>
      <p:sp>
        <p:nvSpPr>
          <p:cNvPr id="8" name="Rechteck 7"/>
          <p:cNvSpPr/>
          <p:nvPr/>
        </p:nvSpPr>
        <p:spPr>
          <a:xfrm>
            <a:off x="2483768" y="4672800"/>
            <a:ext cx="5040560" cy="13681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2583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31.05.2016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Daniel Fritz, HTWG Konstanz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8C9F7-5955-4422-87CA-C4EB28FDAF6D}" type="slidenum">
              <a:rPr lang="de-DE" smtClean="0"/>
              <a:t>3</a:t>
            </a:fld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Domänen-spezifische Sprache (DSL):</a:t>
            </a:r>
          </a:p>
          <a:p>
            <a:pPr lvl="2"/>
            <a:r>
              <a:rPr lang="de-DE" dirty="0" smtClean="0"/>
              <a:t>Programmiersprache</a:t>
            </a:r>
          </a:p>
          <a:p>
            <a:pPr lvl="2"/>
            <a:r>
              <a:rPr lang="de-DE" dirty="0" smtClean="0"/>
              <a:t>Beschränkung auf eine Domäne</a:t>
            </a:r>
          </a:p>
          <a:p>
            <a:pPr marL="914400" lvl="2" indent="0">
              <a:buNone/>
            </a:pPr>
            <a:r>
              <a:rPr lang="de-DE" dirty="0" smtClean="0">
                <a:sym typeface="Wingdings" panose="05000000000000000000" pitchFamily="2" charset="2"/>
              </a:rPr>
              <a:t>    Fachgebiet</a:t>
            </a:r>
          </a:p>
          <a:p>
            <a:pPr lvl="2"/>
            <a:r>
              <a:rPr lang="de-DE" dirty="0" smtClean="0">
                <a:sym typeface="Wingdings" panose="05000000000000000000" pitchFamily="2" charset="2"/>
              </a:rPr>
              <a:t>Eingeschränkter Umfang</a:t>
            </a:r>
          </a:p>
          <a:p>
            <a:pPr lvl="2"/>
            <a:r>
              <a:rPr lang="de-DE" dirty="0" smtClean="0">
                <a:sym typeface="Wingdings" panose="05000000000000000000" pitchFamily="2" charset="2"/>
              </a:rPr>
              <a:t>Intern und extern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1. Einführung – Begriffe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90950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3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31.05.2016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Daniel Fritz, HTWG Konstanz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8C9F7-5955-4422-87CA-C4EB28FDAF6D}" type="slidenum">
              <a:rPr lang="de-DE" smtClean="0"/>
              <a:t>30</a:t>
            </a:fld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Aufbau des </a:t>
            </a:r>
            <a:r>
              <a:rPr lang="de-DE" dirty="0" err="1" smtClean="0"/>
              <a:t>ParseTrees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2. Implementierungstechniken – </a:t>
            </a:r>
            <a:r>
              <a:rPr lang="de-DE" dirty="0" err="1" smtClean="0"/>
              <a:t>ParseTree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1873206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31.05.2016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Daniel Fritz, HTWG Konstanz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8C9F7-5955-4422-87CA-C4EB28FDAF6D}" type="slidenum">
              <a:rPr lang="de-DE" smtClean="0"/>
              <a:t>31</a:t>
            </a:fld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>
          <a:xfrm>
            <a:off x="251521" y="692696"/>
            <a:ext cx="8784976" cy="5688631"/>
          </a:xfrm>
        </p:spPr>
        <p:txBody>
          <a:bodyPr tIns="36000" bIns="36000">
            <a:normAutofit/>
          </a:bodyPr>
          <a:lstStyle/>
          <a:p>
            <a:pPr marL="0" indent="0">
              <a:buNone/>
            </a:pPr>
            <a:endParaRPr lang="en-US" sz="1800" b="1" dirty="0" smtClean="0">
              <a:solidFill>
                <a:srgbClr val="2A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800" b="1" dirty="0" smtClean="0">
              <a:solidFill>
                <a:srgbClr val="2A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1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final class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OperatorScope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implements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Operator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marL="0" indent="0">
              <a:buNone/>
            </a:pPr>
            <a:endParaRPr lang="de-DE" sz="1800" b="1" dirty="0">
              <a:solidFill>
                <a:srgbClr val="2A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800" b="1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1800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ParseTree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end() {</a:t>
            </a:r>
          </a:p>
          <a:p>
            <a:pPr marL="0" indent="0">
              <a:buNone/>
            </a:pP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AMethodNode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 = 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de-DE" sz="1800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MethodNodeEnd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</a:p>
          <a:p>
            <a:pPr marL="0" indent="0">
              <a:buNone/>
            </a:pPr>
            <a:endParaRPr lang="de-DE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 }</a:t>
            </a:r>
          </a:p>
          <a:p>
            <a:pPr marL="0" indent="0">
              <a:buNone/>
            </a:pP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2. Implementierungstechniken – </a:t>
            </a:r>
            <a:r>
              <a:rPr lang="de-DE" dirty="0" err="1" smtClean="0"/>
              <a:t>ParseTree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405586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31.05.2016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Daniel Fritz, HTWG Konstanz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8C9F7-5955-4422-87CA-C4EB28FDAF6D}" type="slidenum">
              <a:rPr lang="de-DE" smtClean="0"/>
              <a:t>32</a:t>
            </a:fld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>
          <a:xfrm>
            <a:off x="251521" y="692696"/>
            <a:ext cx="8784976" cy="5688631"/>
          </a:xfrm>
        </p:spPr>
        <p:txBody>
          <a:bodyPr tIns="36000" bIns="36000">
            <a:normAutofit/>
          </a:bodyPr>
          <a:lstStyle/>
          <a:p>
            <a:pPr marL="0" indent="0">
              <a:buNone/>
            </a:pPr>
            <a:endParaRPr lang="en-US" sz="1800" b="1" dirty="0" smtClean="0">
              <a:solidFill>
                <a:srgbClr val="2A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800" b="1" dirty="0" smtClean="0">
              <a:solidFill>
                <a:srgbClr val="2A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1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final class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OperatorScope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implements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Operator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private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List&lt;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AMethodNode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methodListOperator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1800" b="1" dirty="0">
              <a:solidFill>
                <a:srgbClr val="2A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800" b="1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1800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ParseTree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end() {</a:t>
            </a:r>
          </a:p>
          <a:p>
            <a:pPr marL="0" indent="0">
              <a:buNone/>
            </a:pP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AMethodNode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 = 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de-DE" sz="1800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MethodNodeEnd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methodListOperator.add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(m);</a:t>
            </a:r>
          </a:p>
          <a:p>
            <a:pPr marL="0" indent="0">
              <a:buNone/>
            </a:pPr>
            <a:endParaRPr lang="de-DE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 }</a:t>
            </a:r>
          </a:p>
          <a:p>
            <a:pPr marL="0" indent="0">
              <a:buNone/>
            </a:pP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2. Implementierungstechniken – </a:t>
            </a:r>
            <a:r>
              <a:rPr lang="de-DE" dirty="0" err="1" smtClean="0"/>
              <a:t>ParseTree</a:t>
            </a:r>
            <a:endParaRPr lang="de-DE" dirty="0" smtClean="0"/>
          </a:p>
        </p:txBody>
      </p:sp>
      <p:sp>
        <p:nvSpPr>
          <p:cNvPr id="7" name="Pfeil nach rechts 6"/>
          <p:cNvSpPr/>
          <p:nvPr/>
        </p:nvSpPr>
        <p:spPr>
          <a:xfrm>
            <a:off x="35496" y="1772816"/>
            <a:ext cx="288032" cy="144016"/>
          </a:xfrm>
          <a:prstGeom prst="rightArrow">
            <a:avLst/>
          </a:prstGeom>
          <a:solidFill>
            <a:srgbClr val="FF0000"/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Pfeil nach rechts 7"/>
          <p:cNvSpPr/>
          <p:nvPr/>
        </p:nvSpPr>
        <p:spPr>
          <a:xfrm>
            <a:off x="35496" y="3068960"/>
            <a:ext cx="288032" cy="144016"/>
          </a:xfrm>
          <a:prstGeom prst="rightArrow">
            <a:avLst/>
          </a:prstGeom>
          <a:solidFill>
            <a:srgbClr val="FF0000"/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5216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31.05.2016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Daniel Fritz, HTWG Konstanz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8C9F7-5955-4422-87CA-C4EB28FDAF6D}" type="slidenum">
              <a:rPr lang="de-DE" smtClean="0"/>
              <a:t>33</a:t>
            </a:fld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>
          <a:xfrm>
            <a:off x="251521" y="692696"/>
            <a:ext cx="8784976" cy="5688631"/>
          </a:xfrm>
        </p:spPr>
        <p:txBody>
          <a:bodyPr tIns="36000" bIns="36000">
            <a:normAutofit/>
          </a:bodyPr>
          <a:lstStyle/>
          <a:p>
            <a:pPr marL="0" indent="0">
              <a:buNone/>
            </a:pPr>
            <a:endParaRPr lang="en-US" sz="1800" b="1" dirty="0" smtClean="0">
              <a:solidFill>
                <a:srgbClr val="2A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800" b="1" dirty="0" smtClean="0">
              <a:solidFill>
                <a:srgbClr val="2A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1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final class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OperatorScope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implements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Operator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private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List&lt;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AMethodNode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methodListOperator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1800" b="1" dirty="0">
              <a:solidFill>
                <a:srgbClr val="2A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800" b="1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1800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ParseTree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end() {</a:t>
            </a:r>
          </a:p>
          <a:p>
            <a:pPr marL="0" indent="0">
              <a:buNone/>
            </a:pP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AMethodNode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 = 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de-DE" sz="1800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MethodNodeEnd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methodListOperator.add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(m);</a:t>
            </a:r>
          </a:p>
          <a:p>
            <a:pPr marL="0" indent="0">
              <a:buNone/>
            </a:pPr>
            <a:endParaRPr lang="de-DE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AScopeNode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scopeNodeOperator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</a:t>
            </a:r>
          </a:p>
          <a:p>
            <a:pPr marL="0" indent="0">
              <a:buNone/>
            </a:pP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de-DE" sz="1800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ScopeNodeOperator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methodListOperator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endParaRPr lang="de-DE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 }</a:t>
            </a:r>
          </a:p>
          <a:p>
            <a:pPr marL="0" indent="0">
              <a:buNone/>
            </a:pP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2. Implementierungstechniken – </a:t>
            </a:r>
            <a:r>
              <a:rPr lang="de-DE" dirty="0" err="1" smtClean="0"/>
              <a:t>ParseTree</a:t>
            </a:r>
            <a:endParaRPr lang="de-DE" dirty="0" smtClean="0"/>
          </a:p>
        </p:txBody>
      </p:sp>
      <p:sp>
        <p:nvSpPr>
          <p:cNvPr id="7" name="Pfeil nach rechts 6"/>
          <p:cNvSpPr/>
          <p:nvPr/>
        </p:nvSpPr>
        <p:spPr>
          <a:xfrm>
            <a:off x="35496" y="3717032"/>
            <a:ext cx="288032" cy="144016"/>
          </a:xfrm>
          <a:prstGeom prst="rightArrow">
            <a:avLst/>
          </a:prstGeom>
          <a:solidFill>
            <a:srgbClr val="FF0000"/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3461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31.05.2016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Daniel Fritz, HTWG Konstanz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8C9F7-5955-4422-87CA-C4EB28FDAF6D}" type="slidenum">
              <a:rPr lang="de-DE" smtClean="0"/>
              <a:t>34</a:t>
            </a:fld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>
          <a:xfrm>
            <a:off x="251521" y="692696"/>
            <a:ext cx="8784976" cy="5688631"/>
          </a:xfrm>
        </p:spPr>
        <p:txBody>
          <a:bodyPr tIns="36000" bIns="36000">
            <a:normAutofit/>
          </a:bodyPr>
          <a:lstStyle/>
          <a:p>
            <a:pPr marL="0" indent="0">
              <a:buNone/>
            </a:pPr>
            <a:endParaRPr lang="de-DE" sz="1800" b="1" dirty="0" smtClean="0">
              <a:solidFill>
                <a:srgbClr val="2A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800" b="1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List&lt;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AScopeNode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scopeNodeList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final class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OperatorScope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implements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Operator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private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List&lt;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AMethodNode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methodListOperator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1800" b="1" dirty="0">
              <a:solidFill>
                <a:srgbClr val="2A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800" b="1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1800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ParseTree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end() {</a:t>
            </a:r>
          </a:p>
          <a:p>
            <a:pPr marL="0" indent="0">
              <a:buNone/>
            </a:pP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AMethodNode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 = 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de-DE" sz="1800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MethodNodeEnd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methodListOperator.add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(m);</a:t>
            </a:r>
          </a:p>
          <a:p>
            <a:pPr marL="0" indent="0">
              <a:buNone/>
            </a:pPr>
            <a:endParaRPr lang="de-DE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AScopeNode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scopeNodeOperator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</a:t>
            </a:r>
          </a:p>
          <a:p>
            <a:pPr marL="0" indent="0">
              <a:buNone/>
            </a:pP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de-DE" sz="1800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ScopeNodeOperator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methodListOperator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endParaRPr lang="de-DE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TreeBuilder.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.scopeNodeList.add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scopeNodeOperator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endParaRPr lang="de-DE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}</a:t>
            </a:r>
          </a:p>
          <a:p>
            <a:pPr marL="0" indent="0">
              <a:buNone/>
            </a:pP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2. Implementierungstechniken – </a:t>
            </a:r>
            <a:r>
              <a:rPr lang="de-DE" dirty="0" err="1" smtClean="0"/>
              <a:t>ParseTree</a:t>
            </a:r>
            <a:endParaRPr lang="de-DE" dirty="0" smtClean="0"/>
          </a:p>
        </p:txBody>
      </p:sp>
      <p:sp>
        <p:nvSpPr>
          <p:cNvPr id="7" name="Pfeil nach rechts 6"/>
          <p:cNvSpPr/>
          <p:nvPr/>
        </p:nvSpPr>
        <p:spPr>
          <a:xfrm>
            <a:off x="35496" y="1124744"/>
            <a:ext cx="288032" cy="144016"/>
          </a:xfrm>
          <a:prstGeom prst="rightArrow">
            <a:avLst/>
          </a:prstGeom>
          <a:solidFill>
            <a:srgbClr val="FF0000"/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Pfeil nach rechts 7"/>
          <p:cNvSpPr/>
          <p:nvPr/>
        </p:nvSpPr>
        <p:spPr>
          <a:xfrm>
            <a:off x="35496" y="4725144"/>
            <a:ext cx="288032" cy="144016"/>
          </a:xfrm>
          <a:prstGeom prst="rightArrow">
            <a:avLst/>
          </a:prstGeom>
          <a:solidFill>
            <a:srgbClr val="FF0000"/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9520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31.05.2016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Daniel Fritz, HTWG Konstanz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8C9F7-5955-4422-87CA-C4EB28FDAF6D}" type="slidenum">
              <a:rPr lang="de-DE" smtClean="0"/>
              <a:t>35</a:t>
            </a:fld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>
          <a:xfrm>
            <a:off x="251521" y="692696"/>
            <a:ext cx="8784976" cy="5688631"/>
          </a:xfrm>
        </p:spPr>
        <p:txBody>
          <a:bodyPr tIns="36000" bIns="36000">
            <a:normAutofit/>
          </a:bodyPr>
          <a:lstStyle/>
          <a:p>
            <a:pPr marL="0" indent="0">
              <a:buNone/>
            </a:pPr>
            <a:r>
              <a:rPr lang="de-DE" sz="1800" b="1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ParseTree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parseTree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de-DE" sz="1800" b="1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List&lt;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AScopeNode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scopeNodeList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final class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OperatorScope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implements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Operator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private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List&lt;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AMethodNode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methodListOperator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1800" b="1" dirty="0">
              <a:solidFill>
                <a:srgbClr val="2A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800" b="1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1800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ParseTree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end() {</a:t>
            </a:r>
          </a:p>
          <a:p>
            <a:pPr marL="0" indent="0">
              <a:buNone/>
            </a:pP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AMethodNode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 = 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de-DE" sz="1800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MethodNodeEnd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methodListOperator.add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(m);</a:t>
            </a:r>
          </a:p>
          <a:p>
            <a:pPr marL="0" indent="0">
              <a:buNone/>
            </a:pPr>
            <a:endParaRPr lang="de-DE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AScopeNode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scopeNodeOperator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</a:t>
            </a:r>
          </a:p>
          <a:p>
            <a:pPr marL="0" indent="0">
              <a:buNone/>
            </a:pP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de-DE" sz="1800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ScopeNodeOperator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methodListOperator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endParaRPr lang="de-DE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TreeBuilder.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.scopeNodeList.add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scopeNodeOperator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endParaRPr lang="de-DE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parseTree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de-DE" sz="1800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ParseTree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scopeNodeList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DE" sz="1800" b="1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2. Implementierungstechniken – </a:t>
            </a:r>
            <a:r>
              <a:rPr lang="de-DE" dirty="0" err="1" smtClean="0"/>
              <a:t>ParseTree</a:t>
            </a:r>
            <a:endParaRPr lang="de-DE" dirty="0" smtClean="0"/>
          </a:p>
        </p:txBody>
      </p:sp>
      <p:sp>
        <p:nvSpPr>
          <p:cNvPr id="7" name="Pfeil nach rechts 6"/>
          <p:cNvSpPr/>
          <p:nvPr/>
        </p:nvSpPr>
        <p:spPr>
          <a:xfrm>
            <a:off x="35496" y="836712"/>
            <a:ext cx="288032" cy="144016"/>
          </a:xfrm>
          <a:prstGeom prst="rightArrow">
            <a:avLst/>
          </a:prstGeom>
          <a:solidFill>
            <a:srgbClr val="FF0000"/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Pfeil nach rechts 7"/>
          <p:cNvSpPr/>
          <p:nvPr/>
        </p:nvSpPr>
        <p:spPr>
          <a:xfrm>
            <a:off x="35496" y="5445224"/>
            <a:ext cx="288032" cy="144016"/>
          </a:xfrm>
          <a:prstGeom prst="rightArrow">
            <a:avLst/>
          </a:prstGeom>
          <a:solidFill>
            <a:srgbClr val="FF0000"/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7775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31.05.2016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Daniel Fritz, HTWG Konstanz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8C9F7-5955-4422-87CA-C4EB28FDAF6D}" type="slidenum">
              <a:rPr lang="de-DE" smtClean="0"/>
              <a:t>36</a:t>
            </a:fld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>
          <a:xfrm>
            <a:off x="251521" y="692696"/>
            <a:ext cx="8784976" cy="5688631"/>
          </a:xfrm>
        </p:spPr>
        <p:txBody>
          <a:bodyPr tIns="36000" bIns="36000">
            <a:normAutofit/>
          </a:bodyPr>
          <a:lstStyle/>
          <a:p>
            <a:pPr marL="0" indent="0">
              <a:buNone/>
            </a:pPr>
            <a:r>
              <a:rPr lang="de-DE" sz="1800" b="1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ParseTree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parseTree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de-DE" sz="1800" b="1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List&lt;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AScopeNode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scopeNodeList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final class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OperatorScope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implements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Operator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private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List&lt;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AMethodNode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methodListOperator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1800" b="1" dirty="0">
              <a:solidFill>
                <a:srgbClr val="2A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800" b="1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1800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ParseTree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end() {</a:t>
            </a:r>
          </a:p>
          <a:p>
            <a:pPr marL="0" indent="0">
              <a:buNone/>
            </a:pP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AMethodNode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 = 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de-DE" sz="1800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MethodNodeEnd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methodListOperator.add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(m);</a:t>
            </a:r>
          </a:p>
          <a:p>
            <a:pPr marL="0" indent="0">
              <a:buNone/>
            </a:pPr>
            <a:endParaRPr lang="de-DE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AScopeNode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scopeNodeOperator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</a:t>
            </a:r>
          </a:p>
          <a:p>
            <a:pPr marL="0" indent="0">
              <a:buNone/>
            </a:pP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de-DE" sz="1800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ScopeNodeOperator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methodListOperator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endParaRPr lang="de-DE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TreeBuilder.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.scopeNodeList.add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scopeNodeOperator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endParaRPr lang="de-DE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parseTree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de-DE" sz="1800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ParseTree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scopeNodeList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DE" sz="1800" b="1" dirty="0" err="1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de-DE" sz="1800" dirty="0" smtClean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TreeBuilder.this.parseTree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}</a:t>
            </a:r>
          </a:p>
          <a:p>
            <a:pPr marL="0" indent="0">
              <a:buNone/>
            </a:pP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2. Implementierungstechniken – </a:t>
            </a:r>
            <a:r>
              <a:rPr lang="de-DE" dirty="0" err="1" smtClean="0"/>
              <a:t>ParseTree</a:t>
            </a:r>
            <a:endParaRPr lang="de-DE" dirty="0" smtClean="0"/>
          </a:p>
        </p:txBody>
      </p:sp>
      <p:sp>
        <p:nvSpPr>
          <p:cNvPr id="7" name="Pfeil nach rechts 6"/>
          <p:cNvSpPr/>
          <p:nvPr/>
        </p:nvSpPr>
        <p:spPr>
          <a:xfrm>
            <a:off x="35496" y="5733256"/>
            <a:ext cx="288032" cy="144016"/>
          </a:xfrm>
          <a:prstGeom prst="rightArrow">
            <a:avLst/>
          </a:prstGeom>
          <a:solidFill>
            <a:srgbClr val="FF0000"/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5961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31.05.2016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Daniel Fritz, HTWG Konstanz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8C9F7-5955-4422-87CA-C4EB28FDAF6D}" type="slidenum">
              <a:rPr lang="de-DE" smtClean="0"/>
              <a:t>37</a:t>
            </a:fld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err="1" smtClean="0"/>
              <a:t>Visitor</a:t>
            </a:r>
            <a:endParaRPr lang="de-DE" dirty="0" smtClean="0"/>
          </a:p>
          <a:p>
            <a:pPr lvl="2"/>
            <a:endParaRPr lang="de-DE" dirty="0" smtClean="0"/>
          </a:p>
          <a:p>
            <a:pPr lvl="2"/>
            <a:r>
              <a:rPr lang="de-DE" dirty="0" err="1" smtClean="0"/>
              <a:t>Visitor</a:t>
            </a:r>
            <a:r>
              <a:rPr lang="de-DE" dirty="0" smtClean="0"/>
              <a:t>-Pattern: Operationen in eine Objektstruktur integrieren ohne diese immer ändern zu müssen</a:t>
            </a:r>
          </a:p>
          <a:p>
            <a:pPr lvl="2"/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2. Implementierungstechniken – </a:t>
            </a:r>
            <a:r>
              <a:rPr lang="de-DE" dirty="0" err="1" smtClean="0"/>
              <a:t>Visitor</a:t>
            </a:r>
            <a:r>
              <a:rPr lang="de-DE" dirty="0" smtClean="0"/>
              <a:t>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17629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31.05.2016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Daniel Fritz, HTWG Konstanz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8C9F7-5955-4422-87CA-C4EB28FDAF6D}" type="slidenum">
              <a:rPr lang="de-DE" smtClean="0"/>
              <a:t>4</a:t>
            </a:fld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>
          <a:xfrm>
            <a:off x="468313" y="764704"/>
            <a:ext cx="8207375" cy="5688632"/>
          </a:xfrm>
        </p:spPr>
        <p:txBody>
          <a:bodyPr>
            <a:normAutofit/>
          </a:bodyPr>
          <a:lstStyle/>
          <a:p>
            <a:r>
              <a:rPr lang="de-DE" dirty="0" smtClean="0"/>
              <a:t>Interne DSL:</a:t>
            </a:r>
          </a:p>
          <a:p>
            <a:pPr lvl="2"/>
            <a:r>
              <a:rPr lang="de-DE" dirty="0" smtClean="0"/>
              <a:t>Vorhandene Wirtssprache abwandeln</a:t>
            </a:r>
          </a:p>
          <a:p>
            <a:pPr lvl="2">
              <a:buFont typeface="Wingdings"/>
              <a:buChar char="à"/>
            </a:pPr>
            <a:r>
              <a:rPr lang="de-DE" dirty="0" smtClean="0">
                <a:sym typeface="Wingdings" panose="05000000000000000000" pitchFamily="2" charset="2"/>
              </a:rPr>
              <a:t> An Wirtssprache gebunden</a:t>
            </a:r>
          </a:p>
          <a:p>
            <a:pPr lvl="2">
              <a:buFont typeface="Wingdings"/>
              <a:buChar char="à"/>
            </a:pP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smtClean="0">
                <a:sym typeface="Wingdings" panose="05000000000000000000" pitchFamily="2" charset="2"/>
              </a:rPr>
              <a:t>vorhandenen Werkzeuge können genutzt werden</a:t>
            </a:r>
          </a:p>
          <a:p>
            <a:pPr lvl="2"/>
            <a:r>
              <a:rPr lang="de-DE" dirty="0" smtClean="0">
                <a:sym typeface="Wingdings" panose="05000000000000000000" pitchFamily="2" charset="2"/>
              </a:rPr>
              <a:t>Beispiel: </a:t>
            </a:r>
            <a:r>
              <a:rPr lang="de-DE" dirty="0" err="1" smtClean="0">
                <a:sym typeface="Wingdings" panose="05000000000000000000" pitchFamily="2" charset="2"/>
              </a:rPr>
              <a:t>JMock</a:t>
            </a:r>
            <a:endParaRPr lang="de-DE" dirty="0" smtClean="0">
              <a:sym typeface="Wingdings" panose="05000000000000000000" pitchFamily="2" charset="2"/>
            </a:endParaRPr>
          </a:p>
          <a:p>
            <a:pPr lvl="2">
              <a:buFont typeface="Wingdings"/>
              <a:buChar char="à"/>
            </a:pPr>
            <a:endParaRPr lang="de-DE" dirty="0" smtClean="0"/>
          </a:p>
          <a:p>
            <a:r>
              <a:rPr lang="de-DE" dirty="0" smtClean="0"/>
              <a:t>Externe DSL:</a:t>
            </a:r>
          </a:p>
          <a:p>
            <a:pPr lvl="2"/>
            <a:r>
              <a:rPr lang="de-DE" dirty="0" smtClean="0"/>
              <a:t>Unabhängige Sprache</a:t>
            </a:r>
          </a:p>
          <a:p>
            <a:pPr lvl="2">
              <a:buFont typeface="Wingdings"/>
              <a:buChar char="à"/>
            </a:pPr>
            <a:r>
              <a:rPr lang="de-DE" smtClean="0">
                <a:sym typeface="Wingdings" panose="05000000000000000000" pitchFamily="2" charset="2"/>
              </a:rPr>
              <a:t> Viele Gestaltungsmöglichkeiten</a:t>
            </a:r>
            <a:endParaRPr lang="de-DE" dirty="0" smtClean="0">
              <a:sym typeface="Wingdings" panose="05000000000000000000" pitchFamily="2" charset="2"/>
            </a:endParaRPr>
          </a:p>
          <a:p>
            <a:pPr lvl="2">
              <a:buFont typeface="Wingdings"/>
              <a:buChar char="à"/>
            </a:pPr>
            <a:r>
              <a:rPr lang="de-DE" dirty="0" smtClean="0"/>
              <a:t> Werkzeuge können generiert werden</a:t>
            </a:r>
          </a:p>
          <a:p>
            <a:pPr lvl="2"/>
            <a:r>
              <a:rPr lang="de-DE" dirty="0"/>
              <a:t> </a:t>
            </a:r>
            <a:r>
              <a:rPr lang="de-DE" dirty="0" smtClean="0"/>
              <a:t>Beispiel: </a:t>
            </a:r>
            <a:r>
              <a:rPr lang="de-DE" dirty="0" err="1" smtClean="0"/>
              <a:t>make</a:t>
            </a:r>
            <a:endParaRPr lang="de-DE" dirty="0" smtClean="0"/>
          </a:p>
          <a:p>
            <a:pPr lvl="2">
              <a:buFont typeface="Wingdings"/>
              <a:buChar char="à"/>
            </a:pP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1. Einführung – </a:t>
            </a:r>
            <a:r>
              <a:rPr lang="de-DE" dirty="0" smtClean="0"/>
              <a:t>Begriffe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2320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3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31.05.2016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Daniel Fritz, HTWG Konstanz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8C9F7-5955-4422-87CA-C4EB28FDAF6D}" type="slidenum">
              <a:rPr lang="de-DE" smtClean="0"/>
              <a:t>5</a:t>
            </a:fld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err="1" smtClean="0"/>
              <a:t>Method</a:t>
            </a:r>
            <a:r>
              <a:rPr lang="de-DE" dirty="0" smtClean="0"/>
              <a:t> </a:t>
            </a:r>
            <a:r>
              <a:rPr lang="de-DE" dirty="0" err="1" smtClean="0"/>
              <a:t>Chaining</a:t>
            </a:r>
            <a:r>
              <a:rPr lang="de-DE" dirty="0" smtClean="0"/>
              <a:t>:</a:t>
            </a:r>
          </a:p>
          <a:p>
            <a:pPr lvl="2"/>
            <a:r>
              <a:rPr lang="de-DE" dirty="0" smtClean="0"/>
              <a:t>Aneinanderreihen von </a:t>
            </a:r>
            <a:r>
              <a:rPr lang="de-DE" dirty="0" smtClean="0"/>
              <a:t>Methodenaufrufen</a:t>
            </a:r>
            <a:endParaRPr lang="de-DE" dirty="0" smtClean="0"/>
          </a:p>
          <a:p>
            <a:pPr lvl="2"/>
            <a:r>
              <a:rPr lang="de-DE" dirty="0" smtClean="0"/>
              <a:t>Erhöht Sprachfluss und Lesbarkeit</a:t>
            </a:r>
          </a:p>
          <a:p>
            <a:pPr lvl="2"/>
            <a:endParaRPr lang="de-DE" dirty="0"/>
          </a:p>
          <a:p>
            <a:r>
              <a:rPr lang="de-DE" dirty="0" err="1" smtClean="0"/>
              <a:t>Object</a:t>
            </a:r>
            <a:r>
              <a:rPr lang="de-DE" dirty="0" smtClean="0"/>
              <a:t> </a:t>
            </a:r>
            <a:r>
              <a:rPr lang="de-DE" dirty="0" err="1" smtClean="0"/>
              <a:t>Scoping</a:t>
            </a:r>
            <a:r>
              <a:rPr lang="de-DE" dirty="0" smtClean="0"/>
              <a:t>:</a:t>
            </a:r>
          </a:p>
          <a:p>
            <a:pPr lvl="2"/>
            <a:r>
              <a:rPr lang="de-DE" dirty="0" smtClean="0"/>
              <a:t>Speichern von Zwischenergebnissen</a:t>
            </a:r>
          </a:p>
          <a:p>
            <a:pPr lvl="2"/>
            <a:r>
              <a:rPr lang="de-DE" dirty="0" smtClean="0"/>
              <a:t>Aufrufreihenfolge</a:t>
            </a:r>
          </a:p>
          <a:p>
            <a:pPr lvl="2"/>
            <a:endParaRPr lang="de-DE" dirty="0"/>
          </a:p>
          <a:p>
            <a:r>
              <a:rPr lang="de-DE" dirty="0" err="1" smtClean="0"/>
              <a:t>Method</a:t>
            </a:r>
            <a:r>
              <a:rPr lang="de-DE" dirty="0" smtClean="0"/>
              <a:t> </a:t>
            </a:r>
            <a:r>
              <a:rPr lang="de-DE" dirty="0" err="1" smtClean="0"/>
              <a:t>Nesting</a:t>
            </a:r>
            <a:r>
              <a:rPr lang="de-DE" dirty="0" smtClean="0"/>
              <a:t>:</a:t>
            </a:r>
          </a:p>
          <a:p>
            <a:pPr lvl="2"/>
            <a:r>
              <a:rPr lang="de-DE" dirty="0" smtClean="0"/>
              <a:t>Verschachteln von Funktionen</a:t>
            </a:r>
          </a:p>
          <a:p>
            <a:pPr lvl="2"/>
            <a:r>
              <a:rPr lang="de-DE" dirty="0" smtClean="0"/>
              <a:t>Rekursive Aufrufe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1. Einführung – </a:t>
            </a:r>
            <a:r>
              <a:rPr lang="de-DE" dirty="0" smtClean="0"/>
              <a:t>Begriffe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52887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3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Ziel der Arbeit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Generator für interne Java-DSLs</a:t>
            </a:r>
          </a:p>
          <a:p>
            <a:pPr lvl="1"/>
            <a:r>
              <a:rPr lang="de-DE" dirty="0" smtClean="0"/>
              <a:t>Grammatik definiert durch Interfaces</a:t>
            </a:r>
          </a:p>
          <a:p>
            <a:pPr lvl="1"/>
            <a:r>
              <a:rPr lang="de-DE" dirty="0" smtClean="0"/>
              <a:t>Datenstrukturen durch manuelle Implementierung</a:t>
            </a:r>
          </a:p>
          <a:p>
            <a:r>
              <a:rPr lang="de-DE" dirty="0" smtClean="0"/>
              <a:t>Vereinfachung der Implementierung?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31.05.2016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Daniel Fritz, HTWG Konstanz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8C9F7-5955-4422-87CA-C4EB28FDAF6D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7678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DE" dirty="0" smtClean="0"/>
              <a:t>2. Implementierungstechniken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Definition der Sprache</a:t>
            </a:r>
          </a:p>
          <a:p>
            <a:r>
              <a:rPr lang="de-DE" dirty="0" err="1" smtClean="0"/>
              <a:t>Tree-Builder</a:t>
            </a:r>
            <a:r>
              <a:rPr lang="de-DE" dirty="0" smtClean="0"/>
              <a:t> und Scopes</a:t>
            </a:r>
          </a:p>
          <a:p>
            <a:r>
              <a:rPr lang="de-DE" dirty="0" err="1" smtClean="0"/>
              <a:t>ParseTree</a:t>
            </a:r>
            <a:endParaRPr lang="de-DE" dirty="0" smtClean="0"/>
          </a:p>
          <a:p>
            <a:r>
              <a:rPr lang="de-DE" dirty="0" err="1" smtClean="0"/>
              <a:t>Visitor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31.05.2016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Daniel Fritz, HTWG Konstanz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8C9F7-5955-4422-87CA-C4EB28FDAF6D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3832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31.05.2016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Daniel Fritz, HTWG Konstanz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8C9F7-5955-4422-87CA-C4EB28FDAF6D}" type="slidenum">
              <a:rPr lang="de-DE" smtClean="0"/>
              <a:t>8</a:t>
            </a:fld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Definition der Sprache durch Interfaces</a:t>
            </a:r>
          </a:p>
          <a:p>
            <a:pPr lvl="1">
              <a:buFont typeface="Wingdings"/>
              <a:buChar char="à"/>
            </a:pPr>
            <a:r>
              <a:rPr lang="de-DE" dirty="0" smtClean="0">
                <a:sym typeface="Wingdings" panose="05000000000000000000" pitchFamily="2" charset="2"/>
              </a:rPr>
              <a:t>Trennung von Definition und Implementierung</a:t>
            </a:r>
          </a:p>
          <a:p>
            <a:r>
              <a:rPr lang="de-DE" dirty="0" smtClean="0"/>
              <a:t>…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2. Implementierungstechniken – Definition der Sprache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73977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31.05.2016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Daniel Fritz, HTWG Konstanz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8C9F7-5955-4422-87CA-C4EB28FDAF6D}" type="slidenum">
              <a:rPr lang="de-DE" smtClean="0"/>
              <a:t>9</a:t>
            </a:fld>
            <a:endParaRPr lang="de-DE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2. Implementierungstechniken – Definition der Sprache</a:t>
            </a:r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9660" y="1057662"/>
            <a:ext cx="6437366" cy="3163426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395536" y="1733901"/>
            <a:ext cx="475252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>
                <a:latin typeface="Courier" pitchFamily="49" charset="0"/>
                <a:cs typeface="Courier New" panose="02070309020205020404" pitchFamily="49" charset="0"/>
              </a:rPr>
              <a:t>expr</a:t>
            </a:r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(</a:t>
            </a:r>
            <a:r>
              <a:rPr lang="de-DE" dirty="0" err="1" smtClean="0">
                <a:latin typeface="Courier" pitchFamily="49" charset="0"/>
                <a:cs typeface="Courier New" panose="02070309020205020404" pitchFamily="49" charset="0"/>
              </a:rPr>
              <a:t>int</a:t>
            </a:r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de-DE" dirty="0" err="1" smtClean="0">
                <a:latin typeface="Courier" pitchFamily="49" charset="0"/>
                <a:cs typeface="Courier New" panose="02070309020205020404" pitchFamily="49" charset="0"/>
              </a:rPr>
              <a:t>expr</a:t>
            </a:r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(Expression)</a:t>
            </a:r>
          </a:p>
          <a:p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plus(</a:t>
            </a:r>
            <a:r>
              <a:rPr lang="de-DE" dirty="0" err="1" smtClean="0">
                <a:latin typeface="Courier" pitchFamily="49" charset="0"/>
                <a:cs typeface="Courier New" panose="02070309020205020404" pitchFamily="49" charset="0"/>
              </a:rPr>
              <a:t>int</a:t>
            </a:r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plus(Expression)</a:t>
            </a:r>
          </a:p>
          <a:p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minus(</a:t>
            </a:r>
            <a:r>
              <a:rPr lang="de-DE" dirty="0" err="1" smtClean="0">
                <a:latin typeface="Courier" pitchFamily="49" charset="0"/>
                <a:cs typeface="Courier New" panose="02070309020205020404" pitchFamily="49" charset="0"/>
              </a:rPr>
              <a:t>int</a:t>
            </a:r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minus(Expression)</a:t>
            </a:r>
          </a:p>
          <a:p>
            <a:r>
              <a:rPr lang="de-DE" dirty="0" err="1" smtClean="0">
                <a:latin typeface="Courier" pitchFamily="49" charset="0"/>
                <a:cs typeface="Courier New" panose="02070309020205020404" pitchFamily="49" charset="0"/>
              </a:rPr>
              <a:t>times</a:t>
            </a:r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(</a:t>
            </a:r>
            <a:r>
              <a:rPr lang="de-DE" dirty="0" err="1" smtClean="0">
                <a:latin typeface="Courier" pitchFamily="49" charset="0"/>
                <a:cs typeface="Courier New" panose="02070309020205020404" pitchFamily="49" charset="0"/>
              </a:rPr>
              <a:t>int</a:t>
            </a:r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de-DE" dirty="0" err="1" smtClean="0">
                <a:latin typeface="Courier" pitchFamily="49" charset="0"/>
                <a:cs typeface="Courier New" panose="02070309020205020404" pitchFamily="49" charset="0"/>
              </a:rPr>
              <a:t>times</a:t>
            </a:r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(Expression)</a:t>
            </a:r>
          </a:p>
          <a:p>
            <a:r>
              <a:rPr lang="de-DE" dirty="0" smtClean="0">
                <a:latin typeface="Courier" pitchFamily="49" charset="0"/>
                <a:cs typeface="Courier New" panose="02070309020205020404" pitchFamily="49" charset="0"/>
              </a:rPr>
              <a:t>end()</a:t>
            </a:r>
            <a:endParaRPr lang="de-DE" dirty="0">
              <a:latin typeface="Courier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3857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mbria">
      <a:majorFont>
        <a:latin typeface="Cambria"/>
        <a:ea typeface=""/>
        <a:cs typeface=""/>
      </a:majorFont>
      <a:minorFont>
        <a:latin typeface="Cambri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1677</Words>
  <Application>Microsoft Office PowerPoint</Application>
  <PresentationFormat>Bildschirmpräsentation (4:3)</PresentationFormat>
  <Paragraphs>563</Paragraphs>
  <Slides>37</Slides>
  <Notes>5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37</vt:i4>
      </vt:variant>
    </vt:vector>
  </HeadingPairs>
  <TitlesOfParts>
    <vt:vector size="38" baseType="lpstr">
      <vt:lpstr>Larissa</vt:lpstr>
      <vt:lpstr>Automatisierte Implementierung interner Java-DSLs</vt:lpstr>
      <vt:lpstr>Inhalt</vt:lpstr>
      <vt:lpstr>PowerPoint-Präsentation</vt:lpstr>
      <vt:lpstr>PowerPoint-Präsentation</vt:lpstr>
      <vt:lpstr>PowerPoint-Präsentation</vt:lpstr>
      <vt:lpstr>Ziel der Arbeit</vt:lpstr>
      <vt:lpstr>2. Implementierungstechniken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Automatisierte Implementierung interner Java-DSLs</dc:title>
  <dc:creator>Daniel Fritz</dc:creator>
  <cp:lastModifiedBy>Daniel Fritz</cp:lastModifiedBy>
  <cp:revision>105</cp:revision>
  <dcterms:created xsi:type="dcterms:W3CDTF">2016-05-23T12:52:30Z</dcterms:created>
  <dcterms:modified xsi:type="dcterms:W3CDTF">2016-05-30T11:48:18Z</dcterms:modified>
</cp:coreProperties>
</file>