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9"/>
  </p:notesMasterIdLst>
  <p:sldIdLst>
    <p:sldId id="256" r:id="rId2"/>
    <p:sldId id="257" r:id="rId3"/>
    <p:sldId id="294" r:id="rId4"/>
    <p:sldId id="295" r:id="rId5"/>
    <p:sldId id="296" r:id="rId6"/>
    <p:sldId id="260" r:id="rId7"/>
    <p:sldId id="258" r:id="rId8"/>
    <p:sldId id="259" r:id="rId9"/>
    <p:sldId id="302" r:id="rId10"/>
    <p:sldId id="303" r:id="rId11"/>
    <p:sldId id="261" r:id="rId12"/>
    <p:sldId id="263" r:id="rId13"/>
    <p:sldId id="304" r:id="rId14"/>
    <p:sldId id="264" r:id="rId15"/>
    <p:sldId id="305" r:id="rId16"/>
    <p:sldId id="265" r:id="rId17"/>
    <p:sldId id="306" r:id="rId18"/>
    <p:sldId id="266" r:id="rId19"/>
    <p:sldId id="307" r:id="rId20"/>
    <p:sldId id="278" r:id="rId21"/>
    <p:sldId id="297" r:id="rId22"/>
    <p:sldId id="298" r:id="rId23"/>
    <p:sldId id="292" r:id="rId24"/>
    <p:sldId id="308" r:id="rId25"/>
    <p:sldId id="309" r:id="rId26"/>
    <p:sldId id="267" r:id="rId27"/>
    <p:sldId id="279" r:id="rId28"/>
    <p:sldId id="272" r:id="rId29"/>
    <p:sldId id="273" r:id="rId30"/>
    <p:sldId id="270" r:id="rId31"/>
    <p:sldId id="274" r:id="rId32"/>
    <p:sldId id="276" r:id="rId33"/>
    <p:sldId id="318" r:id="rId34"/>
    <p:sldId id="275" r:id="rId35"/>
    <p:sldId id="269" r:id="rId36"/>
    <p:sldId id="277" r:id="rId37"/>
    <p:sldId id="310" r:id="rId38"/>
    <p:sldId id="282" r:id="rId39"/>
    <p:sldId id="283" r:id="rId40"/>
    <p:sldId id="284" r:id="rId41"/>
    <p:sldId id="285" r:id="rId42"/>
    <p:sldId id="287" r:id="rId43"/>
    <p:sldId id="288" r:id="rId44"/>
    <p:sldId id="289" r:id="rId45"/>
    <p:sldId id="290" r:id="rId46"/>
    <p:sldId id="291" r:id="rId47"/>
    <p:sldId id="286" r:id="rId48"/>
    <p:sldId id="315" r:id="rId49"/>
    <p:sldId id="311" r:id="rId50"/>
    <p:sldId id="312" r:id="rId51"/>
    <p:sldId id="313" r:id="rId52"/>
    <p:sldId id="314" r:id="rId53"/>
    <p:sldId id="300" r:id="rId54"/>
    <p:sldId id="319" r:id="rId55"/>
    <p:sldId id="316" r:id="rId56"/>
    <p:sldId id="317" r:id="rId57"/>
    <p:sldId id="301" r:id="rId5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FF"/>
    <a:srgbClr val="95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115" autoAdjust="0"/>
    <p:restoredTop sz="96571" autoAdjust="0"/>
  </p:normalViewPr>
  <p:slideViewPr>
    <p:cSldViewPr>
      <p:cViewPr varScale="1">
        <p:scale>
          <a:sx n="113" d="100"/>
          <a:sy n="113" d="100"/>
        </p:scale>
        <p:origin x="-7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D384B-F853-4A9F-BF03-AA7E32D1363F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0C403-713C-49DD-A81D-B6A7496DC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4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[…] gebunden </a:t>
            </a:r>
            <a:r>
              <a:rPr lang="de-DE" dirty="0" smtClean="0">
                <a:sym typeface="Wingdings" panose="05000000000000000000" pitchFamily="2" charset="2"/>
              </a:rPr>
              <a:t> schränkt Gestaltungsmöglichkeiten der DSL ein,</a:t>
            </a:r>
            <a:r>
              <a:rPr lang="de-DE" baseline="0" dirty="0" smtClean="0">
                <a:sym typeface="Wingdings" panose="05000000000000000000" pitchFamily="2" charset="2"/>
              </a:rPr>
              <a:t> erleichtert aber auch das Erlernen, weil bekannte Konzepte verwendet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400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err="1" smtClean="0"/>
              <a:t>Finishing</a:t>
            </a:r>
            <a:r>
              <a:rPr lang="de-DE" dirty="0" smtClean="0"/>
              <a:t>-problem hier mit end()-Method</a:t>
            </a:r>
            <a:r>
              <a:rPr lang="de-DE" baseline="0" dirty="0" smtClean="0"/>
              <a:t>e gelöst; alternativ wäre auch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() möglich.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Bei der automatischen Generierung konnte aus zeitlichen Gründen auf den generischer Typ-Parameter verzichtet, da ansonsten die Komplexität zu hoch gewesen wäre. Stattdessen wurde ParseTree als Ergebnis-Typ eines DSL-Ausdrucks gewählt.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537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Damit eine Anweisung „verstanden“</a:t>
            </a:r>
            <a:r>
              <a:rPr lang="de-DE" baseline="0" dirty="0" smtClean="0"/>
              <a:t> werden kann, muss sie zerlegt und in eine Datenstruktur abgelegt werden.</a:t>
            </a:r>
          </a:p>
          <a:p>
            <a:r>
              <a:rPr lang="de-DE" baseline="0" dirty="0" smtClean="0"/>
              <a:t>Dabei müssen die Reihenfolge der Teile und ihre Beziehungen </a:t>
            </a:r>
            <a:r>
              <a:rPr lang="de-DE" baseline="0" smtClean="0"/>
              <a:t>erhalten bleiben.</a:t>
            </a:r>
            <a:endParaRPr lang="de-DE" dirty="0" smtClean="0"/>
          </a:p>
          <a:p>
            <a:r>
              <a:rPr lang="de-DE" dirty="0" err="1" smtClean="0"/>
              <a:t>Tree-Builder</a:t>
            </a:r>
            <a:r>
              <a:rPr lang="de-DE" dirty="0" smtClean="0"/>
              <a:t> erstellt aus der Eingabe ein Parse-</a:t>
            </a:r>
            <a:r>
              <a:rPr lang="de-DE" dirty="0" err="1" smtClean="0"/>
              <a:t>Tree</a:t>
            </a:r>
            <a:r>
              <a:rPr lang="de-DE" dirty="0" smtClean="0"/>
              <a:t>-Objekt, welches</a:t>
            </a:r>
            <a:r>
              <a:rPr lang="de-DE" baseline="0" dirty="0" smtClean="0"/>
              <a:t> mit einem </a:t>
            </a:r>
            <a:r>
              <a:rPr lang="de-DE" baseline="0" dirty="0" err="1" smtClean="0"/>
              <a:t>Visitor</a:t>
            </a:r>
            <a:r>
              <a:rPr lang="de-DE" baseline="0" dirty="0" smtClean="0"/>
              <a:t> weiterverarbeitet werden kann.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18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Damit eine Anweisung „verstanden“</a:t>
            </a:r>
            <a:r>
              <a:rPr lang="de-DE" baseline="0" dirty="0" smtClean="0"/>
              <a:t> werden kann, muss sie zerlegt und in eine Datenstruktur abgelegt werden.</a:t>
            </a:r>
          </a:p>
          <a:p>
            <a:r>
              <a:rPr lang="de-DE" baseline="0" dirty="0" smtClean="0"/>
              <a:t>Dabei müssen die Reihenfolge der Teile und ihre Beziehungen </a:t>
            </a:r>
            <a:r>
              <a:rPr lang="de-DE" baseline="0" smtClean="0"/>
              <a:t>erhalten bleiben.</a:t>
            </a:r>
            <a:endParaRPr lang="de-DE" dirty="0" smtClean="0"/>
          </a:p>
          <a:p>
            <a:r>
              <a:rPr lang="de-DE" dirty="0" err="1" smtClean="0"/>
              <a:t>Tree-Builder</a:t>
            </a:r>
            <a:r>
              <a:rPr lang="de-DE" dirty="0" smtClean="0"/>
              <a:t> erstellt aus der Eingabe ein Parse-</a:t>
            </a:r>
            <a:r>
              <a:rPr lang="de-DE" dirty="0" err="1" smtClean="0"/>
              <a:t>Tree</a:t>
            </a:r>
            <a:r>
              <a:rPr lang="de-DE" dirty="0" smtClean="0"/>
              <a:t>-Objekt, welches</a:t>
            </a:r>
            <a:r>
              <a:rPr lang="de-DE" baseline="0" dirty="0" smtClean="0"/>
              <a:t> mit einem </a:t>
            </a:r>
            <a:r>
              <a:rPr lang="de-DE" baseline="0" dirty="0" err="1" smtClean="0"/>
              <a:t>Visitor</a:t>
            </a:r>
            <a:r>
              <a:rPr lang="de-DE" baseline="0" dirty="0" smtClean="0"/>
              <a:t> weiterverarbeitet werden kann.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1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</a:t>
            </a:r>
            <a:r>
              <a:rPr lang="de-DE" baseline="0" dirty="0" smtClean="0"/>
              <a:t> Grundlage einer Sprache bildet die Grammatik, die in Form von Java-Interfaces angegeben wird.</a:t>
            </a:r>
          </a:p>
          <a:p>
            <a:r>
              <a:rPr lang="de-DE" baseline="0" dirty="0" smtClean="0"/>
              <a:t>In einem ersten Schritt sollen anhand eines Beispiels geeignete Datenstrukturen entworfen werden.</a:t>
            </a:r>
            <a:endParaRPr lang="de-DE" dirty="0" smtClean="0"/>
          </a:p>
          <a:p>
            <a:r>
              <a:rPr lang="de-DE" dirty="0" smtClean="0"/>
              <a:t>Die für die Implementierung</a:t>
            </a:r>
            <a:r>
              <a:rPr lang="de-DE" baseline="0" dirty="0" smtClean="0"/>
              <a:t> der Sprache </a:t>
            </a:r>
            <a:r>
              <a:rPr lang="de-DE" dirty="0" smtClean="0"/>
              <a:t>erforderlichen</a:t>
            </a:r>
            <a:r>
              <a:rPr lang="de-DE" baseline="0" dirty="0" smtClean="0"/>
              <a:t> Datenstrukturen sollen (teilweise) automatisch generiert werden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30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[?]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362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Hier: generischer Typparameter</a:t>
            </a:r>
            <a:r>
              <a:rPr lang="de-DE" baseline="0" dirty="0" smtClean="0"/>
              <a:t> für vollständige Unabhängigkeit von Sprache und Implementierung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75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Zwei wichtige Datenstrukturen, die</a:t>
            </a:r>
            <a:r>
              <a:rPr lang="de-DE" baseline="0" dirty="0" smtClean="0"/>
              <a:t> verwendet werden, um Sprach-Ausdrücke zu zerlegen, sodass sie verarbeitet werden können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578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Damit eine Anweisung „verstanden“</a:t>
            </a:r>
            <a:r>
              <a:rPr lang="de-DE" baseline="0" dirty="0" smtClean="0"/>
              <a:t> werden kann, muss sie zerlegt und in eine Datenstruktur abgelegt werden.</a:t>
            </a:r>
          </a:p>
          <a:p>
            <a:r>
              <a:rPr lang="de-DE" baseline="0" dirty="0" smtClean="0"/>
              <a:t>Dabei müssen die Reihenfolge der Teile und ihre Beziehungen </a:t>
            </a:r>
            <a:r>
              <a:rPr lang="de-DE" baseline="0" smtClean="0"/>
              <a:t>erhalten bleiben.</a:t>
            </a:r>
            <a:endParaRPr lang="de-DE" dirty="0" smtClean="0"/>
          </a:p>
          <a:p>
            <a:r>
              <a:rPr lang="de-DE" dirty="0" err="1" smtClean="0"/>
              <a:t>Tree-Builder</a:t>
            </a:r>
            <a:r>
              <a:rPr lang="de-DE" dirty="0" smtClean="0"/>
              <a:t> erstellt aus der Eingabe ein Parse-</a:t>
            </a:r>
            <a:r>
              <a:rPr lang="de-DE" dirty="0" err="1" smtClean="0"/>
              <a:t>Tree</a:t>
            </a:r>
            <a:r>
              <a:rPr lang="de-DE" dirty="0" smtClean="0"/>
              <a:t>-Objekt, welches</a:t>
            </a:r>
            <a:r>
              <a:rPr lang="de-DE" baseline="0" dirty="0" smtClean="0"/>
              <a:t> mit einem </a:t>
            </a:r>
            <a:r>
              <a:rPr lang="de-DE" baseline="0" dirty="0" err="1" smtClean="0"/>
              <a:t>Visitor</a:t>
            </a:r>
            <a:r>
              <a:rPr lang="de-DE" baseline="0" dirty="0" smtClean="0"/>
              <a:t> weiterverarbeitet werden kann.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1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757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Damit eine Anweisung „verstanden“</a:t>
            </a:r>
            <a:r>
              <a:rPr lang="de-DE" baseline="0" dirty="0" smtClean="0"/>
              <a:t> werden kann, muss sie zerlegt und in eine Datenstruktur abgelegt werden.</a:t>
            </a:r>
          </a:p>
          <a:p>
            <a:r>
              <a:rPr lang="de-DE" baseline="0" dirty="0" smtClean="0"/>
              <a:t>Dabei müssen die Reihenfolge der Teile und ihre Beziehungen </a:t>
            </a:r>
            <a:r>
              <a:rPr lang="de-DE" baseline="0" smtClean="0"/>
              <a:t>erhalten bleiben.</a:t>
            </a:r>
            <a:endParaRPr lang="de-DE" dirty="0" smtClean="0"/>
          </a:p>
          <a:p>
            <a:r>
              <a:rPr lang="de-DE" dirty="0" err="1" smtClean="0"/>
              <a:t>Tree-Builder</a:t>
            </a:r>
            <a:r>
              <a:rPr lang="de-DE" dirty="0" smtClean="0"/>
              <a:t> erstellt aus der Eingabe ein Parse-</a:t>
            </a:r>
            <a:r>
              <a:rPr lang="de-DE" dirty="0" err="1" smtClean="0"/>
              <a:t>Tree</a:t>
            </a:r>
            <a:r>
              <a:rPr lang="de-DE" dirty="0" smtClean="0"/>
              <a:t>-Objekt, welches</a:t>
            </a:r>
            <a:r>
              <a:rPr lang="de-DE" baseline="0" dirty="0" smtClean="0"/>
              <a:t> mit einem </a:t>
            </a:r>
            <a:r>
              <a:rPr lang="de-DE" baseline="0" dirty="0" err="1" smtClean="0"/>
              <a:t>Visitor</a:t>
            </a:r>
            <a:r>
              <a:rPr lang="de-DE" baseline="0" dirty="0" smtClean="0"/>
              <a:t> weiterverarbeitet werden kann.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18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75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1276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83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1500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22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1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16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42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10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468313" y="764705"/>
            <a:ext cx="8207375" cy="54725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67544" y="548680"/>
            <a:ext cx="82089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68313" y="115888"/>
            <a:ext cx="8208143" cy="360362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510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23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59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31.05.2016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Daniel Fritz, HTWG Konstanz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5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Automatisierte Implementierung interner Java-DSLs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Präsentation zur Masterarbeit von Daniel Fritz</a:t>
            </a:r>
          </a:p>
          <a:p>
            <a:r>
              <a:rPr lang="de-DE" dirty="0" smtClean="0"/>
              <a:t>31.05.2016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34" y="764704"/>
            <a:ext cx="3996444" cy="107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10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Definition der Sprache</a:t>
            </a:r>
          </a:p>
          <a:p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1" y="764704"/>
            <a:ext cx="8876191" cy="4361905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31258" y="5301207"/>
            <a:ext cx="8882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(3).plus(4).end();</a:t>
            </a:r>
            <a:r>
              <a:rPr lang="de-DE" sz="2000" dirty="0" smtClean="0"/>
              <a:t>				</a:t>
            </a:r>
            <a:r>
              <a:rPr lang="de-DE" sz="2000" b="1" dirty="0" smtClean="0">
                <a:solidFill>
                  <a:srgbClr val="2A00FF"/>
                </a:solidFill>
              </a:rPr>
              <a:t>3+4</a:t>
            </a:r>
          </a:p>
          <a:p>
            <a:r>
              <a:rPr lang="de-D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(5).end();</a:t>
            </a:r>
            <a:r>
              <a:rPr lang="de-DE" sz="2000" dirty="0" smtClean="0"/>
              <a:t>					</a:t>
            </a:r>
            <a:r>
              <a:rPr lang="de-DE" sz="2000" b="1" dirty="0" smtClean="0">
                <a:solidFill>
                  <a:srgbClr val="2A00FF"/>
                </a:solidFill>
              </a:rPr>
              <a:t>5</a:t>
            </a:r>
          </a:p>
          <a:p>
            <a:r>
              <a:rPr lang="de-D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de-D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(5).minus(</a:t>
            </a:r>
            <a:r>
              <a:rPr lang="de-D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(15).</a:t>
            </a:r>
            <a:r>
              <a:rPr lang="de-D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(3).end()).end();</a:t>
            </a:r>
            <a:r>
              <a:rPr lang="de-DE" sz="2000" dirty="0" smtClean="0"/>
              <a:t>							</a:t>
            </a:r>
            <a:r>
              <a:rPr lang="de-DE" sz="2000" b="1" dirty="0" smtClean="0">
                <a:solidFill>
                  <a:srgbClr val="2A00FF"/>
                </a:solidFill>
              </a:rPr>
              <a:t>2*5-(15/3)</a:t>
            </a:r>
            <a:endParaRPr lang="de-DE" sz="2000" b="1" dirty="0">
              <a:solidFill>
                <a:srgbClr val="2A00FF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328000" y="2492896"/>
            <a:ext cx="972000" cy="41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1" y="764704"/>
            <a:ext cx="3228572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9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11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Definition der Sprache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692696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5536" y="1733901"/>
            <a:ext cx="4752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plus(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plus(Expression)</a:t>
            </a:r>
          </a:p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minus(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minus(Expression)</a:t>
            </a:r>
          </a:p>
          <a:p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5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12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Definition der Sprache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220072" y="4127306"/>
            <a:ext cx="36724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de-DE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 </a:t>
            </a:r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End {</a:t>
            </a:r>
          </a:p>
          <a:p>
            <a:pPr lvl="1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 </a:t>
            </a:r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692696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772816"/>
            <a:ext cx="47525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Start {</a:t>
            </a:r>
          </a:p>
          <a:p>
            <a:pPr lvl="1"/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 </a:t>
            </a:r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Plus {</a:t>
            </a:r>
          </a:p>
          <a:p>
            <a:pPr lvl="1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plus(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plus(Expression) </a:t>
            </a:r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Minus {</a:t>
            </a:r>
          </a:p>
          <a:p>
            <a:pPr lvl="1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minus(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minus(Expression) </a:t>
            </a:r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Times {</a:t>
            </a:r>
          </a:p>
          <a:p>
            <a:pPr lvl="1"/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 </a:t>
            </a:r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84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13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Definition der </a:t>
            </a:r>
            <a:r>
              <a:rPr lang="de-DE" dirty="0" smtClean="0"/>
              <a:t>Sprache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04" y="1248047"/>
            <a:ext cx="8876191" cy="4361905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3779912" y="1340768"/>
            <a:ext cx="3528392" cy="41764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84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Definition der Sprache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End {</a:t>
            </a:r>
          </a:p>
          <a:p>
            <a:pPr lvl="1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 </a:t>
            </a:r>
          </a:p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692696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772816"/>
            <a:ext cx="47525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Start {</a:t>
            </a:r>
          </a:p>
          <a:p>
            <a:pPr lvl="1"/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Operation 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plus(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plus(Expression)</a:t>
            </a:r>
            <a:endParaRPr lang="de-DE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minus(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minus(Expression)</a:t>
            </a:r>
          </a:p>
          <a:p>
            <a:pPr lvl="1"/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</a:t>
            </a:r>
          </a:p>
          <a:p>
            <a:pPr lvl="1"/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hteck 9"/>
          <p:cNvSpPr/>
          <p:nvPr/>
        </p:nvSpPr>
        <p:spPr>
          <a:xfrm>
            <a:off x="5220072" y="762241"/>
            <a:ext cx="2592288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26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15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Definition der </a:t>
            </a:r>
            <a:r>
              <a:rPr lang="de-DE" dirty="0" smtClean="0"/>
              <a:t>Sprache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04" y="1248047"/>
            <a:ext cx="8876191" cy="4361905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3635896" y="1052736"/>
            <a:ext cx="3888432" cy="3600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52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16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Definition der Sprache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428279" y="4435087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End {</a:t>
            </a:r>
          </a:p>
          <a:p>
            <a:pPr lvl="1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 end(); </a:t>
            </a:r>
          </a:p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80" y="692696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8030" y="1628800"/>
            <a:ext cx="53480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Start {</a:t>
            </a:r>
          </a:p>
          <a:p>
            <a:pPr lvl="1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plus(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plus(Expression);</a:t>
            </a:r>
            <a:endParaRPr lang="de-DE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minus(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minus(Expression);</a:t>
            </a:r>
          </a:p>
          <a:p>
            <a:pPr lvl="1"/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(Expression);</a:t>
            </a:r>
          </a:p>
          <a:p>
            <a:pPr lvl="1"/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hteck 9"/>
          <p:cNvSpPr/>
          <p:nvPr/>
        </p:nvSpPr>
        <p:spPr>
          <a:xfrm>
            <a:off x="5076056" y="646737"/>
            <a:ext cx="2952328" cy="261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1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17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Definition der </a:t>
            </a:r>
            <a:r>
              <a:rPr lang="de-DE" dirty="0" smtClean="0"/>
              <a:t>Sprache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04" y="1248047"/>
            <a:ext cx="8876191" cy="4361905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 flipH="1">
            <a:off x="3347864" y="1484784"/>
            <a:ext cx="576064" cy="43204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3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18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Definition der Sprache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361202" y="4435088"/>
            <a:ext cx="36724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End {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 end(); </a:t>
            </a:r>
          </a:p>
          <a:p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692696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-6093" y="1157267"/>
            <a:ext cx="536729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Start {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z="19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9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plus(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plus(Expression);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minus(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minus(Expression);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hteck 9"/>
          <p:cNvSpPr/>
          <p:nvPr/>
        </p:nvSpPr>
        <p:spPr>
          <a:xfrm>
            <a:off x="4898735" y="764704"/>
            <a:ext cx="504056" cy="3168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03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19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Definition der Sprache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374618" y="4435088"/>
            <a:ext cx="36724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End {</a:t>
            </a:r>
          </a:p>
          <a:p>
            <a:pPr lvl="1"/>
            <a:r>
              <a:rPr lang="de-DE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end(); </a:t>
            </a:r>
          </a:p>
          <a:p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692696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7504" y="1484784"/>
            <a:ext cx="511256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Start {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z="19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End{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plus(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plus(</a:t>
            </a:r>
            <a:r>
              <a:rPr lang="de-DE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minus(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minus(</a:t>
            </a:r>
            <a:r>
              <a:rPr lang="de-DE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804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Einführung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Ziel der Arbeit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Implementierungstechniken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Automatisierung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Fazit &amp; 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31.05.2016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Fritz, HTWG Konstanz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51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20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Definition der Sprache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End</a:t>
            </a:r>
            <a:r>
              <a:rPr lang="de-DE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end(); </a:t>
            </a:r>
          </a:p>
          <a:p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692696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7856" y="1484784"/>
            <a:ext cx="561662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Start</a:t>
            </a:r>
            <a:r>
              <a:rPr lang="de-DE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z="19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de-DE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endParaRPr lang="de-DE" sz="1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plus(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plus(</a:t>
            </a:r>
            <a:r>
              <a:rPr lang="de-DE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minus(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minus(</a:t>
            </a:r>
            <a:r>
              <a:rPr lang="de-DE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6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21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Parse-</a:t>
            </a:r>
            <a:r>
              <a:rPr lang="de-DE" dirty="0" err="1" smtClean="0"/>
              <a:t>Tree</a:t>
            </a:r>
            <a:r>
              <a:rPr lang="de-DE" dirty="0" smtClean="0"/>
              <a:t> / Syntax-Baum</a:t>
            </a:r>
          </a:p>
          <a:p>
            <a:pPr lvl="1"/>
            <a:r>
              <a:rPr lang="de-DE" dirty="0" smtClean="0"/>
              <a:t>Welche Regeln hat der Parser angewandt?</a:t>
            </a:r>
          </a:p>
          <a:p>
            <a:pPr lvl="1"/>
            <a:r>
              <a:rPr lang="de-DE" dirty="0" smtClean="0"/>
              <a:t>Welche Symbole wurden erkannt?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de-DE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3. Implementierungstechniken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20888"/>
            <a:ext cx="3528392" cy="40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0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22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Abstrakter Syntax-Baum /</a:t>
            </a:r>
          </a:p>
          <a:p>
            <a:pPr marL="0" indent="0">
              <a:buNone/>
            </a:pPr>
            <a:r>
              <a:rPr lang="de-DE" dirty="0"/>
              <a:t>	A</a:t>
            </a:r>
            <a:r>
              <a:rPr lang="de-DE" dirty="0" smtClean="0"/>
              <a:t>bstract </a:t>
            </a:r>
            <a:r>
              <a:rPr lang="de-DE" dirty="0"/>
              <a:t>S</a:t>
            </a:r>
            <a:r>
              <a:rPr lang="de-DE" dirty="0" smtClean="0"/>
              <a:t>yntax </a:t>
            </a:r>
            <a:r>
              <a:rPr lang="de-DE" dirty="0"/>
              <a:t>T</a:t>
            </a:r>
            <a:r>
              <a:rPr lang="de-DE" dirty="0" smtClean="0"/>
              <a:t>ree (AST)</a:t>
            </a:r>
          </a:p>
          <a:p>
            <a:pPr lvl="1"/>
            <a:r>
              <a:rPr lang="de-DE" dirty="0" smtClean="0"/>
              <a:t>Abstrakte Syntax-Struktur</a:t>
            </a:r>
          </a:p>
          <a:p>
            <a:pPr lvl="1"/>
            <a:r>
              <a:rPr lang="de-DE" dirty="0" smtClean="0"/>
              <a:t>Operatoren und Operanden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</a:t>
            </a:r>
            <a:r>
              <a:rPr lang="de-DE" dirty="0" smtClean="0"/>
              <a:t>. Implementierungstechniken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091" y="4289632"/>
            <a:ext cx="2304256" cy="160173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021488"/>
            <a:ext cx="3096344" cy="3551937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3923928" y="5013176"/>
            <a:ext cx="1512168" cy="50405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69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23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</a:t>
            </a:r>
            <a:r>
              <a:rPr lang="de-DE" dirty="0" smtClean="0"/>
              <a:t>. Implementierungstechniken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1" y="980728"/>
            <a:ext cx="8582458" cy="355977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339752" y="816397"/>
            <a:ext cx="2088232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-9253536" y="933118"/>
            <a:ext cx="8467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Datenstrukturen: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Zerlegung eines Ausdrucks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Speichern von Reihenfolgen und </a:t>
            </a:r>
            <a:r>
              <a:rPr lang="de-DE" sz="2400" dirty="0"/>
              <a:t>B</a:t>
            </a:r>
            <a:r>
              <a:rPr lang="de-DE" sz="2400" dirty="0" smtClean="0"/>
              <a:t>eziehungen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80771" y="4528214"/>
            <a:ext cx="86837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/>
              <a:t>Interface </a:t>
            </a:r>
            <a:r>
              <a:rPr lang="de-DE" sz="3200" dirty="0" smtClean="0">
                <a:sym typeface="Wingdings" panose="05000000000000000000" pitchFamily="2" charset="2"/>
              </a:rPr>
              <a:t> </a:t>
            </a:r>
            <a:r>
              <a:rPr lang="de-DE" sz="3200" dirty="0" err="1" smtClean="0">
                <a:sym typeface="Wingdings" panose="05000000000000000000" pitchFamily="2" charset="2"/>
              </a:rPr>
              <a:t>Scope</a:t>
            </a:r>
            <a:endParaRPr lang="de-DE" sz="32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sym typeface="Wingdings" panose="05000000000000000000" pitchFamily="2" charset="2"/>
              </a:rPr>
              <a:t>Sonderfall: Interface nie Rückgabetyp</a:t>
            </a:r>
          </a:p>
        </p:txBody>
      </p:sp>
    </p:spTree>
    <p:extLst>
      <p:ext uri="{BB962C8B-B14F-4D97-AF65-F5344CB8AC3E}">
        <p14:creationId xmlns:p14="http://schemas.microsoft.com/office/powerpoint/2010/main" val="389950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3. </a:t>
            </a:r>
            <a:r>
              <a:rPr lang="de-DE" dirty="0"/>
              <a:t>Implementierungstechniken – </a:t>
            </a:r>
            <a:r>
              <a:rPr lang="de-DE" dirty="0" err="1"/>
              <a:t>TreeBuilder</a:t>
            </a:r>
            <a:r>
              <a:rPr lang="de-DE" dirty="0"/>
              <a:t> und Scopes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End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end(); 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7504" y="1942097"/>
            <a:ext cx="51845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Start&lt;T&gt; {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Operation&lt;T&gt;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End{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plus(T);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minus(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minus(T);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3465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25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</a:t>
            </a:r>
            <a:r>
              <a:rPr lang="de-DE" dirty="0" smtClean="0"/>
              <a:t>. Implementierungstechniken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1" y="980728"/>
            <a:ext cx="8582458" cy="355977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339752" y="816397"/>
            <a:ext cx="2088232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-9253536" y="933118"/>
            <a:ext cx="8467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Datenstrukturen: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Zerlegung eines Ausdrucks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Speichern von Reihenfolgen und </a:t>
            </a:r>
            <a:r>
              <a:rPr lang="de-DE" sz="2400" dirty="0"/>
              <a:t>B</a:t>
            </a:r>
            <a:r>
              <a:rPr lang="de-DE" sz="2400" dirty="0" smtClean="0"/>
              <a:t>eziehungen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80771" y="4528214"/>
            <a:ext cx="86837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/>
              <a:t>Interface </a:t>
            </a:r>
            <a:r>
              <a:rPr lang="de-DE" sz="3200" dirty="0" smtClean="0">
                <a:sym typeface="Wingdings" panose="05000000000000000000" pitchFamily="2" charset="2"/>
              </a:rPr>
              <a:t> </a:t>
            </a:r>
            <a:r>
              <a:rPr lang="de-DE" sz="3200" dirty="0" err="1" smtClean="0">
                <a:sym typeface="Wingdings" panose="05000000000000000000" pitchFamily="2" charset="2"/>
              </a:rPr>
              <a:t>Scope</a:t>
            </a:r>
            <a:endParaRPr lang="de-DE" sz="32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sym typeface="Wingdings" panose="05000000000000000000" pitchFamily="2" charset="2"/>
              </a:rPr>
              <a:t>Sonderfall: Interface nie Rückgabetyp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Inhalt der Methoden </a:t>
            </a:r>
            <a:r>
              <a:rPr lang="de-DE" sz="3200" dirty="0" smtClean="0">
                <a:sym typeface="Wingdings" panose="05000000000000000000" pitchFamily="2" charset="2"/>
              </a:rPr>
              <a:t> </a:t>
            </a:r>
            <a:r>
              <a:rPr lang="de-DE" sz="3200" dirty="0" smtClean="0"/>
              <a:t>Aufbau </a:t>
            </a:r>
            <a:r>
              <a:rPr lang="de-DE" sz="3200" dirty="0"/>
              <a:t>des Parse-</a:t>
            </a:r>
            <a:r>
              <a:rPr lang="de-DE" sz="3200" dirty="0" err="1"/>
              <a:t>Tree</a:t>
            </a:r>
            <a:endParaRPr lang="de-D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21555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-Klassen implementieren Interfaces</a:t>
            </a:r>
          </a:p>
          <a:p>
            <a:pPr lvl="2"/>
            <a:r>
              <a:rPr lang="de-DE" dirty="0" smtClean="0"/>
              <a:t>Interface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Scope</a:t>
            </a:r>
            <a:endParaRPr lang="de-DE" dirty="0" smtClean="0"/>
          </a:p>
          <a:p>
            <a:pPr lvl="2"/>
            <a:r>
              <a:rPr lang="de-DE" dirty="0" smtClean="0"/>
              <a:t>Sonderfall: </a:t>
            </a:r>
            <a:r>
              <a:rPr lang="de-DE" dirty="0" err="1" smtClean="0"/>
              <a:t>Scope</a:t>
            </a:r>
            <a:r>
              <a:rPr lang="de-DE" dirty="0" smtClean="0"/>
              <a:t> nie Rückgabetyp</a:t>
            </a:r>
          </a:p>
          <a:p>
            <a:pPr lvl="2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</a:t>
            </a:r>
            <a:r>
              <a:rPr lang="de-DE" dirty="0" smtClean="0"/>
              <a:t>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1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27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3. </a:t>
            </a:r>
            <a:r>
              <a:rPr lang="de-DE" dirty="0"/>
              <a:t>Implementierungstechniken – </a:t>
            </a:r>
            <a:r>
              <a:rPr lang="de-DE" dirty="0" err="1"/>
              <a:t>TreeBuilder</a:t>
            </a:r>
            <a:r>
              <a:rPr lang="de-DE" dirty="0"/>
              <a:t> und Scopes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End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{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end(); 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7504" y="1942097"/>
            <a:ext cx="51845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Start&lt;T&gt; {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Operation&lt;T&gt;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End{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plus(T);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minus(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minus(T);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863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28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Scope</a:t>
            </a:r>
            <a:r>
              <a:rPr lang="de-DE" dirty="0" smtClean="0"/>
              <a:t>-Klassen implementieren Interfaces</a:t>
            </a:r>
          </a:p>
          <a:p>
            <a:pPr lvl="2"/>
            <a:r>
              <a:rPr lang="de-DE" dirty="0" smtClean="0"/>
              <a:t>Interface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Scope</a:t>
            </a:r>
            <a:endParaRPr lang="de-DE" dirty="0" smtClean="0"/>
          </a:p>
          <a:p>
            <a:pPr lvl="2"/>
            <a:r>
              <a:rPr lang="de-DE" dirty="0" smtClean="0"/>
              <a:t>Sonderfall: </a:t>
            </a:r>
            <a:r>
              <a:rPr lang="de-DE" dirty="0" err="1" smtClean="0"/>
              <a:t>Scope</a:t>
            </a:r>
            <a:r>
              <a:rPr lang="de-DE" dirty="0" smtClean="0"/>
              <a:t> nie Rückgabewert</a:t>
            </a:r>
          </a:p>
          <a:p>
            <a:pPr lvl="2"/>
            <a:r>
              <a:rPr lang="de-DE" dirty="0" smtClean="0"/>
              <a:t>Inhalt der Methoden </a:t>
            </a:r>
            <a:r>
              <a:rPr lang="de-DE" dirty="0" smtClean="0">
                <a:sym typeface="Wingdings" panose="05000000000000000000" pitchFamily="2" charset="2"/>
              </a:rPr>
              <a:t> Aufbau des Parse-</a:t>
            </a:r>
            <a:r>
              <a:rPr lang="de-DE" dirty="0" err="1" smtClean="0">
                <a:sym typeface="Wingdings" panose="05000000000000000000" pitchFamily="2" charset="2"/>
              </a:rPr>
              <a:t>Tree</a:t>
            </a:r>
            <a:endParaRPr lang="de-DE" dirty="0" smtClean="0"/>
          </a:p>
          <a:p>
            <a:pPr lvl="2"/>
            <a:r>
              <a:rPr lang="de-DE" dirty="0"/>
              <a:t>p</a:t>
            </a:r>
            <a:r>
              <a:rPr lang="de-DE" dirty="0" smtClean="0"/>
              <a:t>rivater Konstruktor</a:t>
            </a:r>
          </a:p>
          <a:p>
            <a:endParaRPr lang="de-DE" dirty="0"/>
          </a:p>
          <a:p>
            <a:r>
              <a:rPr lang="de-DE" dirty="0" err="1" smtClean="0"/>
              <a:t>TreeBuilder</a:t>
            </a:r>
            <a:r>
              <a:rPr lang="de-DE" dirty="0" smtClean="0"/>
              <a:t>-Klasse als äußere Klasse</a:t>
            </a:r>
          </a:p>
          <a:p>
            <a:pPr lvl="2"/>
            <a:r>
              <a:rPr lang="de-DE" dirty="0" smtClean="0"/>
              <a:t>Scopes </a:t>
            </a:r>
            <a:r>
              <a:rPr lang="de-DE" dirty="0" smtClean="0">
                <a:sym typeface="Wingdings" panose="05000000000000000000" pitchFamily="2" charset="2"/>
              </a:rPr>
              <a:t> innere Klassen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Einstiegsfunktion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private Instanz jeder </a:t>
            </a:r>
            <a:r>
              <a:rPr lang="de-DE" dirty="0" err="1" smtClean="0">
                <a:sym typeface="Wingdings" panose="05000000000000000000" pitchFamily="2" charset="2"/>
              </a:rPr>
              <a:t>Scope</a:t>
            </a:r>
            <a:r>
              <a:rPr lang="de-DE" dirty="0" smtClean="0">
                <a:sym typeface="Wingdings" panose="05000000000000000000" pitchFamily="2" charset="2"/>
              </a:rPr>
              <a:t>-Klasse (bis auf erste)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privater Konstruktor</a:t>
            </a:r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TreeBuilder</a:t>
            </a:r>
            <a:r>
              <a:rPr lang="de-DE" dirty="0"/>
              <a:t> und Scopes</a:t>
            </a:r>
          </a:p>
        </p:txBody>
      </p:sp>
    </p:spTree>
    <p:extLst>
      <p:ext uri="{BB962C8B-B14F-4D97-AF65-F5344CB8AC3E}">
        <p14:creationId xmlns:p14="http://schemas.microsoft.com/office/powerpoint/2010/main" val="393174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29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TreeBuilder</a:t>
            </a:r>
            <a:r>
              <a:rPr lang="de-DE" dirty="0"/>
              <a:t> und Scopes</a:t>
            </a:r>
          </a:p>
        </p:txBody>
      </p:sp>
    </p:spTree>
    <p:extLst>
      <p:ext uri="{BB962C8B-B14F-4D97-AF65-F5344CB8AC3E}">
        <p14:creationId xmlns:p14="http://schemas.microsoft.com/office/powerpoint/2010/main" val="18112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31.05.2016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Fritz, HTWG Konstanz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Domänen-spezifische Sprache (DSL):</a:t>
            </a:r>
          </a:p>
          <a:p>
            <a:pPr lvl="2"/>
            <a:r>
              <a:rPr lang="de-DE" dirty="0" smtClean="0"/>
              <a:t>Programmiersprache</a:t>
            </a:r>
          </a:p>
          <a:p>
            <a:pPr lvl="2"/>
            <a:r>
              <a:rPr lang="de-DE" dirty="0" smtClean="0"/>
              <a:t>Beschränkung auf eine Domäne</a:t>
            </a:r>
          </a:p>
          <a:p>
            <a:pPr marL="914400" lvl="2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    Fachgebiet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Eingeschränkter Umfang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Intern und extern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1. Einführung – Begriffe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095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30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TreeBuilder</a:t>
            </a:r>
            <a:r>
              <a:rPr lang="de-DE" dirty="0"/>
              <a:t> und Scopes</a:t>
            </a:r>
          </a:p>
        </p:txBody>
      </p:sp>
      <p:sp>
        <p:nvSpPr>
          <p:cNvPr id="8" name="Pfeil nach rechts 7"/>
          <p:cNvSpPr/>
          <p:nvPr/>
        </p:nvSpPr>
        <p:spPr>
          <a:xfrm>
            <a:off x="107504" y="407707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6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31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TreeBuilder</a:t>
            </a:r>
            <a:r>
              <a:rPr lang="de-DE" dirty="0"/>
              <a:t> und Scopes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107504" y="83671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107504" y="609329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3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32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}</a:t>
            </a: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TreeBuilder</a:t>
            </a:r>
            <a:r>
              <a:rPr lang="de-DE" dirty="0"/>
              <a:t> und Scopes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107504" y="177281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1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33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>
                <a:solidFill>
                  <a:srgbClr val="95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.operatorScope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>
                <a:solidFill>
                  <a:srgbClr val="95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800" b="1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value)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de-DE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TreeBuilder</a:t>
            </a:r>
            <a:r>
              <a:rPr lang="de-DE" dirty="0"/>
              <a:t> und Scopes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107504" y="112474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107504" y="213285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0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34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23528" y="692696"/>
            <a:ext cx="8568951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>
                <a:solidFill>
                  <a:srgbClr val="95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.operatorScope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>
                <a:solidFill>
                  <a:srgbClr val="95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800" b="1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value)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</a:t>
            </a:r>
            <a:r>
              <a:rPr lang="de-DE" sz="1800" b="1" dirty="0" err="1" smtClean="0">
                <a:solidFill>
                  <a:srgbClr val="95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TreeBuilder</a:t>
            </a:r>
            <a:r>
              <a:rPr lang="de-DE" dirty="0"/>
              <a:t> und Scopes</a:t>
            </a:r>
          </a:p>
        </p:txBody>
      </p:sp>
      <p:sp>
        <p:nvSpPr>
          <p:cNvPr id="9" name="Pfeil nach rechts 8"/>
          <p:cNvSpPr/>
          <p:nvPr/>
        </p:nvSpPr>
        <p:spPr>
          <a:xfrm>
            <a:off x="107504" y="508518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1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23528" y="692696"/>
            <a:ext cx="8640959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err="1" smtClean="0">
                <a:solidFill>
                  <a:srgbClr val="95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95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value)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TreeBuilder.</a:t>
            </a:r>
            <a:r>
              <a:rPr lang="de-DE" sz="1800" b="1" dirty="0" err="1">
                <a:solidFill>
                  <a:srgbClr val="95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.operatorScope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de-DE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TreeBuilder</a:t>
            </a:r>
            <a:r>
              <a:rPr lang="de-DE" dirty="0"/>
              <a:t> und Scopes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107504" y="2780928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107504" y="3068960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0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finishing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“</a:t>
            </a:r>
          </a:p>
          <a:p>
            <a:pPr lvl="2"/>
            <a:r>
              <a:rPr lang="de-DE" dirty="0" smtClean="0"/>
              <a:t>Abschluss des Ausdrucks?</a:t>
            </a:r>
          </a:p>
          <a:p>
            <a:pPr lvl="2"/>
            <a:r>
              <a:rPr lang="de-DE" dirty="0" smtClean="0"/>
              <a:t>Hier: 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r>
              <a:rPr lang="de-DE" dirty="0" smtClean="0"/>
              <a:t>-Methode</a:t>
            </a:r>
          </a:p>
          <a:p>
            <a:pPr lvl="2"/>
            <a:r>
              <a:rPr lang="de-DE" dirty="0" smtClean="0"/>
              <a:t>Alternative: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+mj-lt"/>
                <a:cs typeface="Courier New" panose="02070309020205020404" pitchFamily="49" charset="0"/>
              </a:rPr>
              <a:t>Generischer Typ-Parameter</a:t>
            </a:r>
          </a:p>
          <a:p>
            <a:pPr lvl="2"/>
            <a:r>
              <a:rPr lang="de-DE" dirty="0" smtClean="0">
                <a:latin typeface="+mj-lt"/>
                <a:cs typeface="Courier New" panose="02070309020205020404" pitchFamily="49" charset="0"/>
              </a:rPr>
              <a:t>Nicht in der automatischen Generierung</a:t>
            </a:r>
          </a:p>
          <a:p>
            <a:pPr lvl="2"/>
            <a:r>
              <a:rPr lang="de-DE" dirty="0" smtClean="0">
                <a:latin typeface="+mj-lt"/>
                <a:cs typeface="Courier New" panose="02070309020205020404" pitchFamily="49" charset="0"/>
              </a:rPr>
              <a:t>Stattdessen 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</a:p>
          <a:p>
            <a:pPr lvl="2"/>
            <a:endParaRPr lang="de-DE" dirty="0" smtClean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/>
              <a:t>TreeBuilder</a:t>
            </a:r>
            <a:r>
              <a:rPr lang="de-DE" dirty="0"/>
              <a:t> und Scopes</a:t>
            </a:r>
          </a:p>
        </p:txBody>
      </p:sp>
    </p:spTree>
    <p:extLst>
      <p:ext uri="{BB962C8B-B14F-4D97-AF65-F5344CB8AC3E}">
        <p14:creationId xmlns:p14="http://schemas.microsoft.com/office/powerpoint/2010/main" val="2699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37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</a:t>
            </a:r>
            <a:r>
              <a:rPr lang="de-DE" dirty="0" smtClean="0"/>
              <a:t>. Implementierungstechniken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1" y="980728"/>
            <a:ext cx="8582458" cy="355977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572000" y="816397"/>
            <a:ext cx="2016224" cy="117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-9253536" y="933118"/>
            <a:ext cx="8467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Datenstrukturen: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Zerlegung eines Ausdrucks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Speichern von Reihenfolgen und </a:t>
            </a:r>
            <a:r>
              <a:rPr lang="de-DE" sz="2400" dirty="0"/>
              <a:t>B</a:t>
            </a:r>
            <a:r>
              <a:rPr lang="de-DE" sz="2400" dirty="0" smtClean="0"/>
              <a:t>eziehungen</a:t>
            </a:r>
          </a:p>
        </p:txBody>
      </p:sp>
    </p:spTree>
    <p:extLst>
      <p:ext uri="{BB962C8B-B14F-4D97-AF65-F5344CB8AC3E}">
        <p14:creationId xmlns:p14="http://schemas.microsoft.com/office/powerpoint/2010/main" val="9305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38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ParseTree</a:t>
            </a:r>
          </a:p>
          <a:p>
            <a:pPr lvl="2"/>
            <a:r>
              <a:rPr lang="de-DE" dirty="0" smtClean="0"/>
              <a:t>Art Syntax-Baum</a:t>
            </a:r>
          </a:p>
          <a:p>
            <a:pPr lvl="2"/>
            <a:r>
              <a:rPr lang="de-DE" dirty="0" smtClean="0"/>
              <a:t>Hierarchische </a:t>
            </a:r>
            <a:r>
              <a:rPr lang="de-DE" dirty="0" smtClean="0"/>
              <a:t>Struktur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smtClean="0"/>
              <a:t>ParseTree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76872"/>
            <a:ext cx="5040560" cy="41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9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3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3023828" y="692696"/>
            <a:ext cx="3096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AMethodNode</a:t>
            </a:r>
            <a:endParaRPr lang="de-DE" sz="20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4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+name: String</a:t>
            </a:r>
          </a:p>
          <a:p>
            <a:pPr algn="ctr"/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de-DE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AMethodNode</a:t>
            </a:r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: String): </a:t>
            </a:r>
            <a:r>
              <a:rPr lang="de-DE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AMethodNode</a:t>
            </a:r>
            <a:endParaRPr lang="de-DE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de-DE" sz="1050" dirty="0" err="1">
                <a:latin typeface="Arial" panose="020B0604020202020204" pitchFamily="34" charset="0"/>
                <a:cs typeface="Arial" panose="020B0604020202020204" pitchFamily="34" charset="0"/>
              </a:rPr>
              <a:t>getName</a:t>
            </a:r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(): String</a:t>
            </a:r>
          </a:p>
          <a:p>
            <a:pPr algn="ctr"/>
            <a:endParaRPr lang="de-DE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39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ParseTree</a:t>
            </a:r>
          </a:p>
        </p:txBody>
      </p:sp>
      <p:sp>
        <p:nvSpPr>
          <p:cNvPr id="12" name="Rechteck 11"/>
          <p:cNvSpPr/>
          <p:nvPr/>
        </p:nvSpPr>
        <p:spPr>
          <a:xfrm>
            <a:off x="3023828" y="692696"/>
            <a:ext cx="3096344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3023828" y="1091649"/>
            <a:ext cx="30963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023828" y="1281600"/>
            <a:ext cx="30963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5868144" y="1988840"/>
            <a:ext cx="3096344" cy="9848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5868144" y="1988840"/>
            <a:ext cx="30963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MethodNodeEnd</a:t>
            </a:r>
            <a:endParaRPr lang="de-DE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5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+name: String</a:t>
            </a:r>
          </a:p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AMethodNode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: String): </a:t>
            </a:r>
            <a:r>
              <a:rPr lang="de-DE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AMethodNode</a:t>
            </a:r>
            <a:endParaRPr lang="de-DE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de-DE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getName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(): String</a:t>
            </a:r>
          </a:p>
        </p:txBody>
      </p:sp>
      <p:cxnSp>
        <p:nvCxnSpPr>
          <p:cNvPr id="22" name="Gerade Verbindung 21"/>
          <p:cNvCxnSpPr/>
          <p:nvPr/>
        </p:nvCxnSpPr>
        <p:spPr>
          <a:xfrm>
            <a:off x="5868144" y="2387793"/>
            <a:ext cx="30963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5868144" y="2592144"/>
            <a:ext cx="30963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4343316" y="3424400"/>
            <a:ext cx="4945207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ANestedMethodNode</a:t>
            </a:r>
          </a:p>
          <a:p>
            <a:pPr algn="ctr"/>
            <a:endParaRPr lang="de-DE" sz="4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+parseTree: ParseTree</a:t>
            </a:r>
          </a:p>
          <a:p>
            <a:pPr algn="ctr"/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ANestodMethodNode(tree: ParseTree, name</a:t>
            </a:r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: String): </a:t>
            </a:r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ANestedMethodNode</a:t>
            </a:r>
          </a:p>
          <a:p>
            <a:pPr algn="ctr"/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+getParseTree(): ParseTree</a:t>
            </a:r>
          </a:p>
          <a:p>
            <a:pPr algn="ctr"/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+toString(): String</a:t>
            </a:r>
          </a:p>
          <a:p>
            <a:pPr algn="ctr"/>
            <a:endParaRPr lang="de-DE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4499992" y="3424400"/>
            <a:ext cx="4608512" cy="1113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6" name="Gerade Verbindung 25"/>
          <p:cNvCxnSpPr/>
          <p:nvPr/>
        </p:nvCxnSpPr>
        <p:spPr>
          <a:xfrm>
            <a:off x="4499992" y="3823353"/>
            <a:ext cx="4608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499992" y="4006800"/>
            <a:ext cx="4608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03229" y="2214543"/>
            <a:ext cx="4240088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ASimpleMethodNode</a:t>
            </a:r>
          </a:p>
          <a:p>
            <a:pPr algn="ctr"/>
            <a:endParaRPr lang="de-DE" sz="4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+value: T</a:t>
            </a:r>
          </a:p>
          <a:p>
            <a:pPr algn="ctr"/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ASimpleMethodNode(name</a:t>
            </a:r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: String): </a:t>
            </a:r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ASimpleMethodNode</a:t>
            </a:r>
          </a:p>
          <a:p>
            <a:pPr algn="ctr"/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+getValue(): T</a:t>
            </a:r>
          </a:p>
          <a:p>
            <a:pPr algn="ctr"/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+toString(): String</a:t>
            </a:r>
          </a:p>
          <a:p>
            <a:pPr algn="ctr"/>
            <a:endParaRPr lang="de-DE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03229" y="2214543"/>
            <a:ext cx="4240088" cy="1113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2" name="Gerade Verbindung 31"/>
          <p:cNvCxnSpPr/>
          <p:nvPr/>
        </p:nvCxnSpPr>
        <p:spPr>
          <a:xfrm>
            <a:off x="103229" y="2613496"/>
            <a:ext cx="4240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103229" y="2795693"/>
            <a:ext cx="4240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4067943" y="1875989"/>
            <a:ext cx="275373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03229" y="4148919"/>
            <a:ext cx="3096344" cy="4924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103229" y="4148918"/>
            <a:ext cx="30963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SimpleMethodNodePlus</a:t>
            </a:r>
            <a:endParaRPr lang="de-DE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5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Gerade Verbindung 40"/>
          <p:cNvCxnSpPr/>
          <p:nvPr/>
        </p:nvCxnSpPr>
        <p:spPr>
          <a:xfrm>
            <a:off x="103229" y="4547871"/>
            <a:ext cx="30963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2123728" y="3810364"/>
            <a:ext cx="1075845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T: double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572000" y="4970978"/>
            <a:ext cx="3096344" cy="4924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4572000" y="4970977"/>
            <a:ext cx="3168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NestedMethodNodePlus</a:t>
            </a:r>
            <a:endParaRPr lang="de-DE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5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4572000" y="5369930"/>
            <a:ext cx="30963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3491880" y="1677582"/>
            <a:ext cx="0" cy="53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6012160" y="1684749"/>
            <a:ext cx="0" cy="3040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5436096" y="1677582"/>
            <a:ext cx="0" cy="17468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1331640" y="3327819"/>
            <a:ext cx="0" cy="821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4788024" y="4555480"/>
            <a:ext cx="0" cy="4154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53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/>
      <p:bldP spid="24" grpId="0"/>
      <p:bldP spid="25" grpId="0" animBg="1"/>
      <p:bldP spid="30" grpId="0"/>
      <p:bldP spid="31" grpId="0" animBg="1"/>
      <p:bldP spid="34" grpId="0" animBg="1"/>
      <p:bldP spid="39" grpId="0" animBg="1"/>
      <p:bldP spid="40" grpId="0"/>
      <p:bldP spid="43" grpId="0" animBg="1"/>
      <p:bldP spid="46" grpId="0" animBg="1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31.05.2016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Fritz, HTWG Konstanz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68313" y="764704"/>
            <a:ext cx="8207375" cy="5688632"/>
          </a:xfrm>
        </p:spPr>
        <p:txBody>
          <a:bodyPr>
            <a:normAutofit/>
          </a:bodyPr>
          <a:lstStyle/>
          <a:p>
            <a:r>
              <a:rPr lang="de-DE" dirty="0" smtClean="0"/>
              <a:t>Interne DSL:</a:t>
            </a:r>
          </a:p>
          <a:p>
            <a:pPr lvl="2"/>
            <a:r>
              <a:rPr lang="de-DE" dirty="0" smtClean="0"/>
              <a:t>Vorhandene Wirtssprache abwandeln</a:t>
            </a:r>
          </a:p>
          <a:p>
            <a:pPr lvl="2">
              <a:buFont typeface="Wingdings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 An Wirtssprache gebunden</a:t>
            </a:r>
          </a:p>
          <a:p>
            <a:pPr lvl="2">
              <a:buFont typeface="Wingdings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vorhandenen Werkzeuge können genutzt werden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Beispiel: </a:t>
            </a:r>
            <a:r>
              <a:rPr lang="de-DE" dirty="0" err="1" smtClean="0">
                <a:sym typeface="Wingdings" panose="05000000000000000000" pitchFamily="2" charset="2"/>
              </a:rPr>
              <a:t>JMock</a:t>
            </a:r>
            <a:endParaRPr lang="de-DE" dirty="0" smtClean="0">
              <a:sym typeface="Wingdings" panose="05000000000000000000" pitchFamily="2" charset="2"/>
            </a:endParaRPr>
          </a:p>
          <a:p>
            <a:pPr lvl="2">
              <a:buFont typeface="Wingdings"/>
              <a:buChar char="à"/>
            </a:pPr>
            <a:endParaRPr lang="de-DE" dirty="0" smtClean="0"/>
          </a:p>
          <a:p>
            <a:r>
              <a:rPr lang="de-DE" dirty="0" smtClean="0"/>
              <a:t>Externe DSL:</a:t>
            </a:r>
          </a:p>
          <a:p>
            <a:pPr lvl="2"/>
            <a:r>
              <a:rPr lang="de-DE" dirty="0" smtClean="0"/>
              <a:t>Unabhängige Sprache</a:t>
            </a:r>
          </a:p>
          <a:p>
            <a:pPr lvl="2">
              <a:buFont typeface="Wingdings"/>
              <a:buChar char="à"/>
            </a:pPr>
            <a:r>
              <a:rPr lang="de-DE" smtClean="0">
                <a:sym typeface="Wingdings" panose="05000000000000000000" pitchFamily="2" charset="2"/>
              </a:rPr>
              <a:t> Viele Gestaltungsmöglichkeiten</a:t>
            </a:r>
            <a:endParaRPr lang="de-DE" dirty="0" smtClean="0">
              <a:sym typeface="Wingdings" panose="05000000000000000000" pitchFamily="2" charset="2"/>
            </a:endParaRPr>
          </a:p>
          <a:p>
            <a:pPr lvl="2">
              <a:buFont typeface="Wingdings"/>
              <a:buChar char="à"/>
            </a:pPr>
            <a:r>
              <a:rPr lang="de-DE" dirty="0" smtClean="0"/>
              <a:t> Werkzeuge können generiert werden</a:t>
            </a:r>
          </a:p>
          <a:p>
            <a:pPr lvl="2"/>
            <a:r>
              <a:rPr lang="de-DE" dirty="0"/>
              <a:t> </a:t>
            </a:r>
            <a:r>
              <a:rPr lang="de-DE" dirty="0" smtClean="0"/>
              <a:t>Beispiel: </a:t>
            </a:r>
            <a:r>
              <a:rPr lang="de-DE" dirty="0" err="1" smtClean="0"/>
              <a:t>make</a:t>
            </a:r>
            <a:endParaRPr lang="de-DE" dirty="0" smtClean="0"/>
          </a:p>
          <a:p>
            <a:pPr lvl="2">
              <a:buFont typeface="Wingdings"/>
              <a:buChar char="à"/>
            </a:pP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1. Einführung – </a:t>
            </a:r>
            <a:r>
              <a:rPr lang="de-DE" dirty="0" smtClean="0"/>
              <a:t>Begriffe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2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31.05.2016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Fritz, HTWG Konstanz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40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ParseTree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417274" y="3240823"/>
            <a:ext cx="4747014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AScopeNode</a:t>
            </a:r>
            <a:endParaRPr lang="de-DE" sz="20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4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+name: String</a:t>
            </a:r>
          </a:p>
          <a:p>
            <a:pPr algn="ctr"/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de-DE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: List&lt;</a:t>
            </a:r>
            <a:r>
              <a:rPr lang="de-DE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AMethodNode</a:t>
            </a:r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ctr"/>
            <a:endParaRPr lang="de-DE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de-DE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AScopeNode</a:t>
            </a:r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(name</a:t>
            </a:r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String, </a:t>
            </a:r>
            <a:r>
              <a:rPr lang="de-DE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: List&lt;</a:t>
            </a:r>
            <a:r>
              <a:rPr lang="de-DE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AMethodNode</a:t>
            </a:r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de-DE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AScopeNode</a:t>
            </a:r>
            <a:endParaRPr lang="de-DE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de-DE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getName</a:t>
            </a:r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(): String</a:t>
            </a:r>
          </a:p>
          <a:p>
            <a:pPr algn="ctr"/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+toString(): String</a:t>
            </a:r>
          </a:p>
          <a:p>
            <a:pPr algn="ctr"/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de-DE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de-DE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AMethodNode</a:t>
            </a:r>
            <a:r>
              <a:rPr lang="de-DE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ctr"/>
            <a:endParaRPr lang="de-DE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489282" y="3240823"/>
            <a:ext cx="4602998" cy="1556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2489282" y="3639776"/>
            <a:ext cx="46029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2506623" y="3983334"/>
            <a:ext cx="4568316" cy="5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300465" y="2902269"/>
            <a:ext cx="1791815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E:AMethodNode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242609" y="980728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</a:p>
          <a:p>
            <a:pPr algn="ctr"/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de-DE" sz="20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242609" y="980729"/>
            <a:ext cx="309634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6005842" y="632415"/>
            <a:ext cx="358719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242609" y="5535050"/>
            <a:ext cx="3096344" cy="4924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242609" y="5535049"/>
            <a:ext cx="30963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ScopeNodeOperator</a:t>
            </a:r>
            <a:endParaRPr lang="de-DE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5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Gerade Verbindung 26"/>
          <p:cNvCxnSpPr/>
          <p:nvPr/>
        </p:nvCxnSpPr>
        <p:spPr>
          <a:xfrm>
            <a:off x="3242609" y="5934002"/>
            <a:ext cx="30963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4790781" y="4797153"/>
            <a:ext cx="0" cy="7378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4790781" y="1688615"/>
            <a:ext cx="0" cy="1552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8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31.05.2016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Fritz, HTWG Konstanz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41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Aufbau des </a:t>
            </a:r>
            <a:r>
              <a:rPr lang="de-DE" dirty="0" err="1" smtClean="0"/>
              <a:t>ParseTrees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ParseTree</a:t>
            </a:r>
          </a:p>
        </p:txBody>
      </p:sp>
    </p:spTree>
    <p:extLst>
      <p:ext uri="{BB962C8B-B14F-4D97-AF65-F5344CB8AC3E}">
        <p14:creationId xmlns:p14="http://schemas.microsoft.com/office/powerpoint/2010/main" val="18732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42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ParseTree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35496" y="2780928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43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ParseTree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35496" y="177281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5496" y="3068960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2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44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ParseTree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35496" y="371703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4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45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de-DE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</a:t>
            </a:r>
            <a:r>
              <a:rPr lang="de-DE" sz="1800" b="1" dirty="0" err="1" smtClean="0">
                <a:solidFill>
                  <a:srgbClr val="95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.scopeNodeList.add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ParseTree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35496" y="112474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5496" y="472514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5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46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</a:t>
            </a:r>
            <a:r>
              <a:rPr lang="de-DE" sz="1800" b="1" dirty="0" err="1" smtClean="0">
                <a:solidFill>
                  <a:srgbClr val="95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.scopeNodeList.add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parseTree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ParseTree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35496" y="83671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5496" y="544522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7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47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</a:t>
            </a:r>
            <a:r>
              <a:rPr lang="de-DE" sz="1800" b="1" dirty="0" err="1" smtClean="0">
                <a:solidFill>
                  <a:srgbClr val="95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.scopeNodeList.add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parseTree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TreeBuilder.this.parseTree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ParseTree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35496" y="573325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9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48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</a:t>
            </a:r>
            <a:r>
              <a:rPr lang="de-DE" dirty="0" smtClean="0"/>
              <a:t>. Implementierungstechniken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1" y="980728"/>
            <a:ext cx="8582458" cy="355977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084168" y="1984841"/>
            <a:ext cx="1296144" cy="652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-9253536" y="933118"/>
            <a:ext cx="8467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Datenstrukturen: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Zerlegung eines Ausdrucks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Speichern von Reihenfolgen und </a:t>
            </a:r>
            <a:r>
              <a:rPr lang="de-DE" sz="2400" dirty="0"/>
              <a:t>B</a:t>
            </a:r>
            <a:r>
              <a:rPr lang="de-DE" sz="2400" dirty="0" smtClean="0"/>
              <a:t>eziehungen</a:t>
            </a:r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80771" y="4293096"/>
            <a:ext cx="8207375" cy="2016224"/>
          </a:xfrm>
        </p:spPr>
        <p:txBody>
          <a:bodyPr>
            <a:normAutofit/>
          </a:bodyPr>
          <a:lstStyle/>
          <a:p>
            <a:r>
              <a:rPr lang="de-DE" dirty="0" err="1" smtClean="0"/>
              <a:t>Visitor</a:t>
            </a:r>
            <a:endParaRPr lang="de-DE" dirty="0" smtClean="0"/>
          </a:p>
          <a:p>
            <a:pPr lvl="1"/>
            <a:r>
              <a:rPr lang="de-DE" sz="2400" dirty="0" err="1" smtClean="0"/>
              <a:t>Visitor</a:t>
            </a:r>
            <a:r>
              <a:rPr lang="de-DE" sz="2400" dirty="0" smtClean="0"/>
              <a:t>-Pattern: Operationen in eine Objektstruktur integrieren </a:t>
            </a:r>
            <a:r>
              <a:rPr lang="de-DE" sz="2400" dirty="0" smtClean="0"/>
              <a:t>und unabhängig ändern</a:t>
            </a:r>
          </a:p>
          <a:p>
            <a:pPr lvl="1"/>
            <a:r>
              <a:rPr lang="de-DE" sz="2400" dirty="0" smtClean="0"/>
              <a:t>Für jedes Objekt unterschiedliche Aktion</a:t>
            </a:r>
            <a:endParaRPr lang="de-DE" sz="2400" dirty="0" smtClean="0"/>
          </a:p>
          <a:p>
            <a:pPr lvl="2"/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de-D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959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3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49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 smtClean="0"/>
              <a:t>Visitor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836712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Visitable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AVisitor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visitor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67544" y="2060848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SimpleMethodNodePlus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//[Code]</a:t>
            </a:r>
          </a:p>
          <a:p>
            <a:endParaRPr lang="de-DE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de-DE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AVisitor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visitor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AExprDSLVisitor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visitor.visit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 smtClean="0">
                <a:solidFill>
                  <a:srgbClr val="95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836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Chaining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Aneinanderreihen von Methodenaufrufen</a:t>
            </a:r>
          </a:p>
          <a:p>
            <a:pPr lvl="2"/>
            <a:r>
              <a:rPr lang="de-DE" dirty="0" smtClean="0"/>
              <a:t>Erhöht Sprachfluss und Lesbarkeit</a:t>
            </a:r>
          </a:p>
          <a:p>
            <a:pPr lvl="2"/>
            <a:endParaRPr lang="de-DE" dirty="0"/>
          </a:p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Scoping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Speichern von Zwischenergebnissen</a:t>
            </a:r>
          </a:p>
          <a:p>
            <a:pPr lvl="2"/>
            <a:r>
              <a:rPr lang="de-DE" dirty="0" smtClean="0"/>
              <a:t>Aufrufreihenfolge</a:t>
            </a:r>
          </a:p>
          <a:p>
            <a:pPr lvl="2"/>
            <a:endParaRPr lang="de-DE" dirty="0"/>
          </a:p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Nesting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Verschachteln von Funktionen</a:t>
            </a:r>
          </a:p>
          <a:p>
            <a:pPr lvl="2"/>
            <a:r>
              <a:rPr lang="de-DE" dirty="0" smtClean="0"/>
              <a:t>Rekursive Aufrufe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1. Einführung – </a:t>
            </a:r>
            <a:r>
              <a:rPr lang="de-DE" dirty="0" smtClean="0"/>
              <a:t>Begriffe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8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50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 smtClean="0"/>
              <a:t>Visitor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764704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AVisitor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s.accept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95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080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51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 smtClean="0"/>
              <a:t>Visitor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764704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AVisitor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s.accept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95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67544" y="285293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AExprDSLVisitor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AVisitor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//[Code]</a:t>
            </a:r>
            <a:endParaRPr lang="de-DE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SimpleMethodNodePlus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 {}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41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52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</a:t>
            </a:r>
            <a:r>
              <a:rPr lang="de-DE" dirty="0" err="1" smtClean="0"/>
              <a:t>Visitor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764704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AVisitor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s.accept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95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67544" y="285293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AExprDSLVisitor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//[Code]</a:t>
            </a:r>
            <a:endParaRPr lang="de-DE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SimpleMethodNodePlus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 {}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67544" y="4437112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de-DE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DoubleM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athVisitor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//[Code]</a:t>
            </a:r>
            <a:endParaRPr lang="de-DE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SimpleMethodNodePlus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result +=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024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215008"/>
          </a:xfrm>
        </p:spPr>
        <p:txBody>
          <a:bodyPr/>
          <a:lstStyle/>
          <a:p>
            <a:pPr algn="l"/>
            <a:r>
              <a:rPr lang="de-DE" dirty="0" smtClean="0"/>
              <a:t>4. Automatisierung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53</a:t>
            </a:fld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67544" y="1124744"/>
            <a:ext cx="83529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Generierung von: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2400" dirty="0" smtClean="0"/>
              <a:t>Knoten-Klassen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2400" dirty="0" err="1" smtClean="0"/>
              <a:t>TreeBuilder</a:t>
            </a:r>
            <a:endParaRPr lang="de-DE" sz="2400" dirty="0" smtClean="0"/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2400" dirty="0" err="1" smtClean="0"/>
              <a:t>Visitor</a:t>
            </a:r>
            <a:r>
              <a:rPr lang="de-DE" sz="2400" dirty="0" smtClean="0"/>
              <a:t>-Oberklasse</a:t>
            </a:r>
          </a:p>
        </p:txBody>
      </p:sp>
    </p:spTree>
    <p:extLst>
      <p:ext uri="{BB962C8B-B14F-4D97-AF65-F5344CB8AC3E}">
        <p14:creationId xmlns:p14="http://schemas.microsoft.com/office/powerpoint/2010/main" val="12984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215008"/>
          </a:xfrm>
        </p:spPr>
        <p:txBody>
          <a:bodyPr/>
          <a:lstStyle/>
          <a:p>
            <a:pPr algn="l"/>
            <a:r>
              <a:rPr lang="de-DE" dirty="0" smtClean="0"/>
              <a:t>4. Automatisierung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54</a:t>
            </a:fld>
            <a:endParaRPr lang="de-DE"/>
          </a:p>
        </p:txBody>
      </p:sp>
      <p:sp>
        <p:nvSpPr>
          <p:cNvPr id="28" name="Abgerundetes Rechteck 27"/>
          <p:cNvSpPr/>
          <p:nvPr/>
        </p:nvSpPr>
        <p:spPr>
          <a:xfrm>
            <a:off x="2838793" y="1032566"/>
            <a:ext cx="2799996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1. Interfaces analysieren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2835097" y="2160691"/>
            <a:ext cx="2780726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2. Informationen auslesen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2871067" y="3288816"/>
            <a:ext cx="2772410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r>
              <a:rPr lang="de-DE" dirty="0" smtClean="0">
                <a:solidFill>
                  <a:schemeClr val="tx1"/>
                </a:solidFill>
              </a:rPr>
              <a:t>. Überprüfen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2871067" y="4416942"/>
            <a:ext cx="2772410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4. Generieren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454213" y="1320598"/>
            <a:ext cx="864096" cy="816091"/>
          </a:xfrm>
          <a:prstGeom prst="ellipse">
            <a:avLst/>
          </a:prstGeom>
          <a:gradFill flip="none" rotWithShape="1">
            <a:gsLst>
              <a:gs pos="51000">
                <a:srgbClr val="7030A0"/>
              </a:gs>
              <a:gs pos="300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de-DE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2" descr="D:\HTWG\MA\latex\images\kapitel4\parseTr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61" y="1413086"/>
            <a:ext cx="2664296" cy="216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Gerade Verbindung mit Pfeil 33"/>
          <p:cNvCxnSpPr>
            <a:stCxn id="28" idx="1"/>
          </p:cNvCxnSpPr>
          <p:nvPr/>
        </p:nvCxnSpPr>
        <p:spPr>
          <a:xfrm flipH="1">
            <a:off x="1318309" y="1320598"/>
            <a:ext cx="1520484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822365" y="113593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?</a:t>
            </a:r>
          </a:p>
        </p:txBody>
      </p:sp>
      <p:cxnSp>
        <p:nvCxnSpPr>
          <p:cNvPr id="36" name="Gerade Verbindung mit Pfeil 35"/>
          <p:cNvCxnSpPr>
            <a:endCxn id="29" idx="1"/>
          </p:cNvCxnSpPr>
          <p:nvPr/>
        </p:nvCxnSpPr>
        <p:spPr>
          <a:xfrm>
            <a:off x="1318309" y="1896662"/>
            <a:ext cx="1516788" cy="55206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9" idx="3"/>
          </p:cNvCxnSpPr>
          <p:nvPr/>
        </p:nvCxnSpPr>
        <p:spPr>
          <a:xfrm flipV="1">
            <a:off x="5615823" y="2328710"/>
            <a:ext cx="671038" cy="120013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0" idx="3"/>
            <a:endCxn id="33" idx="1"/>
          </p:cNvCxnSpPr>
          <p:nvPr/>
        </p:nvCxnSpPr>
        <p:spPr>
          <a:xfrm flipV="1">
            <a:off x="5643477" y="2497635"/>
            <a:ext cx="643384" cy="1079213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5951342" y="303724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?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6358869" y="3980867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de-D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D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1" name="Grafik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872" y="5110671"/>
            <a:ext cx="719137" cy="938212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272" y="5263071"/>
            <a:ext cx="719137" cy="938212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72" y="5415471"/>
            <a:ext cx="719137" cy="938212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072" y="5567871"/>
            <a:ext cx="719137" cy="938212"/>
          </a:xfrm>
          <a:prstGeom prst="rect">
            <a:avLst/>
          </a:prstGeom>
        </p:spPr>
      </p:pic>
      <p:pic>
        <p:nvPicPr>
          <p:cNvPr id="45" name="Grafik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72" y="5720271"/>
            <a:ext cx="719137" cy="938212"/>
          </a:xfrm>
          <a:prstGeom prst="rect">
            <a:avLst/>
          </a:prstGeom>
        </p:spPr>
      </p:pic>
      <p:cxnSp>
        <p:nvCxnSpPr>
          <p:cNvPr id="46" name="Gerade Verbindung mit Pfeil 45"/>
          <p:cNvCxnSpPr>
            <a:stCxn id="33" idx="2"/>
            <a:endCxn id="40" idx="0"/>
          </p:cNvCxnSpPr>
          <p:nvPr/>
        </p:nvCxnSpPr>
        <p:spPr>
          <a:xfrm>
            <a:off x="7619009" y="3582184"/>
            <a:ext cx="0" cy="398683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40" idx="2"/>
          </p:cNvCxnSpPr>
          <p:nvPr/>
        </p:nvCxnSpPr>
        <p:spPr>
          <a:xfrm>
            <a:off x="7619009" y="4504087"/>
            <a:ext cx="0" cy="606584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34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5" grpId="0"/>
      <p:bldP spid="3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55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4. Automatisierung</a:t>
            </a:r>
            <a:endParaRPr lang="de-DE" dirty="0"/>
          </a:p>
        </p:txBody>
      </p:sp>
      <p:sp>
        <p:nvSpPr>
          <p:cNvPr id="27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68313" y="764705"/>
            <a:ext cx="8207375" cy="5472584"/>
          </a:xfrm>
        </p:spPr>
        <p:txBody>
          <a:bodyPr/>
          <a:lstStyle/>
          <a:p>
            <a:r>
              <a:rPr lang="de-DE" dirty="0" smtClean="0"/>
              <a:t>Templates</a:t>
            </a:r>
          </a:p>
          <a:p>
            <a:pPr lvl="2"/>
            <a:r>
              <a:rPr lang="de-DE" dirty="0" err="1" smtClean="0"/>
              <a:t>StringTemplate</a:t>
            </a:r>
            <a:endParaRPr lang="de-DE" dirty="0" smtClean="0"/>
          </a:p>
          <a:p>
            <a:pPr lvl="2"/>
            <a:r>
              <a:rPr lang="de-DE" dirty="0" smtClean="0"/>
              <a:t>Template = Lückentext</a:t>
            </a:r>
          </a:p>
          <a:p>
            <a:pPr lvl="2"/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de-DE" dirty="0" smtClean="0"/>
              <a:t>Einfach einzubinden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131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56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07504" y="764705"/>
            <a:ext cx="8856983" cy="5472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methodNodeDispatch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dslName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visitor,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method)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method.isSimpleMethod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simpleMethodNode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dslName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visitor,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package,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firstInterface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interfaces, scopes)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marL="0" indent="0"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&lt;interface:{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iName | import &lt;dslName&gt;.&lt;iName&gt;;&lt;\n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&gt;}&gt;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&lt;! [code] !&gt;</a:t>
            </a:r>
          </a:p>
          <a:p>
            <a:pPr marL="0" indent="0"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4. </a:t>
            </a:r>
            <a:r>
              <a:rPr lang="de-DE" dirty="0" smtClean="0"/>
              <a:t>Automatisierung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163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Fazit &amp;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r>
              <a:rPr lang="de-DE" dirty="0" smtClean="0"/>
              <a:t>Generator</a:t>
            </a:r>
          </a:p>
          <a:p>
            <a:r>
              <a:rPr lang="de-DE" dirty="0" smtClean="0"/>
              <a:t>Für generische Verwendung vorbereitet</a:t>
            </a:r>
          </a:p>
          <a:p>
            <a:r>
              <a:rPr lang="de-DE" dirty="0" smtClean="0"/>
              <a:t>Vereinfachung</a:t>
            </a:r>
          </a:p>
          <a:p>
            <a:endParaRPr lang="de-DE" dirty="0"/>
          </a:p>
          <a:p>
            <a:r>
              <a:rPr lang="de-DE" dirty="0" smtClean="0"/>
              <a:t>Generische Typ-Parameter</a:t>
            </a:r>
          </a:p>
          <a:p>
            <a:r>
              <a:rPr lang="de-DE" dirty="0" smtClean="0"/>
              <a:t>Optimierter Generator</a:t>
            </a:r>
          </a:p>
          <a:p>
            <a:r>
              <a:rPr lang="de-DE" i="1" dirty="0" smtClean="0"/>
              <a:t>Gleiche </a:t>
            </a:r>
            <a:r>
              <a:rPr lang="de-DE" dirty="0" smtClean="0"/>
              <a:t>Methoden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9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2. Ziel der 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Generator für interne Java-DSLs</a:t>
            </a:r>
          </a:p>
          <a:p>
            <a:pPr lvl="1"/>
            <a:r>
              <a:rPr lang="de-DE" dirty="0" smtClean="0"/>
              <a:t>Grammatik definiert durch Interfaces</a:t>
            </a:r>
          </a:p>
          <a:p>
            <a:pPr lvl="1"/>
            <a:r>
              <a:rPr lang="de-DE" dirty="0" smtClean="0"/>
              <a:t>Datenstrukturen manuell </a:t>
            </a:r>
            <a:r>
              <a:rPr lang="de-DE" dirty="0" smtClean="0"/>
              <a:t>entwerfen</a:t>
            </a:r>
          </a:p>
          <a:p>
            <a:pPr lvl="1"/>
            <a:r>
              <a:rPr lang="de-DE" dirty="0" smtClean="0"/>
              <a:t>Automatische Generierung</a:t>
            </a:r>
            <a:endParaRPr lang="de-DE" dirty="0" smtClean="0"/>
          </a:p>
          <a:p>
            <a:pPr lvl="1"/>
            <a:r>
              <a:rPr lang="de-DE" dirty="0" smtClean="0"/>
              <a:t>Separation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concerns</a:t>
            </a:r>
            <a:r>
              <a:rPr lang="de-DE" dirty="0" smtClean="0"/>
              <a:t> möglichst groß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Vereinfachung der Implementierung?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67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3</a:t>
            </a:r>
            <a:r>
              <a:rPr lang="de-DE" dirty="0" smtClean="0"/>
              <a:t>. Implementierungstechniken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Definition der Sprache</a:t>
            </a:r>
          </a:p>
          <a:p>
            <a:r>
              <a:rPr lang="de-DE" dirty="0" err="1" smtClean="0"/>
              <a:t>Tree-Builder</a:t>
            </a:r>
            <a:r>
              <a:rPr lang="de-DE" dirty="0" smtClean="0"/>
              <a:t> und Scopes</a:t>
            </a:r>
          </a:p>
          <a:p>
            <a:r>
              <a:rPr lang="de-DE" dirty="0" smtClean="0"/>
              <a:t>ParseTree</a:t>
            </a:r>
          </a:p>
          <a:p>
            <a:r>
              <a:rPr lang="de-DE" dirty="0" err="1" smtClean="0"/>
              <a:t>Visitor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83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8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Definition der Sprache durch Interfaces</a:t>
            </a:r>
          </a:p>
          <a:p>
            <a:pPr lvl="1">
              <a:buFont typeface="Wingdings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Trennung von Definition und Implementierung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3. Implementierungstechniken – Definition der Sprache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9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9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3. Implementierungstechniken – Definition der Sprache</a:t>
            </a:r>
          </a:p>
          <a:p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1" y="764704"/>
            <a:ext cx="8876191" cy="436190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752400"/>
            <a:ext cx="3816424" cy="421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7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2777</Words>
  <Application>Microsoft Office PowerPoint</Application>
  <PresentationFormat>Bildschirmpräsentation (4:3)</PresentationFormat>
  <Paragraphs>877</Paragraphs>
  <Slides>57</Slides>
  <Notes>12</Notes>
  <HiddenSlides>5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57</vt:i4>
      </vt:variant>
    </vt:vector>
  </HeadingPairs>
  <TitlesOfParts>
    <vt:vector size="58" baseType="lpstr">
      <vt:lpstr>Larissa</vt:lpstr>
      <vt:lpstr>Automatisierte Implementierung interner Java-DSLs</vt:lpstr>
      <vt:lpstr>Inhalt</vt:lpstr>
      <vt:lpstr>PowerPoint-Präsentation</vt:lpstr>
      <vt:lpstr>PowerPoint-Präsentation</vt:lpstr>
      <vt:lpstr>PowerPoint-Präsentation</vt:lpstr>
      <vt:lpstr>2. Ziel der Arbeit</vt:lpstr>
      <vt:lpstr>3. Implementierungstechniken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4. Automatisierung</vt:lpstr>
      <vt:lpstr>4. Automatisierung</vt:lpstr>
      <vt:lpstr>PowerPoint-Präsentation</vt:lpstr>
      <vt:lpstr>PowerPoint-Präsentation</vt:lpstr>
      <vt:lpstr>5. Fazit &amp; Ausblick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Implementierung interner Java-DSLs</dc:title>
  <dc:creator>Daniel Fritz</dc:creator>
  <cp:lastModifiedBy>Daniel</cp:lastModifiedBy>
  <cp:revision>152</cp:revision>
  <dcterms:created xsi:type="dcterms:W3CDTF">2016-05-23T12:52:30Z</dcterms:created>
  <dcterms:modified xsi:type="dcterms:W3CDTF">2016-05-31T15:10:45Z</dcterms:modified>
</cp:coreProperties>
</file>