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5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78" r:id="rId12"/>
    <p:sldId id="292" r:id="rId13"/>
    <p:sldId id="267" r:id="rId14"/>
    <p:sldId id="279" r:id="rId15"/>
    <p:sldId id="272" r:id="rId16"/>
    <p:sldId id="273" r:id="rId17"/>
    <p:sldId id="270" r:id="rId18"/>
    <p:sldId id="274" r:id="rId19"/>
    <p:sldId id="275" r:id="rId20"/>
    <p:sldId id="276" r:id="rId21"/>
    <p:sldId id="269" r:id="rId22"/>
    <p:sldId id="277" r:id="rId23"/>
    <p:sldId id="282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86" r:id="rId33"/>
    <p:sldId id="293" r:id="rId3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3245" autoAdjust="0"/>
  </p:normalViewPr>
  <p:slideViewPr>
    <p:cSldViewPr>
      <p:cViewPr varScale="1">
        <p:scale>
          <a:sx n="82" d="100"/>
          <a:sy n="82" d="100"/>
        </p:scale>
        <p:origin x="-917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D384B-F853-4A9F-BF03-AA7E32D1363F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0C403-713C-49DD-A81D-B6A7496DC8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04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Hier: generischer Typparameter</a:t>
            </a:r>
            <a:r>
              <a:rPr lang="de-DE" baseline="0" dirty="0" smtClean="0"/>
              <a:t> für echte Unabhängigkeit von Sprache und Implementierung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757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Damit eine Anweisung „verstanden“</a:t>
            </a:r>
            <a:r>
              <a:rPr lang="de-DE" baseline="0" dirty="0" smtClean="0"/>
              <a:t> werden kann, muss sie zerlegt und in eine Datenstruktur abgelegt werden.</a:t>
            </a:r>
          </a:p>
          <a:p>
            <a:r>
              <a:rPr lang="de-DE" baseline="0" dirty="0" smtClean="0"/>
              <a:t>Dabei müssen die Reihenfolge der Teile und ihre Beziehungen </a:t>
            </a:r>
            <a:r>
              <a:rPr lang="de-DE" baseline="0" smtClean="0"/>
              <a:t>erhalten bleiben.</a:t>
            </a:r>
            <a:endParaRPr lang="de-DE" dirty="0" smtClean="0"/>
          </a:p>
          <a:p>
            <a:r>
              <a:rPr lang="de-DE" dirty="0" err="1" smtClean="0"/>
              <a:t>Tree-Builder</a:t>
            </a:r>
            <a:r>
              <a:rPr lang="de-DE" dirty="0" smtClean="0"/>
              <a:t> erstellt aus der Eingabe ein Parse-</a:t>
            </a:r>
            <a:r>
              <a:rPr lang="de-DE" dirty="0" err="1" smtClean="0"/>
              <a:t>Tree</a:t>
            </a:r>
            <a:r>
              <a:rPr lang="de-DE" dirty="0" smtClean="0"/>
              <a:t>-Objekt, welches</a:t>
            </a:r>
            <a:r>
              <a:rPr lang="de-DE" baseline="0" dirty="0" smtClean="0"/>
              <a:t> mit einem </a:t>
            </a:r>
            <a:r>
              <a:rPr lang="de-DE" baseline="0" dirty="0" err="1" smtClean="0"/>
              <a:t>Visitor</a:t>
            </a:r>
            <a:r>
              <a:rPr lang="de-DE" baseline="0" dirty="0" smtClean="0"/>
              <a:t> weiterverarbeitet werden kann.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18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757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err="1" smtClean="0"/>
              <a:t>Finishing</a:t>
            </a:r>
            <a:r>
              <a:rPr lang="de-DE" dirty="0" smtClean="0"/>
              <a:t>-problem hier mit end()-Method</a:t>
            </a:r>
            <a:r>
              <a:rPr lang="de-DE" baseline="0" dirty="0" smtClean="0"/>
              <a:t>e gelöst; alternativ wäre auch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() möglich.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Bei der automatischen Generierung konnte aus zeitlichen Gründen auf den generischer Typ-Parameter verzichtet, da ansonsten die Komplexität zu hoch gewesen wäre. Stattdessen wurde </a:t>
            </a:r>
            <a:r>
              <a:rPr lang="de-DE" baseline="0" dirty="0" err="1" smtClean="0"/>
              <a:t>ParseTree</a:t>
            </a:r>
            <a:r>
              <a:rPr lang="de-DE" baseline="0" dirty="0" smtClean="0"/>
              <a:t> als Ergebnis-Typ eines DSL-Ausdrucks gewählt.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53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5616" y="3886200"/>
            <a:ext cx="691276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83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1500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22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1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16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42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10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468313" y="764705"/>
            <a:ext cx="8207375" cy="547258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67544" y="548680"/>
            <a:ext cx="82089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68313" y="115888"/>
            <a:ext cx="8208143" cy="360362"/>
          </a:xfr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510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23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59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31.05.2016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Daniel Fritz, HTWG Konstanz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5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Automatisierte Implementierung interner Java-DSLs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Präsentation zur Masterarbeit von Daniel Fritz</a:t>
            </a:r>
          </a:p>
          <a:p>
            <a:r>
              <a:rPr lang="de-DE" dirty="0" smtClean="0"/>
              <a:t>31.05.2016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34" y="764704"/>
            <a:ext cx="3996444" cy="107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2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10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de-DE" dirty="0" smtClean="0">
                <a:latin typeface="Courier" pitchFamily="49" charset="0"/>
              </a:rPr>
              <a:t>Interface End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Expression end();</a:t>
            </a:r>
            <a:r>
              <a:rPr lang="de-DE" dirty="0" smtClean="0">
                <a:latin typeface="Courier" pitchFamily="49" charset="0"/>
              </a:rPr>
              <a:t> </a:t>
            </a:r>
          </a:p>
          <a:p>
            <a:r>
              <a:rPr lang="de-DE" dirty="0" smtClean="0">
                <a:latin typeface="Courier" pitchFamily="49" charset="0"/>
              </a:rPr>
              <a:t>}</a:t>
            </a:r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8235" y="1942097"/>
            <a:ext cx="4752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extends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End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plus(Expression);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minus(Expression);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hteck 9"/>
          <p:cNvSpPr/>
          <p:nvPr/>
        </p:nvSpPr>
        <p:spPr>
          <a:xfrm>
            <a:off x="4898735" y="980728"/>
            <a:ext cx="504056" cy="3384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03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11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de-DE" dirty="0" smtClean="0">
                <a:latin typeface="Courier" pitchFamily="49" charset="0"/>
              </a:rPr>
              <a:t>Interface End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&lt;T&gt;</a:t>
            </a:r>
            <a:r>
              <a:rPr lang="de-DE" dirty="0" smtClean="0">
                <a:latin typeface="Courier" pitchFamily="49" charset="0"/>
              </a:rPr>
              <a:t> {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T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end();</a:t>
            </a:r>
            <a:r>
              <a:rPr lang="de-DE" dirty="0" smtClean="0">
                <a:latin typeface="Courier" pitchFamily="49" charset="0"/>
              </a:rPr>
              <a:t> </a:t>
            </a:r>
          </a:p>
          <a:p>
            <a:r>
              <a:rPr lang="de-DE" dirty="0" smtClean="0">
                <a:latin typeface="Courier" pitchFamily="49" charset="0"/>
              </a:rPr>
              <a:t>}</a:t>
            </a:r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7504" y="1942097"/>
            <a:ext cx="51845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&lt;T&gt;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&lt;T&gt;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extends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End{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plus(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minus(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69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12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71" y="2420888"/>
            <a:ext cx="8582458" cy="355977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339752" y="2256557"/>
            <a:ext cx="2088232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95536" y="836712"/>
            <a:ext cx="8467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Datenstrukturen: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Zerlegung eines Ausdrucks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Speichern von Reihenfolgen und </a:t>
            </a:r>
            <a:r>
              <a:rPr lang="de-DE" sz="2400" dirty="0"/>
              <a:t>B</a:t>
            </a:r>
            <a:r>
              <a:rPr lang="de-DE" sz="2400" dirty="0" smtClean="0"/>
              <a:t>eziehungen</a:t>
            </a:r>
          </a:p>
        </p:txBody>
      </p:sp>
    </p:spTree>
    <p:extLst>
      <p:ext uri="{BB962C8B-B14F-4D97-AF65-F5344CB8AC3E}">
        <p14:creationId xmlns:p14="http://schemas.microsoft.com/office/powerpoint/2010/main" val="389950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13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-Klassen implementieren Interfaces</a:t>
            </a:r>
          </a:p>
          <a:p>
            <a:pPr lvl="2"/>
            <a:r>
              <a:rPr lang="de-DE" dirty="0" smtClean="0"/>
              <a:t>Interface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Scope</a:t>
            </a:r>
            <a:endParaRPr lang="de-DE" dirty="0" smtClean="0"/>
          </a:p>
          <a:p>
            <a:pPr lvl="2"/>
            <a:r>
              <a:rPr lang="de-DE" dirty="0" smtClean="0"/>
              <a:t>Sonderfall: </a:t>
            </a:r>
            <a:r>
              <a:rPr lang="de-DE" dirty="0" err="1" smtClean="0"/>
              <a:t>Scope</a:t>
            </a:r>
            <a:r>
              <a:rPr lang="de-DE" dirty="0" smtClean="0"/>
              <a:t> nie Rückgabetyp</a:t>
            </a:r>
          </a:p>
          <a:p>
            <a:pPr lvl="2"/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14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</a:rPr>
              <a:t>Interface End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&lt;T&gt;</a:t>
            </a:r>
            <a:r>
              <a:rPr lang="de-DE" dirty="0" smtClean="0">
                <a:latin typeface="Courier" pitchFamily="49" charset="0"/>
              </a:rPr>
              <a:t>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T end();</a:t>
            </a:r>
            <a:r>
              <a:rPr lang="de-DE" dirty="0" smtClean="0">
                <a:latin typeface="Courier" pitchFamily="49" charset="0"/>
              </a:rPr>
              <a:t> </a:t>
            </a:r>
          </a:p>
          <a:p>
            <a:r>
              <a:rPr lang="de-DE" dirty="0" smtClean="0">
                <a:latin typeface="Courier" pitchFamily="49" charset="0"/>
              </a:rPr>
              <a:t>}</a:t>
            </a:r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7504" y="1942097"/>
            <a:ext cx="51845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&lt;T&gt;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(T);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 Operation&lt;T&gt;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extends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End{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plus(T);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minus(T);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(T);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(T);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863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-Klassen implementieren Interfaces</a:t>
            </a:r>
          </a:p>
          <a:p>
            <a:pPr lvl="2"/>
            <a:r>
              <a:rPr lang="de-DE" dirty="0" smtClean="0"/>
              <a:t>Interface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Scope</a:t>
            </a:r>
            <a:endParaRPr lang="de-DE" dirty="0" smtClean="0"/>
          </a:p>
          <a:p>
            <a:pPr lvl="2"/>
            <a:r>
              <a:rPr lang="de-DE" dirty="0" smtClean="0"/>
              <a:t>Sonderfall: </a:t>
            </a:r>
            <a:r>
              <a:rPr lang="de-DE" dirty="0" err="1" smtClean="0"/>
              <a:t>Scope</a:t>
            </a:r>
            <a:r>
              <a:rPr lang="de-DE" dirty="0" smtClean="0"/>
              <a:t> nie Rückgabewert</a:t>
            </a:r>
          </a:p>
          <a:p>
            <a:pPr lvl="2"/>
            <a:r>
              <a:rPr lang="de-DE" dirty="0" smtClean="0"/>
              <a:t>Inhalt der Methoden </a:t>
            </a:r>
            <a:r>
              <a:rPr lang="de-DE" dirty="0" smtClean="0">
                <a:sym typeface="Wingdings" panose="05000000000000000000" pitchFamily="2" charset="2"/>
              </a:rPr>
              <a:t> Aufbau des Parse-</a:t>
            </a:r>
            <a:r>
              <a:rPr lang="de-DE" dirty="0" err="1" smtClean="0">
                <a:sym typeface="Wingdings" panose="05000000000000000000" pitchFamily="2" charset="2"/>
              </a:rPr>
              <a:t>Tree</a:t>
            </a:r>
            <a:endParaRPr lang="de-DE" dirty="0" smtClean="0"/>
          </a:p>
          <a:p>
            <a:pPr lvl="2"/>
            <a:r>
              <a:rPr lang="de-DE" dirty="0"/>
              <a:t>p</a:t>
            </a:r>
            <a:r>
              <a:rPr lang="de-DE" dirty="0" smtClean="0"/>
              <a:t>rivater Konstruktor</a:t>
            </a:r>
          </a:p>
          <a:p>
            <a:endParaRPr lang="de-DE" dirty="0"/>
          </a:p>
          <a:p>
            <a:r>
              <a:rPr lang="de-DE" dirty="0" err="1" smtClean="0"/>
              <a:t>TreeBuilder</a:t>
            </a:r>
            <a:r>
              <a:rPr lang="de-DE" dirty="0" smtClean="0"/>
              <a:t>-Klasse</a:t>
            </a:r>
          </a:p>
          <a:p>
            <a:pPr lvl="2"/>
            <a:r>
              <a:rPr lang="de-DE" dirty="0" smtClean="0"/>
              <a:t>Scopes </a:t>
            </a:r>
            <a:r>
              <a:rPr lang="de-DE" dirty="0" smtClean="0">
                <a:sym typeface="Wingdings" panose="05000000000000000000" pitchFamily="2" charset="2"/>
              </a:rPr>
              <a:t> innere Klassen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private Instanz jeder </a:t>
            </a:r>
            <a:r>
              <a:rPr lang="de-DE" dirty="0" err="1" smtClean="0">
                <a:sym typeface="Wingdings" panose="05000000000000000000" pitchFamily="2" charset="2"/>
              </a:rPr>
              <a:t>Scope</a:t>
            </a:r>
            <a:r>
              <a:rPr lang="de-DE" dirty="0" smtClean="0">
                <a:sym typeface="Wingdings" panose="05000000000000000000" pitchFamily="2" charset="2"/>
              </a:rPr>
              <a:t>-Klasse (bis auf erste)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privater Konstruktor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Einstiegsfunktion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17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16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12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17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107504" y="4077072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61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18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107504" y="836712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107504" y="609329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36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19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107504" y="1124744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1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Einführung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Implementierungstechniken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Automatisierung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Fazit &amp; Ausblick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51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20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107504" y="177281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107504" y="213285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1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21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640959" cy="56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107504" y="2780928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107504" y="3068960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03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22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finishing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“</a:t>
            </a:r>
          </a:p>
          <a:p>
            <a:pPr lvl="2"/>
            <a:r>
              <a:rPr lang="de-DE" dirty="0" smtClean="0"/>
              <a:t>Abschluss des Ausdrucks?</a:t>
            </a:r>
          </a:p>
          <a:p>
            <a:pPr lvl="2"/>
            <a:r>
              <a:rPr lang="de-DE" dirty="0" smtClean="0"/>
              <a:t>Hier: </a:t>
            </a:r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  <a:r>
              <a:rPr lang="de-DE" dirty="0" smtClean="0"/>
              <a:t>-Methode</a:t>
            </a:r>
          </a:p>
          <a:p>
            <a:pPr lvl="2"/>
            <a:r>
              <a:rPr lang="de-DE" dirty="0" smtClean="0"/>
              <a:t>Alternative: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+mj-lt"/>
                <a:cs typeface="Courier New" panose="02070309020205020404" pitchFamily="49" charset="0"/>
              </a:rPr>
              <a:t>Generischer Typ-Parameter</a:t>
            </a:r>
          </a:p>
          <a:p>
            <a:pPr lvl="2"/>
            <a:r>
              <a:rPr lang="de-DE" dirty="0" smtClean="0">
                <a:latin typeface="+mj-lt"/>
                <a:cs typeface="Courier New" panose="02070309020205020404" pitchFamily="49" charset="0"/>
              </a:rPr>
              <a:t>Nicht in der automatischen Generierung</a:t>
            </a:r>
          </a:p>
          <a:p>
            <a:pPr lvl="2"/>
            <a:r>
              <a:rPr lang="de-DE" dirty="0" smtClean="0">
                <a:latin typeface="+mj-lt"/>
                <a:cs typeface="Courier New" panose="02070309020205020404" pitchFamily="49" charset="0"/>
              </a:rPr>
              <a:t>Stattdessen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endParaRPr lang="de-D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de-DE" dirty="0" smtClean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2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23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ParseTree</a:t>
            </a:r>
            <a:endParaRPr lang="de-DE" dirty="0" smtClean="0"/>
          </a:p>
          <a:p>
            <a:pPr lvl="2"/>
            <a:r>
              <a:rPr lang="de-DE" dirty="0" smtClean="0"/>
              <a:t>Art Syntax-Baum</a:t>
            </a:r>
          </a:p>
          <a:p>
            <a:pPr lvl="2"/>
            <a:r>
              <a:rPr lang="de-DE" dirty="0" smtClean="0"/>
              <a:t>Hierarchische Struktur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49" y="2491070"/>
            <a:ext cx="4397979" cy="358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9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24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r>
              <a:rPr lang="de-DE" dirty="0" smtClean="0"/>
              <a:t>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2" y="888202"/>
            <a:ext cx="7632363" cy="54211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30624" y="1656000"/>
            <a:ext cx="4320480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62088" y="3456200"/>
            <a:ext cx="7250272" cy="86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05504" y="4329712"/>
            <a:ext cx="7694888" cy="1979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751104" y="1656000"/>
            <a:ext cx="2989248" cy="1412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53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25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r>
              <a:rPr lang="de-DE" dirty="0" smtClean="0"/>
              <a:t>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054561"/>
            <a:ext cx="4968552" cy="469252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483768" y="4672800"/>
            <a:ext cx="5040560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58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26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Aufbau des </a:t>
            </a:r>
            <a:r>
              <a:rPr lang="de-DE" dirty="0" err="1" smtClean="0"/>
              <a:t>ParseTrees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732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27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55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28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  <p:sp>
        <p:nvSpPr>
          <p:cNvPr id="7" name="Pfeil nach rechts 6"/>
          <p:cNvSpPr/>
          <p:nvPr/>
        </p:nvSpPr>
        <p:spPr>
          <a:xfrm>
            <a:off x="35496" y="177281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35496" y="3068960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2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29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  <p:sp>
        <p:nvSpPr>
          <p:cNvPr id="7" name="Pfeil nach rechts 6"/>
          <p:cNvSpPr/>
          <p:nvPr/>
        </p:nvSpPr>
        <p:spPr>
          <a:xfrm>
            <a:off x="35496" y="3717032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46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der Arbeit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Generator für interne Java-DSLs</a:t>
            </a:r>
          </a:p>
          <a:p>
            <a:pPr lvl="1"/>
            <a:r>
              <a:rPr lang="de-DE" dirty="0" smtClean="0"/>
              <a:t>Grammatik definiert durch Interfaces</a:t>
            </a:r>
          </a:p>
          <a:p>
            <a:pPr lvl="1"/>
            <a:r>
              <a:rPr lang="de-DE" dirty="0" smtClean="0"/>
              <a:t>Datenstrukturen durch manuelle Implementierung</a:t>
            </a:r>
          </a:p>
          <a:p>
            <a:r>
              <a:rPr lang="de-DE" dirty="0" smtClean="0"/>
              <a:t>Vereinfachung der Implementierung?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67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30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endParaRPr lang="de-DE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.scopeNodeList.add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  <p:sp>
        <p:nvSpPr>
          <p:cNvPr id="7" name="Pfeil nach rechts 6"/>
          <p:cNvSpPr/>
          <p:nvPr/>
        </p:nvSpPr>
        <p:spPr>
          <a:xfrm>
            <a:off x="35496" y="1124744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35496" y="4725144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5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31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.scopeNodeList.add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  <p:sp>
        <p:nvSpPr>
          <p:cNvPr id="7" name="Pfeil nach rechts 6"/>
          <p:cNvSpPr/>
          <p:nvPr/>
        </p:nvSpPr>
        <p:spPr>
          <a:xfrm>
            <a:off x="35496" y="836712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35496" y="5445224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7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32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.scopeNodeList.add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TreeBuilder.this.parseTree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  <p:sp>
        <p:nvSpPr>
          <p:cNvPr id="7" name="Pfeil nach rechts 6"/>
          <p:cNvSpPr/>
          <p:nvPr/>
        </p:nvSpPr>
        <p:spPr>
          <a:xfrm>
            <a:off x="35496" y="573325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9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33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Visitor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r>
              <a:rPr lang="de-DE" dirty="0" err="1" smtClean="0"/>
              <a:t>Visitor</a:t>
            </a:r>
            <a:r>
              <a:rPr lang="de-DE" dirty="0" smtClean="0"/>
              <a:t>-Pattern: Operationen in eine Objektstruktur integrieren ohne diese immer ändern zu müssen</a:t>
            </a:r>
          </a:p>
          <a:p>
            <a:pPr lvl="2"/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Visitor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62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Implementierungstechniken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Definition der Sprache</a:t>
            </a:r>
          </a:p>
          <a:p>
            <a:r>
              <a:rPr lang="de-DE" dirty="0" err="1" smtClean="0"/>
              <a:t>Tree-Builder</a:t>
            </a:r>
            <a:r>
              <a:rPr lang="de-DE" dirty="0" smtClean="0"/>
              <a:t> und Scopes</a:t>
            </a:r>
          </a:p>
          <a:p>
            <a:r>
              <a:rPr lang="de-DE" dirty="0" err="1" smtClean="0"/>
              <a:t>ParseTree</a:t>
            </a:r>
            <a:endParaRPr lang="de-DE" dirty="0" smtClean="0"/>
          </a:p>
          <a:p>
            <a:r>
              <a:rPr lang="de-DE" dirty="0" err="1" smtClean="0"/>
              <a:t>Visitor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83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Definition der Sprache durch Interfaces</a:t>
            </a:r>
          </a:p>
          <a:p>
            <a:pPr lvl="1">
              <a:buFont typeface="Wingdings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Trennung von Definition und Implementierung</a:t>
            </a:r>
          </a:p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9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6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5536" y="1733901"/>
            <a:ext cx="4752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plus(Expression)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minus(Expression)</a:t>
            </a:r>
          </a:p>
          <a:p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end()</a:t>
            </a:r>
            <a:endParaRPr lang="de-DE" dirty="0">
              <a:latin typeface="Courier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8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7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 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}</a:t>
            </a:r>
            <a:endParaRPr lang="de-DE" dirty="0" smtClean="0">
              <a:solidFill>
                <a:srgbClr val="FF0000"/>
              </a:solidFill>
              <a:latin typeface="Courier" pitchFamily="49" charset="0"/>
            </a:endParaRPr>
          </a:p>
          <a:p>
            <a:endParaRPr lang="de-DE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</a:rPr>
              <a:t>Interface End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end()</a:t>
            </a:r>
            <a:r>
              <a:rPr lang="de-DE" dirty="0" smtClean="0">
                <a:latin typeface="Courier" pitchFamily="49" charset="0"/>
              </a:rPr>
              <a:t> 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</a:rPr>
              <a:t>}</a:t>
            </a:r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8235" y="1942097"/>
            <a:ext cx="4752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 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Interface Plus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plus(Expression) 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Interface Minus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minus(Expression) 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Interface Times {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 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84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8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de-DE" dirty="0" smtClean="0">
                <a:latin typeface="Courier" pitchFamily="49" charset="0"/>
              </a:rPr>
              <a:t>Interface End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end()</a:t>
            </a:r>
            <a:r>
              <a:rPr lang="de-DE" dirty="0" smtClean="0">
                <a:latin typeface="Courier" pitchFamily="49" charset="0"/>
              </a:rPr>
              <a:t> </a:t>
            </a:r>
          </a:p>
          <a:p>
            <a:r>
              <a:rPr lang="de-DE" dirty="0" smtClean="0">
                <a:latin typeface="Courier" pitchFamily="49" charset="0"/>
              </a:rPr>
              <a:t>}</a:t>
            </a:r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8235" y="1942097"/>
            <a:ext cx="4752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Operation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plus(Expression)</a:t>
            </a:r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minus(Expression)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hteck 9"/>
          <p:cNvSpPr/>
          <p:nvPr/>
        </p:nvSpPr>
        <p:spPr>
          <a:xfrm>
            <a:off x="5220072" y="1124744"/>
            <a:ext cx="2592288" cy="3024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26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de-DE" dirty="0" smtClean="0">
                <a:latin typeface="Courier" pitchFamily="49" charset="0"/>
              </a:rPr>
              <a:t>Interface End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Expression end();</a:t>
            </a:r>
            <a:r>
              <a:rPr lang="de-DE" dirty="0" smtClean="0">
                <a:latin typeface="Courier" pitchFamily="49" charset="0"/>
              </a:rPr>
              <a:t> </a:t>
            </a:r>
          </a:p>
          <a:p>
            <a:r>
              <a:rPr lang="de-DE" dirty="0" smtClean="0">
                <a:latin typeface="Courier" pitchFamily="49" charset="0"/>
              </a:rPr>
              <a:t>}</a:t>
            </a:r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8235" y="1942097"/>
            <a:ext cx="4752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plus(Expression);</a:t>
            </a:r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minus(Expression);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hteck 9"/>
          <p:cNvSpPr/>
          <p:nvPr/>
        </p:nvSpPr>
        <p:spPr>
          <a:xfrm>
            <a:off x="5076056" y="836712"/>
            <a:ext cx="29523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1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1521</Words>
  <Application>Microsoft Office PowerPoint</Application>
  <PresentationFormat>Bildschirmpräsentation (4:3)</PresentationFormat>
  <Paragraphs>515</Paragraphs>
  <Slides>33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4" baseType="lpstr">
      <vt:lpstr>Larissa</vt:lpstr>
      <vt:lpstr>Automatisierte Implementierung interner Java-DSLs</vt:lpstr>
      <vt:lpstr>Inhalt</vt:lpstr>
      <vt:lpstr>Ziel der Arbeit</vt:lpstr>
      <vt:lpstr>Implementierungstechniken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Automatisierte Implementierung interner Java-DSLs</dc:title>
  <dc:creator>Daniel Fritz</dc:creator>
  <cp:lastModifiedBy>Daniel Fritz</cp:lastModifiedBy>
  <cp:revision>76</cp:revision>
  <dcterms:created xsi:type="dcterms:W3CDTF">2016-05-23T12:52:30Z</dcterms:created>
  <dcterms:modified xsi:type="dcterms:W3CDTF">2016-05-27T16:41:14Z</dcterms:modified>
</cp:coreProperties>
</file>