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94" r:id="rId4"/>
    <p:sldId id="295" r:id="rId5"/>
    <p:sldId id="296" r:id="rId6"/>
    <p:sldId id="260" r:id="rId7"/>
    <p:sldId id="258" r:id="rId8"/>
    <p:sldId id="259" r:id="rId9"/>
    <p:sldId id="261" r:id="rId10"/>
    <p:sldId id="263" r:id="rId11"/>
    <p:sldId id="264" r:id="rId12"/>
    <p:sldId id="265" r:id="rId13"/>
    <p:sldId id="266" r:id="rId14"/>
    <p:sldId id="278" r:id="rId15"/>
    <p:sldId id="297" r:id="rId16"/>
    <p:sldId id="298" r:id="rId17"/>
    <p:sldId id="292" r:id="rId18"/>
    <p:sldId id="267" r:id="rId19"/>
    <p:sldId id="279" r:id="rId20"/>
    <p:sldId id="272" r:id="rId21"/>
    <p:sldId id="273" r:id="rId22"/>
    <p:sldId id="270" r:id="rId23"/>
    <p:sldId id="274" r:id="rId24"/>
    <p:sldId id="275" r:id="rId25"/>
    <p:sldId id="276" r:id="rId26"/>
    <p:sldId id="269" r:id="rId27"/>
    <p:sldId id="277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86" r:id="rId38"/>
    <p:sldId id="293" r:id="rId39"/>
    <p:sldId id="300" r:id="rId40"/>
    <p:sldId id="299" r:id="rId41"/>
    <p:sldId id="301" r:id="rId4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115" autoAdjust="0"/>
    <p:restoredTop sz="93245" autoAdjust="0"/>
  </p:normalViewPr>
  <p:slideViewPr>
    <p:cSldViewPr>
      <p:cViewPr varScale="1">
        <p:scale>
          <a:sx n="117" d="100"/>
          <a:sy n="117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D384B-F853-4A9F-BF03-AA7E32D1363F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C403-713C-49DD-A81D-B6A7496DC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4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[…] gebunden </a:t>
            </a:r>
            <a:r>
              <a:rPr lang="de-DE" dirty="0" smtClean="0">
                <a:sym typeface="Wingdings" panose="05000000000000000000" pitchFamily="2" charset="2"/>
              </a:rPr>
              <a:t> schränkt Gestaltungsmöglichkeiten der DSL ein,</a:t>
            </a:r>
            <a:r>
              <a:rPr lang="de-DE" baseline="0" dirty="0" smtClean="0">
                <a:sym typeface="Wingdings" panose="05000000000000000000" pitchFamily="2" charset="2"/>
              </a:rPr>
              <a:t> erleichtert aber auch das Erlernen, weil bekannte Konzepte verwendet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40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</a:t>
            </a:r>
            <a:r>
              <a:rPr lang="de-DE" baseline="0" dirty="0" smtClean="0"/>
              <a:t> Grundlage einer Sprache bildet die Grammatik, die in Form von Java-Interfaces angegeben wird.</a:t>
            </a:r>
          </a:p>
          <a:p>
            <a:r>
              <a:rPr lang="de-DE" baseline="0" dirty="0" smtClean="0"/>
              <a:t>In einem ersten Schritt sollen anhand eines Beispiels geeignete Datenstrukturen entworfen werden.</a:t>
            </a:r>
            <a:endParaRPr lang="de-DE" dirty="0" smtClean="0"/>
          </a:p>
          <a:p>
            <a:r>
              <a:rPr lang="de-DE" dirty="0" smtClean="0"/>
              <a:t>Die für die Implementierung</a:t>
            </a:r>
            <a:r>
              <a:rPr lang="de-DE" baseline="0" dirty="0" smtClean="0"/>
              <a:t> der Sprache </a:t>
            </a:r>
            <a:r>
              <a:rPr lang="de-DE" dirty="0" smtClean="0"/>
              <a:t>erforderlichen</a:t>
            </a:r>
            <a:r>
              <a:rPr lang="de-DE" baseline="0" dirty="0" smtClean="0"/>
              <a:t> Datenstrukturen sollen (teilweise) automatisch generiert werden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30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Hier: generischer Typparameter</a:t>
            </a:r>
            <a:r>
              <a:rPr lang="de-DE" baseline="0" dirty="0" smtClean="0"/>
              <a:t> für </a:t>
            </a:r>
            <a:r>
              <a:rPr lang="de-DE" baseline="0" dirty="0" smtClean="0"/>
              <a:t>vollständige Unabhängigkeit </a:t>
            </a:r>
            <a:r>
              <a:rPr lang="de-DE" baseline="0" dirty="0" smtClean="0"/>
              <a:t>von Sprache und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wichtige Datenstrukturen, die</a:t>
            </a:r>
            <a:r>
              <a:rPr lang="de-DE" baseline="0" dirty="0" smtClean="0"/>
              <a:t> verwendet werden, um Sprach-Ausdrücke zu zerlegen, sodass sie verarbeitet werden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57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eine Anweisung „verstanden“</a:t>
            </a:r>
            <a:r>
              <a:rPr lang="de-DE" baseline="0" dirty="0" smtClean="0"/>
              <a:t> werden kann, muss sie zerlegt und in eine Datenstruktur abgelegt werden.</a:t>
            </a:r>
          </a:p>
          <a:p>
            <a:r>
              <a:rPr lang="de-DE" baseline="0" dirty="0" smtClean="0"/>
              <a:t>Dabei müssen die Reihenfolge der Teile und ihre Beziehungen </a:t>
            </a:r>
            <a:r>
              <a:rPr lang="de-DE" baseline="0" smtClean="0"/>
              <a:t>erhalten bleiben.</a:t>
            </a:r>
            <a:endParaRPr lang="de-DE" dirty="0" smtClean="0"/>
          </a:p>
          <a:p>
            <a:r>
              <a:rPr lang="de-DE" dirty="0" err="1" smtClean="0"/>
              <a:t>Tree-Builder</a:t>
            </a:r>
            <a:r>
              <a:rPr lang="de-DE" dirty="0" smtClean="0"/>
              <a:t> erstellt aus der Eingabe ein Parse-</a:t>
            </a:r>
            <a:r>
              <a:rPr lang="de-DE" dirty="0" err="1" smtClean="0"/>
              <a:t>Tree</a:t>
            </a:r>
            <a:r>
              <a:rPr lang="de-DE" dirty="0" smtClean="0"/>
              <a:t>-Objekt, welches</a:t>
            </a:r>
            <a:r>
              <a:rPr lang="de-DE" baseline="0" dirty="0" smtClean="0"/>
              <a:t> mit einem </a:t>
            </a:r>
            <a:r>
              <a:rPr lang="de-DE" baseline="0" dirty="0" err="1" smtClean="0"/>
              <a:t>Visitor</a:t>
            </a:r>
            <a:r>
              <a:rPr lang="de-DE" baseline="0" dirty="0" smtClean="0"/>
              <a:t> weiterverarbeitet werden kann.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18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err="1" smtClean="0"/>
              <a:t>Finishing</a:t>
            </a:r>
            <a:r>
              <a:rPr lang="de-DE" dirty="0" smtClean="0"/>
              <a:t>-problem hier mit end()-Method</a:t>
            </a:r>
            <a:r>
              <a:rPr lang="de-DE" baseline="0" dirty="0" smtClean="0"/>
              <a:t>e gelöst; alternativ wäre auch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() möglich.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Bei der automatischen Generierung konnte aus zeitlichen Gründen auf den generischer Typ-Parameter verzichtet, da ansonsten die Komplexität zu hoch gewesen wäre. Stattdessen wurde </a:t>
            </a:r>
            <a:r>
              <a:rPr lang="de-DE" baseline="0" dirty="0" err="1" smtClean="0"/>
              <a:t>ParseTree</a:t>
            </a:r>
            <a:r>
              <a:rPr lang="de-DE" baseline="0" dirty="0" smtClean="0"/>
              <a:t> als Ergebnis-Typ eines DSL-Ausdrucks gewählt.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3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1276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83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500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22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1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6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42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10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68313" y="764705"/>
            <a:ext cx="8207375" cy="54725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8313" y="115888"/>
            <a:ext cx="8208143" cy="360362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1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23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59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31.05.2016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Daniel Fritz, HTWG Konstanz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5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Automatisierte Implementierung interner Java-DSLs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Präsentation zur Masterarbeit von Daniel Fritz</a:t>
            </a:r>
          </a:p>
          <a:p>
            <a:r>
              <a:rPr lang="de-DE" dirty="0" smtClean="0"/>
              <a:t>31.05.2016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4" y="764704"/>
            <a:ext cx="3996444" cy="10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 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{</a:t>
            </a:r>
            <a:endParaRPr lang="de-D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Plus 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plus(Expression) 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Minus 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minus(Expression) 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Times {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4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11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 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{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Operation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plus(Expression)</a:t>
            </a:r>
            <a:endParaRPr lang="de-D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minus(Expression)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5220072" y="1124744"/>
            <a:ext cx="2592288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2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 end(); 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{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plus(Expression);</a:t>
            </a:r>
            <a:endParaRPr lang="de-D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minus(Expression);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5076056" y="836712"/>
            <a:ext cx="29523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1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 end(); 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{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plus(Expression);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minus(Expression);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4898735" y="980728"/>
            <a:ext cx="504056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End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end(); 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942097"/>
            <a:ext cx="5184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Parse-</a:t>
            </a:r>
            <a:r>
              <a:rPr lang="de-DE" dirty="0" err="1" smtClean="0"/>
              <a:t>Tree</a:t>
            </a:r>
            <a:r>
              <a:rPr lang="de-DE" dirty="0" smtClean="0"/>
              <a:t> / </a:t>
            </a:r>
            <a:r>
              <a:rPr lang="de-DE" dirty="0" smtClean="0"/>
              <a:t>Syntax-Baum</a:t>
            </a:r>
          </a:p>
          <a:p>
            <a:pPr lvl="1"/>
            <a:r>
              <a:rPr lang="de-DE" dirty="0" smtClean="0"/>
              <a:t>Welche Regeln hat der Parser angewandt?</a:t>
            </a:r>
          </a:p>
          <a:p>
            <a:pPr lvl="1"/>
            <a:r>
              <a:rPr lang="de-DE" dirty="0" smtClean="0"/>
              <a:t>Welche Symbole wurden erkannt?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x = 0;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717032"/>
            <a:ext cx="2237047" cy="256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Abstrakter Syntax-Baum /</a:t>
            </a:r>
          </a:p>
          <a:p>
            <a:pPr marL="0" indent="0">
              <a:buNone/>
            </a:pPr>
            <a:r>
              <a:rPr lang="de-DE" dirty="0"/>
              <a:t>	A</a:t>
            </a:r>
            <a:r>
              <a:rPr lang="de-DE" dirty="0" smtClean="0"/>
              <a:t>bstract </a:t>
            </a:r>
            <a:r>
              <a:rPr lang="de-DE" dirty="0"/>
              <a:t>S</a:t>
            </a:r>
            <a:r>
              <a:rPr lang="de-DE" dirty="0" smtClean="0"/>
              <a:t>yntax </a:t>
            </a:r>
            <a:r>
              <a:rPr lang="de-DE" dirty="0" err="1"/>
              <a:t>T</a:t>
            </a:r>
            <a:r>
              <a:rPr lang="de-DE" dirty="0" err="1" smtClean="0"/>
              <a:t>ree</a:t>
            </a:r>
            <a:r>
              <a:rPr lang="de-DE" dirty="0" smtClean="0"/>
              <a:t> (AST)</a:t>
            </a:r>
          </a:p>
          <a:p>
            <a:pPr lvl="1"/>
            <a:r>
              <a:rPr lang="de-DE" dirty="0" smtClean="0"/>
              <a:t>Abstrakte Syntax-Struktur</a:t>
            </a:r>
          </a:p>
          <a:p>
            <a:pPr lvl="1"/>
            <a:r>
              <a:rPr lang="de-DE" dirty="0" smtClean="0"/>
              <a:t>Operatoren und Operanden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</a:t>
            </a:r>
            <a:r>
              <a:rPr lang="de-DE" dirty="0" smtClean="0"/>
              <a:t>. Implementierungstechniken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797152"/>
            <a:ext cx="1499492" cy="104233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429000"/>
            <a:ext cx="2237047" cy="2566204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3779912" y="5013176"/>
            <a:ext cx="1512168" cy="5040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69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</a:t>
            </a:r>
            <a:r>
              <a:rPr lang="de-DE" dirty="0" smtClean="0"/>
              <a:t>. Implementierungstechniken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1" y="2420888"/>
            <a:ext cx="8582458" cy="355977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39752" y="2256557"/>
            <a:ext cx="208823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-9253536" y="933118"/>
            <a:ext cx="8467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Datenstrukturen: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Zerlegung eines Ausdrucks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Speichern von Reihenfolgen und </a:t>
            </a:r>
            <a:r>
              <a:rPr lang="de-DE" sz="2400" dirty="0"/>
              <a:t>B</a:t>
            </a:r>
            <a:r>
              <a:rPr lang="de-DE" sz="2400" dirty="0" smtClean="0"/>
              <a:t>eziehungen</a:t>
            </a:r>
          </a:p>
        </p:txBody>
      </p:sp>
    </p:spTree>
    <p:extLst>
      <p:ext uri="{BB962C8B-B14F-4D97-AF65-F5344CB8AC3E}">
        <p14:creationId xmlns:p14="http://schemas.microsoft.com/office/powerpoint/2010/main" val="38995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-Klassen implementieren Interfaces</a:t>
            </a:r>
          </a:p>
          <a:p>
            <a:pPr lvl="2"/>
            <a:r>
              <a:rPr lang="de-DE" dirty="0" smtClean="0"/>
              <a:t>Interface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endParaRPr lang="de-DE" dirty="0" smtClean="0"/>
          </a:p>
          <a:p>
            <a:pPr lvl="2"/>
            <a:r>
              <a:rPr lang="de-DE" dirty="0" smtClean="0"/>
              <a:t>Sonderfall: </a:t>
            </a:r>
            <a:r>
              <a:rPr lang="de-DE" dirty="0" err="1" smtClean="0"/>
              <a:t>Scope</a:t>
            </a:r>
            <a:r>
              <a:rPr lang="de-DE" dirty="0" smtClean="0"/>
              <a:t> nie Rückgabetyp</a:t>
            </a:r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</a:t>
            </a:r>
            <a:r>
              <a:rPr lang="de-DE" dirty="0" smtClean="0"/>
              <a:t>. </a:t>
            </a:r>
            <a:r>
              <a:rPr lang="de-DE" dirty="0" smtClean="0"/>
              <a:t>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3. </a:t>
            </a:r>
            <a:r>
              <a:rPr lang="de-DE" dirty="0"/>
              <a:t>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End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end(); 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942097"/>
            <a:ext cx="5184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Operation&lt;T&gt;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plus(T);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minus(T);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6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Ziel der Arbeit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Implementierungstechniken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Automatisierung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Fazit &amp;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51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-Klassen implementieren Interfaces</a:t>
            </a:r>
          </a:p>
          <a:p>
            <a:pPr lvl="2"/>
            <a:r>
              <a:rPr lang="de-DE" dirty="0" smtClean="0"/>
              <a:t>Interface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endParaRPr lang="de-DE" dirty="0" smtClean="0"/>
          </a:p>
          <a:p>
            <a:pPr lvl="2"/>
            <a:r>
              <a:rPr lang="de-DE" dirty="0" smtClean="0"/>
              <a:t>Sonderfall: </a:t>
            </a:r>
            <a:r>
              <a:rPr lang="de-DE" dirty="0" err="1" smtClean="0"/>
              <a:t>Scope</a:t>
            </a:r>
            <a:r>
              <a:rPr lang="de-DE" dirty="0" smtClean="0"/>
              <a:t> nie Rückgabewert</a:t>
            </a:r>
          </a:p>
          <a:p>
            <a:pPr lvl="2"/>
            <a:r>
              <a:rPr lang="de-DE" dirty="0" smtClean="0"/>
              <a:t>Inhalt der Methoden </a:t>
            </a:r>
            <a:r>
              <a:rPr lang="de-DE" dirty="0" smtClean="0">
                <a:sym typeface="Wingdings" panose="05000000000000000000" pitchFamily="2" charset="2"/>
              </a:rPr>
              <a:t> Aufbau des Parse-</a:t>
            </a:r>
            <a:r>
              <a:rPr lang="de-DE" dirty="0" err="1" smtClean="0">
                <a:sym typeface="Wingdings" panose="05000000000000000000" pitchFamily="2" charset="2"/>
              </a:rPr>
              <a:t>Tree</a:t>
            </a:r>
            <a:endParaRPr lang="de-DE" dirty="0" smtClean="0"/>
          </a:p>
          <a:p>
            <a:pPr lvl="2"/>
            <a:r>
              <a:rPr lang="de-DE" dirty="0"/>
              <a:t>p</a:t>
            </a:r>
            <a:r>
              <a:rPr lang="de-DE" dirty="0" smtClean="0"/>
              <a:t>rivater Konstruktor</a:t>
            </a:r>
          </a:p>
          <a:p>
            <a:endParaRPr lang="de-DE" dirty="0"/>
          </a:p>
          <a:p>
            <a:r>
              <a:rPr lang="de-DE" dirty="0" err="1" smtClean="0"/>
              <a:t>TreeBuilder</a:t>
            </a:r>
            <a:r>
              <a:rPr lang="de-DE" dirty="0" smtClean="0"/>
              <a:t>-Klasse als äußere Klasse</a:t>
            </a:r>
            <a:endParaRPr lang="de-DE" dirty="0" smtClean="0"/>
          </a:p>
          <a:p>
            <a:pPr lvl="2"/>
            <a:r>
              <a:rPr lang="de-DE" dirty="0" smtClean="0"/>
              <a:t>Scopes </a:t>
            </a:r>
            <a:r>
              <a:rPr lang="de-DE" dirty="0" smtClean="0">
                <a:sym typeface="Wingdings" panose="05000000000000000000" pitchFamily="2" charset="2"/>
              </a:rPr>
              <a:t> innere Klassen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private Instanz jeder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r>
              <a:rPr lang="de-DE" dirty="0" smtClean="0">
                <a:sym typeface="Wingdings" panose="05000000000000000000" pitchFamily="2" charset="2"/>
              </a:rPr>
              <a:t>-Klasse (bis auf erste)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privater Konstruktor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Einstiegsfunktion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7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21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2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107504" y="407707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83671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609329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11247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177281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213285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640959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2780928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3068960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0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27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finishing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“</a:t>
            </a:r>
          </a:p>
          <a:p>
            <a:pPr lvl="2"/>
            <a:r>
              <a:rPr lang="de-DE" dirty="0" smtClean="0"/>
              <a:t>Abschluss des Ausdrucks?</a:t>
            </a:r>
          </a:p>
          <a:p>
            <a:pPr lvl="2"/>
            <a:r>
              <a:rPr lang="de-DE" dirty="0" smtClean="0"/>
              <a:t>Hier: 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/>
              <a:t>-Methode</a:t>
            </a:r>
          </a:p>
          <a:p>
            <a:pPr lvl="2"/>
            <a:r>
              <a:rPr lang="de-DE" dirty="0" smtClean="0"/>
              <a:t>Alternative: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+mj-lt"/>
                <a:cs typeface="Courier New" panose="02070309020205020404" pitchFamily="49" charset="0"/>
              </a:rPr>
              <a:t>Generischer Typ-Parameter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</a:rPr>
              <a:t>Nicht in der automatischen Generierung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</a:rPr>
              <a:t>Stattdessen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de-DE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ParseTree</a:t>
            </a:r>
            <a:endParaRPr lang="de-DE" dirty="0" smtClean="0"/>
          </a:p>
          <a:p>
            <a:pPr lvl="2"/>
            <a:r>
              <a:rPr lang="de-DE" dirty="0" smtClean="0"/>
              <a:t>Art Syntax-Baum</a:t>
            </a:r>
          </a:p>
          <a:p>
            <a:pPr lvl="2"/>
            <a:r>
              <a:rPr lang="de-DE" dirty="0" smtClean="0"/>
              <a:t>Hierarchische </a:t>
            </a:r>
            <a:r>
              <a:rPr lang="de-DE" dirty="0" smtClean="0"/>
              <a:t>Struktur</a:t>
            </a:r>
          </a:p>
          <a:p>
            <a:pPr lvl="2"/>
            <a:r>
              <a:rPr lang="de-DE" dirty="0" smtClean="0"/>
              <a:t>Aufruf-Reihenfolge</a:t>
            </a:r>
          </a:p>
          <a:p>
            <a:pPr lvl="2"/>
            <a:r>
              <a:rPr lang="de-DE" dirty="0" smtClean="0"/>
              <a:t>Knoten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 smtClean="0"/>
              <a:t>ParseTree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8"/>
            <a:ext cx="4397979" cy="35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9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ParseTree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2" y="888202"/>
            <a:ext cx="7632363" cy="54211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30624" y="1656000"/>
            <a:ext cx="43204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16812" y="3456200"/>
            <a:ext cx="7295548" cy="86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5504" y="4329712"/>
            <a:ext cx="7694888" cy="1979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751104" y="1656000"/>
            <a:ext cx="2989248" cy="141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5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Domänen-spezifische Sprache (DSL):</a:t>
            </a:r>
          </a:p>
          <a:p>
            <a:pPr lvl="2"/>
            <a:r>
              <a:rPr lang="de-DE" dirty="0" smtClean="0"/>
              <a:t>Programmiersprache</a:t>
            </a:r>
          </a:p>
          <a:p>
            <a:pPr lvl="2"/>
            <a:r>
              <a:rPr lang="de-DE" dirty="0" smtClean="0"/>
              <a:t>Beschränkung auf eine Domäne</a:t>
            </a:r>
          </a:p>
          <a:p>
            <a:pPr marL="914400" lvl="2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    Fachgebiet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Eingeschränkter Umfang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Intern und extern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1. Einführung – Begriffe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9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30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ParseTree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4561"/>
            <a:ext cx="4968552" cy="469252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483768" y="4672800"/>
            <a:ext cx="5040560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5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31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Aufbau des </a:t>
            </a:r>
            <a:r>
              <a:rPr lang="de-DE" dirty="0" err="1" smtClean="0"/>
              <a:t>ParseTrees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ParseTree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ParseTree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35496" y="2780928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ParseTree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35496" y="177281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3068960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2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ParseTree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35496" y="371703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4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de-DE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ParseTree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35496" y="11247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47251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ParseTree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35496" y="83671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544522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7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37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TreeBuilder.this.parseTree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ParseTree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35496" y="573325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Visitor</a:t>
            </a:r>
            <a:endParaRPr lang="de-DE" dirty="0" smtClean="0"/>
          </a:p>
          <a:p>
            <a:pPr lvl="2"/>
            <a:r>
              <a:rPr lang="de-DE" dirty="0" err="1" smtClean="0"/>
              <a:t>Visitor</a:t>
            </a:r>
            <a:r>
              <a:rPr lang="de-DE" dirty="0" smtClean="0"/>
              <a:t>-Pattern: Operationen in eine Objektstruktur integrieren ohne diese immer ändern zu </a:t>
            </a:r>
            <a:r>
              <a:rPr lang="de-DE" dirty="0" smtClean="0"/>
              <a:t>müssen</a:t>
            </a:r>
          </a:p>
          <a:p>
            <a:pPr lvl="2"/>
            <a:r>
              <a:rPr lang="de-DE" dirty="0" smtClean="0"/>
              <a:t>Funktionsweise:</a:t>
            </a:r>
            <a:br>
              <a:rPr lang="de-DE" dirty="0" smtClean="0"/>
            </a:br>
            <a:r>
              <a:rPr lang="de-DE" dirty="0" smtClean="0"/>
              <a:t>jeder Knoten implementiert 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Visitable</a:t>
            </a: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visit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eine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visit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de-DE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-Methode für jeden Knoten</a:t>
            </a:r>
            <a:endParaRPr lang="de-DE" dirty="0" smtClean="0">
              <a:latin typeface="+mj-lt"/>
              <a:cs typeface="Courier New" panose="02070309020205020404" pitchFamily="49" charset="0"/>
            </a:endParaRPr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27584" y="314096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Visitable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AVisitor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62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4. Automatisierung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Codegenerierung: </a:t>
            </a:r>
            <a:r>
              <a:rPr lang="de-DE" dirty="0" err="1" smtClean="0"/>
              <a:t>StringTemplate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4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68313" y="764704"/>
            <a:ext cx="8207375" cy="5688632"/>
          </a:xfrm>
        </p:spPr>
        <p:txBody>
          <a:bodyPr>
            <a:normAutofit/>
          </a:bodyPr>
          <a:lstStyle/>
          <a:p>
            <a:r>
              <a:rPr lang="de-DE" dirty="0" smtClean="0"/>
              <a:t>Interne DSL:</a:t>
            </a:r>
          </a:p>
          <a:p>
            <a:pPr lvl="2"/>
            <a:r>
              <a:rPr lang="de-DE" dirty="0" smtClean="0"/>
              <a:t>Vorhandene Wirtssprache abwandeln</a:t>
            </a:r>
          </a:p>
          <a:p>
            <a:pPr lvl="2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 An Wirtssprache gebunden</a:t>
            </a:r>
          </a:p>
          <a:p>
            <a:pPr lvl="2"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vorhandenen Werkzeuge können genutzt werden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Beispiel: </a:t>
            </a:r>
            <a:r>
              <a:rPr lang="de-DE" dirty="0" err="1" smtClean="0">
                <a:sym typeface="Wingdings" panose="05000000000000000000" pitchFamily="2" charset="2"/>
              </a:rPr>
              <a:t>JMock</a:t>
            </a:r>
            <a:endParaRPr lang="de-DE" dirty="0" smtClean="0">
              <a:sym typeface="Wingdings" panose="05000000000000000000" pitchFamily="2" charset="2"/>
            </a:endParaRPr>
          </a:p>
          <a:p>
            <a:pPr lvl="2">
              <a:buFont typeface="Wingdings"/>
              <a:buChar char="à"/>
            </a:pPr>
            <a:endParaRPr lang="de-DE" dirty="0" smtClean="0"/>
          </a:p>
          <a:p>
            <a:r>
              <a:rPr lang="de-DE" dirty="0" smtClean="0"/>
              <a:t>Externe DSL:</a:t>
            </a:r>
          </a:p>
          <a:p>
            <a:pPr lvl="2"/>
            <a:r>
              <a:rPr lang="de-DE" dirty="0" smtClean="0"/>
              <a:t>Unabhängige Sprache</a:t>
            </a:r>
          </a:p>
          <a:p>
            <a:pPr lvl="2">
              <a:buFont typeface="Wingdings"/>
              <a:buChar char="à"/>
            </a:pPr>
            <a:r>
              <a:rPr lang="de-DE" smtClean="0">
                <a:sym typeface="Wingdings" panose="05000000000000000000" pitchFamily="2" charset="2"/>
              </a:rPr>
              <a:t> Viele Gestaltungsmöglichkeiten</a:t>
            </a:r>
            <a:endParaRPr lang="de-DE" dirty="0" smtClean="0">
              <a:sym typeface="Wingdings" panose="05000000000000000000" pitchFamily="2" charset="2"/>
            </a:endParaRPr>
          </a:p>
          <a:p>
            <a:pPr lvl="2">
              <a:buFont typeface="Wingdings"/>
              <a:buChar char="à"/>
            </a:pPr>
            <a:r>
              <a:rPr lang="de-DE" dirty="0" smtClean="0"/>
              <a:t> Werkzeuge können generiert werden</a:t>
            </a:r>
          </a:p>
          <a:p>
            <a:pPr lvl="2"/>
            <a:r>
              <a:rPr lang="de-DE" dirty="0"/>
              <a:t> </a:t>
            </a:r>
            <a:r>
              <a:rPr lang="de-DE" dirty="0" smtClean="0"/>
              <a:t>Beispiel: </a:t>
            </a:r>
            <a:r>
              <a:rPr lang="de-DE" dirty="0" err="1" smtClean="0"/>
              <a:t>make</a:t>
            </a:r>
            <a:endParaRPr lang="de-DE" dirty="0" smtClean="0"/>
          </a:p>
          <a:p>
            <a:pPr lvl="2">
              <a:buFont typeface="Wingdings"/>
              <a:buChar char="à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Einführung – </a:t>
            </a:r>
            <a:r>
              <a:rPr lang="de-DE" dirty="0" smtClean="0"/>
              <a:t>Begriffe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40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4. Automatisierung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852124" y="836712"/>
            <a:ext cx="2880320" cy="5760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1. Interfaces analysieren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871394" y="1652803"/>
            <a:ext cx="2861050" cy="5760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2. Informationen auslesen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879710" y="2468894"/>
            <a:ext cx="2861050" cy="5760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r>
              <a:rPr lang="de-DE" dirty="0" smtClean="0">
                <a:solidFill>
                  <a:schemeClr val="tx1"/>
                </a:solidFill>
              </a:rPr>
              <a:t>. Überprüfen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2879710" y="3284984"/>
            <a:ext cx="2861050" cy="5760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4. Generieren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0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Fazit &amp;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de-DE" dirty="0" smtClean="0"/>
              <a:t>Generator</a:t>
            </a:r>
          </a:p>
          <a:p>
            <a:r>
              <a:rPr lang="de-DE" dirty="0" smtClean="0"/>
              <a:t>Keine vollständige Trennung</a:t>
            </a:r>
          </a:p>
          <a:p>
            <a:r>
              <a:rPr lang="de-DE" dirty="0" smtClean="0"/>
              <a:t>Vereinfachung</a:t>
            </a:r>
          </a:p>
          <a:p>
            <a:endParaRPr lang="de-DE" dirty="0"/>
          </a:p>
          <a:p>
            <a:r>
              <a:rPr lang="de-DE" dirty="0" smtClean="0"/>
              <a:t>Generische Typ-Parameter</a:t>
            </a:r>
          </a:p>
          <a:p>
            <a:r>
              <a:rPr lang="de-DE" smtClean="0"/>
              <a:t>Optimierter Generator</a:t>
            </a:r>
            <a:endParaRPr lang="de-DE" dirty="0" smtClean="0"/>
          </a:p>
          <a:p>
            <a:r>
              <a:rPr lang="de-DE" i="1" dirty="0" smtClean="0"/>
              <a:t>Gleiche </a:t>
            </a:r>
            <a:r>
              <a:rPr lang="de-DE" dirty="0" smtClean="0"/>
              <a:t>Methoden</a:t>
            </a:r>
          </a:p>
          <a:p>
            <a:r>
              <a:rPr lang="de-DE" dirty="0" smtClean="0"/>
              <a:t>Höhere Benutzerfreundlichkeit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9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Chaining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Aneinanderreihen von Methodenaufrufen</a:t>
            </a:r>
          </a:p>
          <a:p>
            <a:pPr lvl="2"/>
            <a:r>
              <a:rPr lang="de-DE" dirty="0" smtClean="0"/>
              <a:t>Erhöht Sprachfluss und Lesbarkeit</a:t>
            </a:r>
          </a:p>
          <a:p>
            <a:pPr lvl="2"/>
            <a:endParaRPr lang="de-DE" dirty="0"/>
          </a:p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Scoping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Speichern von Zwischenergebnissen</a:t>
            </a:r>
          </a:p>
          <a:p>
            <a:pPr lvl="2"/>
            <a:r>
              <a:rPr lang="de-DE" dirty="0" smtClean="0"/>
              <a:t>Aufrufreihenfolge</a:t>
            </a:r>
          </a:p>
          <a:p>
            <a:pPr lvl="2"/>
            <a:endParaRPr lang="de-DE" dirty="0"/>
          </a:p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Nesting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Verschachteln von Funktionen</a:t>
            </a:r>
          </a:p>
          <a:p>
            <a:pPr lvl="2"/>
            <a:r>
              <a:rPr lang="de-DE" dirty="0" smtClean="0"/>
              <a:t>Rekursive Aufrufe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Einführung – </a:t>
            </a:r>
            <a:r>
              <a:rPr lang="de-DE" dirty="0" smtClean="0"/>
              <a:t>Begriffe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8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2. Ziel </a:t>
            </a:r>
            <a:r>
              <a:rPr lang="de-DE" dirty="0" smtClean="0"/>
              <a:t>der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Generator für interne Java-DSLs</a:t>
            </a:r>
          </a:p>
          <a:p>
            <a:pPr lvl="1"/>
            <a:r>
              <a:rPr lang="de-DE" dirty="0" smtClean="0"/>
              <a:t>Grammatik definiert durch Interfaces</a:t>
            </a:r>
          </a:p>
          <a:p>
            <a:pPr lvl="1"/>
            <a:r>
              <a:rPr lang="de-DE" dirty="0" smtClean="0"/>
              <a:t>Datenstrukturen </a:t>
            </a:r>
            <a:r>
              <a:rPr lang="de-DE" dirty="0" smtClean="0"/>
              <a:t>manuell entwerfen</a:t>
            </a:r>
          </a:p>
          <a:p>
            <a:pPr lvl="1"/>
            <a:r>
              <a:rPr lang="de-DE" dirty="0" smtClean="0"/>
              <a:t>Separation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concerns</a:t>
            </a:r>
            <a:r>
              <a:rPr lang="de-DE" dirty="0" smtClean="0"/>
              <a:t> möglichst groß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Vereinfachung der Implementierung?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67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3</a:t>
            </a:r>
            <a:r>
              <a:rPr lang="de-DE" dirty="0" smtClean="0"/>
              <a:t>. </a:t>
            </a:r>
            <a:r>
              <a:rPr lang="de-DE" dirty="0" smtClean="0"/>
              <a:t>Implementierungstechniken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der Sprache</a:t>
            </a:r>
          </a:p>
          <a:p>
            <a:r>
              <a:rPr lang="de-DE" dirty="0" err="1" smtClean="0"/>
              <a:t>Tree-Builder</a:t>
            </a:r>
            <a:r>
              <a:rPr lang="de-DE" dirty="0" smtClean="0"/>
              <a:t> und Scopes</a:t>
            </a:r>
          </a:p>
          <a:p>
            <a:r>
              <a:rPr lang="de-DE" dirty="0" err="1" smtClean="0"/>
              <a:t>ParseTree</a:t>
            </a:r>
            <a:endParaRPr lang="de-DE" dirty="0" smtClean="0"/>
          </a:p>
          <a:p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8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Definition der Sprache durch Interfaces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Trennung von Definition und Implementierung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3. </a:t>
            </a:r>
            <a:r>
              <a:rPr lang="de-DE" dirty="0" smtClean="0"/>
              <a:t>Implementierungstechniken – Definition der Sprache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9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1733901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plus(Expression)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minus(Expression)</a:t>
            </a: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5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1853</Words>
  <Application>Microsoft Office PowerPoint</Application>
  <PresentationFormat>Bildschirmpräsentation (4:3)</PresentationFormat>
  <Paragraphs>617</Paragraphs>
  <Slides>41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Larissa</vt:lpstr>
      <vt:lpstr>Automatisierte Implementierung interner Java-DSLs</vt:lpstr>
      <vt:lpstr>Inhalt</vt:lpstr>
      <vt:lpstr>PowerPoint-Präsentation</vt:lpstr>
      <vt:lpstr>PowerPoint-Präsentation</vt:lpstr>
      <vt:lpstr>PowerPoint-Präsentation</vt:lpstr>
      <vt:lpstr>2. Ziel der Arbeit</vt:lpstr>
      <vt:lpstr>3. Implementierungstechniken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4. Automatisierung</vt:lpstr>
      <vt:lpstr>PowerPoint-Präsentation</vt:lpstr>
      <vt:lpstr>5. Fazit &amp; 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Implementierung interner Java-DSLs</dc:title>
  <dc:creator>Daniel Fritz</dc:creator>
  <cp:lastModifiedBy>Daniel</cp:lastModifiedBy>
  <cp:revision>119</cp:revision>
  <dcterms:created xsi:type="dcterms:W3CDTF">2016-05-23T12:52:30Z</dcterms:created>
  <dcterms:modified xsi:type="dcterms:W3CDTF">2016-05-30T18:48:08Z</dcterms:modified>
</cp:coreProperties>
</file>