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6"/>
  </p:notesMasterIdLst>
  <p:sldIdLst>
    <p:sldId id="370" r:id="rId2"/>
    <p:sldId id="324" r:id="rId3"/>
    <p:sldId id="332" r:id="rId4"/>
    <p:sldId id="327" r:id="rId5"/>
    <p:sldId id="412" r:id="rId6"/>
    <p:sldId id="326" r:id="rId7"/>
    <p:sldId id="449" r:id="rId8"/>
    <p:sldId id="328" r:id="rId9"/>
    <p:sldId id="506" r:id="rId10"/>
    <p:sldId id="331" r:id="rId11"/>
    <p:sldId id="325" r:id="rId12"/>
    <p:sldId id="329" r:id="rId13"/>
    <p:sldId id="333" r:id="rId14"/>
    <p:sldId id="339" r:id="rId15"/>
    <p:sldId id="622" r:id="rId16"/>
    <p:sldId id="696" r:id="rId17"/>
    <p:sldId id="371" r:id="rId18"/>
    <p:sldId id="318" r:id="rId19"/>
    <p:sldId id="313" r:id="rId20"/>
    <p:sldId id="334" r:id="rId21"/>
    <p:sldId id="335" r:id="rId22"/>
    <p:sldId id="336" r:id="rId23"/>
    <p:sldId id="314" r:id="rId24"/>
    <p:sldId id="337" r:id="rId25"/>
    <p:sldId id="338" r:id="rId26"/>
    <p:sldId id="363" r:id="rId27"/>
    <p:sldId id="340" r:id="rId28"/>
    <p:sldId id="341" r:id="rId29"/>
    <p:sldId id="342" r:id="rId30"/>
    <p:sldId id="343" r:id="rId31"/>
    <p:sldId id="344" r:id="rId32"/>
    <p:sldId id="345" r:id="rId33"/>
    <p:sldId id="346" r:id="rId34"/>
    <p:sldId id="347" r:id="rId35"/>
    <p:sldId id="306" r:id="rId36"/>
    <p:sldId id="348" r:id="rId37"/>
    <p:sldId id="349" r:id="rId38"/>
    <p:sldId id="350" r:id="rId39"/>
    <p:sldId id="351" r:id="rId40"/>
    <p:sldId id="308" r:id="rId41"/>
    <p:sldId id="352" r:id="rId42"/>
    <p:sldId id="353" r:id="rId43"/>
    <p:sldId id="354" r:id="rId44"/>
    <p:sldId id="355" r:id="rId45"/>
    <p:sldId id="356" r:id="rId46"/>
    <p:sldId id="357" r:id="rId47"/>
    <p:sldId id="358" r:id="rId48"/>
    <p:sldId id="359" r:id="rId49"/>
    <p:sldId id="360" r:id="rId50"/>
    <p:sldId id="361" r:id="rId51"/>
    <p:sldId id="364" r:id="rId52"/>
    <p:sldId id="365" r:id="rId53"/>
    <p:sldId id="366" r:id="rId54"/>
    <p:sldId id="367" r:id="rId55"/>
    <p:sldId id="294" r:id="rId56"/>
    <p:sldId id="369" r:id="rId57"/>
    <p:sldId id="372" r:id="rId58"/>
    <p:sldId id="373" r:id="rId59"/>
    <p:sldId id="421" r:id="rId60"/>
    <p:sldId id="422" r:id="rId61"/>
    <p:sldId id="374" r:id="rId62"/>
    <p:sldId id="260" r:id="rId63"/>
    <p:sldId id="423" r:id="rId64"/>
    <p:sldId id="376" r:id="rId65"/>
    <p:sldId id="377" r:id="rId66"/>
    <p:sldId id="378" r:id="rId67"/>
    <p:sldId id="380" r:id="rId68"/>
    <p:sldId id="381" r:id="rId69"/>
    <p:sldId id="291" r:id="rId70"/>
    <p:sldId id="322" r:id="rId71"/>
    <p:sldId id="385" r:id="rId72"/>
    <p:sldId id="386" r:id="rId73"/>
    <p:sldId id="387" r:id="rId74"/>
    <p:sldId id="388" r:id="rId75"/>
    <p:sldId id="485" r:id="rId76"/>
    <p:sldId id="411" r:id="rId77"/>
    <p:sldId id="265" r:id="rId78"/>
    <p:sldId id="317" r:id="rId79"/>
    <p:sldId id="311" r:id="rId80"/>
    <p:sldId id="280" r:id="rId81"/>
    <p:sldId id="266" r:id="rId82"/>
    <p:sldId id="420" r:id="rId83"/>
    <p:sldId id="312" r:id="rId84"/>
    <p:sldId id="267" r:id="rId85"/>
    <p:sldId id="390" r:id="rId86"/>
    <p:sldId id="391" r:id="rId87"/>
    <p:sldId id="382" r:id="rId88"/>
    <p:sldId id="393" r:id="rId89"/>
    <p:sldId id="394" r:id="rId90"/>
    <p:sldId id="395" r:id="rId91"/>
    <p:sldId id="396" r:id="rId92"/>
    <p:sldId id="397" r:id="rId93"/>
    <p:sldId id="399" r:id="rId94"/>
    <p:sldId id="400" r:id="rId95"/>
    <p:sldId id="401" r:id="rId96"/>
    <p:sldId id="402" r:id="rId97"/>
    <p:sldId id="403" r:id="rId98"/>
    <p:sldId id="404" r:id="rId99"/>
    <p:sldId id="406" r:id="rId100"/>
    <p:sldId id="407" r:id="rId101"/>
    <p:sldId id="408" r:id="rId102"/>
    <p:sldId id="409" r:id="rId103"/>
    <p:sldId id="413" r:id="rId104"/>
    <p:sldId id="414" r:id="rId105"/>
    <p:sldId id="415" r:id="rId106"/>
    <p:sldId id="416" r:id="rId107"/>
    <p:sldId id="417" r:id="rId108"/>
    <p:sldId id="418" r:id="rId109"/>
    <p:sldId id="425" r:id="rId110"/>
    <p:sldId id="426" r:id="rId111"/>
    <p:sldId id="427" r:id="rId112"/>
    <p:sldId id="428" r:id="rId113"/>
    <p:sldId id="429" r:id="rId114"/>
    <p:sldId id="430" r:id="rId115"/>
    <p:sldId id="431" r:id="rId116"/>
    <p:sldId id="437" r:id="rId117"/>
    <p:sldId id="438" r:id="rId118"/>
    <p:sldId id="432" r:id="rId119"/>
    <p:sldId id="433" r:id="rId120"/>
    <p:sldId id="434" r:id="rId121"/>
    <p:sldId id="435" r:id="rId122"/>
    <p:sldId id="436" r:id="rId123"/>
    <p:sldId id="439" r:id="rId124"/>
    <p:sldId id="440" r:id="rId125"/>
    <p:sldId id="441" r:id="rId126"/>
    <p:sldId id="442" r:id="rId127"/>
    <p:sldId id="443" r:id="rId128"/>
    <p:sldId id="444" r:id="rId129"/>
    <p:sldId id="445" r:id="rId130"/>
    <p:sldId id="446" r:id="rId131"/>
    <p:sldId id="447" r:id="rId132"/>
    <p:sldId id="450" r:id="rId133"/>
    <p:sldId id="471" r:id="rId134"/>
    <p:sldId id="451" r:id="rId135"/>
    <p:sldId id="461" r:id="rId136"/>
    <p:sldId id="452" r:id="rId137"/>
    <p:sldId id="694" r:id="rId138"/>
    <p:sldId id="611" r:id="rId139"/>
    <p:sldId id="270" r:id="rId140"/>
    <p:sldId id="453" r:id="rId141"/>
    <p:sldId id="277" r:id="rId142"/>
    <p:sldId id="278" r:id="rId143"/>
    <p:sldId id="271" r:id="rId144"/>
    <p:sldId id="275" r:id="rId145"/>
    <p:sldId id="454" r:id="rId146"/>
    <p:sldId id="272" r:id="rId147"/>
    <p:sldId id="273" r:id="rId148"/>
    <p:sldId id="274" r:id="rId149"/>
    <p:sldId id="465" r:id="rId150"/>
    <p:sldId id="468" r:id="rId151"/>
    <p:sldId id="269" r:id="rId152"/>
    <p:sldId id="470" r:id="rId153"/>
    <p:sldId id="462" r:id="rId154"/>
    <p:sldId id="472" r:id="rId155"/>
    <p:sldId id="473" r:id="rId156"/>
    <p:sldId id="464" r:id="rId157"/>
    <p:sldId id="455" r:id="rId158"/>
    <p:sldId id="456" r:id="rId159"/>
    <p:sldId id="288" r:id="rId160"/>
    <p:sldId id="458" r:id="rId161"/>
    <p:sldId id="459" r:id="rId162"/>
    <p:sldId id="259" r:id="rId163"/>
    <p:sldId id="475" r:id="rId164"/>
    <p:sldId id="289" r:id="rId165"/>
    <p:sldId id="508" r:id="rId166"/>
    <p:sldId id="674" r:id="rId167"/>
    <p:sldId id="309" r:id="rId168"/>
    <p:sldId id="675" r:id="rId169"/>
    <p:sldId id="509" r:id="rId170"/>
    <p:sldId id="511" r:id="rId171"/>
    <p:sldId id="282" r:id="rId172"/>
    <p:sldId id="283" r:id="rId173"/>
    <p:sldId id="284" r:id="rId174"/>
    <p:sldId id="285" r:id="rId175"/>
    <p:sldId id="669" r:id="rId176"/>
    <p:sldId id="670" r:id="rId177"/>
    <p:sldId id="671" r:id="rId178"/>
    <p:sldId id="677" r:id="rId179"/>
    <p:sldId id="678" r:id="rId180"/>
    <p:sldId id="672" r:id="rId181"/>
    <p:sldId id="673" r:id="rId182"/>
    <p:sldId id="660" r:id="rId183"/>
    <p:sldId id="654" r:id="rId184"/>
    <p:sldId id="655" r:id="rId185"/>
    <p:sldId id="676" r:id="rId186"/>
    <p:sldId id="476" r:id="rId187"/>
    <p:sldId id="477" r:id="rId188"/>
    <p:sldId id="478" r:id="rId189"/>
    <p:sldId id="479" r:id="rId190"/>
    <p:sldId id="480" r:id="rId191"/>
    <p:sldId id="481" r:id="rId192"/>
    <p:sldId id="483" r:id="rId193"/>
    <p:sldId id="482" r:id="rId194"/>
    <p:sldId id="516" r:id="rId195"/>
    <p:sldId id="517" r:id="rId196"/>
    <p:sldId id="518" r:id="rId197"/>
    <p:sldId id="519" r:id="rId198"/>
    <p:sldId id="520" r:id="rId199"/>
    <p:sldId id="521" r:id="rId200"/>
    <p:sldId id="522" r:id="rId201"/>
    <p:sldId id="523" r:id="rId202"/>
    <p:sldId id="524" r:id="rId203"/>
    <p:sldId id="525" r:id="rId204"/>
    <p:sldId id="526" r:id="rId205"/>
    <p:sldId id="527" r:id="rId206"/>
    <p:sldId id="528" r:id="rId207"/>
    <p:sldId id="529" r:id="rId208"/>
    <p:sldId id="530" r:id="rId209"/>
    <p:sldId id="531" r:id="rId210"/>
    <p:sldId id="532" r:id="rId211"/>
    <p:sldId id="533" r:id="rId212"/>
    <p:sldId id="534" r:id="rId213"/>
    <p:sldId id="535" r:id="rId214"/>
    <p:sldId id="536" r:id="rId215"/>
    <p:sldId id="537" r:id="rId216"/>
    <p:sldId id="539" r:id="rId217"/>
    <p:sldId id="540" r:id="rId218"/>
    <p:sldId id="541" r:id="rId219"/>
    <p:sldId id="542" r:id="rId220"/>
    <p:sldId id="543" r:id="rId221"/>
    <p:sldId id="544" r:id="rId222"/>
    <p:sldId id="545" r:id="rId223"/>
    <p:sldId id="546" r:id="rId224"/>
    <p:sldId id="547" r:id="rId225"/>
    <p:sldId id="548" r:id="rId226"/>
    <p:sldId id="549" r:id="rId227"/>
    <p:sldId id="538" r:id="rId228"/>
    <p:sldId id="550" r:id="rId229"/>
    <p:sldId id="551" r:id="rId230"/>
    <p:sldId id="552" r:id="rId231"/>
    <p:sldId id="553" r:id="rId232"/>
    <p:sldId id="554" r:id="rId233"/>
    <p:sldId id="555" r:id="rId234"/>
    <p:sldId id="556" r:id="rId235"/>
    <p:sldId id="557" r:id="rId236"/>
    <p:sldId id="559" r:id="rId237"/>
    <p:sldId id="560" r:id="rId238"/>
    <p:sldId id="561" r:id="rId239"/>
    <p:sldId id="562" r:id="rId240"/>
    <p:sldId id="563" r:id="rId241"/>
    <p:sldId id="564" r:id="rId242"/>
    <p:sldId id="565" r:id="rId243"/>
    <p:sldId id="566" r:id="rId244"/>
    <p:sldId id="567" r:id="rId245"/>
    <p:sldId id="568" r:id="rId246"/>
    <p:sldId id="569" r:id="rId247"/>
    <p:sldId id="558" r:id="rId248"/>
    <p:sldId id="570" r:id="rId249"/>
    <p:sldId id="571" r:id="rId250"/>
    <p:sldId id="572" r:id="rId251"/>
    <p:sldId id="573" r:id="rId252"/>
    <p:sldId id="574" r:id="rId253"/>
    <p:sldId id="575" r:id="rId254"/>
    <p:sldId id="576" r:id="rId255"/>
    <p:sldId id="577" r:id="rId256"/>
    <p:sldId id="578" r:id="rId257"/>
    <p:sldId id="579" r:id="rId258"/>
    <p:sldId id="580" r:id="rId259"/>
    <p:sldId id="581" r:id="rId260"/>
    <p:sldId id="582" r:id="rId261"/>
    <p:sldId id="583" r:id="rId262"/>
    <p:sldId id="584" r:id="rId263"/>
    <p:sldId id="585" r:id="rId264"/>
    <p:sldId id="586" r:id="rId265"/>
    <p:sldId id="587" r:id="rId266"/>
    <p:sldId id="588" r:id="rId267"/>
    <p:sldId id="589" r:id="rId268"/>
    <p:sldId id="590" r:id="rId269"/>
    <p:sldId id="591" r:id="rId270"/>
    <p:sldId id="592" r:id="rId271"/>
    <p:sldId id="593" r:id="rId272"/>
    <p:sldId id="594" r:id="rId273"/>
    <p:sldId id="595" r:id="rId274"/>
    <p:sldId id="596" r:id="rId275"/>
    <p:sldId id="597" r:id="rId276"/>
    <p:sldId id="598" r:id="rId277"/>
    <p:sldId id="599" r:id="rId278"/>
    <p:sldId id="600" r:id="rId279"/>
    <p:sldId id="601" r:id="rId280"/>
    <p:sldId id="602" r:id="rId281"/>
    <p:sldId id="603" r:id="rId282"/>
    <p:sldId id="604" r:id="rId283"/>
    <p:sldId id="605" r:id="rId284"/>
    <p:sldId id="610" r:id="rId285"/>
    <p:sldId id="683" r:id="rId286"/>
    <p:sldId id="612" r:id="rId287"/>
    <p:sldId id="286" r:id="rId288"/>
    <p:sldId id="613" r:id="rId289"/>
    <p:sldId id="662" r:id="rId290"/>
    <p:sldId id="693" r:id="rId291"/>
    <p:sldId id="625" r:id="rId292"/>
    <p:sldId id="287" r:id="rId293"/>
    <p:sldId id="624" r:id="rId294"/>
    <p:sldId id="626" r:id="rId295"/>
    <p:sldId id="682" r:id="rId296"/>
    <p:sldId id="321" r:id="rId297"/>
    <p:sldId id="298" r:id="rId298"/>
    <p:sldId id="303" r:id="rId299"/>
    <p:sldId id="487" r:id="rId300"/>
    <p:sldId id="488" r:id="rId301"/>
    <p:sldId id="489" r:id="rId302"/>
    <p:sldId id="490" r:id="rId303"/>
    <p:sldId id="491" r:id="rId304"/>
    <p:sldId id="492" r:id="rId305"/>
    <p:sldId id="493" r:id="rId306"/>
    <p:sldId id="494" r:id="rId307"/>
    <p:sldId id="495" r:id="rId308"/>
    <p:sldId id="496" r:id="rId309"/>
    <p:sldId id="497" r:id="rId310"/>
    <p:sldId id="498" r:id="rId311"/>
    <p:sldId id="500" r:id="rId312"/>
    <p:sldId id="501" r:id="rId313"/>
    <p:sldId id="502" r:id="rId314"/>
    <p:sldId id="503" r:id="rId315"/>
    <p:sldId id="504" r:id="rId316"/>
    <p:sldId id="505" r:id="rId317"/>
    <p:sldId id="614" r:id="rId318"/>
    <p:sldId id="616" r:id="rId319"/>
    <p:sldId id="617" r:id="rId320"/>
    <p:sldId id="618" r:id="rId321"/>
    <p:sldId id="619" r:id="rId322"/>
    <p:sldId id="620" r:id="rId323"/>
    <p:sldId id="621" r:id="rId324"/>
    <p:sldId id="623" r:id="rId325"/>
    <p:sldId id="627" r:id="rId326"/>
    <p:sldId id="628" r:id="rId327"/>
    <p:sldId id="629" r:id="rId328"/>
    <p:sldId id="630" r:id="rId329"/>
    <p:sldId id="631" r:id="rId330"/>
    <p:sldId id="632" r:id="rId331"/>
    <p:sldId id="633" r:id="rId332"/>
    <p:sldId id="634" r:id="rId333"/>
    <p:sldId id="635" r:id="rId334"/>
    <p:sldId id="637" r:id="rId335"/>
    <p:sldId id="638" r:id="rId336"/>
    <p:sldId id="639" r:id="rId337"/>
    <p:sldId id="640" r:id="rId338"/>
    <p:sldId id="642" r:id="rId339"/>
    <p:sldId id="643" r:id="rId340"/>
    <p:sldId id="645" r:id="rId341"/>
    <p:sldId id="646" r:id="rId342"/>
    <p:sldId id="647" r:id="rId343"/>
    <p:sldId id="648" r:id="rId344"/>
    <p:sldId id="649" r:id="rId345"/>
    <p:sldId id="650" r:id="rId346"/>
    <p:sldId id="651" r:id="rId347"/>
    <p:sldId id="652" r:id="rId348"/>
    <p:sldId id="653" r:id="rId349"/>
    <p:sldId id="656" r:id="rId350"/>
    <p:sldId id="657" r:id="rId351"/>
    <p:sldId id="658" r:id="rId352"/>
    <p:sldId id="659" r:id="rId353"/>
    <p:sldId id="661" r:id="rId354"/>
    <p:sldId id="663" r:id="rId355"/>
    <p:sldId id="664" r:id="rId356"/>
    <p:sldId id="665" r:id="rId357"/>
    <p:sldId id="666" r:id="rId358"/>
    <p:sldId id="667" r:id="rId359"/>
    <p:sldId id="679" r:id="rId360"/>
    <p:sldId id="680" r:id="rId361"/>
    <p:sldId id="681" r:id="rId362"/>
    <p:sldId id="684" r:id="rId363"/>
    <p:sldId id="685" r:id="rId364"/>
    <p:sldId id="686" r:id="rId365"/>
    <p:sldId id="687" r:id="rId366"/>
    <p:sldId id="688" r:id="rId367"/>
    <p:sldId id="689" r:id="rId368"/>
    <p:sldId id="690" r:id="rId369"/>
    <p:sldId id="691" r:id="rId370"/>
    <p:sldId id="692" r:id="rId371"/>
    <p:sldId id="695" r:id="rId372"/>
    <p:sldId id="697" r:id="rId373"/>
    <p:sldId id="698" r:id="rId374"/>
    <p:sldId id="699" r:id="rId3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8"/>
    <p:restoredTop sz="94732"/>
  </p:normalViewPr>
  <p:slideViewPr>
    <p:cSldViewPr snapToGrid="0" snapToObjects="1">
      <p:cViewPr>
        <p:scale>
          <a:sx n="81" d="100"/>
          <a:sy n="81" d="100"/>
        </p:scale>
        <p:origin x="1027" y="3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presProps" Target="presProps.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theme" Target="theme/theme1.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notesMaster" Target="notesMasters/notesMaster1.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viewProps" Target="viewProps.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tableStyles" Target="tableStyle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64DF67-9695-43D7-89F4-DD5DF1578FC2}"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140E6A5C-A524-44FA-B27E-CD393CE1DBBD}">
      <dgm:prSet custT="1"/>
      <dgm:spPr/>
      <dgm:t>
        <a:bodyPr/>
        <a:lstStyle/>
        <a:p>
          <a:r>
            <a:rPr lang="en-US" sz="2400" dirty="0"/>
            <a:t>1.Dev Environments  </a:t>
          </a:r>
          <a:r>
            <a:rPr lang="en-US" sz="2400" dirty="0">
              <a:sym typeface="Wingdings" panose="05000000000000000000" pitchFamily="2" charset="2"/>
            </a:rPr>
            <a:t></a:t>
          </a:r>
          <a:r>
            <a:rPr lang="en-US" sz="2400" dirty="0"/>
            <a:t> developer work </a:t>
          </a:r>
        </a:p>
      </dgm:t>
    </dgm:pt>
    <dgm:pt modelId="{437E8FE1-E81C-433E-A317-BF2372444DB1}" type="parTrans" cxnId="{A1D06DFE-70E5-4B2A-BFE3-6BF510E60E8F}">
      <dgm:prSet/>
      <dgm:spPr/>
      <dgm:t>
        <a:bodyPr/>
        <a:lstStyle/>
        <a:p>
          <a:endParaRPr lang="en-US"/>
        </a:p>
      </dgm:t>
    </dgm:pt>
    <dgm:pt modelId="{DB68D508-3F73-4D63-98C1-4B12138DB159}" type="sibTrans" cxnId="{A1D06DFE-70E5-4B2A-BFE3-6BF510E60E8F}">
      <dgm:prSet/>
      <dgm:spPr/>
      <dgm:t>
        <a:bodyPr/>
        <a:lstStyle/>
        <a:p>
          <a:endParaRPr lang="en-US"/>
        </a:p>
      </dgm:t>
    </dgm:pt>
    <dgm:pt modelId="{F7EA1716-E26C-4011-9E71-09FC4D5C29AB}">
      <dgm:prSet/>
      <dgm:spPr/>
      <dgm:t>
        <a:bodyPr/>
        <a:lstStyle/>
        <a:p>
          <a:r>
            <a:rPr lang="en-US" dirty="0"/>
            <a:t>2.QA Environments  </a:t>
          </a:r>
          <a:r>
            <a:rPr lang="en-US" dirty="0">
              <a:sym typeface="Wingdings" panose="05000000000000000000" pitchFamily="2" charset="2"/>
            </a:rPr>
            <a:t></a:t>
          </a:r>
          <a:r>
            <a:rPr lang="en-US" dirty="0"/>
            <a:t> SDET and manual tester work</a:t>
          </a:r>
        </a:p>
      </dgm:t>
    </dgm:pt>
    <dgm:pt modelId="{5AC97DBE-00EA-4233-BA45-7DBFBEE42ECF}" type="parTrans" cxnId="{7EF50369-BC55-49D9-A98A-3018C7A28D9E}">
      <dgm:prSet/>
      <dgm:spPr/>
      <dgm:t>
        <a:bodyPr/>
        <a:lstStyle/>
        <a:p>
          <a:endParaRPr lang="en-US"/>
        </a:p>
      </dgm:t>
    </dgm:pt>
    <dgm:pt modelId="{57CDB24E-0118-4406-95F6-2FEFC0403A4F}" type="sibTrans" cxnId="{7EF50369-BC55-49D9-A98A-3018C7A28D9E}">
      <dgm:prSet/>
      <dgm:spPr/>
      <dgm:t>
        <a:bodyPr/>
        <a:lstStyle/>
        <a:p>
          <a:endParaRPr lang="en-US"/>
        </a:p>
      </dgm:t>
    </dgm:pt>
    <dgm:pt modelId="{1AF39566-98D9-4391-BB01-C387510D9711}">
      <dgm:prSet/>
      <dgm:spPr/>
      <dgm:t>
        <a:bodyPr/>
        <a:lstStyle/>
        <a:p>
          <a:r>
            <a:rPr lang="en-US" dirty="0"/>
            <a:t>3. Stating/ pre-production Environments </a:t>
          </a:r>
          <a:r>
            <a:rPr lang="en-US" dirty="0">
              <a:sym typeface="Wingdings" panose="05000000000000000000" pitchFamily="2" charset="2"/>
            </a:rPr>
            <a:t></a:t>
          </a:r>
          <a:r>
            <a:rPr lang="en-US" dirty="0"/>
            <a:t> regression test</a:t>
          </a:r>
        </a:p>
      </dgm:t>
    </dgm:pt>
    <dgm:pt modelId="{EE3EC3F6-172E-4E94-A7BB-070E09FFF19D}" type="parTrans" cxnId="{E6D4721E-F356-4AE2-AB56-51EC4A24BF6A}">
      <dgm:prSet/>
      <dgm:spPr/>
      <dgm:t>
        <a:bodyPr/>
        <a:lstStyle/>
        <a:p>
          <a:endParaRPr lang="en-US"/>
        </a:p>
      </dgm:t>
    </dgm:pt>
    <dgm:pt modelId="{5D17C569-64C4-4E1D-BC20-135A5D6B5E34}" type="sibTrans" cxnId="{E6D4721E-F356-4AE2-AB56-51EC4A24BF6A}">
      <dgm:prSet/>
      <dgm:spPr/>
      <dgm:t>
        <a:bodyPr/>
        <a:lstStyle/>
        <a:p>
          <a:endParaRPr lang="en-US"/>
        </a:p>
      </dgm:t>
    </dgm:pt>
    <dgm:pt modelId="{DBC1CD2D-BE1F-4A8F-9435-20DB59ADA405}">
      <dgm:prSet/>
      <dgm:spPr/>
      <dgm:t>
        <a:bodyPr/>
        <a:lstStyle/>
        <a:p>
          <a:r>
            <a:rPr lang="en-US" dirty="0"/>
            <a:t>4. Production Environments </a:t>
          </a:r>
          <a:r>
            <a:rPr lang="en-US" dirty="0">
              <a:sym typeface="Wingdings" panose="05000000000000000000" pitchFamily="2" charset="2"/>
            </a:rPr>
            <a:t></a:t>
          </a:r>
          <a:r>
            <a:rPr lang="en-US" dirty="0"/>
            <a:t> real user use</a:t>
          </a:r>
        </a:p>
      </dgm:t>
    </dgm:pt>
    <dgm:pt modelId="{87AA5C77-FC13-4791-8561-C8446E6C6439}" type="parTrans" cxnId="{3EFB16D4-2EC6-4D48-B084-9B88E34CF498}">
      <dgm:prSet/>
      <dgm:spPr/>
      <dgm:t>
        <a:bodyPr/>
        <a:lstStyle/>
        <a:p>
          <a:endParaRPr lang="en-US"/>
        </a:p>
      </dgm:t>
    </dgm:pt>
    <dgm:pt modelId="{74087DB8-2C7C-49AB-A3BA-89CFCDFCD0CB}" type="sibTrans" cxnId="{3EFB16D4-2EC6-4D48-B084-9B88E34CF498}">
      <dgm:prSet/>
      <dgm:spPr/>
      <dgm:t>
        <a:bodyPr/>
        <a:lstStyle/>
        <a:p>
          <a:endParaRPr lang="en-US"/>
        </a:p>
      </dgm:t>
    </dgm:pt>
    <dgm:pt modelId="{D2AC919E-6A62-584F-BC6D-1E83923F19DD}" type="pres">
      <dgm:prSet presAssocID="{1664DF67-9695-43D7-89F4-DD5DF1578FC2}" presName="outerComposite" presStyleCnt="0">
        <dgm:presLayoutVars>
          <dgm:chMax val="5"/>
          <dgm:dir/>
          <dgm:resizeHandles val="exact"/>
        </dgm:presLayoutVars>
      </dgm:prSet>
      <dgm:spPr/>
      <dgm:t>
        <a:bodyPr/>
        <a:lstStyle/>
        <a:p>
          <a:endParaRPr lang="tr-TR"/>
        </a:p>
      </dgm:t>
    </dgm:pt>
    <dgm:pt modelId="{DD415ADC-C1A1-B04C-B413-EB5C51274CFA}" type="pres">
      <dgm:prSet presAssocID="{1664DF67-9695-43D7-89F4-DD5DF1578FC2}" presName="dummyMaxCanvas" presStyleCnt="0">
        <dgm:presLayoutVars/>
      </dgm:prSet>
      <dgm:spPr/>
    </dgm:pt>
    <dgm:pt modelId="{DBA903E5-82D7-484A-97B7-F76280BEFA0A}" type="pres">
      <dgm:prSet presAssocID="{1664DF67-9695-43D7-89F4-DD5DF1578FC2}" presName="FourNodes_1" presStyleLbl="node1" presStyleIdx="0" presStyleCnt="4" custLinFactNeighborX="-752" custLinFactNeighborY="3792">
        <dgm:presLayoutVars>
          <dgm:bulletEnabled val="1"/>
        </dgm:presLayoutVars>
      </dgm:prSet>
      <dgm:spPr/>
      <dgm:t>
        <a:bodyPr/>
        <a:lstStyle/>
        <a:p>
          <a:endParaRPr lang="tr-TR"/>
        </a:p>
      </dgm:t>
    </dgm:pt>
    <dgm:pt modelId="{DCBE0FD6-97B6-8843-B673-A6954FD79299}" type="pres">
      <dgm:prSet presAssocID="{1664DF67-9695-43D7-89F4-DD5DF1578FC2}" presName="FourNodes_2" presStyleLbl="node1" presStyleIdx="1" presStyleCnt="4">
        <dgm:presLayoutVars>
          <dgm:bulletEnabled val="1"/>
        </dgm:presLayoutVars>
      </dgm:prSet>
      <dgm:spPr/>
      <dgm:t>
        <a:bodyPr/>
        <a:lstStyle/>
        <a:p>
          <a:endParaRPr lang="tr-TR"/>
        </a:p>
      </dgm:t>
    </dgm:pt>
    <dgm:pt modelId="{C03A1E89-EEA9-364C-BDD6-675E689DB284}" type="pres">
      <dgm:prSet presAssocID="{1664DF67-9695-43D7-89F4-DD5DF1578FC2}" presName="FourNodes_3" presStyleLbl="node1" presStyleIdx="2" presStyleCnt="4">
        <dgm:presLayoutVars>
          <dgm:bulletEnabled val="1"/>
        </dgm:presLayoutVars>
      </dgm:prSet>
      <dgm:spPr/>
      <dgm:t>
        <a:bodyPr/>
        <a:lstStyle/>
        <a:p>
          <a:endParaRPr lang="tr-TR"/>
        </a:p>
      </dgm:t>
    </dgm:pt>
    <dgm:pt modelId="{8C6C2EEB-03A7-FE47-B528-9FD7928A77C1}" type="pres">
      <dgm:prSet presAssocID="{1664DF67-9695-43D7-89F4-DD5DF1578FC2}" presName="FourNodes_4" presStyleLbl="node1" presStyleIdx="3" presStyleCnt="4" custLinFactNeighborX="0" custLinFactNeighborY="-1896">
        <dgm:presLayoutVars>
          <dgm:bulletEnabled val="1"/>
        </dgm:presLayoutVars>
      </dgm:prSet>
      <dgm:spPr/>
      <dgm:t>
        <a:bodyPr/>
        <a:lstStyle/>
        <a:p>
          <a:endParaRPr lang="tr-TR"/>
        </a:p>
      </dgm:t>
    </dgm:pt>
    <dgm:pt modelId="{A4301A0E-10CA-014A-BF55-806EC7283235}" type="pres">
      <dgm:prSet presAssocID="{1664DF67-9695-43D7-89F4-DD5DF1578FC2}" presName="FourConn_1-2" presStyleLbl="fgAccFollowNode1" presStyleIdx="0" presStyleCnt="3">
        <dgm:presLayoutVars>
          <dgm:bulletEnabled val="1"/>
        </dgm:presLayoutVars>
      </dgm:prSet>
      <dgm:spPr/>
      <dgm:t>
        <a:bodyPr/>
        <a:lstStyle/>
        <a:p>
          <a:endParaRPr lang="tr-TR"/>
        </a:p>
      </dgm:t>
    </dgm:pt>
    <dgm:pt modelId="{B691E634-3431-F04E-A99C-D9234C68FD3F}" type="pres">
      <dgm:prSet presAssocID="{1664DF67-9695-43D7-89F4-DD5DF1578FC2}" presName="FourConn_2-3" presStyleLbl="fgAccFollowNode1" presStyleIdx="1" presStyleCnt="3">
        <dgm:presLayoutVars>
          <dgm:bulletEnabled val="1"/>
        </dgm:presLayoutVars>
      </dgm:prSet>
      <dgm:spPr/>
      <dgm:t>
        <a:bodyPr/>
        <a:lstStyle/>
        <a:p>
          <a:endParaRPr lang="tr-TR"/>
        </a:p>
      </dgm:t>
    </dgm:pt>
    <dgm:pt modelId="{E17266A2-1BCB-7D4C-906E-6783DF74C22C}" type="pres">
      <dgm:prSet presAssocID="{1664DF67-9695-43D7-89F4-DD5DF1578FC2}" presName="FourConn_3-4" presStyleLbl="fgAccFollowNode1" presStyleIdx="2" presStyleCnt="3">
        <dgm:presLayoutVars>
          <dgm:bulletEnabled val="1"/>
        </dgm:presLayoutVars>
      </dgm:prSet>
      <dgm:spPr/>
      <dgm:t>
        <a:bodyPr/>
        <a:lstStyle/>
        <a:p>
          <a:endParaRPr lang="tr-TR"/>
        </a:p>
      </dgm:t>
    </dgm:pt>
    <dgm:pt modelId="{D40CE7E6-634C-4A4F-A29A-DB72726BC53B}" type="pres">
      <dgm:prSet presAssocID="{1664DF67-9695-43D7-89F4-DD5DF1578FC2}" presName="FourNodes_1_text" presStyleLbl="node1" presStyleIdx="3" presStyleCnt="4">
        <dgm:presLayoutVars>
          <dgm:bulletEnabled val="1"/>
        </dgm:presLayoutVars>
      </dgm:prSet>
      <dgm:spPr/>
      <dgm:t>
        <a:bodyPr/>
        <a:lstStyle/>
        <a:p>
          <a:endParaRPr lang="tr-TR"/>
        </a:p>
      </dgm:t>
    </dgm:pt>
    <dgm:pt modelId="{B7E0F823-1095-C048-8ECD-B67FCD80650A}" type="pres">
      <dgm:prSet presAssocID="{1664DF67-9695-43D7-89F4-DD5DF1578FC2}" presName="FourNodes_2_text" presStyleLbl="node1" presStyleIdx="3" presStyleCnt="4">
        <dgm:presLayoutVars>
          <dgm:bulletEnabled val="1"/>
        </dgm:presLayoutVars>
      </dgm:prSet>
      <dgm:spPr/>
      <dgm:t>
        <a:bodyPr/>
        <a:lstStyle/>
        <a:p>
          <a:endParaRPr lang="tr-TR"/>
        </a:p>
      </dgm:t>
    </dgm:pt>
    <dgm:pt modelId="{EB65BC60-2F6F-7840-96A0-B6FF07675D95}" type="pres">
      <dgm:prSet presAssocID="{1664DF67-9695-43D7-89F4-DD5DF1578FC2}" presName="FourNodes_3_text" presStyleLbl="node1" presStyleIdx="3" presStyleCnt="4">
        <dgm:presLayoutVars>
          <dgm:bulletEnabled val="1"/>
        </dgm:presLayoutVars>
      </dgm:prSet>
      <dgm:spPr/>
      <dgm:t>
        <a:bodyPr/>
        <a:lstStyle/>
        <a:p>
          <a:endParaRPr lang="tr-TR"/>
        </a:p>
      </dgm:t>
    </dgm:pt>
    <dgm:pt modelId="{202B04E9-4244-804C-B6C3-87EED31DA2E1}" type="pres">
      <dgm:prSet presAssocID="{1664DF67-9695-43D7-89F4-DD5DF1578FC2}" presName="FourNodes_4_text" presStyleLbl="node1" presStyleIdx="3" presStyleCnt="4">
        <dgm:presLayoutVars>
          <dgm:bulletEnabled val="1"/>
        </dgm:presLayoutVars>
      </dgm:prSet>
      <dgm:spPr/>
      <dgm:t>
        <a:bodyPr/>
        <a:lstStyle/>
        <a:p>
          <a:endParaRPr lang="tr-TR"/>
        </a:p>
      </dgm:t>
    </dgm:pt>
  </dgm:ptLst>
  <dgm:cxnLst>
    <dgm:cxn modelId="{22871E8A-64C7-FB47-87E9-6A691A7BC9C2}" type="presOf" srcId="{DBC1CD2D-BE1F-4A8F-9435-20DB59ADA405}" destId="{202B04E9-4244-804C-B6C3-87EED31DA2E1}" srcOrd="1" destOrd="0" presId="urn:microsoft.com/office/officeart/2005/8/layout/vProcess5"/>
    <dgm:cxn modelId="{7313C0F2-0163-6740-A046-FA666C2E5D01}" type="presOf" srcId="{F7EA1716-E26C-4011-9E71-09FC4D5C29AB}" destId="{DCBE0FD6-97B6-8843-B673-A6954FD79299}" srcOrd="0" destOrd="0" presId="urn:microsoft.com/office/officeart/2005/8/layout/vProcess5"/>
    <dgm:cxn modelId="{EFB62794-67B2-6640-8509-E062608707E0}" type="presOf" srcId="{140E6A5C-A524-44FA-B27E-CD393CE1DBBD}" destId="{DBA903E5-82D7-484A-97B7-F76280BEFA0A}" srcOrd="0" destOrd="0" presId="urn:microsoft.com/office/officeart/2005/8/layout/vProcess5"/>
    <dgm:cxn modelId="{5569117E-9565-3B48-9E0D-02D09909070C}" type="presOf" srcId="{1AF39566-98D9-4391-BB01-C387510D9711}" destId="{EB65BC60-2F6F-7840-96A0-B6FF07675D95}" srcOrd="1" destOrd="0" presId="urn:microsoft.com/office/officeart/2005/8/layout/vProcess5"/>
    <dgm:cxn modelId="{A1D06DFE-70E5-4B2A-BFE3-6BF510E60E8F}" srcId="{1664DF67-9695-43D7-89F4-DD5DF1578FC2}" destId="{140E6A5C-A524-44FA-B27E-CD393CE1DBBD}" srcOrd="0" destOrd="0" parTransId="{437E8FE1-E81C-433E-A317-BF2372444DB1}" sibTransId="{DB68D508-3F73-4D63-98C1-4B12138DB159}"/>
    <dgm:cxn modelId="{0D5E1277-17CC-FE45-B0E6-FE6589F59262}" type="presOf" srcId="{DB68D508-3F73-4D63-98C1-4B12138DB159}" destId="{A4301A0E-10CA-014A-BF55-806EC7283235}" srcOrd="0" destOrd="0" presId="urn:microsoft.com/office/officeart/2005/8/layout/vProcess5"/>
    <dgm:cxn modelId="{9EA2581F-3B58-E94D-AE64-F862632A9732}" type="presOf" srcId="{57CDB24E-0118-4406-95F6-2FEFC0403A4F}" destId="{B691E634-3431-F04E-A99C-D9234C68FD3F}" srcOrd="0" destOrd="0" presId="urn:microsoft.com/office/officeart/2005/8/layout/vProcess5"/>
    <dgm:cxn modelId="{E6D4721E-F356-4AE2-AB56-51EC4A24BF6A}" srcId="{1664DF67-9695-43D7-89F4-DD5DF1578FC2}" destId="{1AF39566-98D9-4391-BB01-C387510D9711}" srcOrd="2" destOrd="0" parTransId="{EE3EC3F6-172E-4E94-A7BB-070E09FFF19D}" sibTransId="{5D17C569-64C4-4E1D-BC20-135A5D6B5E34}"/>
    <dgm:cxn modelId="{8160D4B9-3E7C-4249-91FF-24D4EA877BC3}" type="presOf" srcId="{5D17C569-64C4-4E1D-BC20-135A5D6B5E34}" destId="{E17266A2-1BCB-7D4C-906E-6783DF74C22C}" srcOrd="0" destOrd="0" presId="urn:microsoft.com/office/officeart/2005/8/layout/vProcess5"/>
    <dgm:cxn modelId="{EB95B373-B9AC-D942-A505-365EBF358A21}" type="presOf" srcId="{1664DF67-9695-43D7-89F4-DD5DF1578FC2}" destId="{D2AC919E-6A62-584F-BC6D-1E83923F19DD}" srcOrd="0" destOrd="0" presId="urn:microsoft.com/office/officeart/2005/8/layout/vProcess5"/>
    <dgm:cxn modelId="{7EF50369-BC55-49D9-A98A-3018C7A28D9E}" srcId="{1664DF67-9695-43D7-89F4-DD5DF1578FC2}" destId="{F7EA1716-E26C-4011-9E71-09FC4D5C29AB}" srcOrd="1" destOrd="0" parTransId="{5AC97DBE-00EA-4233-BA45-7DBFBEE42ECF}" sibTransId="{57CDB24E-0118-4406-95F6-2FEFC0403A4F}"/>
    <dgm:cxn modelId="{EB1549CF-F473-184B-BF93-456514C94AEC}" type="presOf" srcId="{DBC1CD2D-BE1F-4A8F-9435-20DB59ADA405}" destId="{8C6C2EEB-03A7-FE47-B528-9FD7928A77C1}" srcOrd="0" destOrd="0" presId="urn:microsoft.com/office/officeart/2005/8/layout/vProcess5"/>
    <dgm:cxn modelId="{B1A48949-7C52-8F46-9580-79F272FC653B}" type="presOf" srcId="{F7EA1716-E26C-4011-9E71-09FC4D5C29AB}" destId="{B7E0F823-1095-C048-8ECD-B67FCD80650A}" srcOrd="1" destOrd="0" presId="urn:microsoft.com/office/officeart/2005/8/layout/vProcess5"/>
    <dgm:cxn modelId="{13BFBC34-33D4-D64A-BF2E-A484CDEDA20A}" type="presOf" srcId="{1AF39566-98D9-4391-BB01-C387510D9711}" destId="{C03A1E89-EEA9-364C-BDD6-675E689DB284}" srcOrd="0" destOrd="0" presId="urn:microsoft.com/office/officeart/2005/8/layout/vProcess5"/>
    <dgm:cxn modelId="{3EFB16D4-2EC6-4D48-B084-9B88E34CF498}" srcId="{1664DF67-9695-43D7-89F4-DD5DF1578FC2}" destId="{DBC1CD2D-BE1F-4A8F-9435-20DB59ADA405}" srcOrd="3" destOrd="0" parTransId="{87AA5C77-FC13-4791-8561-C8446E6C6439}" sibTransId="{74087DB8-2C7C-49AB-A3BA-89CFCDFCD0CB}"/>
    <dgm:cxn modelId="{8D0D2A51-DB2D-8243-B442-794004EB9810}" type="presOf" srcId="{140E6A5C-A524-44FA-B27E-CD393CE1DBBD}" destId="{D40CE7E6-634C-4A4F-A29A-DB72726BC53B}" srcOrd="1" destOrd="0" presId="urn:microsoft.com/office/officeart/2005/8/layout/vProcess5"/>
    <dgm:cxn modelId="{A2BE531A-126D-D447-ACBB-1A7DE4808F50}" type="presParOf" srcId="{D2AC919E-6A62-584F-BC6D-1E83923F19DD}" destId="{DD415ADC-C1A1-B04C-B413-EB5C51274CFA}" srcOrd="0" destOrd="0" presId="urn:microsoft.com/office/officeart/2005/8/layout/vProcess5"/>
    <dgm:cxn modelId="{DBDCC799-6A34-3946-80DD-A8B65DCA2E07}" type="presParOf" srcId="{D2AC919E-6A62-584F-BC6D-1E83923F19DD}" destId="{DBA903E5-82D7-484A-97B7-F76280BEFA0A}" srcOrd="1" destOrd="0" presId="urn:microsoft.com/office/officeart/2005/8/layout/vProcess5"/>
    <dgm:cxn modelId="{F49DCF69-4EE0-B046-9CDF-AD5CB78F3EF7}" type="presParOf" srcId="{D2AC919E-6A62-584F-BC6D-1E83923F19DD}" destId="{DCBE0FD6-97B6-8843-B673-A6954FD79299}" srcOrd="2" destOrd="0" presId="urn:microsoft.com/office/officeart/2005/8/layout/vProcess5"/>
    <dgm:cxn modelId="{19375250-FE51-8946-AFD7-ABD56A22C37A}" type="presParOf" srcId="{D2AC919E-6A62-584F-BC6D-1E83923F19DD}" destId="{C03A1E89-EEA9-364C-BDD6-675E689DB284}" srcOrd="3" destOrd="0" presId="urn:microsoft.com/office/officeart/2005/8/layout/vProcess5"/>
    <dgm:cxn modelId="{C3D0BBF1-B6D2-9246-BCE8-10686E277B4F}" type="presParOf" srcId="{D2AC919E-6A62-584F-BC6D-1E83923F19DD}" destId="{8C6C2EEB-03A7-FE47-B528-9FD7928A77C1}" srcOrd="4" destOrd="0" presId="urn:microsoft.com/office/officeart/2005/8/layout/vProcess5"/>
    <dgm:cxn modelId="{8EE2770C-3175-5842-9C3A-9C54AF953C56}" type="presParOf" srcId="{D2AC919E-6A62-584F-BC6D-1E83923F19DD}" destId="{A4301A0E-10CA-014A-BF55-806EC7283235}" srcOrd="5" destOrd="0" presId="urn:microsoft.com/office/officeart/2005/8/layout/vProcess5"/>
    <dgm:cxn modelId="{DCC2FB3C-727C-8E4A-83F1-B05CA781CAA2}" type="presParOf" srcId="{D2AC919E-6A62-584F-BC6D-1E83923F19DD}" destId="{B691E634-3431-F04E-A99C-D9234C68FD3F}" srcOrd="6" destOrd="0" presId="urn:microsoft.com/office/officeart/2005/8/layout/vProcess5"/>
    <dgm:cxn modelId="{94DD73EF-7108-024A-B745-023DB0FBE90B}" type="presParOf" srcId="{D2AC919E-6A62-584F-BC6D-1E83923F19DD}" destId="{E17266A2-1BCB-7D4C-906E-6783DF74C22C}" srcOrd="7" destOrd="0" presId="urn:microsoft.com/office/officeart/2005/8/layout/vProcess5"/>
    <dgm:cxn modelId="{DA4376AA-2F81-B044-870B-6675C1927E7E}" type="presParOf" srcId="{D2AC919E-6A62-584F-BC6D-1E83923F19DD}" destId="{D40CE7E6-634C-4A4F-A29A-DB72726BC53B}" srcOrd="8" destOrd="0" presId="urn:microsoft.com/office/officeart/2005/8/layout/vProcess5"/>
    <dgm:cxn modelId="{6C365D8F-23CB-2E4A-9250-DFC160985C12}" type="presParOf" srcId="{D2AC919E-6A62-584F-BC6D-1E83923F19DD}" destId="{B7E0F823-1095-C048-8ECD-B67FCD80650A}" srcOrd="9" destOrd="0" presId="urn:microsoft.com/office/officeart/2005/8/layout/vProcess5"/>
    <dgm:cxn modelId="{2744CB98-C638-4A49-B959-B8D6C77A3845}" type="presParOf" srcId="{D2AC919E-6A62-584F-BC6D-1E83923F19DD}" destId="{EB65BC60-2F6F-7840-96A0-B6FF07675D95}" srcOrd="10" destOrd="0" presId="urn:microsoft.com/office/officeart/2005/8/layout/vProcess5"/>
    <dgm:cxn modelId="{17131E10-DC6D-2E4C-B79A-B0808108558D}" type="presParOf" srcId="{D2AC919E-6A62-584F-BC6D-1E83923F19DD}" destId="{202B04E9-4244-804C-B6C3-87EED31DA2E1}"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903E5-82D7-484A-97B7-F76280BEFA0A}">
      <dsp:nvSpPr>
        <dsp:cNvPr id="0" name=""/>
        <dsp:cNvSpPr/>
      </dsp:nvSpPr>
      <dsp:spPr>
        <a:xfrm>
          <a:off x="0" y="16809"/>
          <a:ext cx="6772048" cy="44329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1.Dev Environments  </a:t>
          </a:r>
          <a:r>
            <a:rPr lang="en-US" sz="2400" kern="1200" dirty="0">
              <a:sym typeface="Wingdings" panose="05000000000000000000" pitchFamily="2" charset="2"/>
            </a:rPr>
            <a:t></a:t>
          </a:r>
          <a:r>
            <a:rPr lang="en-US" sz="2400" kern="1200" dirty="0"/>
            <a:t> developer work </a:t>
          </a:r>
        </a:p>
      </dsp:txBody>
      <dsp:txXfrm>
        <a:off x="12984" y="29793"/>
        <a:ext cx="6256240" cy="417325"/>
      </dsp:txXfrm>
    </dsp:sp>
    <dsp:sp modelId="{DCBE0FD6-97B6-8843-B673-A6954FD79299}">
      <dsp:nvSpPr>
        <dsp:cNvPr id="0" name=""/>
        <dsp:cNvSpPr/>
      </dsp:nvSpPr>
      <dsp:spPr>
        <a:xfrm>
          <a:off x="567159" y="523892"/>
          <a:ext cx="6772048" cy="44329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2.QA Environments  </a:t>
          </a:r>
          <a:r>
            <a:rPr lang="en-US" sz="1900" kern="1200" dirty="0">
              <a:sym typeface="Wingdings" panose="05000000000000000000" pitchFamily="2" charset="2"/>
            </a:rPr>
            <a:t></a:t>
          </a:r>
          <a:r>
            <a:rPr lang="en-US" sz="1900" kern="1200" dirty="0"/>
            <a:t> SDET and manual tester work</a:t>
          </a:r>
        </a:p>
      </dsp:txBody>
      <dsp:txXfrm>
        <a:off x="580143" y="536876"/>
        <a:ext cx="5890780" cy="417325"/>
      </dsp:txXfrm>
    </dsp:sp>
    <dsp:sp modelId="{C03A1E89-EEA9-364C-BDD6-675E689DB284}">
      <dsp:nvSpPr>
        <dsp:cNvPr id="0" name=""/>
        <dsp:cNvSpPr/>
      </dsp:nvSpPr>
      <dsp:spPr>
        <a:xfrm>
          <a:off x="1125852" y="1047784"/>
          <a:ext cx="6772048" cy="44329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3. Stating/ pre-production Environments </a:t>
          </a:r>
          <a:r>
            <a:rPr lang="en-US" sz="1900" kern="1200" dirty="0">
              <a:sym typeface="Wingdings" panose="05000000000000000000" pitchFamily="2" charset="2"/>
            </a:rPr>
            <a:t></a:t>
          </a:r>
          <a:r>
            <a:rPr lang="en-US" sz="1900" kern="1200" dirty="0"/>
            <a:t> regression test</a:t>
          </a:r>
        </a:p>
      </dsp:txBody>
      <dsp:txXfrm>
        <a:off x="1138836" y="1060768"/>
        <a:ext cx="5899245" cy="417325"/>
      </dsp:txXfrm>
    </dsp:sp>
    <dsp:sp modelId="{8C6C2EEB-03A7-FE47-B528-9FD7928A77C1}">
      <dsp:nvSpPr>
        <dsp:cNvPr id="0" name=""/>
        <dsp:cNvSpPr/>
      </dsp:nvSpPr>
      <dsp:spPr>
        <a:xfrm>
          <a:off x="1693011" y="1563271"/>
          <a:ext cx="6772048" cy="443293"/>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4. Production Environments </a:t>
          </a:r>
          <a:r>
            <a:rPr lang="en-US" sz="1900" kern="1200" dirty="0">
              <a:sym typeface="Wingdings" panose="05000000000000000000" pitchFamily="2" charset="2"/>
            </a:rPr>
            <a:t></a:t>
          </a:r>
          <a:r>
            <a:rPr lang="en-US" sz="1900" kern="1200" dirty="0"/>
            <a:t> real user use</a:t>
          </a:r>
        </a:p>
      </dsp:txBody>
      <dsp:txXfrm>
        <a:off x="1705995" y="1576255"/>
        <a:ext cx="5890780" cy="417325"/>
      </dsp:txXfrm>
    </dsp:sp>
    <dsp:sp modelId="{A4301A0E-10CA-014A-BF55-806EC7283235}">
      <dsp:nvSpPr>
        <dsp:cNvPr id="0" name=""/>
        <dsp:cNvSpPr/>
      </dsp:nvSpPr>
      <dsp:spPr>
        <a:xfrm>
          <a:off x="6483907" y="339522"/>
          <a:ext cx="288140" cy="288140"/>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a:p>
      </dsp:txBody>
      <dsp:txXfrm>
        <a:off x="6548739" y="339522"/>
        <a:ext cx="158477" cy="216825"/>
      </dsp:txXfrm>
    </dsp:sp>
    <dsp:sp modelId="{B691E634-3431-F04E-A99C-D9234C68FD3F}">
      <dsp:nvSpPr>
        <dsp:cNvPr id="0" name=""/>
        <dsp:cNvSpPr/>
      </dsp:nvSpPr>
      <dsp:spPr>
        <a:xfrm>
          <a:off x="7051066" y="863414"/>
          <a:ext cx="288140" cy="288140"/>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a:p>
      </dsp:txBody>
      <dsp:txXfrm>
        <a:off x="7115898" y="863414"/>
        <a:ext cx="158477" cy="216825"/>
      </dsp:txXfrm>
    </dsp:sp>
    <dsp:sp modelId="{E17266A2-1BCB-7D4C-906E-6783DF74C22C}">
      <dsp:nvSpPr>
        <dsp:cNvPr id="0" name=""/>
        <dsp:cNvSpPr/>
      </dsp:nvSpPr>
      <dsp:spPr>
        <a:xfrm>
          <a:off x="7609760" y="1387306"/>
          <a:ext cx="288140" cy="288140"/>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a:p>
      </dsp:txBody>
      <dsp:txXfrm>
        <a:off x="7674592" y="1387306"/>
        <a:ext cx="158477" cy="21682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B1F7B-22CE-1B42-AA25-4D6EB6016751}" type="datetimeFigureOut">
              <a:rPr lang="en-US" smtClean="0"/>
              <a:t>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C86A2-AD5D-2746-8C7C-630D8ED63892}" type="slidenum">
              <a:rPr lang="en-US" smtClean="0"/>
              <a:t>‹#›</a:t>
            </a:fld>
            <a:endParaRPr lang="en-US"/>
          </a:p>
        </p:txBody>
      </p:sp>
    </p:spTree>
    <p:extLst>
      <p:ext uri="{BB962C8B-B14F-4D97-AF65-F5344CB8AC3E}">
        <p14:creationId xmlns:p14="http://schemas.microsoft.com/office/powerpoint/2010/main" val="245760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C86A2-AD5D-2746-8C7C-630D8ED63892}" type="slidenum">
              <a:rPr lang="en-US" smtClean="0"/>
              <a:t>1</a:t>
            </a:fld>
            <a:endParaRPr lang="en-US"/>
          </a:p>
        </p:txBody>
      </p:sp>
    </p:spTree>
    <p:extLst>
      <p:ext uri="{BB962C8B-B14F-4D97-AF65-F5344CB8AC3E}">
        <p14:creationId xmlns:p14="http://schemas.microsoft.com/office/powerpoint/2010/main" val="1135455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C86A2-AD5D-2746-8C7C-630D8ED63892}" type="slidenum">
              <a:rPr lang="en-US" smtClean="0"/>
              <a:t>13</a:t>
            </a:fld>
            <a:endParaRPr lang="en-US"/>
          </a:p>
        </p:txBody>
      </p:sp>
    </p:spTree>
    <p:extLst>
      <p:ext uri="{BB962C8B-B14F-4D97-AF65-F5344CB8AC3E}">
        <p14:creationId xmlns:p14="http://schemas.microsoft.com/office/powerpoint/2010/main" val="2741054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C86A2-AD5D-2746-8C7C-630D8ED63892}" type="slidenum">
              <a:rPr lang="en-US" smtClean="0"/>
              <a:t>165</a:t>
            </a:fld>
            <a:endParaRPr lang="en-US"/>
          </a:p>
        </p:txBody>
      </p:sp>
    </p:spTree>
    <p:extLst>
      <p:ext uri="{BB962C8B-B14F-4D97-AF65-F5344CB8AC3E}">
        <p14:creationId xmlns:p14="http://schemas.microsoft.com/office/powerpoint/2010/main" val="32156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C86A2-AD5D-2746-8C7C-630D8ED63892}" type="slidenum">
              <a:rPr lang="en-US" smtClean="0"/>
              <a:t>2</a:t>
            </a:fld>
            <a:endParaRPr lang="en-US"/>
          </a:p>
        </p:txBody>
      </p:sp>
    </p:spTree>
    <p:extLst>
      <p:ext uri="{BB962C8B-B14F-4D97-AF65-F5344CB8AC3E}">
        <p14:creationId xmlns:p14="http://schemas.microsoft.com/office/powerpoint/2010/main" val="2425525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C86A2-AD5D-2746-8C7C-630D8ED63892}" type="slidenum">
              <a:rPr lang="en-US" smtClean="0"/>
              <a:t>3</a:t>
            </a:fld>
            <a:endParaRPr lang="en-US"/>
          </a:p>
        </p:txBody>
      </p:sp>
    </p:spTree>
    <p:extLst>
      <p:ext uri="{BB962C8B-B14F-4D97-AF65-F5344CB8AC3E}">
        <p14:creationId xmlns:p14="http://schemas.microsoft.com/office/powerpoint/2010/main" val="375453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C86A2-AD5D-2746-8C7C-630D8ED63892}" type="slidenum">
              <a:rPr lang="en-US" smtClean="0"/>
              <a:t>4</a:t>
            </a:fld>
            <a:endParaRPr lang="en-US"/>
          </a:p>
        </p:txBody>
      </p:sp>
    </p:spTree>
    <p:extLst>
      <p:ext uri="{BB962C8B-B14F-4D97-AF65-F5344CB8AC3E}">
        <p14:creationId xmlns:p14="http://schemas.microsoft.com/office/powerpoint/2010/main" val="139325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C86A2-AD5D-2746-8C7C-630D8ED63892}" type="slidenum">
              <a:rPr lang="en-US" smtClean="0"/>
              <a:t>5</a:t>
            </a:fld>
            <a:endParaRPr lang="en-US"/>
          </a:p>
        </p:txBody>
      </p:sp>
    </p:spTree>
    <p:extLst>
      <p:ext uri="{BB962C8B-B14F-4D97-AF65-F5344CB8AC3E}">
        <p14:creationId xmlns:p14="http://schemas.microsoft.com/office/powerpoint/2010/main" val="19697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C86A2-AD5D-2746-8C7C-630D8ED63892}" type="slidenum">
              <a:rPr lang="en-US" smtClean="0"/>
              <a:t>6</a:t>
            </a:fld>
            <a:endParaRPr lang="en-US"/>
          </a:p>
        </p:txBody>
      </p:sp>
    </p:spTree>
    <p:extLst>
      <p:ext uri="{BB962C8B-B14F-4D97-AF65-F5344CB8AC3E}">
        <p14:creationId xmlns:p14="http://schemas.microsoft.com/office/powerpoint/2010/main" val="1926178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C86A2-AD5D-2746-8C7C-630D8ED63892}" type="slidenum">
              <a:rPr lang="en-US" smtClean="0"/>
              <a:t>8</a:t>
            </a:fld>
            <a:endParaRPr lang="en-US"/>
          </a:p>
        </p:txBody>
      </p:sp>
    </p:spTree>
    <p:extLst>
      <p:ext uri="{BB962C8B-B14F-4D97-AF65-F5344CB8AC3E}">
        <p14:creationId xmlns:p14="http://schemas.microsoft.com/office/powerpoint/2010/main" val="259107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C86A2-AD5D-2746-8C7C-630D8ED63892}" type="slidenum">
              <a:rPr lang="en-US" smtClean="0"/>
              <a:t>9</a:t>
            </a:fld>
            <a:endParaRPr lang="en-US"/>
          </a:p>
        </p:txBody>
      </p:sp>
    </p:spTree>
    <p:extLst>
      <p:ext uri="{BB962C8B-B14F-4D97-AF65-F5344CB8AC3E}">
        <p14:creationId xmlns:p14="http://schemas.microsoft.com/office/powerpoint/2010/main" val="244472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C86A2-AD5D-2746-8C7C-630D8ED63892}" type="slidenum">
              <a:rPr lang="en-US" smtClean="0"/>
              <a:t>12</a:t>
            </a:fld>
            <a:endParaRPr lang="en-US"/>
          </a:p>
        </p:txBody>
      </p:sp>
    </p:spTree>
    <p:extLst>
      <p:ext uri="{BB962C8B-B14F-4D97-AF65-F5344CB8AC3E}">
        <p14:creationId xmlns:p14="http://schemas.microsoft.com/office/powerpoint/2010/main" val="2576740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5E2D-9BC3-FA41-B8CD-538A354672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65E34B-4EFD-954D-B781-64C87CAEB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D0D216-792C-6A4A-A0C5-02FA48808374}"/>
              </a:ext>
            </a:extLst>
          </p:cNvPr>
          <p:cNvSpPr>
            <a:spLocks noGrp="1"/>
          </p:cNvSpPr>
          <p:nvPr>
            <p:ph type="dt" sz="half" idx="10"/>
          </p:nvPr>
        </p:nvSpPr>
        <p:spPr/>
        <p:txBody>
          <a:bodyPr/>
          <a:lstStyle/>
          <a:p>
            <a:fld id="{5632DE6D-A2FA-A646-B2C6-101B40F1BF87}" type="datetimeFigureOut">
              <a:rPr lang="en-US" smtClean="0"/>
              <a:t>1/7/2020</a:t>
            </a:fld>
            <a:endParaRPr lang="en-US"/>
          </a:p>
        </p:txBody>
      </p:sp>
      <p:sp>
        <p:nvSpPr>
          <p:cNvPr id="5" name="Footer Placeholder 4">
            <a:extLst>
              <a:ext uri="{FF2B5EF4-FFF2-40B4-BE49-F238E27FC236}">
                <a16:creationId xmlns:a16="http://schemas.microsoft.com/office/drawing/2014/main" id="{6DABB73F-09F0-3941-855E-4F04C6BA6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2DC2D-7E76-D346-93BA-DF9299C5D17C}"/>
              </a:ext>
            </a:extLst>
          </p:cNvPr>
          <p:cNvSpPr>
            <a:spLocks noGrp="1"/>
          </p:cNvSpPr>
          <p:nvPr>
            <p:ph type="sldNum" sz="quarter" idx="12"/>
          </p:nvPr>
        </p:nvSpPr>
        <p:spPr/>
        <p:txBody>
          <a:bodyPr/>
          <a:lstStyle/>
          <a:p>
            <a:fld id="{EAB07E6B-A93F-2946-9FBD-DDD66B0743ED}" type="slidenum">
              <a:rPr lang="en-US" smtClean="0"/>
              <a:t>‹#›</a:t>
            </a:fld>
            <a:endParaRPr lang="en-US"/>
          </a:p>
        </p:txBody>
      </p:sp>
    </p:spTree>
    <p:extLst>
      <p:ext uri="{BB962C8B-B14F-4D97-AF65-F5344CB8AC3E}">
        <p14:creationId xmlns:p14="http://schemas.microsoft.com/office/powerpoint/2010/main" val="1319708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B46D-9393-464A-9615-E2311CD87A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C4572-1F9F-7542-BF5F-91A67BB0B5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BCF34-A463-C946-8FE6-554ADBC48EEA}"/>
              </a:ext>
            </a:extLst>
          </p:cNvPr>
          <p:cNvSpPr>
            <a:spLocks noGrp="1"/>
          </p:cNvSpPr>
          <p:nvPr>
            <p:ph type="dt" sz="half" idx="10"/>
          </p:nvPr>
        </p:nvSpPr>
        <p:spPr/>
        <p:txBody>
          <a:bodyPr/>
          <a:lstStyle/>
          <a:p>
            <a:fld id="{5632DE6D-A2FA-A646-B2C6-101B40F1BF87}" type="datetimeFigureOut">
              <a:rPr lang="en-US" smtClean="0"/>
              <a:t>1/7/2020</a:t>
            </a:fld>
            <a:endParaRPr lang="en-US"/>
          </a:p>
        </p:txBody>
      </p:sp>
      <p:sp>
        <p:nvSpPr>
          <p:cNvPr id="5" name="Footer Placeholder 4">
            <a:extLst>
              <a:ext uri="{FF2B5EF4-FFF2-40B4-BE49-F238E27FC236}">
                <a16:creationId xmlns:a16="http://schemas.microsoft.com/office/drawing/2014/main" id="{D324B423-F5D6-1B40-A0FF-E1586AC2C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F2F6C-9E8A-1B4C-863C-315C104378DD}"/>
              </a:ext>
            </a:extLst>
          </p:cNvPr>
          <p:cNvSpPr>
            <a:spLocks noGrp="1"/>
          </p:cNvSpPr>
          <p:nvPr>
            <p:ph type="sldNum" sz="quarter" idx="12"/>
          </p:nvPr>
        </p:nvSpPr>
        <p:spPr/>
        <p:txBody>
          <a:bodyPr/>
          <a:lstStyle/>
          <a:p>
            <a:fld id="{EAB07E6B-A93F-2946-9FBD-DDD66B0743ED}" type="slidenum">
              <a:rPr lang="en-US" smtClean="0"/>
              <a:t>‹#›</a:t>
            </a:fld>
            <a:endParaRPr lang="en-US"/>
          </a:p>
        </p:txBody>
      </p:sp>
    </p:spTree>
    <p:extLst>
      <p:ext uri="{BB962C8B-B14F-4D97-AF65-F5344CB8AC3E}">
        <p14:creationId xmlns:p14="http://schemas.microsoft.com/office/powerpoint/2010/main" val="351516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AEB88D-029B-A348-986D-A17B087775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5CC8B8-35C8-1946-B4BA-496C57FD60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D4AD5-EC1A-154B-B8EF-1354DEF7633F}"/>
              </a:ext>
            </a:extLst>
          </p:cNvPr>
          <p:cNvSpPr>
            <a:spLocks noGrp="1"/>
          </p:cNvSpPr>
          <p:nvPr>
            <p:ph type="dt" sz="half" idx="10"/>
          </p:nvPr>
        </p:nvSpPr>
        <p:spPr/>
        <p:txBody>
          <a:bodyPr/>
          <a:lstStyle/>
          <a:p>
            <a:fld id="{5632DE6D-A2FA-A646-B2C6-101B40F1BF87}" type="datetimeFigureOut">
              <a:rPr lang="en-US" smtClean="0"/>
              <a:t>1/7/2020</a:t>
            </a:fld>
            <a:endParaRPr lang="en-US"/>
          </a:p>
        </p:txBody>
      </p:sp>
      <p:sp>
        <p:nvSpPr>
          <p:cNvPr id="5" name="Footer Placeholder 4">
            <a:extLst>
              <a:ext uri="{FF2B5EF4-FFF2-40B4-BE49-F238E27FC236}">
                <a16:creationId xmlns:a16="http://schemas.microsoft.com/office/drawing/2014/main" id="{7CE174B6-E319-4A4C-A09D-CF75E7812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F9757-2E9E-9048-8C28-237BB1954D0A}"/>
              </a:ext>
            </a:extLst>
          </p:cNvPr>
          <p:cNvSpPr>
            <a:spLocks noGrp="1"/>
          </p:cNvSpPr>
          <p:nvPr>
            <p:ph type="sldNum" sz="quarter" idx="12"/>
          </p:nvPr>
        </p:nvSpPr>
        <p:spPr/>
        <p:txBody>
          <a:bodyPr/>
          <a:lstStyle/>
          <a:p>
            <a:fld id="{EAB07E6B-A93F-2946-9FBD-DDD66B0743ED}" type="slidenum">
              <a:rPr lang="en-US" smtClean="0"/>
              <a:t>‹#›</a:t>
            </a:fld>
            <a:endParaRPr lang="en-US"/>
          </a:p>
        </p:txBody>
      </p:sp>
    </p:spTree>
    <p:extLst>
      <p:ext uri="{BB962C8B-B14F-4D97-AF65-F5344CB8AC3E}">
        <p14:creationId xmlns:p14="http://schemas.microsoft.com/office/powerpoint/2010/main" val="261450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BC0E-904B-C741-A11E-B66CEC80F3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DFA42A-C375-F54F-A1CB-BF8FF70006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E8B97-7369-6942-B0F7-56A6B0242E42}"/>
              </a:ext>
            </a:extLst>
          </p:cNvPr>
          <p:cNvSpPr>
            <a:spLocks noGrp="1"/>
          </p:cNvSpPr>
          <p:nvPr>
            <p:ph type="dt" sz="half" idx="10"/>
          </p:nvPr>
        </p:nvSpPr>
        <p:spPr/>
        <p:txBody>
          <a:bodyPr/>
          <a:lstStyle/>
          <a:p>
            <a:fld id="{5632DE6D-A2FA-A646-B2C6-101B40F1BF87}" type="datetimeFigureOut">
              <a:rPr lang="en-US" smtClean="0"/>
              <a:t>1/7/2020</a:t>
            </a:fld>
            <a:endParaRPr lang="en-US"/>
          </a:p>
        </p:txBody>
      </p:sp>
      <p:sp>
        <p:nvSpPr>
          <p:cNvPr id="5" name="Footer Placeholder 4">
            <a:extLst>
              <a:ext uri="{FF2B5EF4-FFF2-40B4-BE49-F238E27FC236}">
                <a16:creationId xmlns:a16="http://schemas.microsoft.com/office/drawing/2014/main" id="{5EBC338A-9B04-7442-98F5-A84DA1907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0E34E-8E4F-B743-862E-4FBD26F4B7BD}"/>
              </a:ext>
            </a:extLst>
          </p:cNvPr>
          <p:cNvSpPr>
            <a:spLocks noGrp="1"/>
          </p:cNvSpPr>
          <p:nvPr>
            <p:ph type="sldNum" sz="quarter" idx="12"/>
          </p:nvPr>
        </p:nvSpPr>
        <p:spPr/>
        <p:txBody>
          <a:bodyPr/>
          <a:lstStyle/>
          <a:p>
            <a:fld id="{EAB07E6B-A93F-2946-9FBD-DDD66B0743ED}" type="slidenum">
              <a:rPr lang="en-US" smtClean="0"/>
              <a:t>‹#›</a:t>
            </a:fld>
            <a:endParaRPr lang="en-US"/>
          </a:p>
        </p:txBody>
      </p:sp>
    </p:spTree>
    <p:extLst>
      <p:ext uri="{BB962C8B-B14F-4D97-AF65-F5344CB8AC3E}">
        <p14:creationId xmlns:p14="http://schemas.microsoft.com/office/powerpoint/2010/main" val="289273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688C-CBF6-DF40-8715-7213CB07B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1D5AB9-6C8A-8D4B-9F8B-595219E10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D64958-AEE2-EC49-9E9B-DF79C4D80CAD}"/>
              </a:ext>
            </a:extLst>
          </p:cNvPr>
          <p:cNvSpPr>
            <a:spLocks noGrp="1"/>
          </p:cNvSpPr>
          <p:nvPr>
            <p:ph type="dt" sz="half" idx="10"/>
          </p:nvPr>
        </p:nvSpPr>
        <p:spPr/>
        <p:txBody>
          <a:bodyPr/>
          <a:lstStyle/>
          <a:p>
            <a:fld id="{5632DE6D-A2FA-A646-B2C6-101B40F1BF87}" type="datetimeFigureOut">
              <a:rPr lang="en-US" smtClean="0"/>
              <a:t>1/7/2020</a:t>
            </a:fld>
            <a:endParaRPr lang="en-US"/>
          </a:p>
        </p:txBody>
      </p:sp>
      <p:sp>
        <p:nvSpPr>
          <p:cNvPr id="5" name="Footer Placeholder 4">
            <a:extLst>
              <a:ext uri="{FF2B5EF4-FFF2-40B4-BE49-F238E27FC236}">
                <a16:creationId xmlns:a16="http://schemas.microsoft.com/office/drawing/2014/main" id="{5F37DF42-6D50-E748-9DA8-3DBE06348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47E85-E4F3-3647-B3EC-9EA1882672C1}"/>
              </a:ext>
            </a:extLst>
          </p:cNvPr>
          <p:cNvSpPr>
            <a:spLocks noGrp="1"/>
          </p:cNvSpPr>
          <p:nvPr>
            <p:ph type="sldNum" sz="quarter" idx="12"/>
          </p:nvPr>
        </p:nvSpPr>
        <p:spPr/>
        <p:txBody>
          <a:bodyPr/>
          <a:lstStyle/>
          <a:p>
            <a:fld id="{EAB07E6B-A93F-2946-9FBD-DDD66B0743ED}" type="slidenum">
              <a:rPr lang="en-US" smtClean="0"/>
              <a:t>‹#›</a:t>
            </a:fld>
            <a:endParaRPr lang="en-US"/>
          </a:p>
        </p:txBody>
      </p:sp>
    </p:spTree>
    <p:extLst>
      <p:ext uri="{BB962C8B-B14F-4D97-AF65-F5344CB8AC3E}">
        <p14:creationId xmlns:p14="http://schemas.microsoft.com/office/powerpoint/2010/main" val="71751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1C0F-9A57-374D-8BD9-1917615B2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1B1F53-BA20-024A-9780-8B5A6F43F8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E8042D-ABC7-5044-926B-31463D42E0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C1C475-88D2-BC46-A128-A2CF2EDDE92A}"/>
              </a:ext>
            </a:extLst>
          </p:cNvPr>
          <p:cNvSpPr>
            <a:spLocks noGrp="1"/>
          </p:cNvSpPr>
          <p:nvPr>
            <p:ph type="dt" sz="half" idx="10"/>
          </p:nvPr>
        </p:nvSpPr>
        <p:spPr/>
        <p:txBody>
          <a:bodyPr/>
          <a:lstStyle/>
          <a:p>
            <a:fld id="{5632DE6D-A2FA-A646-B2C6-101B40F1BF87}" type="datetimeFigureOut">
              <a:rPr lang="en-US" smtClean="0"/>
              <a:t>1/7/2020</a:t>
            </a:fld>
            <a:endParaRPr lang="en-US"/>
          </a:p>
        </p:txBody>
      </p:sp>
      <p:sp>
        <p:nvSpPr>
          <p:cNvPr id="6" name="Footer Placeholder 5">
            <a:extLst>
              <a:ext uri="{FF2B5EF4-FFF2-40B4-BE49-F238E27FC236}">
                <a16:creationId xmlns:a16="http://schemas.microsoft.com/office/drawing/2014/main" id="{DC79745C-ADEB-2448-8A6C-09CB97A14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DA351-226E-784C-B267-FD3C0EFB44BC}"/>
              </a:ext>
            </a:extLst>
          </p:cNvPr>
          <p:cNvSpPr>
            <a:spLocks noGrp="1"/>
          </p:cNvSpPr>
          <p:nvPr>
            <p:ph type="sldNum" sz="quarter" idx="12"/>
          </p:nvPr>
        </p:nvSpPr>
        <p:spPr/>
        <p:txBody>
          <a:bodyPr/>
          <a:lstStyle/>
          <a:p>
            <a:fld id="{EAB07E6B-A93F-2946-9FBD-DDD66B0743ED}" type="slidenum">
              <a:rPr lang="en-US" smtClean="0"/>
              <a:t>‹#›</a:t>
            </a:fld>
            <a:endParaRPr lang="en-US"/>
          </a:p>
        </p:txBody>
      </p:sp>
    </p:spTree>
    <p:extLst>
      <p:ext uri="{BB962C8B-B14F-4D97-AF65-F5344CB8AC3E}">
        <p14:creationId xmlns:p14="http://schemas.microsoft.com/office/powerpoint/2010/main" val="37423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8085-B9D0-234C-AE4B-F2E3D3EFD2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53C9F0-C387-1C42-AB19-2C917794B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5C1E5-7D10-AC43-A1CF-DD48EEEAE7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3F4F60-7311-5844-A948-FC1EBA6B4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EAE66-663A-F148-8F19-A9641D9E49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9FF73-D799-D94B-9F40-8F9601D4D99A}"/>
              </a:ext>
            </a:extLst>
          </p:cNvPr>
          <p:cNvSpPr>
            <a:spLocks noGrp="1"/>
          </p:cNvSpPr>
          <p:nvPr>
            <p:ph type="dt" sz="half" idx="10"/>
          </p:nvPr>
        </p:nvSpPr>
        <p:spPr/>
        <p:txBody>
          <a:bodyPr/>
          <a:lstStyle/>
          <a:p>
            <a:fld id="{5632DE6D-A2FA-A646-B2C6-101B40F1BF87}" type="datetimeFigureOut">
              <a:rPr lang="en-US" smtClean="0"/>
              <a:t>1/7/2020</a:t>
            </a:fld>
            <a:endParaRPr lang="en-US"/>
          </a:p>
        </p:txBody>
      </p:sp>
      <p:sp>
        <p:nvSpPr>
          <p:cNvPr id="8" name="Footer Placeholder 7">
            <a:extLst>
              <a:ext uri="{FF2B5EF4-FFF2-40B4-BE49-F238E27FC236}">
                <a16:creationId xmlns:a16="http://schemas.microsoft.com/office/drawing/2014/main" id="{0D58997E-F177-A04D-AB17-3C04C0F065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8C73F1-113C-8742-9F18-0D4B2FA17C31}"/>
              </a:ext>
            </a:extLst>
          </p:cNvPr>
          <p:cNvSpPr>
            <a:spLocks noGrp="1"/>
          </p:cNvSpPr>
          <p:nvPr>
            <p:ph type="sldNum" sz="quarter" idx="12"/>
          </p:nvPr>
        </p:nvSpPr>
        <p:spPr/>
        <p:txBody>
          <a:bodyPr/>
          <a:lstStyle/>
          <a:p>
            <a:fld id="{EAB07E6B-A93F-2946-9FBD-DDD66B0743ED}" type="slidenum">
              <a:rPr lang="en-US" smtClean="0"/>
              <a:t>‹#›</a:t>
            </a:fld>
            <a:endParaRPr lang="en-US"/>
          </a:p>
        </p:txBody>
      </p:sp>
    </p:spTree>
    <p:extLst>
      <p:ext uri="{BB962C8B-B14F-4D97-AF65-F5344CB8AC3E}">
        <p14:creationId xmlns:p14="http://schemas.microsoft.com/office/powerpoint/2010/main" val="239065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6445-83C8-F34C-AA65-8CD30A1ACB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0D26AA-4F70-BD40-80DA-8AE1DEC9E889}"/>
              </a:ext>
            </a:extLst>
          </p:cNvPr>
          <p:cNvSpPr>
            <a:spLocks noGrp="1"/>
          </p:cNvSpPr>
          <p:nvPr>
            <p:ph type="dt" sz="half" idx="10"/>
          </p:nvPr>
        </p:nvSpPr>
        <p:spPr/>
        <p:txBody>
          <a:bodyPr/>
          <a:lstStyle/>
          <a:p>
            <a:fld id="{5632DE6D-A2FA-A646-B2C6-101B40F1BF87}" type="datetimeFigureOut">
              <a:rPr lang="en-US" smtClean="0"/>
              <a:t>1/7/2020</a:t>
            </a:fld>
            <a:endParaRPr lang="en-US"/>
          </a:p>
        </p:txBody>
      </p:sp>
      <p:sp>
        <p:nvSpPr>
          <p:cNvPr id="4" name="Footer Placeholder 3">
            <a:extLst>
              <a:ext uri="{FF2B5EF4-FFF2-40B4-BE49-F238E27FC236}">
                <a16:creationId xmlns:a16="http://schemas.microsoft.com/office/drawing/2014/main" id="{E058F08B-43B7-2C4E-9926-C352B1302F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C5D626-72D8-E84E-B360-B5D4CEB922EB}"/>
              </a:ext>
            </a:extLst>
          </p:cNvPr>
          <p:cNvSpPr>
            <a:spLocks noGrp="1"/>
          </p:cNvSpPr>
          <p:nvPr>
            <p:ph type="sldNum" sz="quarter" idx="12"/>
          </p:nvPr>
        </p:nvSpPr>
        <p:spPr/>
        <p:txBody>
          <a:bodyPr/>
          <a:lstStyle/>
          <a:p>
            <a:fld id="{EAB07E6B-A93F-2946-9FBD-DDD66B0743ED}" type="slidenum">
              <a:rPr lang="en-US" smtClean="0"/>
              <a:t>‹#›</a:t>
            </a:fld>
            <a:endParaRPr lang="en-US"/>
          </a:p>
        </p:txBody>
      </p:sp>
    </p:spTree>
    <p:extLst>
      <p:ext uri="{BB962C8B-B14F-4D97-AF65-F5344CB8AC3E}">
        <p14:creationId xmlns:p14="http://schemas.microsoft.com/office/powerpoint/2010/main" val="91690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BAA5-217A-A748-995C-B6C91223309C}"/>
              </a:ext>
            </a:extLst>
          </p:cNvPr>
          <p:cNvSpPr>
            <a:spLocks noGrp="1"/>
          </p:cNvSpPr>
          <p:nvPr>
            <p:ph type="dt" sz="half" idx="10"/>
          </p:nvPr>
        </p:nvSpPr>
        <p:spPr/>
        <p:txBody>
          <a:bodyPr/>
          <a:lstStyle/>
          <a:p>
            <a:fld id="{5632DE6D-A2FA-A646-B2C6-101B40F1BF87}" type="datetimeFigureOut">
              <a:rPr lang="en-US" smtClean="0"/>
              <a:t>1/7/2020</a:t>
            </a:fld>
            <a:endParaRPr lang="en-US"/>
          </a:p>
        </p:txBody>
      </p:sp>
      <p:sp>
        <p:nvSpPr>
          <p:cNvPr id="3" name="Footer Placeholder 2">
            <a:extLst>
              <a:ext uri="{FF2B5EF4-FFF2-40B4-BE49-F238E27FC236}">
                <a16:creationId xmlns:a16="http://schemas.microsoft.com/office/drawing/2014/main" id="{0F947027-D8AF-BA41-B99E-3D6311F3A4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71B4C9-9A23-4C44-8707-A89BAD229D82}"/>
              </a:ext>
            </a:extLst>
          </p:cNvPr>
          <p:cNvSpPr>
            <a:spLocks noGrp="1"/>
          </p:cNvSpPr>
          <p:nvPr>
            <p:ph type="sldNum" sz="quarter" idx="12"/>
          </p:nvPr>
        </p:nvSpPr>
        <p:spPr/>
        <p:txBody>
          <a:bodyPr/>
          <a:lstStyle/>
          <a:p>
            <a:fld id="{EAB07E6B-A93F-2946-9FBD-DDD66B0743ED}" type="slidenum">
              <a:rPr lang="en-US" smtClean="0"/>
              <a:t>‹#›</a:t>
            </a:fld>
            <a:endParaRPr lang="en-US"/>
          </a:p>
        </p:txBody>
      </p:sp>
    </p:spTree>
    <p:extLst>
      <p:ext uri="{BB962C8B-B14F-4D97-AF65-F5344CB8AC3E}">
        <p14:creationId xmlns:p14="http://schemas.microsoft.com/office/powerpoint/2010/main" val="277307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184F-CAF3-2547-A826-1B07EE5884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1F9C5-B651-B344-AB6D-3D7621DFFE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1361A8-3766-394F-9F6A-9B39F7056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37886-982F-1C45-A299-F836EEF3980C}"/>
              </a:ext>
            </a:extLst>
          </p:cNvPr>
          <p:cNvSpPr>
            <a:spLocks noGrp="1"/>
          </p:cNvSpPr>
          <p:nvPr>
            <p:ph type="dt" sz="half" idx="10"/>
          </p:nvPr>
        </p:nvSpPr>
        <p:spPr/>
        <p:txBody>
          <a:bodyPr/>
          <a:lstStyle/>
          <a:p>
            <a:fld id="{5632DE6D-A2FA-A646-B2C6-101B40F1BF87}" type="datetimeFigureOut">
              <a:rPr lang="en-US" smtClean="0"/>
              <a:t>1/7/2020</a:t>
            </a:fld>
            <a:endParaRPr lang="en-US"/>
          </a:p>
        </p:txBody>
      </p:sp>
      <p:sp>
        <p:nvSpPr>
          <p:cNvPr id="6" name="Footer Placeholder 5">
            <a:extLst>
              <a:ext uri="{FF2B5EF4-FFF2-40B4-BE49-F238E27FC236}">
                <a16:creationId xmlns:a16="http://schemas.microsoft.com/office/drawing/2014/main" id="{5E54EB0F-F99C-0E42-9AE5-06FE420FE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8EE26-BFCB-2D48-B391-BFE2146318C8}"/>
              </a:ext>
            </a:extLst>
          </p:cNvPr>
          <p:cNvSpPr>
            <a:spLocks noGrp="1"/>
          </p:cNvSpPr>
          <p:nvPr>
            <p:ph type="sldNum" sz="quarter" idx="12"/>
          </p:nvPr>
        </p:nvSpPr>
        <p:spPr/>
        <p:txBody>
          <a:bodyPr/>
          <a:lstStyle/>
          <a:p>
            <a:fld id="{EAB07E6B-A93F-2946-9FBD-DDD66B0743ED}" type="slidenum">
              <a:rPr lang="en-US" smtClean="0"/>
              <a:t>‹#›</a:t>
            </a:fld>
            <a:endParaRPr lang="en-US"/>
          </a:p>
        </p:txBody>
      </p:sp>
    </p:spTree>
    <p:extLst>
      <p:ext uri="{BB962C8B-B14F-4D97-AF65-F5344CB8AC3E}">
        <p14:creationId xmlns:p14="http://schemas.microsoft.com/office/powerpoint/2010/main" val="76838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E81C-B1E7-6E45-809E-3B4C4D12E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8D0400-E9AE-3F42-AD0E-E39F33984C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4C0F70-32D2-314B-B738-9D1B2ED0C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3D03A-90F6-894F-A96C-F87BD19CEA06}"/>
              </a:ext>
            </a:extLst>
          </p:cNvPr>
          <p:cNvSpPr>
            <a:spLocks noGrp="1"/>
          </p:cNvSpPr>
          <p:nvPr>
            <p:ph type="dt" sz="half" idx="10"/>
          </p:nvPr>
        </p:nvSpPr>
        <p:spPr/>
        <p:txBody>
          <a:bodyPr/>
          <a:lstStyle/>
          <a:p>
            <a:fld id="{5632DE6D-A2FA-A646-B2C6-101B40F1BF87}" type="datetimeFigureOut">
              <a:rPr lang="en-US" smtClean="0"/>
              <a:t>1/7/2020</a:t>
            </a:fld>
            <a:endParaRPr lang="en-US"/>
          </a:p>
        </p:txBody>
      </p:sp>
      <p:sp>
        <p:nvSpPr>
          <p:cNvPr id="6" name="Footer Placeholder 5">
            <a:extLst>
              <a:ext uri="{FF2B5EF4-FFF2-40B4-BE49-F238E27FC236}">
                <a16:creationId xmlns:a16="http://schemas.microsoft.com/office/drawing/2014/main" id="{9D6766B8-2E95-AC45-A300-484FC1EBC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EBA28-03DE-4C4D-85E0-5E9A0862D56D}"/>
              </a:ext>
            </a:extLst>
          </p:cNvPr>
          <p:cNvSpPr>
            <a:spLocks noGrp="1"/>
          </p:cNvSpPr>
          <p:nvPr>
            <p:ph type="sldNum" sz="quarter" idx="12"/>
          </p:nvPr>
        </p:nvSpPr>
        <p:spPr/>
        <p:txBody>
          <a:bodyPr/>
          <a:lstStyle/>
          <a:p>
            <a:fld id="{EAB07E6B-A93F-2946-9FBD-DDD66B0743ED}" type="slidenum">
              <a:rPr lang="en-US" smtClean="0"/>
              <a:t>‹#›</a:t>
            </a:fld>
            <a:endParaRPr lang="en-US"/>
          </a:p>
        </p:txBody>
      </p:sp>
    </p:spTree>
    <p:extLst>
      <p:ext uri="{BB962C8B-B14F-4D97-AF65-F5344CB8AC3E}">
        <p14:creationId xmlns:p14="http://schemas.microsoft.com/office/powerpoint/2010/main" val="277739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6D8402-181E-DD4E-A9D5-BC4582BB7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8F5E43-91B7-9E46-B5B1-90212FB47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1B046-DFE9-874E-A4E9-8378A03D4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2DE6D-A2FA-A646-B2C6-101B40F1BF87}" type="datetimeFigureOut">
              <a:rPr lang="en-US" smtClean="0"/>
              <a:t>1/7/2020</a:t>
            </a:fld>
            <a:endParaRPr lang="en-US"/>
          </a:p>
        </p:txBody>
      </p:sp>
      <p:sp>
        <p:nvSpPr>
          <p:cNvPr id="5" name="Footer Placeholder 4">
            <a:extLst>
              <a:ext uri="{FF2B5EF4-FFF2-40B4-BE49-F238E27FC236}">
                <a16:creationId xmlns:a16="http://schemas.microsoft.com/office/drawing/2014/main" id="{125CB007-B4CE-8F4B-991B-AE8313DEF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6F2D5F-2884-6745-990D-1E9FAAFFA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07E6B-A93F-2946-9FBD-DDD66B0743ED}" type="slidenum">
              <a:rPr lang="en-US" smtClean="0"/>
              <a:t>‹#›</a:t>
            </a:fld>
            <a:endParaRPr lang="en-US"/>
          </a:p>
        </p:txBody>
      </p:sp>
    </p:spTree>
    <p:extLst>
      <p:ext uri="{BB962C8B-B14F-4D97-AF65-F5344CB8AC3E}">
        <p14:creationId xmlns:p14="http://schemas.microsoft.com/office/powerpoint/2010/main" val="417815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7.xml"/><Relationship Id="rId18" Type="http://schemas.openxmlformats.org/officeDocument/2006/relationships/image" Target="../media/image1.jpeg"/><Relationship Id="rId3" Type="http://schemas.openxmlformats.org/officeDocument/2006/relationships/slide" Target="slide2.xml"/><Relationship Id="rId7" Type="http://schemas.openxmlformats.org/officeDocument/2006/relationships/slide" Target="slide9.xml"/><Relationship Id="rId12" Type="http://schemas.openxmlformats.org/officeDocument/2006/relationships/slide" Target="slide5.xml"/><Relationship Id="rId17" Type="http://schemas.openxmlformats.org/officeDocument/2006/relationships/slide" Target="slide16.xml"/><Relationship Id="rId2" Type="http://schemas.openxmlformats.org/officeDocument/2006/relationships/notesSlide" Target="../notesSlides/notesSlide1.xml"/><Relationship Id="rId16"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4.xml"/><Relationship Id="rId5" Type="http://schemas.openxmlformats.org/officeDocument/2006/relationships/slide" Target="slide4.xml"/><Relationship Id="rId15" Type="http://schemas.openxmlformats.org/officeDocument/2006/relationships/slide" Target="slide13.xml"/><Relationship Id="rId10" Type="http://schemas.openxmlformats.org/officeDocument/2006/relationships/slide" Target="slide12.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0.xml"/></Relationships>
</file>

<file path=ppt/slides/_rels/slide10.xml.rels><?xml version="1.0" encoding="UTF-8" standalone="yes"?>
<Relationships xmlns="http://schemas.openxmlformats.org/package/2006/relationships"><Relationship Id="rId8" Type="http://schemas.openxmlformats.org/officeDocument/2006/relationships/slide" Target="slide192.xml"/><Relationship Id="rId13" Type="http://schemas.openxmlformats.org/officeDocument/2006/relationships/slide" Target="slide198.xml"/><Relationship Id="rId3" Type="http://schemas.openxmlformats.org/officeDocument/2006/relationships/slide" Target="slide188.xml"/><Relationship Id="rId7" Type="http://schemas.openxmlformats.org/officeDocument/2006/relationships/slide" Target="slide193.xml"/><Relationship Id="rId12" Type="http://schemas.openxmlformats.org/officeDocument/2006/relationships/slide" Target="slide197.xml"/><Relationship Id="rId2" Type="http://schemas.openxmlformats.org/officeDocument/2006/relationships/slide" Target="slide187.xml"/><Relationship Id="rId16" Type="http://schemas.openxmlformats.org/officeDocument/2006/relationships/slide" Target="slide202.xml"/><Relationship Id="rId1" Type="http://schemas.openxmlformats.org/officeDocument/2006/relationships/slideLayout" Target="../slideLayouts/slideLayout2.xml"/><Relationship Id="rId6" Type="http://schemas.openxmlformats.org/officeDocument/2006/relationships/slide" Target="slide191.xml"/><Relationship Id="rId11" Type="http://schemas.openxmlformats.org/officeDocument/2006/relationships/slide" Target="slide196.xml"/><Relationship Id="rId5" Type="http://schemas.openxmlformats.org/officeDocument/2006/relationships/slide" Target="slide190.xml"/><Relationship Id="rId15" Type="http://schemas.openxmlformats.org/officeDocument/2006/relationships/slide" Target="slide201.xml"/><Relationship Id="rId10" Type="http://schemas.openxmlformats.org/officeDocument/2006/relationships/slide" Target="slide195.xml"/><Relationship Id="rId4" Type="http://schemas.openxmlformats.org/officeDocument/2006/relationships/slide" Target="slide189.xml"/><Relationship Id="rId9" Type="http://schemas.openxmlformats.org/officeDocument/2006/relationships/slide" Target="slide194.xml"/><Relationship Id="rId14" Type="http://schemas.openxmlformats.org/officeDocument/2006/relationships/slide" Target="slide199.xml"/></Relationships>
</file>

<file path=ppt/slides/_rels/slide10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 Target="slide211.xml"/><Relationship Id="rId13" Type="http://schemas.openxmlformats.org/officeDocument/2006/relationships/slide" Target="slide216.xml"/><Relationship Id="rId18" Type="http://schemas.openxmlformats.org/officeDocument/2006/relationships/slide" Target="slide221.xml"/><Relationship Id="rId3" Type="http://schemas.openxmlformats.org/officeDocument/2006/relationships/slide" Target="slide205.xml"/><Relationship Id="rId21" Type="http://schemas.openxmlformats.org/officeDocument/2006/relationships/slide" Target="slide224.xml"/><Relationship Id="rId7" Type="http://schemas.openxmlformats.org/officeDocument/2006/relationships/slide" Target="slide210.xml"/><Relationship Id="rId12" Type="http://schemas.openxmlformats.org/officeDocument/2006/relationships/slide" Target="slide215.xml"/><Relationship Id="rId17" Type="http://schemas.openxmlformats.org/officeDocument/2006/relationships/slide" Target="slide220.xml"/><Relationship Id="rId2" Type="http://schemas.openxmlformats.org/officeDocument/2006/relationships/slide" Target="slide204.xml"/><Relationship Id="rId16" Type="http://schemas.openxmlformats.org/officeDocument/2006/relationships/slide" Target="slide219.xml"/><Relationship Id="rId20" Type="http://schemas.openxmlformats.org/officeDocument/2006/relationships/slide" Target="slide223.xml"/><Relationship Id="rId1" Type="http://schemas.openxmlformats.org/officeDocument/2006/relationships/slideLayout" Target="../slideLayouts/slideLayout2.xml"/><Relationship Id="rId6" Type="http://schemas.openxmlformats.org/officeDocument/2006/relationships/slide" Target="slide209.xml"/><Relationship Id="rId11" Type="http://schemas.openxmlformats.org/officeDocument/2006/relationships/slide" Target="slide214.xml"/><Relationship Id="rId5" Type="http://schemas.openxmlformats.org/officeDocument/2006/relationships/slide" Target="slide208.xml"/><Relationship Id="rId15" Type="http://schemas.openxmlformats.org/officeDocument/2006/relationships/slide" Target="slide218.xml"/><Relationship Id="rId23" Type="http://schemas.openxmlformats.org/officeDocument/2006/relationships/slide" Target="slide226.xml"/><Relationship Id="rId10" Type="http://schemas.openxmlformats.org/officeDocument/2006/relationships/slide" Target="slide213.xml"/><Relationship Id="rId19" Type="http://schemas.openxmlformats.org/officeDocument/2006/relationships/slide" Target="slide222.xml"/><Relationship Id="rId4" Type="http://schemas.openxmlformats.org/officeDocument/2006/relationships/slide" Target="slide207.xml"/><Relationship Id="rId9" Type="http://schemas.openxmlformats.org/officeDocument/2006/relationships/slide" Target="slide212.xml"/><Relationship Id="rId14" Type="http://schemas.openxmlformats.org/officeDocument/2006/relationships/slide" Target="slide217.xml"/><Relationship Id="rId22" Type="http://schemas.openxmlformats.org/officeDocument/2006/relationships/slide" Target="slide225.xml"/></Relationships>
</file>

<file path=ppt/slides/_rels/slide1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233.xml"/><Relationship Id="rId13" Type="http://schemas.openxmlformats.org/officeDocument/2006/relationships/slide" Target="slide238.xml"/><Relationship Id="rId18" Type="http://schemas.openxmlformats.org/officeDocument/2006/relationships/slide" Target="slide243.xml"/><Relationship Id="rId3" Type="http://schemas.openxmlformats.org/officeDocument/2006/relationships/slide" Target="slide228.xml"/><Relationship Id="rId21" Type="http://schemas.openxmlformats.org/officeDocument/2006/relationships/slide" Target="slide246.xml"/><Relationship Id="rId7" Type="http://schemas.openxmlformats.org/officeDocument/2006/relationships/slide" Target="slide232.xml"/><Relationship Id="rId12" Type="http://schemas.openxmlformats.org/officeDocument/2006/relationships/slide" Target="slide237.xml"/><Relationship Id="rId17" Type="http://schemas.openxmlformats.org/officeDocument/2006/relationships/slide" Target="slide242.xml"/><Relationship Id="rId2" Type="http://schemas.openxmlformats.org/officeDocument/2006/relationships/notesSlide" Target="../notesSlides/notesSlide9.xml"/><Relationship Id="rId16" Type="http://schemas.openxmlformats.org/officeDocument/2006/relationships/slide" Target="slide241.xml"/><Relationship Id="rId20" Type="http://schemas.openxmlformats.org/officeDocument/2006/relationships/slide" Target="slide245.xml"/><Relationship Id="rId1" Type="http://schemas.openxmlformats.org/officeDocument/2006/relationships/slideLayout" Target="../slideLayouts/slideLayout2.xml"/><Relationship Id="rId6" Type="http://schemas.openxmlformats.org/officeDocument/2006/relationships/slide" Target="slide231.xml"/><Relationship Id="rId11" Type="http://schemas.openxmlformats.org/officeDocument/2006/relationships/slide" Target="slide236.xml"/><Relationship Id="rId5" Type="http://schemas.openxmlformats.org/officeDocument/2006/relationships/slide" Target="slide230.xml"/><Relationship Id="rId15" Type="http://schemas.openxmlformats.org/officeDocument/2006/relationships/slide" Target="slide240.xml"/><Relationship Id="rId10" Type="http://schemas.openxmlformats.org/officeDocument/2006/relationships/slide" Target="slide235.xml"/><Relationship Id="rId19" Type="http://schemas.openxmlformats.org/officeDocument/2006/relationships/slide" Target="slide244.xml"/><Relationship Id="rId4" Type="http://schemas.openxmlformats.org/officeDocument/2006/relationships/slide" Target="slide229.xml"/><Relationship Id="rId9" Type="http://schemas.openxmlformats.org/officeDocument/2006/relationships/slide" Target="slide234.xml"/><Relationship Id="rId14" Type="http://schemas.openxmlformats.org/officeDocument/2006/relationships/slide" Target="slide239.xml"/></Relationships>
</file>

<file path=ppt/slides/_rels/slide12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 Target="slide253.xml"/><Relationship Id="rId13" Type="http://schemas.openxmlformats.org/officeDocument/2006/relationships/slide" Target="slide258.xml"/><Relationship Id="rId18" Type="http://schemas.openxmlformats.org/officeDocument/2006/relationships/slide" Target="slide263.xml"/><Relationship Id="rId3" Type="http://schemas.openxmlformats.org/officeDocument/2006/relationships/slide" Target="slide248.xml"/><Relationship Id="rId21" Type="http://schemas.openxmlformats.org/officeDocument/2006/relationships/slide" Target="slide266.xml"/><Relationship Id="rId7" Type="http://schemas.openxmlformats.org/officeDocument/2006/relationships/slide" Target="slide252.xml"/><Relationship Id="rId12" Type="http://schemas.openxmlformats.org/officeDocument/2006/relationships/slide" Target="slide257.xml"/><Relationship Id="rId17" Type="http://schemas.openxmlformats.org/officeDocument/2006/relationships/slide" Target="slide262.xml"/><Relationship Id="rId2" Type="http://schemas.openxmlformats.org/officeDocument/2006/relationships/notesSlide" Target="../notesSlides/notesSlide10.xml"/><Relationship Id="rId16" Type="http://schemas.openxmlformats.org/officeDocument/2006/relationships/slide" Target="slide261.xml"/><Relationship Id="rId20" Type="http://schemas.openxmlformats.org/officeDocument/2006/relationships/slide" Target="slide265.xml"/><Relationship Id="rId1" Type="http://schemas.openxmlformats.org/officeDocument/2006/relationships/slideLayout" Target="../slideLayouts/slideLayout2.xml"/><Relationship Id="rId6" Type="http://schemas.openxmlformats.org/officeDocument/2006/relationships/slide" Target="slide251.xml"/><Relationship Id="rId11" Type="http://schemas.openxmlformats.org/officeDocument/2006/relationships/slide" Target="slide256.xml"/><Relationship Id="rId5" Type="http://schemas.openxmlformats.org/officeDocument/2006/relationships/slide" Target="slide250.xml"/><Relationship Id="rId15" Type="http://schemas.openxmlformats.org/officeDocument/2006/relationships/slide" Target="slide260.xml"/><Relationship Id="rId10" Type="http://schemas.openxmlformats.org/officeDocument/2006/relationships/slide" Target="slide255.xml"/><Relationship Id="rId19" Type="http://schemas.openxmlformats.org/officeDocument/2006/relationships/slide" Target="slide264.xml"/><Relationship Id="rId4" Type="http://schemas.openxmlformats.org/officeDocument/2006/relationships/slide" Target="slide249.xml"/><Relationship Id="rId9" Type="http://schemas.openxmlformats.org/officeDocument/2006/relationships/slide" Target="slide254.xml"/><Relationship Id="rId14" Type="http://schemas.openxmlformats.org/officeDocument/2006/relationships/slide" Target="slide259.xml"/><Relationship Id="rId22" Type="http://schemas.openxmlformats.org/officeDocument/2006/relationships/slide" Target="slide267.xml"/></Relationships>
</file>

<file path=ppt/slides/_rels/slide13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 Target="slide275.xml"/><Relationship Id="rId13" Type="http://schemas.openxmlformats.org/officeDocument/2006/relationships/slide" Target="slide280.xml"/><Relationship Id="rId3" Type="http://schemas.openxmlformats.org/officeDocument/2006/relationships/slide" Target="slide270.xml"/><Relationship Id="rId7" Type="http://schemas.openxmlformats.org/officeDocument/2006/relationships/slide" Target="slide274.xml"/><Relationship Id="rId12" Type="http://schemas.openxmlformats.org/officeDocument/2006/relationships/slide" Target="slide279.xml"/><Relationship Id="rId2" Type="http://schemas.openxmlformats.org/officeDocument/2006/relationships/slide" Target="slide269.xml"/><Relationship Id="rId16" Type="http://schemas.openxmlformats.org/officeDocument/2006/relationships/slide" Target="slide283.xml"/><Relationship Id="rId1" Type="http://schemas.openxmlformats.org/officeDocument/2006/relationships/slideLayout" Target="../slideLayouts/slideLayout2.xml"/><Relationship Id="rId6" Type="http://schemas.openxmlformats.org/officeDocument/2006/relationships/slide" Target="slide273.xml"/><Relationship Id="rId11" Type="http://schemas.openxmlformats.org/officeDocument/2006/relationships/slide" Target="slide278.xml"/><Relationship Id="rId5" Type="http://schemas.openxmlformats.org/officeDocument/2006/relationships/slide" Target="slide272.xml"/><Relationship Id="rId15" Type="http://schemas.openxmlformats.org/officeDocument/2006/relationships/slide" Target="slide282.xml"/><Relationship Id="rId10" Type="http://schemas.openxmlformats.org/officeDocument/2006/relationships/slide" Target="slide277.xml"/><Relationship Id="rId4" Type="http://schemas.openxmlformats.org/officeDocument/2006/relationships/slide" Target="slide271.xml"/><Relationship Id="rId9" Type="http://schemas.openxmlformats.org/officeDocument/2006/relationships/slide" Target="slide276.xml"/><Relationship Id="rId14" Type="http://schemas.openxmlformats.org/officeDocument/2006/relationships/slide" Target="slide281.xml"/></Relationships>
</file>

<file path=ppt/slides/_rels/slide14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 Target="slide291.xml"/><Relationship Id="rId3" Type="http://schemas.openxmlformats.org/officeDocument/2006/relationships/slide" Target="slide286.xml"/><Relationship Id="rId7" Type="http://schemas.openxmlformats.org/officeDocument/2006/relationships/slide" Target="slide290.xml"/><Relationship Id="rId2" Type="http://schemas.openxmlformats.org/officeDocument/2006/relationships/slide" Target="slide285.xml"/><Relationship Id="rId1" Type="http://schemas.openxmlformats.org/officeDocument/2006/relationships/slideLayout" Target="../slideLayouts/slideLayout2.xml"/><Relationship Id="rId6" Type="http://schemas.openxmlformats.org/officeDocument/2006/relationships/slide" Target="slide289.xml"/><Relationship Id="rId11" Type="http://schemas.openxmlformats.org/officeDocument/2006/relationships/slide" Target="slide294.xml"/><Relationship Id="rId5" Type="http://schemas.openxmlformats.org/officeDocument/2006/relationships/slide" Target="slide288.xml"/><Relationship Id="rId10" Type="http://schemas.openxmlformats.org/officeDocument/2006/relationships/slide" Target="slide293.xml"/><Relationship Id="rId4" Type="http://schemas.openxmlformats.org/officeDocument/2006/relationships/slide" Target="slide287.xml"/><Relationship Id="rId9" Type="http://schemas.openxmlformats.org/officeDocument/2006/relationships/slide" Target="slide292.xml"/></Relationships>
</file>

<file path=ppt/slides/_rels/slide15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 Target="slide185.xml"/><Relationship Id="rId13" Type="http://schemas.openxmlformats.org/officeDocument/2006/relationships/slide" Target="slide47.xml"/><Relationship Id="rId18" Type="http://schemas.openxmlformats.org/officeDocument/2006/relationships/slide" Target="slide61.xml"/><Relationship Id="rId26" Type="http://schemas.openxmlformats.org/officeDocument/2006/relationships/slide" Target="slide171.xml"/><Relationship Id="rId3" Type="http://schemas.openxmlformats.org/officeDocument/2006/relationships/slide" Target="slide18.xml"/><Relationship Id="rId21" Type="http://schemas.openxmlformats.org/officeDocument/2006/relationships/slide" Target="slide73.xml"/><Relationship Id="rId7" Type="http://schemas.openxmlformats.org/officeDocument/2006/relationships/slide" Target="slide273.xml"/><Relationship Id="rId12" Type="http://schemas.openxmlformats.org/officeDocument/2006/relationships/slide" Target="slide43.xml"/><Relationship Id="rId17" Type="http://schemas.openxmlformats.org/officeDocument/2006/relationships/slide" Target="slide60.xml"/><Relationship Id="rId25" Type="http://schemas.openxmlformats.org/officeDocument/2006/relationships/slide" Target="slide165.xml"/><Relationship Id="rId2" Type="http://schemas.openxmlformats.org/officeDocument/2006/relationships/slide" Target="slide17.xml"/><Relationship Id="rId16" Type="http://schemas.openxmlformats.org/officeDocument/2006/relationships/slide" Target="slide52.xml"/><Relationship Id="rId20" Type="http://schemas.openxmlformats.org/officeDocument/2006/relationships/slide" Target="slide65.xml"/><Relationship Id="rId29" Type="http://schemas.openxmlformats.org/officeDocument/2006/relationships/slide" Target="slide283.xml"/><Relationship Id="rId1" Type="http://schemas.openxmlformats.org/officeDocument/2006/relationships/slideLayout" Target="../slideLayouts/slideLayout2.xml"/><Relationship Id="rId6" Type="http://schemas.openxmlformats.org/officeDocument/2006/relationships/slide" Target="slide24.xml"/><Relationship Id="rId11" Type="http://schemas.openxmlformats.org/officeDocument/2006/relationships/slide" Target="slide31.xml"/><Relationship Id="rId24" Type="http://schemas.openxmlformats.org/officeDocument/2006/relationships/slide" Target="slide162.xml"/><Relationship Id="rId32" Type="http://schemas.openxmlformats.org/officeDocument/2006/relationships/slide" Target="slide281.xml"/><Relationship Id="rId5" Type="http://schemas.openxmlformats.org/officeDocument/2006/relationships/slide" Target="slide19.xml"/><Relationship Id="rId15" Type="http://schemas.openxmlformats.org/officeDocument/2006/relationships/slide" Target="slide188.xml"/><Relationship Id="rId23" Type="http://schemas.openxmlformats.org/officeDocument/2006/relationships/slide" Target="slide84.xml"/><Relationship Id="rId28" Type="http://schemas.openxmlformats.org/officeDocument/2006/relationships/slide" Target="slide157.xml"/><Relationship Id="rId10" Type="http://schemas.openxmlformats.org/officeDocument/2006/relationships/slide" Target="slide29.xml"/><Relationship Id="rId19" Type="http://schemas.openxmlformats.org/officeDocument/2006/relationships/slide" Target="slide63.xml"/><Relationship Id="rId31" Type="http://schemas.openxmlformats.org/officeDocument/2006/relationships/slide" Target="slide291.xml"/><Relationship Id="rId4" Type="http://schemas.openxmlformats.org/officeDocument/2006/relationships/slide" Target="slide21.xml"/><Relationship Id="rId9" Type="http://schemas.openxmlformats.org/officeDocument/2006/relationships/slide" Target="slide199.xml"/><Relationship Id="rId14" Type="http://schemas.openxmlformats.org/officeDocument/2006/relationships/slide" Target="slide44.xml"/><Relationship Id="rId22" Type="http://schemas.openxmlformats.org/officeDocument/2006/relationships/slide" Target="slide79.xml"/><Relationship Id="rId27" Type="http://schemas.openxmlformats.org/officeDocument/2006/relationships/slide" Target="slide135.xml"/><Relationship Id="rId30" Type="http://schemas.openxmlformats.org/officeDocument/2006/relationships/slide" Target="slide290.xml"/></Relationships>
</file>

<file path=ppt/slides/_rels/slide16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1.xml"/><Relationship Id="rId11" Type="http://schemas.openxmlformats.org/officeDocument/2006/relationships/slide" Target="slide275.xml"/><Relationship Id="rId5" Type="http://schemas.openxmlformats.org/officeDocument/2006/relationships/slide" Target="slide20.xml"/><Relationship Id="rId10" Type="http://schemas.openxmlformats.org/officeDocument/2006/relationships/slide" Target="slide25.xml"/><Relationship Id="rId4" Type="http://schemas.openxmlformats.org/officeDocument/2006/relationships/slide" Target="slide19.xml"/><Relationship Id="rId9" Type="http://schemas.openxmlformats.org/officeDocument/2006/relationships/slide" Target="slide24.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1.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2" Type="http://schemas.openxmlformats.org/officeDocument/2006/relationships/hyperlink" Target="http://www.guru99.com/introduction-to-selenium-grid.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87.xml"/><Relationship Id="rId13" Type="http://schemas.openxmlformats.org/officeDocument/2006/relationships/slide" Target="slide201.xml"/><Relationship Id="rId18" Type="http://schemas.openxmlformats.org/officeDocument/2006/relationships/slide" Target="slide39.xml"/><Relationship Id="rId26" Type="http://schemas.openxmlformats.org/officeDocument/2006/relationships/slide" Target="slide49.xml"/><Relationship Id="rId3" Type="http://schemas.openxmlformats.org/officeDocument/2006/relationships/slide" Target="slide27.xml"/><Relationship Id="rId21" Type="http://schemas.openxmlformats.org/officeDocument/2006/relationships/slide" Target="slide43.xml"/><Relationship Id="rId7" Type="http://schemas.openxmlformats.org/officeDocument/2006/relationships/slide" Target="slide30.xml"/><Relationship Id="rId12" Type="http://schemas.openxmlformats.org/officeDocument/2006/relationships/slide" Target="slide33.xml"/><Relationship Id="rId17" Type="http://schemas.openxmlformats.org/officeDocument/2006/relationships/slide" Target="slide38.xml"/><Relationship Id="rId25" Type="http://schemas.openxmlformats.org/officeDocument/2006/relationships/slide" Target="slide47.xml"/><Relationship Id="rId2" Type="http://schemas.openxmlformats.org/officeDocument/2006/relationships/notesSlide" Target="../notesSlides/notesSlide3.xml"/><Relationship Id="rId16" Type="http://schemas.openxmlformats.org/officeDocument/2006/relationships/slide" Target="slide37.xml"/><Relationship Id="rId20" Type="http://schemas.openxmlformats.org/officeDocument/2006/relationships/slide" Target="slide42.xml"/><Relationship Id="rId29" Type="http://schemas.openxmlformats.org/officeDocument/2006/relationships/slide" Target="slide52.xml"/><Relationship Id="rId1" Type="http://schemas.openxmlformats.org/officeDocument/2006/relationships/slideLayout" Target="../slideLayouts/slideLayout2.xml"/><Relationship Id="rId6" Type="http://schemas.openxmlformats.org/officeDocument/2006/relationships/slide" Target="slide53.xml"/><Relationship Id="rId11" Type="http://schemas.openxmlformats.org/officeDocument/2006/relationships/slide" Target="slide32.xml"/><Relationship Id="rId24" Type="http://schemas.openxmlformats.org/officeDocument/2006/relationships/slide" Target="slide46.xml"/><Relationship Id="rId5" Type="http://schemas.openxmlformats.org/officeDocument/2006/relationships/slide" Target="slide29.xml"/><Relationship Id="rId15" Type="http://schemas.openxmlformats.org/officeDocument/2006/relationships/slide" Target="slide36.xml"/><Relationship Id="rId23" Type="http://schemas.openxmlformats.org/officeDocument/2006/relationships/slide" Target="slide45.xml"/><Relationship Id="rId28" Type="http://schemas.openxmlformats.org/officeDocument/2006/relationships/slide" Target="slide51.xml"/><Relationship Id="rId10" Type="http://schemas.openxmlformats.org/officeDocument/2006/relationships/slide" Target="slide31.xml"/><Relationship Id="rId19" Type="http://schemas.openxmlformats.org/officeDocument/2006/relationships/slide" Target="slide41.xml"/><Relationship Id="rId31" Type="http://schemas.openxmlformats.org/officeDocument/2006/relationships/slide" Target="slide55.xml"/><Relationship Id="rId4" Type="http://schemas.openxmlformats.org/officeDocument/2006/relationships/slide" Target="slide28.xml"/><Relationship Id="rId9" Type="http://schemas.openxmlformats.org/officeDocument/2006/relationships/slide" Target="slide48.xml"/><Relationship Id="rId14" Type="http://schemas.openxmlformats.org/officeDocument/2006/relationships/slide" Target="slide34.xml"/><Relationship Id="rId22" Type="http://schemas.openxmlformats.org/officeDocument/2006/relationships/slide" Target="slide44.xml"/><Relationship Id="rId27" Type="http://schemas.openxmlformats.org/officeDocument/2006/relationships/slide" Target="slide50.xml"/><Relationship Id="rId30" Type="http://schemas.openxmlformats.org/officeDocument/2006/relationships/slide" Target="slide54.xml"/></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4.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67.xml"/><Relationship Id="rId18" Type="http://schemas.openxmlformats.org/officeDocument/2006/relationships/slide" Target="slide72.xml"/><Relationship Id="rId3" Type="http://schemas.openxmlformats.org/officeDocument/2006/relationships/slide" Target="slide57.xml"/><Relationship Id="rId7" Type="http://schemas.openxmlformats.org/officeDocument/2006/relationships/slide" Target="slide61.xml"/><Relationship Id="rId12" Type="http://schemas.openxmlformats.org/officeDocument/2006/relationships/slide" Target="slide66.xml"/><Relationship Id="rId17" Type="http://schemas.openxmlformats.org/officeDocument/2006/relationships/slide" Target="slide71.xml"/><Relationship Id="rId2" Type="http://schemas.openxmlformats.org/officeDocument/2006/relationships/notesSlide" Target="../notesSlides/notesSlide4.xml"/><Relationship Id="rId16" Type="http://schemas.openxmlformats.org/officeDocument/2006/relationships/slide" Target="slide70.xml"/><Relationship Id="rId20" Type="http://schemas.openxmlformats.org/officeDocument/2006/relationships/slide" Target="slide74.xml"/><Relationship Id="rId1" Type="http://schemas.openxmlformats.org/officeDocument/2006/relationships/slideLayout" Target="../slideLayouts/slideLayout2.xml"/><Relationship Id="rId6" Type="http://schemas.openxmlformats.org/officeDocument/2006/relationships/slide" Target="slide60.xml"/><Relationship Id="rId11" Type="http://schemas.openxmlformats.org/officeDocument/2006/relationships/slide" Target="slide65.xml"/><Relationship Id="rId5" Type="http://schemas.openxmlformats.org/officeDocument/2006/relationships/slide" Target="slide59.xml"/><Relationship Id="rId15" Type="http://schemas.openxmlformats.org/officeDocument/2006/relationships/slide" Target="slide69.xml"/><Relationship Id="rId10" Type="http://schemas.openxmlformats.org/officeDocument/2006/relationships/slide" Target="slide64.xml"/><Relationship Id="rId19" Type="http://schemas.openxmlformats.org/officeDocument/2006/relationships/slide" Target="slide73.xml"/><Relationship Id="rId4" Type="http://schemas.openxmlformats.org/officeDocument/2006/relationships/slide" Target="slide58.xml"/><Relationship Id="rId9" Type="http://schemas.openxmlformats.org/officeDocument/2006/relationships/slide" Target="slide63.xml"/><Relationship Id="rId14" Type="http://schemas.openxmlformats.org/officeDocument/2006/relationships/slide" Target="slide68.xml"/></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87.xml"/><Relationship Id="rId18" Type="http://schemas.openxmlformats.org/officeDocument/2006/relationships/slide" Target="slide92.xml"/><Relationship Id="rId26" Type="http://schemas.openxmlformats.org/officeDocument/2006/relationships/slide" Target="slide100.xml"/><Relationship Id="rId3" Type="http://schemas.openxmlformats.org/officeDocument/2006/relationships/slide" Target="slide77.xml"/><Relationship Id="rId21" Type="http://schemas.openxmlformats.org/officeDocument/2006/relationships/slide" Target="slide95.xml"/><Relationship Id="rId7" Type="http://schemas.openxmlformats.org/officeDocument/2006/relationships/slide" Target="slide81.xml"/><Relationship Id="rId12" Type="http://schemas.openxmlformats.org/officeDocument/2006/relationships/slide" Target="slide86.xml"/><Relationship Id="rId17" Type="http://schemas.openxmlformats.org/officeDocument/2006/relationships/slide" Target="slide91.xml"/><Relationship Id="rId25" Type="http://schemas.openxmlformats.org/officeDocument/2006/relationships/slide" Target="slide99.xml"/><Relationship Id="rId2" Type="http://schemas.openxmlformats.org/officeDocument/2006/relationships/notesSlide" Target="../notesSlides/notesSlide5.xml"/><Relationship Id="rId16" Type="http://schemas.openxmlformats.org/officeDocument/2006/relationships/slide" Target="slide90.xml"/><Relationship Id="rId20" Type="http://schemas.openxmlformats.org/officeDocument/2006/relationships/slide" Target="slide94.xml"/><Relationship Id="rId1" Type="http://schemas.openxmlformats.org/officeDocument/2006/relationships/slideLayout" Target="../slideLayouts/slideLayout2.xml"/><Relationship Id="rId6" Type="http://schemas.openxmlformats.org/officeDocument/2006/relationships/slide" Target="slide80.xml"/><Relationship Id="rId11" Type="http://schemas.openxmlformats.org/officeDocument/2006/relationships/slide" Target="slide85.xml"/><Relationship Id="rId24" Type="http://schemas.openxmlformats.org/officeDocument/2006/relationships/slide" Target="slide98.xml"/><Relationship Id="rId5" Type="http://schemas.openxmlformats.org/officeDocument/2006/relationships/slide" Target="slide79.xml"/><Relationship Id="rId15" Type="http://schemas.openxmlformats.org/officeDocument/2006/relationships/slide" Target="slide89.xml"/><Relationship Id="rId23" Type="http://schemas.openxmlformats.org/officeDocument/2006/relationships/slide" Target="slide97.xml"/><Relationship Id="rId28" Type="http://schemas.openxmlformats.org/officeDocument/2006/relationships/slide" Target="slide102.xml"/><Relationship Id="rId10" Type="http://schemas.openxmlformats.org/officeDocument/2006/relationships/slide" Target="slide84.xml"/><Relationship Id="rId19" Type="http://schemas.openxmlformats.org/officeDocument/2006/relationships/slide" Target="slide93.xml"/><Relationship Id="rId4" Type="http://schemas.openxmlformats.org/officeDocument/2006/relationships/slide" Target="slide78.xml"/><Relationship Id="rId9" Type="http://schemas.openxmlformats.org/officeDocument/2006/relationships/slide" Target="slide83.xml"/><Relationship Id="rId14" Type="http://schemas.openxmlformats.org/officeDocument/2006/relationships/slide" Target="slide88.xml"/><Relationship Id="rId22" Type="http://schemas.openxmlformats.org/officeDocument/2006/relationships/slide" Target="slide96.xml"/><Relationship Id="rId27" Type="http://schemas.openxmlformats.org/officeDocument/2006/relationships/slide" Target="slide101.xml"/></Relationships>
</file>

<file path=ppt/slides/_rels/slide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 Target="slide109.xml"/><Relationship Id="rId13" Type="http://schemas.openxmlformats.org/officeDocument/2006/relationships/slide" Target="slide114.xml"/><Relationship Id="rId18" Type="http://schemas.openxmlformats.org/officeDocument/2006/relationships/slide" Target="slide119.xml"/><Relationship Id="rId3" Type="http://schemas.openxmlformats.org/officeDocument/2006/relationships/slide" Target="slide104.xml"/><Relationship Id="rId7" Type="http://schemas.openxmlformats.org/officeDocument/2006/relationships/slide" Target="slide108.xml"/><Relationship Id="rId12" Type="http://schemas.openxmlformats.org/officeDocument/2006/relationships/slide" Target="slide113.xml"/><Relationship Id="rId17" Type="http://schemas.openxmlformats.org/officeDocument/2006/relationships/slide" Target="slide118.xml"/><Relationship Id="rId2" Type="http://schemas.openxmlformats.org/officeDocument/2006/relationships/notesSlide" Target="../notesSlides/notesSlide6.xml"/><Relationship Id="rId16" Type="http://schemas.openxmlformats.org/officeDocument/2006/relationships/slide" Target="slide117.xml"/><Relationship Id="rId1" Type="http://schemas.openxmlformats.org/officeDocument/2006/relationships/slideLayout" Target="../slideLayouts/slideLayout2.xml"/><Relationship Id="rId6" Type="http://schemas.openxmlformats.org/officeDocument/2006/relationships/slide" Target="slide107.xml"/><Relationship Id="rId11" Type="http://schemas.openxmlformats.org/officeDocument/2006/relationships/slide" Target="slide112.xml"/><Relationship Id="rId5" Type="http://schemas.openxmlformats.org/officeDocument/2006/relationships/slide" Target="slide106.xml"/><Relationship Id="rId15" Type="http://schemas.openxmlformats.org/officeDocument/2006/relationships/slide" Target="slide116.xml"/><Relationship Id="rId10" Type="http://schemas.openxmlformats.org/officeDocument/2006/relationships/slide" Target="slide111.xml"/><Relationship Id="rId19" Type="http://schemas.openxmlformats.org/officeDocument/2006/relationships/slide" Target="slide120.xml"/><Relationship Id="rId4" Type="http://schemas.openxmlformats.org/officeDocument/2006/relationships/slide" Target="slide105.xml"/><Relationship Id="rId9" Type="http://schemas.openxmlformats.org/officeDocument/2006/relationships/slide" Target="slide110.xml"/><Relationship Id="rId14" Type="http://schemas.openxmlformats.org/officeDocument/2006/relationships/slide" Target="slide115.xml"/></Relationships>
</file>

<file path=ppt/slides/_rels/slide6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 Target="slide128.xml"/><Relationship Id="rId3" Type="http://schemas.openxmlformats.org/officeDocument/2006/relationships/slide" Target="slide123.xml"/><Relationship Id="rId7" Type="http://schemas.openxmlformats.org/officeDocument/2006/relationships/slide" Target="slide127.xml"/><Relationship Id="rId2" Type="http://schemas.openxmlformats.org/officeDocument/2006/relationships/slide" Target="slide122.xml"/><Relationship Id="rId1" Type="http://schemas.openxmlformats.org/officeDocument/2006/relationships/slideLayout" Target="../slideLayouts/slideLayout2.xml"/><Relationship Id="rId6" Type="http://schemas.openxmlformats.org/officeDocument/2006/relationships/slide" Target="slide126.xml"/><Relationship Id="rId5" Type="http://schemas.openxmlformats.org/officeDocument/2006/relationships/slide" Target="slide125.xml"/><Relationship Id="rId10" Type="http://schemas.openxmlformats.org/officeDocument/2006/relationships/slide" Target="slide130.xml"/><Relationship Id="rId4" Type="http://schemas.openxmlformats.org/officeDocument/2006/relationships/slide" Target="slide124.xml"/><Relationship Id="rId9" Type="http://schemas.openxmlformats.org/officeDocument/2006/relationships/slide" Target="slide129.xml"/></Relationships>
</file>

<file path=ppt/slides/_rels/slide7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learn-automation.com/implicit-wait-in-selenium-webdriver/" TargetMode="External"/><Relationship Id="rId7" Type="http://schemas.openxmlformats.org/officeDocument/2006/relationships/hyperlink" Target="http://learn-automation.com/write-dynamic-css-selector-in-selenium/" TargetMode="Externa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hyperlink" Target="http://learn-automation.com/how-to-write-dynamic-xpath-in-selenium/" TargetMode="External"/><Relationship Id="rId5" Type="http://schemas.openxmlformats.org/officeDocument/2006/relationships/hyperlink" Target="http://learn-automation.com/fluentwait-in-selenium-webdriver/" TargetMode="External"/><Relationship Id="rId4" Type="http://schemas.openxmlformats.org/officeDocument/2006/relationships/hyperlink" Target="http://learn-automation.com/explicit-wait-in-selenium-webdriver/"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169.xml"/><Relationship Id="rId13" Type="http://schemas.openxmlformats.org/officeDocument/2006/relationships/slide" Target="slide174.xml"/><Relationship Id="rId18" Type="http://schemas.openxmlformats.org/officeDocument/2006/relationships/slide" Target="slide179.xml"/><Relationship Id="rId3" Type="http://schemas.openxmlformats.org/officeDocument/2006/relationships/slide" Target="slide164.xml"/><Relationship Id="rId21" Type="http://schemas.openxmlformats.org/officeDocument/2006/relationships/slide" Target="slide184.xml"/><Relationship Id="rId7" Type="http://schemas.openxmlformats.org/officeDocument/2006/relationships/slide" Target="slide168.xml"/><Relationship Id="rId12" Type="http://schemas.openxmlformats.org/officeDocument/2006/relationships/slide" Target="slide173.xml"/><Relationship Id="rId17" Type="http://schemas.openxmlformats.org/officeDocument/2006/relationships/slide" Target="slide178.xml"/><Relationship Id="rId2" Type="http://schemas.openxmlformats.org/officeDocument/2006/relationships/notesSlide" Target="../notesSlides/notesSlide7.xml"/><Relationship Id="rId16" Type="http://schemas.openxmlformats.org/officeDocument/2006/relationships/slide" Target="slide177.xml"/><Relationship Id="rId20" Type="http://schemas.openxmlformats.org/officeDocument/2006/relationships/slide" Target="slide181.xml"/><Relationship Id="rId1" Type="http://schemas.openxmlformats.org/officeDocument/2006/relationships/slideLayout" Target="../slideLayouts/slideLayout2.xml"/><Relationship Id="rId6" Type="http://schemas.openxmlformats.org/officeDocument/2006/relationships/slide" Target="slide167.xml"/><Relationship Id="rId11" Type="http://schemas.openxmlformats.org/officeDocument/2006/relationships/slide" Target="slide172.xml"/><Relationship Id="rId5" Type="http://schemas.openxmlformats.org/officeDocument/2006/relationships/slide" Target="slide166.xml"/><Relationship Id="rId15" Type="http://schemas.openxmlformats.org/officeDocument/2006/relationships/slide" Target="slide176.xml"/><Relationship Id="rId10" Type="http://schemas.openxmlformats.org/officeDocument/2006/relationships/slide" Target="slide171.xml"/><Relationship Id="rId19" Type="http://schemas.openxmlformats.org/officeDocument/2006/relationships/slide" Target="slide180.xml"/><Relationship Id="rId4" Type="http://schemas.openxmlformats.org/officeDocument/2006/relationships/slide" Target="slide165.xml"/><Relationship Id="rId9" Type="http://schemas.openxmlformats.org/officeDocument/2006/relationships/slide" Target="slide170.xml"/><Relationship Id="rId14" Type="http://schemas.openxmlformats.org/officeDocument/2006/relationships/slide" Target="slide175.xml"/><Relationship Id="rId22" Type="http://schemas.openxmlformats.org/officeDocument/2006/relationships/slide" Target="slide185.xml"/></Relationships>
</file>

<file path=ppt/slides/_rels/slide8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 Target="slide139.xml"/><Relationship Id="rId13" Type="http://schemas.openxmlformats.org/officeDocument/2006/relationships/slide" Target="slide144.xml"/><Relationship Id="rId18" Type="http://schemas.openxmlformats.org/officeDocument/2006/relationships/slide" Target="slide149.xml"/><Relationship Id="rId26" Type="http://schemas.openxmlformats.org/officeDocument/2006/relationships/slide" Target="slide158.xml"/><Relationship Id="rId3" Type="http://schemas.openxmlformats.org/officeDocument/2006/relationships/slide" Target="slide132.xml"/><Relationship Id="rId21" Type="http://schemas.openxmlformats.org/officeDocument/2006/relationships/slide" Target="slide153.xml"/><Relationship Id="rId7" Type="http://schemas.openxmlformats.org/officeDocument/2006/relationships/slide" Target="slide136.xml"/><Relationship Id="rId12" Type="http://schemas.openxmlformats.org/officeDocument/2006/relationships/slide" Target="slide143.xml"/><Relationship Id="rId17" Type="http://schemas.openxmlformats.org/officeDocument/2006/relationships/slide" Target="slide148.xml"/><Relationship Id="rId25" Type="http://schemas.openxmlformats.org/officeDocument/2006/relationships/slide" Target="slide157.xml"/><Relationship Id="rId2" Type="http://schemas.openxmlformats.org/officeDocument/2006/relationships/notesSlide" Target="../notesSlides/notesSlide8.xml"/><Relationship Id="rId16" Type="http://schemas.openxmlformats.org/officeDocument/2006/relationships/slide" Target="slide147.xml"/><Relationship Id="rId20" Type="http://schemas.openxmlformats.org/officeDocument/2006/relationships/slide" Target="slide151.xml"/><Relationship Id="rId29" Type="http://schemas.openxmlformats.org/officeDocument/2006/relationships/slide" Target="slide161.xml"/><Relationship Id="rId1" Type="http://schemas.openxmlformats.org/officeDocument/2006/relationships/slideLayout" Target="../slideLayouts/slideLayout2.xml"/><Relationship Id="rId6" Type="http://schemas.openxmlformats.org/officeDocument/2006/relationships/slide" Target="slide135.xml"/><Relationship Id="rId11" Type="http://schemas.openxmlformats.org/officeDocument/2006/relationships/slide" Target="slide142.xml"/><Relationship Id="rId24" Type="http://schemas.openxmlformats.org/officeDocument/2006/relationships/slide" Target="slide156.xml"/><Relationship Id="rId5" Type="http://schemas.openxmlformats.org/officeDocument/2006/relationships/slide" Target="slide134.xml"/><Relationship Id="rId15" Type="http://schemas.openxmlformats.org/officeDocument/2006/relationships/slide" Target="slide146.xml"/><Relationship Id="rId23" Type="http://schemas.openxmlformats.org/officeDocument/2006/relationships/slide" Target="slide155.xml"/><Relationship Id="rId28" Type="http://schemas.openxmlformats.org/officeDocument/2006/relationships/slide" Target="slide160.xml"/><Relationship Id="rId10" Type="http://schemas.openxmlformats.org/officeDocument/2006/relationships/slide" Target="slide141.xml"/><Relationship Id="rId19" Type="http://schemas.openxmlformats.org/officeDocument/2006/relationships/slide" Target="slide150.xml"/><Relationship Id="rId4" Type="http://schemas.openxmlformats.org/officeDocument/2006/relationships/slide" Target="slide133.xml"/><Relationship Id="rId9" Type="http://schemas.openxmlformats.org/officeDocument/2006/relationships/slide" Target="slide140.xml"/><Relationship Id="rId14" Type="http://schemas.openxmlformats.org/officeDocument/2006/relationships/slide" Target="slide145.xml"/><Relationship Id="rId22" Type="http://schemas.openxmlformats.org/officeDocument/2006/relationships/slide" Target="slide154.xml"/><Relationship Id="rId27" Type="http://schemas.openxmlformats.org/officeDocument/2006/relationships/slide" Target="slide159.xml"/><Relationship Id="rId30" Type="http://schemas.openxmlformats.org/officeDocument/2006/relationships/slide" Target="slide162.xml"/></Relationships>
</file>

<file path=ppt/slides/_rels/slide9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1A3-1263-E84C-ACBB-C1E86D18F19B}"/>
              </a:ext>
            </a:extLst>
          </p:cNvPr>
          <p:cNvSpPr>
            <a:spLocks noGrp="1"/>
          </p:cNvSpPr>
          <p:nvPr>
            <p:ph type="title"/>
          </p:nvPr>
        </p:nvSpPr>
        <p:spPr>
          <a:xfrm>
            <a:off x="838200" y="140645"/>
            <a:ext cx="10515600" cy="981573"/>
          </a:xfrm>
        </p:spPr>
        <p:txBody>
          <a:bodyPr/>
          <a:lstStyle/>
          <a:p>
            <a:pPr algn="ctr"/>
            <a:r>
              <a:rPr lang="en-US" dirty="0">
                <a:highlight>
                  <a:srgbClr val="00FFFF"/>
                </a:highlight>
              </a:rPr>
              <a:t>All Questions</a:t>
            </a:r>
          </a:p>
        </p:txBody>
      </p:sp>
      <p:sp>
        <p:nvSpPr>
          <p:cNvPr id="3" name="Content Placeholder 2">
            <a:extLst>
              <a:ext uri="{FF2B5EF4-FFF2-40B4-BE49-F238E27FC236}">
                <a16:creationId xmlns:a16="http://schemas.microsoft.com/office/drawing/2014/main" id="{71D95C8B-7C1D-8C43-AAD5-74FBCD31A716}"/>
              </a:ext>
            </a:extLst>
          </p:cNvPr>
          <p:cNvSpPr>
            <a:spLocks noGrp="1"/>
          </p:cNvSpPr>
          <p:nvPr>
            <p:ph idx="1"/>
          </p:nvPr>
        </p:nvSpPr>
        <p:spPr>
          <a:xfrm>
            <a:off x="838200" y="1407792"/>
            <a:ext cx="10515600" cy="4511675"/>
          </a:xfrm>
        </p:spPr>
        <p:txBody>
          <a:bodyPr numCol="2">
            <a:normAutofit/>
          </a:bodyPr>
          <a:lstStyle/>
          <a:p>
            <a:r>
              <a:rPr lang="en-US" dirty="0">
                <a:hlinkClick r:id="rId3" action="ppaction://hlinksldjump"/>
              </a:rPr>
              <a:t>Tell Me About Questions</a:t>
            </a:r>
            <a:endParaRPr lang="en-US" dirty="0"/>
          </a:p>
          <a:p>
            <a:r>
              <a:rPr lang="en-US" dirty="0">
                <a:hlinkClick r:id="rId4" action="ppaction://hlinksldjump"/>
              </a:rPr>
              <a:t>Java Questions</a:t>
            </a:r>
            <a:endParaRPr lang="en-US" dirty="0"/>
          </a:p>
          <a:p>
            <a:r>
              <a:rPr lang="en-US" dirty="0">
                <a:hlinkClick r:id="rId5" action="ppaction://hlinksldjump"/>
              </a:rPr>
              <a:t>Selenium Questions</a:t>
            </a:r>
            <a:endParaRPr lang="en-US" dirty="0"/>
          </a:p>
          <a:p>
            <a:r>
              <a:rPr lang="en-US" dirty="0">
                <a:hlinkClick r:id="rId6" action="ppaction://hlinksldjump"/>
              </a:rPr>
              <a:t>SQL Questions</a:t>
            </a:r>
            <a:endParaRPr lang="en-US" dirty="0"/>
          </a:p>
          <a:p>
            <a:r>
              <a:rPr lang="en-US" dirty="0">
                <a:hlinkClick r:id="rId7" action="ppaction://hlinksldjump"/>
              </a:rPr>
              <a:t>Framework Questions</a:t>
            </a:r>
            <a:endParaRPr lang="en-US" dirty="0"/>
          </a:p>
          <a:p>
            <a:r>
              <a:rPr lang="en-US" dirty="0">
                <a:hlinkClick r:id="rId8" action="ppaction://hlinksldjump"/>
              </a:rPr>
              <a:t>Testing Questions</a:t>
            </a:r>
            <a:endParaRPr lang="en-US" dirty="0"/>
          </a:p>
          <a:p>
            <a:r>
              <a:rPr lang="en-US" dirty="0">
                <a:hlinkClick r:id="rId9" action="ppaction://hlinksldjump"/>
              </a:rPr>
              <a:t>BackEnd Questions</a:t>
            </a:r>
            <a:endParaRPr lang="en-US" dirty="0"/>
          </a:p>
          <a:p>
            <a:pPr marL="0" indent="0">
              <a:buNone/>
            </a:pPr>
            <a:endParaRPr lang="en-US" dirty="0">
              <a:hlinkClick r:id="rId10" action="ppaction://hlinksldjump"/>
            </a:endParaRPr>
          </a:p>
          <a:p>
            <a:r>
              <a:rPr lang="en-US" dirty="0">
                <a:hlinkClick r:id="rId11" action="ppaction://hlinksldjump"/>
              </a:rPr>
              <a:t>Behavioral Questions</a:t>
            </a:r>
            <a:endParaRPr lang="en-US" dirty="0">
              <a:hlinkClick r:id="rId10" action="ppaction://hlinksldjump"/>
            </a:endParaRPr>
          </a:p>
          <a:p>
            <a:r>
              <a:rPr lang="en-US" dirty="0">
                <a:hlinkClick r:id="rId10" action="ppaction://hlinksldjump"/>
              </a:rPr>
              <a:t>Java Technical Questions</a:t>
            </a:r>
            <a:endParaRPr lang="en-US" dirty="0"/>
          </a:p>
          <a:p>
            <a:r>
              <a:rPr lang="en-US" dirty="0">
                <a:hlinkClick r:id="rId12" action="ppaction://hlinksldjump"/>
              </a:rPr>
              <a:t>‘How to handle…’ in Selenium</a:t>
            </a:r>
            <a:endParaRPr lang="en-US" dirty="0"/>
          </a:p>
          <a:p>
            <a:r>
              <a:rPr lang="en-US" dirty="0">
                <a:hlinkClick r:id="rId13" action="ppaction://hlinksldjump"/>
              </a:rPr>
              <a:t>SQL Query Samples</a:t>
            </a:r>
            <a:endParaRPr lang="en-US" dirty="0"/>
          </a:p>
          <a:p>
            <a:r>
              <a:rPr lang="en-US" dirty="0">
                <a:hlinkClick r:id="rId14" action="ppaction://hlinksldjump"/>
              </a:rPr>
              <a:t>OOP Questions</a:t>
            </a:r>
            <a:endParaRPr lang="en-US" dirty="0"/>
          </a:p>
          <a:p>
            <a:r>
              <a:rPr lang="en-US" dirty="0">
                <a:hlinkClick r:id="rId15" action="ppaction://hlinksldjump"/>
              </a:rPr>
              <a:t>SDLC- Agile Questions</a:t>
            </a:r>
            <a:endParaRPr lang="en-US" dirty="0"/>
          </a:p>
          <a:p>
            <a:r>
              <a:rPr lang="en-US" dirty="0">
                <a:hlinkClick r:id="rId16" action="ppaction://hlinksldjump"/>
              </a:rPr>
              <a:t>Jenkins – Git</a:t>
            </a:r>
            <a:endParaRPr lang="en-US" dirty="0"/>
          </a:p>
          <a:p>
            <a:r>
              <a:rPr lang="en-US" dirty="0">
                <a:hlinkClick r:id="rId17" action="ppaction://hlinksldjump"/>
              </a:rPr>
              <a:t>Top Questions</a:t>
            </a:r>
            <a:endParaRPr lang="en-US" dirty="0"/>
          </a:p>
        </p:txBody>
      </p:sp>
      <p:pic>
        <p:nvPicPr>
          <p:cNvPr id="5" name="Picture 4">
            <a:extLst>
              <a:ext uri="{FF2B5EF4-FFF2-40B4-BE49-F238E27FC236}">
                <a16:creationId xmlns:a16="http://schemas.microsoft.com/office/drawing/2014/main" id="{16B75E5A-B1FB-4744-A422-16A035CDA9AD}"/>
              </a:ext>
            </a:extLst>
          </p:cNvPr>
          <p:cNvPicPr>
            <a:picLocks noChangeAspect="1"/>
          </p:cNvPicPr>
          <p:nvPr/>
        </p:nvPicPr>
        <p:blipFill>
          <a:blip r:embed="rId18"/>
          <a:stretch>
            <a:fillRect/>
          </a:stretch>
        </p:blipFill>
        <p:spPr>
          <a:xfrm>
            <a:off x="5295656" y="5819636"/>
            <a:ext cx="1600688" cy="1080785"/>
          </a:xfrm>
          <a:prstGeom prst="rect">
            <a:avLst/>
          </a:prstGeom>
        </p:spPr>
      </p:pic>
    </p:spTree>
    <p:extLst>
      <p:ext uri="{BB962C8B-B14F-4D97-AF65-F5344CB8AC3E}">
        <p14:creationId xmlns:p14="http://schemas.microsoft.com/office/powerpoint/2010/main" val="2459571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5497-9E73-E14C-AE7C-4B15347DFBEF}"/>
              </a:ext>
            </a:extLst>
          </p:cNvPr>
          <p:cNvSpPr>
            <a:spLocks noGrp="1"/>
          </p:cNvSpPr>
          <p:nvPr>
            <p:ph type="title"/>
          </p:nvPr>
        </p:nvSpPr>
        <p:spPr>
          <a:xfrm>
            <a:off x="838200" y="365126"/>
            <a:ext cx="10515600" cy="698904"/>
          </a:xfrm>
        </p:spPr>
        <p:txBody>
          <a:bodyPr/>
          <a:lstStyle/>
          <a:p>
            <a:r>
              <a:rPr lang="en-US" dirty="0">
                <a:highlight>
                  <a:srgbClr val="FFFF00"/>
                </a:highlight>
                <a:hlinkClick r:id="" action="ppaction://hlinkshowjump?jump=firstslide"/>
              </a:rPr>
              <a:t>OOP Questions</a:t>
            </a:r>
            <a:endParaRPr lang="en-US" dirty="0">
              <a:highlight>
                <a:srgbClr val="FFFF00"/>
              </a:highlight>
            </a:endParaRPr>
          </a:p>
        </p:txBody>
      </p:sp>
      <p:sp>
        <p:nvSpPr>
          <p:cNvPr id="3" name="Content Placeholder 2">
            <a:extLst>
              <a:ext uri="{FF2B5EF4-FFF2-40B4-BE49-F238E27FC236}">
                <a16:creationId xmlns:a16="http://schemas.microsoft.com/office/drawing/2014/main" id="{A4519931-0E0A-AC4A-AAF2-72B6E8738447}"/>
              </a:ext>
            </a:extLst>
          </p:cNvPr>
          <p:cNvSpPr>
            <a:spLocks noGrp="1"/>
          </p:cNvSpPr>
          <p:nvPr>
            <p:ph idx="1"/>
          </p:nvPr>
        </p:nvSpPr>
        <p:spPr/>
        <p:txBody>
          <a:bodyPr numCol="2">
            <a:normAutofit lnSpcReduction="10000"/>
          </a:bodyPr>
          <a:lstStyle/>
          <a:p>
            <a:r>
              <a:rPr lang="en-US" dirty="0">
                <a:hlinkClick r:id="rId2" action="ppaction://hlinksldjump"/>
              </a:rPr>
              <a:t>177. Object vs Class?</a:t>
            </a:r>
            <a:endParaRPr lang="en-US" dirty="0"/>
          </a:p>
          <a:p>
            <a:r>
              <a:rPr lang="en-US" dirty="0">
                <a:hlinkClick r:id="rId3" action="ppaction://hlinksldjump"/>
              </a:rPr>
              <a:t>178. OOP principles?</a:t>
            </a:r>
            <a:endParaRPr lang="en-US" dirty="0"/>
          </a:p>
          <a:p>
            <a:r>
              <a:rPr lang="en-US" dirty="0">
                <a:hlinkClick r:id="rId4" action="ppaction://hlinksldjump"/>
              </a:rPr>
              <a:t>179. Encapsulation and how did use it?</a:t>
            </a:r>
            <a:endParaRPr lang="en-US" dirty="0"/>
          </a:p>
          <a:p>
            <a:r>
              <a:rPr lang="en-US" dirty="0">
                <a:hlinkClick r:id="rId5" action="ppaction://hlinksldjump"/>
              </a:rPr>
              <a:t>180. Abstraction?</a:t>
            </a:r>
            <a:endParaRPr lang="en-US" dirty="0"/>
          </a:p>
          <a:p>
            <a:r>
              <a:rPr lang="en-US" dirty="0">
                <a:hlinkClick r:id="rId6" action="ppaction://hlinksldjump"/>
              </a:rPr>
              <a:t>181. Encapsulation vs Abstraction</a:t>
            </a:r>
            <a:endParaRPr lang="en-US" dirty="0"/>
          </a:p>
          <a:p>
            <a:r>
              <a:rPr lang="en-US" dirty="0">
                <a:hlinkClick r:id="rId7" action="ppaction://hlinksldjump"/>
              </a:rPr>
              <a:t>182. Polymorphism</a:t>
            </a:r>
            <a:endParaRPr lang="en-US" dirty="0"/>
          </a:p>
          <a:p>
            <a:r>
              <a:rPr lang="en-US" dirty="0">
                <a:hlinkClick r:id="rId8" action="ppaction://hlinksldjump"/>
              </a:rPr>
              <a:t>183. Inheritance</a:t>
            </a:r>
            <a:endParaRPr lang="en-US" dirty="0"/>
          </a:p>
          <a:p>
            <a:r>
              <a:rPr lang="en-US" dirty="0">
                <a:hlinkClick r:id="rId9" action="ppaction://hlinksldjump"/>
              </a:rPr>
              <a:t>184. Polymorphism vs Inheritance</a:t>
            </a:r>
            <a:endParaRPr lang="en-US" dirty="0"/>
          </a:p>
          <a:p>
            <a:r>
              <a:rPr lang="en-US" dirty="0">
                <a:hlinkClick r:id="rId10" action="ppaction://hlinksldjump"/>
              </a:rPr>
              <a:t>185. Abstract Class?</a:t>
            </a:r>
            <a:endParaRPr lang="en-US" dirty="0"/>
          </a:p>
          <a:p>
            <a:r>
              <a:rPr lang="en-US" dirty="0">
                <a:hlinkClick r:id="rId11" action="ppaction://hlinksldjump"/>
              </a:rPr>
              <a:t>186. Interface?</a:t>
            </a:r>
            <a:endParaRPr lang="en-US" dirty="0"/>
          </a:p>
          <a:p>
            <a:r>
              <a:rPr lang="en-US" dirty="0">
                <a:hlinkClick r:id="rId12" action="ppaction://hlinksldjump"/>
              </a:rPr>
              <a:t>187. Abstract Class vs Interface?</a:t>
            </a:r>
            <a:endParaRPr lang="en-US" dirty="0"/>
          </a:p>
          <a:p>
            <a:r>
              <a:rPr lang="en-US" dirty="0">
                <a:hlinkClick r:id="rId13" action="ppaction://hlinksldjump"/>
              </a:rPr>
              <a:t>188. Abstract class in your project</a:t>
            </a:r>
            <a:endParaRPr lang="en-US" dirty="0"/>
          </a:p>
          <a:p>
            <a:r>
              <a:rPr lang="en-US" dirty="0">
                <a:hlinkClick r:id="rId14" action="ppaction://hlinksldjump"/>
              </a:rPr>
              <a:t>189. Java does not support multiple inheritance?</a:t>
            </a:r>
            <a:endParaRPr lang="en-US" dirty="0"/>
          </a:p>
          <a:p>
            <a:r>
              <a:rPr lang="en-US" dirty="0">
                <a:hlinkClick r:id="rId15" action="ppaction://hlinksldjump"/>
              </a:rPr>
              <a:t>191. overloading vs overriding</a:t>
            </a:r>
            <a:endParaRPr lang="en-US" dirty="0"/>
          </a:p>
          <a:p>
            <a:r>
              <a:rPr lang="en-US" dirty="0">
                <a:hlinkClick r:id="rId16" action="ppaction://hlinksldjump"/>
              </a:rPr>
              <a:t>192. static binding vs dynamic/runtime binding</a:t>
            </a:r>
            <a:endParaRPr lang="en-US" dirty="0"/>
          </a:p>
        </p:txBody>
      </p:sp>
    </p:spTree>
    <p:extLst>
      <p:ext uri="{BB962C8B-B14F-4D97-AF65-F5344CB8AC3E}">
        <p14:creationId xmlns:p14="http://schemas.microsoft.com/office/powerpoint/2010/main" val="27217851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BBAC-15D4-9249-912B-7A94AE281AEB}"/>
              </a:ext>
            </a:extLst>
          </p:cNvPr>
          <p:cNvSpPr>
            <a:spLocks noGrp="1"/>
          </p:cNvSpPr>
          <p:nvPr>
            <p:ph type="title"/>
          </p:nvPr>
        </p:nvSpPr>
        <p:spPr/>
        <p:txBody>
          <a:bodyPr/>
          <a:lstStyle/>
          <a:p>
            <a:r>
              <a:rPr lang="en-US" dirty="0">
                <a:hlinkClick r:id="rId2" action="ppaction://hlinksldjump"/>
              </a:rPr>
              <a:t>Press ENTER key on text box in Selenium </a:t>
            </a:r>
            <a:endParaRPr lang="en-US" dirty="0"/>
          </a:p>
        </p:txBody>
      </p:sp>
      <p:sp>
        <p:nvSpPr>
          <p:cNvPr id="3" name="Content Placeholder 2">
            <a:extLst>
              <a:ext uri="{FF2B5EF4-FFF2-40B4-BE49-F238E27FC236}">
                <a16:creationId xmlns:a16="http://schemas.microsoft.com/office/drawing/2014/main" id="{E0415722-5F0F-0A43-9F10-099FFCEF5E78}"/>
              </a:ext>
            </a:extLst>
          </p:cNvPr>
          <p:cNvSpPr>
            <a:spLocks noGrp="1"/>
          </p:cNvSpPr>
          <p:nvPr>
            <p:ph idx="1"/>
          </p:nvPr>
        </p:nvSpPr>
        <p:spPr/>
        <p:txBody>
          <a:bodyPr/>
          <a:lstStyle/>
          <a:p>
            <a:r>
              <a:rPr lang="en-US" dirty="0"/>
              <a:t>To press Enter key using Selenium WebDriver,</a:t>
            </a:r>
          </a:p>
          <a:p>
            <a:r>
              <a:rPr lang="en-US" dirty="0"/>
              <a:t>We need to use Selenium </a:t>
            </a:r>
            <a:r>
              <a:rPr lang="en-US" dirty="0" err="1"/>
              <a:t>Enum</a:t>
            </a:r>
            <a:r>
              <a:rPr lang="en-US" dirty="0"/>
              <a:t> keys with its constant Enter</a:t>
            </a:r>
          </a:p>
          <a:p>
            <a:r>
              <a:rPr lang="en-US" dirty="0" err="1"/>
              <a:t>Driver,findElement</a:t>
            </a:r>
            <a:r>
              <a:rPr lang="en-US" dirty="0"/>
              <a:t>(</a:t>
            </a:r>
            <a:r>
              <a:rPr lang="en-US" dirty="0" err="1"/>
              <a:t>By.xpath</a:t>
            </a:r>
            <a:r>
              <a:rPr lang="en-US" dirty="0"/>
              <a:t>(“</a:t>
            </a:r>
            <a:r>
              <a:rPr lang="en-US" dirty="0" err="1"/>
              <a:t>xpath</a:t>
            </a:r>
            <a:r>
              <a:rPr lang="en-US" dirty="0"/>
              <a:t>”)).</a:t>
            </a:r>
            <a:r>
              <a:rPr lang="en-US" dirty="0" err="1"/>
              <a:t>sendKeys</a:t>
            </a:r>
            <a:r>
              <a:rPr lang="en-US" dirty="0"/>
              <a:t>(</a:t>
            </a:r>
            <a:r>
              <a:rPr lang="en-US" dirty="0" err="1"/>
              <a:t>Keys.ENTER</a:t>
            </a:r>
            <a:r>
              <a:rPr lang="en-US" dirty="0"/>
              <a:t>);</a:t>
            </a:r>
          </a:p>
          <a:p>
            <a:endParaRPr lang="en-US" dirty="0"/>
          </a:p>
        </p:txBody>
      </p:sp>
    </p:spTree>
    <p:extLst>
      <p:ext uri="{BB962C8B-B14F-4D97-AF65-F5344CB8AC3E}">
        <p14:creationId xmlns:p14="http://schemas.microsoft.com/office/powerpoint/2010/main" val="23671989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066A-7F19-0140-AC39-F967538CCF3C}"/>
              </a:ext>
            </a:extLst>
          </p:cNvPr>
          <p:cNvSpPr>
            <a:spLocks noGrp="1"/>
          </p:cNvSpPr>
          <p:nvPr>
            <p:ph type="title"/>
          </p:nvPr>
        </p:nvSpPr>
        <p:spPr/>
        <p:txBody>
          <a:bodyPr/>
          <a:lstStyle/>
          <a:p>
            <a:r>
              <a:rPr lang="en-US" dirty="0">
                <a:hlinkClick r:id="rId2" action="ppaction://hlinksldjump"/>
              </a:rPr>
              <a:t>Drag And Drop </a:t>
            </a:r>
            <a:endParaRPr lang="en-US" dirty="0"/>
          </a:p>
        </p:txBody>
      </p:sp>
      <p:sp>
        <p:nvSpPr>
          <p:cNvPr id="3" name="Content Placeholder 2">
            <a:extLst>
              <a:ext uri="{FF2B5EF4-FFF2-40B4-BE49-F238E27FC236}">
                <a16:creationId xmlns:a16="http://schemas.microsoft.com/office/drawing/2014/main" id="{FA075C0F-E4ED-8747-BCD1-D64AA8AD66E0}"/>
              </a:ext>
            </a:extLst>
          </p:cNvPr>
          <p:cNvSpPr>
            <a:spLocks noGrp="1"/>
          </p:cNvSpPr>
          <p:nvPr>
            <p:ph idx="1"/>
          </p:nvPr>
        </p:nvSpPr>
        <p:spPr/>
        <p:txBody>
          <a:bodyPr/>
          <a:lstStyle/>
          <a:p>
            <a:r>
              <a:rPr lang="en-US" dirty="0"/>
              <a:t>Actions action = new Actions(driver);</a:t>
            </a:r>
          </a:p>
          <a:p>
            <a:r>
              <a:rPr lang="en-US" dirty="0" err="1"/>
              <a:t>action.clickAndHold</a:t>
            </a:r>
            <a:r>
              <a:rPr lang="en-US" dirty="0"/>
              <a:t>(</a:t>
            </a:r>
            <a:r>
              <a:rPr lang="en-US" dirty="0" err="1"/>
              <a:t>driver.findElement</a:t>
            </a:r>
            <a:r>
              <a:rPr lang="en-US" dirty="0"/>
              <a:t>(</a:t>
            </a:r>
            <a:r>
              <a:rPr lang="en-US" dirty="0" err="1"/>
              <a:t>By.xpath</a:t>
            </a:r>
            <a:r>
              <a:rPr lang="en-US" dirty="0"/>
              <a:t>('//*[@id='draggable']')))</a:t>
            </a:r>
          </a:p>
          <a:p>
            <a:r>
              <a:rPr lang="en-US" dirty="0"/>
              <a:t> .</a:t>
            </a:r>
            <a:r>
              <a:rPr lang="en-US" dirty="0" err="1"/>
              <a:t>moveToElement</a:t>
            </a:r>
            <a:r>
              <a:rPr lang="en-US" dirty="0"/>
              <a:t>(</a:t>
            </a:r>
            <a:r>
              <a:rPr lang="en-US" dirty="0" err="1"/>
              <a:t>driver.findElement</a:t>
            </a:r>
            <a:r>
              <a:rPr lang="en-US" dirty="0"/>
              <a:t>(</a:t>
            </a:r>
            <a:r>
              <a:rPr lang="en-US" dirty="0" err="1"/>
              <a:t>By.xpath</a:t>
            </a:r>
            <a:r>
              <a:rPr lang="en-US" dirty="0"/>
              <a:t>('//*[@id='droppable']')))</a:t>
            </a:r>
          </a:p>
          <a:p>
            <a:r>
              <a:rPr lang="en-US" dirty="0"/>
              <a:t>.release() .build()</a:t>
            </a:r>
          </a:p>
          <a:p>
            <a:r>
              <a:rPr lang="en-US" dirty="0"/>
              <a:t>.perform();</a:t>
            </a:r>
          </a:p>
          <a:p>
            <a:endParaRPr lang="en-US" dirty="0"/>
          </a:p>
        </p:txBody>
      </p:sp>
    </p:spTree>
    <p:extLst>
      <p:ext uri="{BB962C8B-B14F-4D97-AF65-F5344CB8AC3E}">
        <p14:creationId xmlns:p14="http://schemas.microsoft.com/office/powerpoint/2010/main" val="33439633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48BB-9703-FB41-9F53-BE1728B3D198}"/>
              </a:ext>
            </a:extLst>
          </p:cNvPr>
          <p:cNvSpPr>
            <a:spLocks noGrp="1"/>
          </p:cNvSpPr>
          <p:nvPr>
            <p:ph type="title"/>
          </p:nvPr>
        </p:nvSpPr>
        <p:spPr/>
        <p:txBody>
          <a:bodyPr/>
          <a:lstStyle/>
          <a:p>
            <a:r>
              <a:rPr lang="en-US" dirty="0">
                <a:hlinkClick r:id="rId2" action="ppaction://hlinksldjump"/>
              </a:rPr>
              <a:t>Cookies</a:t>
            </a:r>
            <a:endParaRPr lang="en-US" dirty="0"/>
          </a:p>
        </p:txBody>
      </p:sp>
      <p:sp>
        <p:nvSpPr>
          <p:cNvPr id="3" name="Content Placeholder 2">
            <a:extLst>
              <a:ext uri="{FF2B5EF4-FFF2-40B4-BE49-F238E27FC236}">
                <a16:creationId xmlns:a16="http://schemas.microsoft.com/office/drawing/2014/main" id="{E9B945FA-05BF-1445-8644-12BE2CE802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82027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EBE6-915A-D54E-9EA3-A535C8D9CA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629A1-FD63-F848-9502-ED4A9F50754F}"/>
              </a:ext>
            </a:extLst>
          </p:cNvPr>
          <p:cNvSpPr>
            <a:spLocks noGrp="1"/>
          </p:cNvSpPr>
          <p:nvPr>
            <p:ph idx="1"/>
          </p:nvPr>
        </p:nvSpPr>
        <p:spPr/>
        <p:txBody>
          <a:bodyPr/>
          <a:lstStyle/>
          <a:p>
            <a:r>
              <a:rPr lang="en-US" dirty="0"/>
              <a:t>SQL</a:t>
            </a:r>
          </a:p>
        </p:txBody>
      </p:sp>
    </p:spTree>
    <p:extLst>
      <p:ext uri="{BB962C8B-B14F-4D97-AF65-F5344CB8AC3E}">
        <p14:creationId xmlns:p14="http://schemas.microsoft.com/office/powerpoint/2010/main" val="8615044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F234-6FB9-D64C-AA4D-26C9A7564800}"/>
              </a:ext>
            </a:extLst>
          </p:cNvPr>
          <p:cNvSpPr>
            <a:spLocks noGrp="1"/>
          </p:cNvSpPr>
          <p:nvPr>
            <p:ph type="title"/>
          </p:nvPr>
        </p:nvSpPr>
        <p:spPr/>
        <p:txBody>
          <a:bodyPr>
            <a:normAutofit/>
          </a:bodyPr>
          <a:lstStyle/>
          <a:p>
            <a:r>
              <a:rPr lang="en-US" dirty="0">
                <a:hlinkClick r:id="rId2" action="ppaction://hlinksldjump"/>
              </a:rPr>
              <a:t>What is SQL?</a:t>
            </a:r>
            <a:endParaRPr lang="en-US" dirty="0"/>
          </a:p>
        </p:txBody>
      </p:sp>
      <p:sp>
        <p:nvSpPr>
          <p:cNvPr id="3" name="Content Placeholder 2">
            <a:extLst>
              <a:ext uri="{FF2B5EF4-FFF2-40B4-BE49-F238E27FC236}">
                <a16:creationId xmlns:a16="http://schemas.microsoft.com/office/drawing/2014/main" id="{6A410CAD-6A52-FC46-8C23-C744B0EADA95}"/>
              </a:ext>
            </a:extLst>
          </p:cNvPr>
          <p:cNvSpPr>
            <a:spLocks noGrp="1"/>
          </p:cNvSpPr>
          <p:nvPr>
            <p:ph idx="1"/>
          </p:nvPr>
        </p:nvSpPr>
        <p:spPr/>
        <p:txBody>
          <a:bodyPr/>
          <a:lstStyle/>
          <a:p>
            <a:r>
              <a:rPr lang="en-US" dirty="0"/>
              <a:t>SQL stands for Structured Query Language. It is the standard language for relational database management systems. It is especially useful in handling organized data comprised of entities (variables) and relations between different entities of the data. </a:t>
            </a:r>
          </a:p>
          <a:p>
            <a:endParaRPr lang="en-US" dirty="0"/>
          </a:p>
        </p:txBody>
      </p:sp>
    </p:spTree>
    <p:extLst>
      <p:ext uri="{BB962C8B-B14F-4D97-AF65-F5344CB8AC3E}">
        <p14:creationId xmlns:p14="http://schemas.microsoft.com/office/powerpoint/2010/main" val="22819107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AA29-591A-C248-B549-4CE0A8896C38}"/>
              </a:ext>
            </a:extLst>
          </p:cNvPr>
          <p:cNvSpPr>
            <a:spLocks noGrp="1"/>
          </p:cNvSpPr>
          <p:nvPr>
            <p:ph type="title"/>
          </p:nvPr>
        </p:nvSpPr>
        <p:spPr/>
        <p:txBody>
          <a:bodyPr>
            <a:normAutofit/>
          </a:bodyPr>
          <a:lstStyle/>
          <a:p>
            <a:r>
              <a:rPr lang="en-US" dirty="0">
                <a:hlinkClick r:id="rId2" action="ppaction://hlinksldjump"/>
              </a:rPr>
              <a:t>Do you know SQL?</a:t>
            </a:r>
            <a:endParaRPr lang="en-US" dirty="0"/>
          </a:p>
        </p:txBody>
      </p:sp>
      <p:sp>
        <p:nvSpPr>
          <p:cNvPr id="3" name="Content Placeholder 2">
            <a:extLst>
              <a:ext uri="{FF2B5EF4-FFF2-40B4-BE49-F238E27FC236}">
                <a16:creationId xmlns:a16="http://schemas.microsoft.com/office/drawing/2014/main" id="{EFC416C0-1457-5547-9F3C-9B49E41A36C6}"/>
              </a:ext>
            </a:extLst>
          </p:cNvPr>
          <p:cNvSpPr>
            <a:spLocks noGrp="1"/>
          </p:cNvSpPr>
          <p:nvPr>
            <p:ph idx="1"/>
          </p:nvPr>
        </p:nvSpPr>
        <p:spPr/>
        <p:txBody>
          <a:bodyPr/>
          <a:lstStyle/>
          <a:p>
            <a:r>
              <a:rPr lang="en-US" dirty="0"/>
              <a:t>Yes, I am very comfortable with writing SQL Queries and DDL and DML commands. Currently working with Oracle database that is running in AMAZON CLOUD SERVER.</a:t>
            </a:r>
            <a:br>
              <a:rPr lang="en-US" dirty="0"/>
            </a:br>
            <a:r>
              <a:rPr lang="en-US" dirty="0"/>
              <a:t>DDL (Data definition language) : CREATE , ALTER, DROP, TRUNCATE</a:t>
            </a:r>
            <a:br>
              <a:rPr lang="en-US" dirty="0"/>
            </a:br>
            <a:r>
              <a:rPr lang="en-US" dirty="0"/>
              <a:t>DML(Data manipulation language): SELECT, DELETE, INSERT, UPDATE </a:t>
            </a:r>
          </a:p>
          <a:p>
            <a:endParaRPr lang="en-US" dirty="0"/>
          </a:p>
        </p:txBody>
      </p:sp>
    </p:spTree>
    <p:extLst>
      <p:ext uri="{BB962C8B-B14F-4D97-AF65-F5344CB8AC3E}">
        <p14:creationId xmlns:p14="http://schemas.microsoft.com/office/powerpoint/2010/main" val="24952260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AF84-5FED-6E44-9497-D67994ECB471}"/>
              </a:ext>
            </a:extLst>
          </p:cNvPr>
          <p:cNvSpPr>
            <a:spLocks noGrp="1"/>
          </p:cNvSpPr>
          <p:nvPr>
            <p:ph type="title"/>
          </p:nvPr>
        </p:nvSpPr>
        <p:spPr/>
        <p:txBody>
          <a:bodyPr/>
          <a:lstStyle/>
          <a:p>
            <a:r>
              <a:rPr lang="en-US" dirty="0">
                <a:hlinkClick r:id="rId2" action="ppaction://hlinksldjump"/>
              </a:rPr>
              <a:t>What is a Database? </a:t>
            </a:r>
            <a:endParaRPr lang="en-US" dirty="0"/>
          </a:p>
        </p:txBody>
      </p:sp>
      <p:sp>
        <p:nvSpPr>
          <p:cNvPr id="3" name="Content Placeholder 2">
            <a:extLst>
              <a:ext uri="{FF2B5EF4-FFF2-40B4-BE49-F238E27FC236}">
                <a16:creationId xmlns:a16="http://schemas.microsoft.com/office/drawing/2014/main" id="{E3706A53-8C67-D442-A526-7D3A812FF9C1}"/>
              </a:ext>
            </a:extLst>
          </p:cNvPr>
          <p:cNvSpPr>
            <a:spLocks noGrp="1"/>
          </p:cNvSpPr>
          <p:nvPr>
            <p:ph idx="1"/>
          </p:nvPr>
        </p:nvSpPr>
        <p:spPr/>
        <p:txBody>
          <a:bodyPr/>
          <a:lstStyle/>
          <a:p>
            <a:r>
              <a:rPr lang="en-US" dirty="0"/>
              <a:t>A database is an organized collection of data, stored and retrieved digitally from a remote or local computer system. Databases can be vast and complex, and such databases are developed using fixed design and modeling approaches. </a:t>
            </a:r>
          </a:p>
          <a:p>
            <a:endParaRPr lang="en-US" dirty="0"/>
          </a:p>
        </p:txBody>
      </p:sp>
    </p:spTree>
    <p:extLst>
      <p:ext uri="{BB962C8B-B14F-4D97-AF65-F5344CB8AC3E}">
        <p14:creationId xmlns:p14="http://schemas.microsoft.com/office/powerpoint/2010/main" val="15133859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5E3C-FE31-6A4E-AACE-5F79BB5A7599}"/>
              </a:ext>
            </a:extLst>
          </p:cNvPr>
          <p:cNvSpPr>
            <a:spLocks noGrp="1"/>
          </p:cNvSpPr>
          <p:nvPr>
            <p:ph type="title"/>
          </p:nvPr>
        </p:nvSpPr>
        <p:spPr/>
        <p:txBody>
          <a:bodyPr>
            <a:normAutofit/>
          </a:bodyPr>
          <a:lstStyle/>
          <a:p>
            <a:r>
              <a:rPr lang="en-US" dirty="0">
                <a:hlinkClick r:id="rId2" action="ppaction://hlinksldjump"/>
              </a:rPr>
              <a:t>RDBMS?</a:t>
            </a:r>
            <a:endParaRPr lang="en-US" dirty="0"/>
          </a:p>
        </p:txBody>
      </p:sp>
      <p:sp>
        <p:nvSpPr>
          <p:cNvPr id="3" name="Content Placeholder 2">
            <a:extLst>
              <a:ext uri="{FF2B5EF4-FFF2-40B4-BE49-F238E27FC236}">
                <a16:creationId xmlns:a16="http://schemas.microsoft.com/office/drawing/2014/main" id="{721642E2-085D-DA4C-BA94-5456C9C58508}"/>
              </a:ext>
            </a:extLst>
          </p:cNvPr>
          <p:cNvSpPr>
            <a:spLocks noGrp="1"/>
          </p:cNvSpPr>
          <p:nvPr>
            <p:ph idx="1"/>
          </p:nvPr>
        </p:nvSpPr>
        <p:spPr/>
        <p:txBody>
          <a:bodyPr/>
          <a:lstStyle/>
          <a:p>
            <a:r>
              <a:rPr lang="en-US" dirty="0"/>
              <a:t>Relational Database Management System </a:t>
            </a:r>
          </a:p>
          <a:p>
            <a:r>
              <a:rPr lang="en-US" dirty="0"/>
              <a:t>Data is organized into tables that are related to each other </a:t>
            </a:r>
          </a:p>
          <a:p>
            <a:r>
              <a:rPr lang="en-US" dirty="0"/>
              <a:t>○ How are they related?</a:t>
            </a:r>
            <a:br>
              <a:rPr lang="en-US" dirty="0"/>
            </a:br>
            <a:r>
              <a:rPr lang="en-US" dirty="0"/>
              <a:t>■ Primary Key (unique and not NULL) </a:t>
            </a:r>
          </a:p>
          <a:p>
            <a:r>
              <a:rPr lang="en-US" dirty="0"/>
              <a:t>and Foreign Key (duplicate and NULL)</a:t>
            </a:r>
            <a:br>
              <a:rPr lang="en-US" dirty="0"/>
            </a:br>
            <a:r>
              <a:rPr lang="en-US" dirty="0"/>
              <a:t>○ What type of database system you have </a:t>
            </a:r>
          </a:p>
          <a:p>
            <a:r>
              <a:rPr lang="en-US" dirty="0"/>
              <a:t>expertise with?</a:t>
            </a:r>
            <a:br>
              <a:rPr lang="en-US" dirty="0"/>
            </a:br>
            <a:r>
              <a:rPr lang="en-US" dirty="0"/>
              <a:t>■ RDBMS, such as SQL and Oracle </a:t>
            </a:r>
          </a:p>
        </p:txBody>
      </p:sp>
    </p:spTree>
    <p:extLst>
      <p:ext uri="{BB962C8B-B14F-4D97-AF65-F5344CB8AC3E}">
        <p14:creationId xmlns:p14="http://schemas.microsoft.com/office/powerpoint/2010/main" val="9830020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E51A-3F7A-2E4F-BE8D-81A79F25E459}"/>
              </a:ext>
            </a:extLst>
          </p:cNvPr>
          <p:cNvSpPr>
            <a:spLocks noGrp="1"/>
          </p:cNvSpPr>
          <p:nvPr>
            <p:ph type="title"/>
          </p:nvPr>
        </p:nvSpPr>
        <p:spPr/>
        <p:txBody>
          <a:bodyPr/>
          <a:lstStyle/>
          <a:p>
            <a:r>
              <a:rPr lang="en-US" dirty="0">
                <a:hlinkClick r:id="rId2" action="ppaction://hlinksldjump"/>
              </a:rPr>
              <a:t>Subsets / Categories of SQL? </a:t>
            </a:r>
            <a:endParaRPr lang="en-US" dirty="0"/>
          </a:p>
        </p:txBody>
      </p:sp>
      <p:sp>
        <p:nvSpPr>
          <p:cNvPr id="3" name="Content Placeholder 2">
            <a:extLst>
              <a:ext uri="{FF2B5EF4-FFF2-40B4-BE49-F238E27FC236}">
                <a16:creationId xmlns:a16="http://schemas.microsoft.com/office/drawing/2014/main" id="{EFF06335-BD5E-8A40-82CE-5F24DC0B55A7}"/>
              </a:ext>
            </a:extLst>
          </p:cNvPr>
          <p:cNvSpPr>
            <a:spLocks noGrp="1"/>
          </p:cNvSpPr>
          <p:nvPr>
            <p:ph idx="1"/>
          </p:nvPr>
        </p:nvSpPr>
        <p:spPr/>
        <p:txBody>
          <a:bodyPr>
            <a:normAutofit lnSpcReduction="10000"/>
          </a:bodyPr>
          <a:lstStyle/>
          <a:p>
            <a:r>
              <a:rPr lang="en-US" b="1" dirty="0"/>
              <a:t>DDL (Data Definition Language) </a:t>
            </a:r>
            <a:r>
              <a:rPr lang="en-US" dirty="0"/>
              <a:t>– It allows you to perform various operations on the database such as CREATE, ALTER and DELETE objects. </a:t>
            </a:r>
          </a:p>
          <a:p>
            <a:r>
              <a:rPr lang="en-US" b="1" dirty="0"/>
              <a:t>DML ( Data Manipulation Language) </a:t>
            </a:r>
            <a:r>
              <a:rPr lang="en-US" dirty="0"/>
              <a:t>– It allows you to access and manipulate data. It helps you to insert, update, delete and retrieve data from the database. </a:t>
            </a:r>
          </a:p>
          <a:p>
            <a:r>
              <a:rPr lang="en-US" b="1" dirty="0"/>
              <a:t>DCL ( Data Control Language) </a:t>
            </a:r>
            <a:r>
              <a:rPr lang="en-US" dirty="0"/>
              <a:t>– It allows you to control access to the database. Example – Grant, Revoke access permissions. </a:t>
            </a:r>
          </a:p>
          <a:p>
            <a:r>
              <a:rPr lang="en-US" b="1" dirty="0"/>
              <a:t>TCL (Transaction Control Language) </a:t>
            </a:r>
            <a:r>
              <a:rPr lang="en-US" dirty="0"/>
              <a:t>- TCL statements allow you to control and manage transactions to maintain the integrity of data within SQL statements. </a:t>
            </a:r>
          </a:p>
        </p:txBody>
      </p:sp>
    </p:spTree>
    <p:extLst>
      <p:ext uri="{BB962C8B-B14F-4D97-AF65-F5344CB8AC3E}">
        <p14:creationId xmlns:p14="http://schemas.microsoft.com/office/powerpoint/2010/main" val="9330248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4727-2EA7-B848-8DDC-F136FCB04774}"/>
              </a:ext>
            </a:extLst>
          </p:cNvPr>
          <p:cNvSpPr>
            <a:spLocks noGrp="1"/>
          </p:cNvSpPr>
          <p:nvPr>
            <p:ph type="title"/>
          </p:nvPr>
        </p:nvSpPr>
        <p:spPr/>
        <p:txBody>
          <a:bodyPr/>
          <a:lstStyle/>
          <a:p>
            <a:r>
              <a:rPr lang="en-US" dirty="0">
                <a:hlinkClick r:id="rId2" action="ppaction://hlinksldjump"/>
              </a:rPr>
              <a:t>SQL vs MySQL</a:t>
            </a:r>
            <a:endParaRPr lang="en-US" dirty="0"/>
          </a:p>
        </p:txBody>
      </p:sp>
      <p:sp>
        <p:nvSpPr>
          <p:cNvPr id="3" name="Content Placeholder 2">
            <a:extLst>
              <a:ext uri="{FF2B5EF4-FFF2-40B4-BE49-F238E27FC236}">
                <a16:creationId xmlns:a16="http://schemas.microsoft.com/office/drawing/2014/main" id="{7B3759BC-9CFB-BE47-A35F-7BF9DFFADB87}"/>
              </a:ext>
            </a:extLst>
          </p:cNvPr>
          <p:cNvSpPr>
            <a:spLocks noGrp="1"/>
          </p:cNvSpPr>
          <p:nvPr>
            <p:ph idx="1"/>
          </p:nvPr>
        </p:nvSpPr>
        <p:spPr/>
        <p:txBody>
          <a:bodyPr/>
          <a:lstStyle/>
          <a:p>
            <a:r>
              <a:rPr lang="en-US" dirty="0"/>
              <a:t>SQL is a standard language for retrieving and manipulating structured databases. On the contrary, MySQL is a relational database management system, like SQL Server, Oracle or IBM DB2, that is used to manage SQL databases. </a:t>
            </a:r>
          </a:p>
          <a:p>
            <a:endParaRPr lang="en-US" dirty="0"/>
          </a:p>
        </p:txBody>
      </p:sp>
    </p:spTree>
    <p:extLst>
      <p:ext uri="{BB962C8B-B14F-4D97-AF65-F5344CB8AC3E}">
        <p14:creationId xmlns:p14="http://schemas.microsoft.com/office/powerpoint/2010/main" val="244685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99B4-53C1-0A40-B8C8-92945473214D}"/>
              </a:ext>
            </a:extLst>
          </p:cNvPr>
          <p:cNvSpPr>
            <a:spLocks noGrp="1"/>
          </p:cNvSpPr>
          <p:nvPr>
            <p:ph type="title"/>
          </p:nvPr>
        </p:nvSpPr>
        <p:spPr>
          <a:xfrm>
            <a:off x="838200" y="365126"/>
            <a:ext cx="10515600" cy="831908"/>
          </a:xfrm>
        </p:spPr>
        <p:txBody>
          <a:bodyPr/>
          <a:lstStyle/>
          <a:p>
            <a:r>
              <a:rPr lang="en-US" dirty="0">
                <a:highlight>
                  <a:srgbClr val="FFFF00"/>
                </a:highlight>
                <a:hlinkClick r:id="" action="ppaction://hlinkshowjump?jump=firstslide"/>
              </a:rPr>
              <a:t>Testing Questions</a:t>
            </a:r>
            <a:endParaRPr lang="en-US" dirty="0">
              <a:highlight>
                <a:srgbClr val="FFFF00"/>
              </a:highlight>
            </a:endParaRPr>
          </a:p>
        </p:txBody>
      </p:sp>
      <p:sp>
        <p:nvSpPr>
          <p:cNvPr id="3" name="Content Placeholder 2">
            <a:extLst>
              <a:ext uri="{FF2B5EF4-FFF2-40B4-BE49-F238E27FC236}">
                <a16:creationId xmlns:a16="http://schemas.microsoft.com/office/drawing/2014/main" id="{5BD7B17B-A70C-8C4E-83A6-95D3429DE6DE}"/>
              </a:ext>
            </a:extLst>
          </p:cNvPr>
          <p:cNvSpPr>
            <a:spLocks noGrp="1"/>
          </p:cNvSpPr>
          <p:nvPr>
            <p:ph idx="1"/>
          </p:nvPr>
        </p:nvSpPr>
        <p:spPr>
          <a:xfrm>
            <a:off x="838200" y="1319134"/>
            <a:ext cx="10515600" cy="5173740"/>
          </a:xfrm>
        </p:spPr>
        <p:txBody>
          <a:bodyPr numCol="2">
            <a:normAutofit fontScale="77500" lnSpcReduction="20000"/>
          </a:bodyPr>
          <a:lstStyle/>
          <a:p>
            <a:r>
              <a:rPr lang="en-US" dirty="0">
                <a:hlinkClick r:id="rId2" action="ppaction://hlinksldjump"/>
              </a:rPr>
              <a:t>194. Software Testing?</a:t>
            </a:r>
            <a:endParaRPr lang="en-US" dirty="0"/>
          </a:p>
          <a:p>
            <a:r>
              <a:rPr lang="en-US" dirty="0">
                <a:hlinkClick r:id="rId3" action="ppaction://hlinksldjump"/>
              </a:rPr>
              <a:t>195. Why we test?</a:t>
            </a:r>
            <a:endParaRPr lang="en-US" dirty="0"/>
          </a:p>
          <a:p>
            <a:r>
              <a:rPr lang="en-US" dirty="0">
                <a:hlinkClick r:id="rId4" action="ppaction://hlinksldjump"/>
              </a:rPr>
              <a:t>197. Test Plan?</a:t>
            </a:r>
            <a:endParaRPr lang="en-US" dirty="0"/>
          </a:p>
          <a:p>
            <a:r>
              <a:rPr lang="en-US" dirty="0">
                <a:hlinkClick r:id="rId5" action="ppaction://hlinksldjump"/>
              </a:rPr>
              <a:t>198. Test Case?</a:t>
            </a:r>
            <a:endParaRPr lang="en-US" dirty="0"/>
          </a:p>
          <a:p>
            <a:r>
              <a:rPr lang="en-US" dirty="0">
                <a:hlinkClick r:id="rId6" action="ppaction://hlinksldjump"/>
              </a:rPr>
              <a:t>199. When the testing starts?</a:t>
            </a:r>
            <a:endParaRPr lang="en-US" dirty="0"/>
          </a:p>
          <a:p>
            <a:r>
              <a:rPr lang="en-US" dirty="0">
                <a:hlinkClick r:id="rId7" action="ppaction://hlinksldjump"/>
              </a:rPr>
              <a:t>200. Defect Life Cycle?</a:t>
            </a:r>
            <a:endParaRPr lang="en-US" dirty="0"/>
          </a:p>
          <a:p>
            <a:r>
              <a:rPr lang="en-US" dirty="0">
                <a:hlinkClick r:id="rId8" action="ppaction://hlinksldjump"/>
              </a:rPr>
              <a:t>201. Epic, User stories &amp; Tasks?</a:t>
            </a:r>
            <a:endParaRPr lang="en-US" dirty="0"/>
          </a:p>
          <a:p>
            <a:r>
              <a:rPr lang="en-US" dirty="0">
                <a:hlinkClick r:id="rId9" action="ppaction://hlinksldjump"/>
              </a:rPr>
              <a:t>202. What is testing hierarchy?</a:t>
            </a:r>
            <a:endParaRPr lang="en-US" dirty="0"/>
          </a:p>
          <a:p>
            <a:r>
              <a:rPr lang="en-US" dirty="0">
                <a:hlinkClick r:id="rId10" action="ppaction://hlinksldjump"/>
              </a:rPr>
              <a:t>203. Requirement Traceability Matrix (RTM)</a:t>
            </a:r>
            <a:endParaRPr lang="en-US" dirty="0"/>
          </a:p>
          <a:p>
            <a:r>
              <a:rPr lang="en-US" dirty="0">
                <a:hlinkClick r:id="rId11" action="ppaction://hlinksldjump"/>
              </a:rPr>
              <a:t>204. Defect</a:t>
            </a:r>
            <a:endParaRPr lang="en-US" dirty="0"/>
          </a:p>
          <a:p>
            <a:r>
              <a:rPr lang="en-US" dirty="0">
                <a:hlinkClick r:id="rId12" action="ppaction://hlinksldjump"/>
              </a:rPr>
              <a:t>205. What to do when you find a defect?</a:t>
            </a:r>
            <a:endParaRPr lang="en-US" dirty="0"/>
          </a:p>
          <a:p>
            <a:r>
              <a:rPr lang="en-US" dirty="0">
                <a:hlinkClick r:id="rId13" action="ppaction://hlinksldjump"/>
              </a:rPr>
              <a:t>206. If Developer says not a defect, what to do?</a:t>
            </a:r>
            <a:endParaRPr lang="en-US" dirty="0"/>
          </a:p>
          <a:p>
            <a:r>
              <a:rPr lang="en-US" dirty="0">
                <a:hlinkClick r:id="rId14" action="ppaction://hlinksldjump"/>
              </a:rPr>
              <a:t>207. When will you Automate?</a:t>
            </a:r>
            <a:endParaRPr lang="en-US" dirty="0"/>
          </a:p>
          <a:p>
            <a:r>
              <a:rPr lang="en-US" dirty="0">
                <a:hlinkClick r:id="rId15" action="ppaction://hlinksldjump"/>
              </a:rPr>
              <a:t>208. When will you not Automate?</a:t>
            </a:r>
            <a:endParaRPr lang="en-US" dirty="0"/>
          </a:p>
          <a:p>
            <a:r>
              <a:rPr lang="en-US" dirty="0">
                <a:hlinkClick r:id="rId16" action="ppaction://hlinksldjump"/>
              </a:rPr>
              <a:t>209. Debugging vs testing?</a:t>
            </a:r>
            <a:endParaRPr lang="en-US" dirty="0"/>
          </a:p>
          <a:p>
            <a:r>
              <a:rPr lang="en-US" dirty="0">
                <a:hlinkClick r:id="rId17" action="ppaction://hlinksldjump"/>
              </a:rPr>
              <a:t>210. Peer review?</a:t>
            </a:r>
            <a:endParaRPr lang="en-US" dirty="0"/>
          </a:p>
          <a:p>
            <a:r>
              <a:rPr lang="en-US" dirty="0">
                <a:hlinkClick r:id="rId18" action="ppaction://hlinksldjump"/>
              </a:rPr>
              <a:t>211. Who writes test plans and test cases?</a:t>
            </a:r>
            <a:endParaRPr lang="en-US" dirty="0"/>
          </a:p>
          <a:p>
            <a:r>
              <a:rPr lang="en-US" dirty="0">
                <a:hlinkClick r:id="rId19" action="ppaction://hlinksldjump"/>
              </a:rPr>
              <a:t>212. Bug severity vs bug priority</a:t>
            </a:r>
            <a:endParaRPr lang="en-US" dirty="0"/>
          </a:p>
          <a:p>
            <a:r>
              <a:rPr lang="en-US" dirty="0">
                <a:hlinkClick r:id="rId20" action="ppaction://hlinksldjump"/>
              </a:rPr>
              <a:t>213. System testing and integration testing?</a:t>
            </a:r>
            <a:endParaRPr lang="en-US" dirty="0"/>
          </a:p>
          <a:p>
            <a:r>
              <a:rPr lang="en-US" dirty="0">
                <a:hlinkClick r:id="rId21" action="ppaction://hlinksldjump"/>
              </a:rPr>
              <a:t>214. Black box vs white box testing?</a:t>
            </a:r>
            <a:endParaRPr lang="en-US" dirty="0"/>
          </a:p>
          <a:p>
            <a:r>
              <a:rPr lang="en-US" dirty="0">
                <a:hlinkClick r:id="rId22" action="ppaction://hlinksldjump"/>
              </a:rPr>
              <a:t>215. Front End Testing and Back End testing?</a:t>
            </a:r>
            <a:endParaRPr lang="en-US" dirty="0"/>
          </a:p>
          <a:p>
            <a:r>
              <a:rPr lang="en-US" dirty="0">
                <a:hlinkClick r:id="rId23" action="ppaction://hlinksldjump"/>
              </a:rPr>
              <a:t>216. Functional testing &amp; non-functional testing</a:t>
            </a:r>
            <a:endParaRPr lang="en-US" dirty="0"/>
          </a:p>
        </p:txBody>
      </p:sp>
    </p:spTree>
    <p:extLst>
      <p:ext uri="{BB962C8B-B14F-4D97-AF65-F5344CB8AC3E}">
        <p14:creationId xmlns:p14="http://schemas.microsoft.com/office/powerpoint/2010/main" val="2302368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57BA-76D9-C94F-AF1A-7E753D8C5597}"/>
              </a:ext>
            </a:extLst>
          </p:cNvPr>
          <p:cNvSpPr>
            <a:spLocks noGrp="1"/>
          </p:cNvSpPr>
          <p:nvPr>
            <p:ph type="title"/>
          </p:nvPr>
        </p:nvSpPr>
        <p:spPr/>
        <p:txBody>
          <a:bodyPr>
            <a:normAutofit/>
          </a:bodyPr>
          <a:lstStyle/>
          <a:p>
            <a:r>
              <a:rPr lang="en-US" dirty="0">
                <a:hlinkClick r:id="rId2" action="ppaction://hlinksldjump"/>
              </a:rPr>
              <a:t>What are constraints?</a:t>
            </a:r>
            <a:endParaRPr lang="en-US" dirty="0"/>
          </a:p>
        </p:txBody>
      </p:sp>
      <p:sp>
        <p:nvSpPr>
          <p:cNvPr id="3" name="Content Placeholder 2">
            <a:extLst>
              <a:ext uri="{FF2B5EF4-FFF2-40B4-BE49-F238E27FC236}">
                <a16:creationId xmlns:a16="http://schemas.microsoft.com/office/drawing/2014/main" id="{E8FE62BD-647F-304E-AEC2-0969CED017CF}"/>
              </a:ext>
            </a:extLst>
          </p:cNvPr>
          <p:cNvSpPr>
            <a:spLocks noGrp="1"/>
          </p:cNvSpPr>
          <p:nvPr>
            <p:ph idx="1"/>
          </p:nvPr>
        </p:nvSpPr>
        <p:spPr/>
        <p:txBody>
          <a:bodyPr/>
          <a:lstStyle/>
          <a:p>
            <a:r>
              <a:rPr lang="en-US" dirty="0"/>
              <a:t>Properties that table column must comply with. </a:t>
            </a:r>
          </a:p>
          <a:p>
            <a:r>
              <a:rPr lang="en-US" dirty="0"/>
              <a:t>Columns have constraints that defined how data can be stored. </a:t>
            </a:r>
          </a:p>
          <a:p>
            <a:r>
              <a:rPr lang="en-US" b="1" dirty="0"/>
              <a:t>Primary Key: </a:t>
            </a:r>
            <a:r>
              <a:rPr lang="en-US" dirty="0"/>
              <a:t>unique and NOT NULL</a:t>
            </a:r>
            <a:br>
              <a:rPr lang="en-US" dirty="0"/>
            </a:br>
            <a:r>
              <a:rPr lang="en-US" b="1" dirty="0"/>
              <a:t>Foreign Key: </a:t>
            </a:r>
            <a:r>
              <a:rPr lang="en-US" dirty="0"/>
              <a:t>duplicate and NULL and cannot add </a:t>
            </a:r>
          </a:p>
          <a:p>
            <a:r>
              <a:rPr lang="en-US" dirty="0"/>
              <a:t>data which is not in PK</a:t>
            </a:r>
            <a:br>
              <a:rPr lang="en-US" dirty="0"/>
            </a:br>
            <a:r>
              <a:rPr lang="en-US" b="1" dirty="0"/>
              <a:t>Unique Key: </a:t>
            </a:r>
            <a:r>
              <a:rPr lang="en-US" dirty="0"/>
              <a:t>only unique value</a:t>
            </a:r>
            <a:br>
              <a:rPr lang="en-US" dirty="0"/>
            </a:br>
            <a:r>
              <a:rPr lang="en-US" b="1" dirty="0"/>
              <a:t>Null: </a:t>
            </a:r>
            <a:r>
              <a:rPr lang="en-US" dirty="0"/>
              <a:t>can have null</a:t>
            </a:r>
            <a:br>
              <a:rPr lang="en-US" dirty="0"/>
            </a:br>
            <a:r>
              <a:rPr lang="en-US" b="1" dirty="0"/>
              <a:t>Not null: </a:t>
            </a:r>
            <a:r>
              <a:rPr lang="en-US" dirty="0"/>
              <a:t>cannot have null</a:t>
            </a:r>
            <a:br>
              <a:rPr lang="en-US" dirty="0"/>
            </a:br>
            <a:endParaRPr lang="en-US" dirty="0"/>
          </a:p>
          <a:p>
            <a:endParaRPr lang="en-US" dirty="0"/>
          </a:p>
        </p:txBody>
      </p:sp>
    </p:spTree>
    <p:extLst>
      <p:ext uri="{BB962C8B-B14F-4D97-AF65-F5344CB8AC3E}">
        <p14:creationId xmlns:p14="http://schemas.microsoft.com/office/powerpoint/2010/main" val="10534057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33B2-1A67-F147-9AC6-3B6E37725DEF}"/>
              </a:ext>
            </a:extLst>
          </p:cNvPr>
          <p:cNvSpPr>
            <a:spLocks noGrp="1"/>
          </p:cNvSpPr>
          <p:nvPr>
            <p:ph type="title"/>
          </p:nvPr>
        </p:nvSpPr>
        <p:spPr/>
        <p:txBody>
          <a:bodyPr>
            <a:normAutofit/>
          </a:bodyPr>
          <a:lstStyle/>
          <a:p>
            <a:r>
              <a:rPr lang="en-US" dirty="0">
                <a:hlinkClick r:id="rId2" action="ppaction://hlinksldjump"/>
              </a:rPr>
              <a:t>Common clauses used with SELECT query in SQL </a:t>
            </a:r>
            <a:endParaRPr lang="en-US" dirty="0"/>
          </a:p>
        </p:txBody>
      </p:sp>
      <p:sp>
        <p:nvSpPr>
          <p:cNvPr id="3" name="Content Placeholder 2">
            <a:extLst>
              <a:ext uri="{FF2B5EF4-FFF2-40B4-BE49-F238E27FC236}">
                <a16:creationId xmlns:a16="http://schemas.microsoft.com/office/drawing/2014/main" id="{E486C5C7-2532-FA48-8C5B-40D215967E2E}"/>
              </a:ext>
            </a:extLst>
          </p:cNvPr>
          <p:cNvSpPr>
            <a:spLocks noGrp="1"/>
          </p:cNvSpPr>
          <p:nvPr>
            <p:ph idx="1"/>
          </p:nvPr>
        </p:nvSpPr>
        <p:spPr/>
        <p:txBody>
          <a:bodyPr>
            <a:normAutofit fontScale="85000" lnSpcReduction="20000"/>
          </a:bodyPr>
          <a:lstStyle/>
          <a:p>
            <a:r>
              <a:rPr lang="en-US" dirty="0"/>
              <a:t>SQL clause helps to limit the result set by providing a condition to the query. A clause helps to filter the rows from the entire set of records. For example – WHERE, HAVING clause. </a:t>
            </a:r>
          </a:p>
          <a:p>
            <a:endParaRPr lang="en-US" dirty="0"/>
          </a:p>
          <a:p>
            <a:r>
              <a:rPr lang="en-US" dirty="0"/>
              <a:t>Some common SQL clauses used in </a:t>
            </a:r>
            <a:r>
              <a:rPr lang="en-US" dirty="0" err="1"/>
              <a:t>conjuction</a:t>
            </a:r>
            <a:r>
              <a:rPr lang="en-US" dirty="0"/>
              <a:t> with a SELECT query are as follows: </a:t>
            </a:r>
          </a:p>
          <a:p>
            <a:r>
              <a:rPr lang="en-US" b="1" dirty="0"/>
              <a:t>WHERE </a:t>
            </a:r>
            <a:r>
              <a:rPr lang="en-US" dirty="0"/>
              <a:t>clause in SQL is used to filter records that are necessary, based on specific conditions. </a:t>
            </a:r>
          </a:p>
          <a:p>
            <a:r>
              <a:rPr lang="en-US" b="1" dirty="0"/>
              <a:t>ORDER BY </a:t>
            </a:r>
            <a:r>
              <a:rPr lang="en-US" dirty="0"/>
              <a:t>clause in SQL is used to sort the records based on some field(s) in ascending (</a:t>
            </a:r>
            <a:r>
              <a:rPr lang="en-US" b="1" dirty="0"/>
              <a:t>ASC</a:t>
            </a:r>
            <a:r>
              <a:rPr lang="en-US" dirty="0"/>
              <a:t>) or descending order (</a:t>
            </a:r>
            <a:r>
              <a:rPr lang="en-US" b="1" dirty="0"/>
              <a:t>DESC</a:t>
            </a:r>
            <a:r>
              <a:rPr lang="en-US" dirty="0"/>
              <a:t>).</a:t>
            </a:r>
            <a:br>
              <a:rPr lang="en-US" dirty="0"/>
            </a:br>
            <a:r>
              <a:rPr lang="en-US" b="1" dirty="0"/>
              <a:t>GROUP </a:t>
            </a:r>
            <a:r>
              <a:rPr lang="en-US" b="1" dirty="0" err="1"/>
              <a:t>BY</a:t>
            </a:r>
            <a:r>
              <a:rPr lang="en-US" dirty="0" err="1"/>
              <a:t>clause</a:t>
            </a:r>
            <a:r>
              <a:rPr lang="en-US" dirty="0"/>
              <a:t> in SQL is used to group records with identical data and can be used in </a:t>
            </a:r>
            <a:r>
              <a:rPr lang="en-US" dirty="0" err="1"/>
              <a:t>conjuction</a:t>
            </a:r>
            <a:r>
              <a:rPr lang="en-US" dirty="0"/>
              <a:t> with some aggregation functions to produce summarized results from the database. </a:t>
            </a:r>
            <a:r>
              <a:rPr lang="en-US" b="1" dirty="0"/>
              <a:t>HAVING </a:t>
            </a:r>
            <a:r>
              <a:rPr lang="en-US" dirty="0"/>
              <a:t>clause in SQL is used to filter records in combination with the GROUP BY clause. It is different from WHERE, since WHERE clause cannot filter aggregated records. </a:t>
            </a:r>
          </a:p>
          <a:p>
            <a:pPr marL="0" indent="0">
              <a:buNone/>
            </a:pPr>
            <a:endParaRPr lang="en-US" dirty="0"/>
          </a:p>
        </p:txBody>
      </p:sp>
    </p:spTree>
    <p:extLst>
      <p:ext uri="{BB962C8B-B14F-4D97-AF65-F5344CB8AC3E}">
        <p14:creationId xmlns:p14="http://schemas.microsoft.com/office/powerpoint/2010/main" val="37762282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8AE9-6C59-8F43-BD02-B90403B4B100}"/>
              </a:ext>
            </a:extLst>
          </p:cNvPr>
          <p:cNvSpPr>
            <a:spLocks noGrp="1"/>
          </p:cNvSpPr>
          <p:nvPr>
            <p:ph type="title"/>
          </p:nvPr>
        </p:nvSpPr>
        <p:spPr/>
        <p:txBody>
          <a:bodyPr/>
          <a:lstStyle/>
          <a:p>
            <a:r>
              <a:rPr lang="en-US" dirty="0">
                <a:hlinkClick r:id="rId2" action="ppaction://hlinksldjump"/>
              </a:rPr>
              <a:t>Joins</a:t>
            </a:r>
            <a:endParaRPr lang="en-US" dirty="0"/>
          </a:p>
        </p:txBody>
      </p:sp>
      <p:sp>
        <p:nvSpPr>
          <p:cNvPr id="3" name="Content Placeholder 2">
            <a:extLst>
              <a:ext uri="{FF2B5EF4-FFF2-40B4-BE49-F238E27FC236}">
                <a16:creationId xmlns:a16="http://schemas.microsoft.com/office/drawing/2014/main" id="{F4CB612E-01F1-BD41-9E29-6C5890B4C8E8}"/>
              </a:ext>
            </a:extLst>
          </p:cNvPr>
          <p:cNvSpPr>
            <a:spLocks noGrp="1"/>
          </p:cNvSpPr>
          <p:nvPr>
            <p:ph idx="1"/>
          </p:nvPr>
        </p:nvSpPr>
        <p:spPr/>
        <p:txBody>
          <a:bodyPr>
            <a:normAutofit lnSpcReduction="10000"/>
          </a:bodyPr>
          <a:lstStyle/>
          <a:p>
            <a:r>
              <a:rPr lang="en-US" dirty="0"/>
              <a:t>A JOIN clause is used to combine rows from two or more tables, based on a related column between them. It is used to merge two tables or retrieve data from there. There are 4 joins in SQL namely: </a:t>
            </a:r>
          </a:p>
          <a:p>
            <a:r>
              <a:rPr lang="en-US" b="1" dirty="0"/>
              <a:t>Inner Join </a:t>
            </a:r>
            <a:r>
              <a:rPr lang="en-US" dirty="0"/>
              <a:t>is used when retrieving data from multiple tables and will return only matching data </a:t>
            </a:r>
          </a:p>
          <a:p>
            <a:r>
              <a:rPr lang="en-US" b="1" dirty="0"/>
              <a:t>Right Join </a:t>
            </a:r>
            <a:r>
              <a:rPr lang="en-US" dirty="0"/>
              <a:t>is used when retrieving data from multiple tables and will return right table and any matching left table records.</a:t>
            </a:r>
            <a:br>
              <a:rPr lang="en-US" dirty="0"/>
            </a:br>
            <a:r>
              <a:rPr lang="en-US" b="1" dirty="0"/>
              <a:t>Left Join </a:t>
            </a:r>
            <a:r>
              <a:rPr lang="en-US" dirty="0"/>
              <a:t>is used when retrieving data from multiple tables and will return left table and any matching right table records. </a:t>
            </a:r>
          </a:p>
          <a:p>
            <a:r>
              <a:rPr lang="en-US" b="1" dirty="0"/>
              <a:t>Full Join </a:t>
            </a:r>
            <a:r>
              <a:rPr lang="en-US" dirty="0"/>
              <a:t>is used when retrieving data from multiple tables and will return both table records, matching and non­matching. </a:t>
            </a:r>
          </a:p>
          <a:p>
            <a:endParaRPr lang="en-US" dirty="0"/>
          </a:p>
        </p:txBody>
      </p:sp>
    </p:spTree>
    <p:extLst>
      <p:ext uri="{BB962C8B-B14F-4D97-AF65-F5344CB8AC3E}">
        <p14:creationId xmlns:p14="http://schemas.microsoft.com/office/powerpoint/2010/main" val="23018652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9D-A0E0-6248-8584-3461D0483694}"/>
              </a:ext>
            </a:extLst>
          </p:cNvPr>
          <p:cNvSpPr>
            <a:spLocks noGrp="1"/>
          </p:cNvSpPr>
          <p:nvPr>
            <p:ph type="title"/>
          </p:nvPr>
        </p:nvSpPr>
        <p:spPr/>
        <p:txBody>
          <a:bodyPr/>
          <a:lstStyle/>
          <a:p>
            <a:r>
              <a:rPr lang="en-US" dirty="0">
                <a:hlinkClick r:id="rId2" action="ppaction://hlinksldjump"/>
              </a:rPr>
              <a:t>‘BETWEEN’ vs ‘IN’ condition operators? </a:t>
            </a:r>
            <a:endParaRPr lang="en-US" dirty="0"/>
          </a:p>
        </p:txBody>
      </p:sp>
      <p:sp>
        <p:nvSpPr>
          <p:cNvPr id="3" name="Content Placeholder 2">
            <a:extLst>
              <a:ext uri="{FF2B5EF4-FFF2-40B4-BE49-F238E27FC236}">
                <a16:creationId xmlns:a16="http://schemas.microsoft.com/office/drawing/2014/main" id="{7AAAE0A3-35A4-EE44-8922-AB67655E04A1}"/>
              </a:ext>
            </a:extLst>
          </p:cNvPr>
          <p:cNvSpPr>
            <a:spLocks noGrp="1"/>
          </p:cNvSpPr>
          <p:nvPr>
            <p:ph idx="1"/>
          </p:nvPr>
        </p:nvSpPr>
        <p:spPr/>
        <p:txBody>
          <a:bodyPr/>
          <a:lstStyle/>
          <a:p>
            <a:r>
              <a:rPr lang="en-US" dirty="0"/>
              <a:t>BETWEEN operator is used to display rows based on a range of values in a row whereas the IN condition operator is used to check for values </a:t>
            </a:r>
          </a:p>
          <a:p>
            <a:r>
              <a:rPr lang="en-US" dirty="0"/>
              <a:t>contained in a specific set of values. </a:t>
            </a:r>
          </a:p>
          <a:p>
            <a:r>
              <a:rPr lang="en-US" b="1" dirty="0"/>
              <a:t>Example of BETWEEN: </a:t>
            </a:r>
            <a:r>
              <a:rPr lang="en-US" dirty="0"/>
              <a:t>SELECT * FROM Students where ROLL_NO BETWEEN 10 AND 50; </a:t>
            </a:r>
          </a:p>
          <a:p>
            <a:r>
              <a:rPr lang="en-US" dirty="0"/>
              <a:t>SELECT * FROM students where </a:t>
            </a:r>
          </a:p>
          <a:p>
            <a:r>
              <a:rPr lang="en-US" dirty="0"/>
              <a:t>ROLL_NO IN (8,15,25); </a:t>
            </a:r>
          </a:p>
        </p:txBody>
      </p:sp>
    </p:spTree>
    <p:extLst>
      <p:ext uri="{BB962C8B-B14F-4D97-AF65-F5344CB8AC3E}">
        <p14:creationId xmlns:p14="http://schemas.microsoft.com/office/powerpoint/2010/main" val="35502885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42E3-F90B-384F-877C-DF4671D7B1D0}"/>
              </a:ext>
            </a:extLst>
          </p:cNvPr>
          <p:cNvSpPr>
            <a:spLocks noGrp="1"/>
          </p:cNvSpPr>
          <p:nvPr>
            <p:ph type="title"/>
          </p:nvPr>
        </p:nvSpPr>
        <p:spPr/>
        <p:txBody>
          <a:bodyPr/>
          <a:lstStyle/>
          <a:p>
            <a:r>
              <a:rPr lang="en-US" dirty="0">
                <a:hlinkClick r:id="rId2" action="ppaction://hlinksldjump"/>
              </a:rPr>
              <a:t>‘HAVING’ Clause vs ‘WHERE’ Clause </a:t>
            </a:r>
            <a:endParaRPr lang="en-US" dirty="0"/>
          </a:p>
        </p:txBody>
      </p:sp>
      <p:sp>
        <p:nvSpPr>
          <p:cNvPr id="3" name="Content Placeholder 2">
            <a:extLst>
              <a:ext uri="{FF2B5EF4-FFF2-40B4-BE49-F238E27FC236}">
                <a16:creationId xmlns:a16="http://schemas.microsoft.com/office/drawing/2014/main" id="{432B70AE-F8A1-7045-B7CC-96EC0ED503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4152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2F91-4FA5-F547-BB12-717E0ED8F9F6}"/>
              </a:ext>
            </a:extLst>
          </p:cNvPr>
          <p:cNvSpPr>
            <a:spLocks noGrp="1"/>
          </p:cNvSpPr>
          <p:nvPr>
            <p:ph type="title"/>
          </p:nvPr>
        </p:nvSpPr>
        <p:spPr/>
        <p:txBody>
          <a:bodyPr/>
          <a:lstStyle/>
          <a:p>
            <a:r>
              <a:rPr lang="en-US" dirty="0">
                <a:hlinkClick r:id="rId2" action="ppaction://hlinksldjump"/>
              </a:rPr>
              <a:t>Statements in SQL</a:t>
            </a:r>
            <a:endParaRPr lang="en-US" dirty="0"/>
          </a:p>
        </p:txBody>
      </p:sp>
      <p:sp>
        <p:nvSpPr>
          <p:cNvPr id="3" name="Content Placeholder 2">
            <a:extLst>
              <a:ext uri="{FF2B5EF4-FFF2-40B4-BE49-F238E27FC236}">
                <a16:creationId xmlns:a16="http://schemas.microsoft.com/office/drawing/2014/main" id="{66E17D11-C0F4-E248-A84D-A4EC04A7DFD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617254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9425-F167-ED4C-9E25-A3A5C7C4B7D0}"/>
              </a:ext>
            </a:extLst>
          </p:cNvPr>
          <p:cNvSpPr>
            <a:spLocks noGrp="1"/>
          </p:cNvSpPr>
          <p:nvPr>
            <p:ph type="title"/>
          </p:nvPr>
        </p:nvSpPr>
        <p:spPr/>
        <p:txBody>
          <a:bodyPr/>
          <a:lstStyle/>
          <a:p>
            <a:r>
              <a:rPr lang="en-US" dirty="0">
                <a:hlinkClick r:id="rId2" action="ppaction://hlinksldjump"/>
              </a:rPr>
              <a:t>DROP vs TRUNCATE statements?</a:t>
            </a:r>
            <a:endParaRPr lang="en-US" dirty="0"/>
          </a:p>
        </p:txBody>
      </p:sp>
      <p:sp>
        <p:nvSpPr>
          <p:cNvPr id="3" name="Content Placeholder 2">
            <a:extLst>
              <a:ext uri="{FF2B5EF4-FFF2-40B4-BE49-F238E27FC236}">
                <a16:creationId xmlns:a16="http://schemas.microsoft.com/office/drawing/2014/main" id="{44BA2A75-1EB3-D446-A58E-85F0B379F8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47052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A883-07E3-2A46-B38B-255A7DBFAFB3}"/>
              </a:ext>
            </a:extLst>
          </p:cNvPr>
          <p:cNvSpPr>
            <a:spLocks noGrp="1"/>
          </p:cNvSpPr>
          <p:nvPr>
            <p:ph type="title"/>
          </p:nvPr>
        </p:nvSpPr>
        <p:spPr/>
        <p:txBody>
          <a:bodyPr/>
          <a:lstStyle/>
          <a:p>
            <a:r>
              <a:rPr lang="en-US" dirty="0">
                <a:hlinkClick r:id="rId2" action="ppaction://hlinksldjump"/>
              </a:rPr>
              <a:t>DELETE vs TRUNCATE statements?</a:t>
            </a:r>
            <a:endParaRPr lang="en-US" dirty="0"/>
          </a:p>
        </p:txBody>
      </p:sp>
      <p:sp>
        <p:nvSpPr>
          <p:cNvPr id="3" name="Content Placeholder 2">
            <a:extLst>
              <a:ext uri="{FF2B5EF4-FFF2-40B4-BE49-F238E27FC236}">
                <a16:creationId xmlns:a16="http://schemas.microsoft.com/office/drawing/2014/main" id="{BA3A43D8-6667-5D40-BB74-127B1F2277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78320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0C26-CB8E-384A-9638-33563FC3FD5B}"/>
              </a:ext>
            </a:extLst>
          </p:cNvPr>
          <p:cNvSpPr>
            <a:spLocks noGrp="1"/>
          </p:cNvSpPr>
          <p:nvPr>
            <p:ph type="title"/>
          </p:nvPr>
        </p:nvSpPr>
        <p:spPr/>
        <p:txBody>
          <a:bodyPr/>
          <a:lstStyle/>
          <a:p>
            <a:r>
              <a:rPr lang="en-US" dirty="0">
                <a:hlinkClick r:id="rId2" action="ppaction://hlinksldjump"/>
              </a:rPr>
              <a:t>Data Types in SQL</a:t>
            </a:r>
            <a:endParaRPr lang="en-US" dirty="0"/>
          </a:p>
        </p:txBody>
      </p:sp>
      <p:sp>
        <p:nvSpPr>
          <p:cNvPr id="3" name="Content Placeholder 2">
            <a:extLst>
              <a:ext uri="{FF2B5EF4-FFF2-40B4-BE49-F238E27FC236}">
                <a16:creationId xmlns:a16="http://schemas.microsoft.com/office/drawing/2014/main" id="{C7BB1F9B-7208-8841-A3C3-129A5BBE381A}"/>
              </a:ext>
            </a:extLst>
          </p:cNvPr>
          <p:cNvSpPr>
            <a:spLocks noGrp="1"/>
          </p:cNvSpPr>
          <p:nvPr>
            <p:ph idx="1"/>
          </p:nvPr>
        </p:nvSpPr>
        <p:spPr/>
        <p:txBody>
          <a:bodyPr/>
          <a:lstStyle/>
          <a:p>
            <a:r>
              <a:rPr lang="en-US" dirty="0"/>
              <a:t>number(num) - whole numbers up to num digits </a:t>
            </a:r>
          </a:p>
          <a:p>
            <a:r>
              <a:rPr lang="en-US" dirty="0"/>
              <a:t>number(num,num2) - num whole numbers up to num2 decimals</a:t>
            </a:r>
          </a:p>
          <a:p>
            <a:r>
              <a:rPr lang="en-US" dirty="0"/>
              <a:t>char(num) - fixed length character/string</a:t>
            </a:r>
          </a:p>
          <a:p>
            <a:r>
              <a:rPr lang="en-US" dirty="0"/>
              <a:t>varchar2(num) - used for varying length data</a:t>
            </a:r>
          </a:p>
          <a:p>
            <a:r>
              <a:rPr lang="en-US" dirty="0"/>
              <a:t>date - full date </a:t>
            </a:r>
          </a:p>
          <a:p>
            <a:r>
              <a:rPr lang="en-US" dirty="0"/>
              <a:t>currency - used for prices </a:t>
            </a:r>
          </a:p>
          <a:p>
            <a:endParaRPr lang="en-US" dirty="0"/>
          </a:p>
          <a:p>
            <a:endParaRPr lang="en-US" dirty="0"/>
          </a:p>
        </p:txBody>
      </p:sp>
    </p:spTree>
    <p:extLst>
      <p:ext uri="{BB962C8B-B14F-4D97-AF65-F5344CB8AC3E}">
        <p14:creationId xmlns:p14="http://schemas.microsoft.com/office/powerpoint/2010/main" val="33604413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CE54-B077-6746-8373-EA64983AC2DD}"/>
              </a:ext>
            </a:extLst>
          </p:cNvPr>
          <p:cNvSpPr>
            <a:spLocks noGrp="1"/>
          </p:cNvSpPr>
          <p:nvPr>
            <p:ph type="title"/>
          </p:nvPr>
        </p:nvSpPr>
        <p:spPr/>
        <p:txBody>
          <a:bodyPr/>
          <a:lstStyle/>
          <a:p>
            <a:r>
              <a:rPr lang="en-US" dirty="0">
                <a:hlinkClick r:id="rId2" action="ppaction://hlinksldjump"/>
              </a:rPr>
              <a:t>CHAR and VARCHAR2 datatype in SQL </a:t>
            </a:r>
            <a:endParaRPr lang="en-US" dirty="0"/>
          </a:p>
        </p:txBody>
      </p:sp>
      <p:sp>
        <p:nvSpPr>
          <p:cNvPr id="3" name="Content Placeholder 2">
            <a:extLst>
              <a:ext uri="{FF2B5EF4-FFF2-40B4-BE49-F238E27FC236}">
                <a16:creationId xmlns:a16="http://schemas.microsoft.com/office/drawing/2014/main" id="{62E70120-AFDC-F944-9DA2-1E52B93CA6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095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5362-E01A-C947-A37B-3D60EC3B3379}"/>
              </a:ext>
            </a:extLst>
          </p:cNvPr>
          <p:cNvSpPr>
            <a:spLocks noGrp="1"/>
          </p:cNvSpPr>
          <p:nvPr>
            <p:ph type="title"/>
          </p:nvPr>
        </p:nvSpPr>
        <p:spPr>
          <a:xfrm>
            <a:off x="838200" y="365126"/>
            <a:ext cx="10515600" cy="632401"/>
          </a:xfrm>
        </p:spPr>
        <p:txBody>
          <a:bodyPr>
            <a:normAutofit fontScale="90000"/>
          </a:bodyPr>
          <a:lstStyle/>
          <a:p>
            <a:r>
              <a:rPr lang="en-US" dirty="0">
                <a:highlight>
                  <a:srgbClr val="FFFF00"/>
                </a:highlight>
                <a:hlinkClick r:id="" action="ppaction://hlinkshowjump?jump=firstslide"/>
              </a:rPr>
              <a:t>Java Technical Questions</a:t>
            </a:r>
            <a:endParaRPr lang="en-US" dirty="0">
              <a:highlight>
                <a:srgbClr val="FFFF00"/>
              </a:highlight>
            </a:endParaRPr>
          </a:p>
        </p:txBody>
      </p:sp>
      <p:sp>
        <p:nvSpPr>
          <p:cNvPr id="3" name="Content Placeholder 2">
            <a:extLst>
              <a:ext uri="{FF2B5EF4-FFF2-40B4-BE49-F238E27FC236}">
                <a16:creationId xmlns:a16="http://schemas.microsoft.com/office/drawing/2014/main" id="{5FEC7A5A-7631-5B46-B007-EF40ADEC220C}"/>
              </a:ext>
            </a:extLst>
          </p:cNvPr>
          <p:cNvSpPr>
            <a:spLocks noGrp="1"/>
          </p:cNvSpPr>
          <p:nvPr>
            <p:ph idx="1"/>
          </p:nvPr>
        </p:nvSpPr>
        <p:spPr/>
        <p:txBody>
          <a:bodyPr numCol="2">
            <a:normAutofit fontScale="92500" lnSpcReduction="20000"/>
          </a:bodyPr>
          <a:lstStyle/>
          <a:p>
            <a:r>
              <a:rPr lang="en-US" dirty="0">
                <a:hlinkClick r:id="rId3" action="ppaction://hlinksldjump"/>
              </a:rPr>
              <a:t>218. Even-Odd</a:t>
            </a:r>
            <a:endParaRPr lang="en-US" dirty="0"/>
          </a:p>
          <a:p>
            <a:r>
              <a:rPr lang="en-US" dirty="0">
                <a:hlinkClick r:id="rId4" action="ppaction://hlinksldjump"/>
              </a:rPr>
              <a:t>219. Swap Numbers</a:t>
            </a:r>
            <a:endParaRPr lang="en-US" dirty="0"/>
          </a:p>
          <a:p>
            <a:r>
              <a:rPr lang="en-US" dirty="0">
                <a:hlinkClick r:id="rId5" action="ppaction://hlinksldjump"/>
              </a:rPr>
              <a:t>220. Reverse String</a:t>
            </a:r>
            <a:endParaRPr lang="en-US" dirty="0"/>
          </a:p>
          <a:p>
            <a:r>
              <a:rPr lang="en-US" dirty="0">
                <a:hlinkClick r:id="rId6" action="ppaction://hlinksldjump"/>
              </a:rPr>
              <a:t>221. Reverse Integer</a:t>
            </a:r>
            <a:endParaRPr lang="en-US" dirty="0"/>
          </a:p>
          <a:p>
            <a:r>
              <a:rPr lang="en-US" dirty="0">
                <a:hlinkClick r:id="rId7" action="ppaction://hlinksldjump"/>
              </a:rPr>
              <a:t>222. Prime Numbers</a:t>
            </a:r>
            <a:endParaRPr lang="en-US" dirty="0"/>
          </a:p>
          <a:p>
            <a:r>
              <a:rPr lang="en-US" dirty="0">
                <a:hlinkClick r:id="rId8" action="ppaction://hlinksldjump"/>
              </a:rPr>
              <a:t>223. String Palindrome</a:t>
            </a:r>
            <a:endParaRPr lang="en-US" dirty="0"/>
          </a:p>
          <a:p>
            <a:r>
              <a:rPr lang="en-US" dirty="0">
                <a:hlinkClick r:id="rId9" action="ppaction://hlinksldjump"/>
              </a:rPr>
              <a:t>224. Integer Palindrome</a:t>
            </a:r>
            <a:endParaRPr lang="en-US" dirty="0"/>
          </a:p>
          <a:p>
            <a:r>
              <a:rPr lang="en-US" dirty="0">
                <a:hlinkClick r:id="rId10" action="ppaction://hlinksldjump"/>
              </a:rPr>
              <a:t>225. Factorial</a:t>
            </a:r>
            <a:endParaRPr lang="en-US" dirty="0"/>
          </a:p>
          <a:p>
            <a:r>
              <a:rPr lang="en-US" dirty="0">
                <a:hlinkClick r:id="rId11" action="ppaction://hlinksldjump"/>
              </a:rPr>
              <a:t>226. Sum of Digits</a:t>
            </a:r>
            <a:endParaRPr lang="en-US" dirty="0"/>
          </a:p>
          <a:p>
            <a:r>
              <a:rPr lang="en-US" dirty="0">
                <a:hlinkClick r:id="rId12" action="ppaction://hlinksldjump"/>
              </a:rPr>
              <a:t>227. Fibonacci</a:t>
            </a:r>
            <a:endParaRPr lang="en-US" dirty="0"/>
          </a:p>
          <a:p>
            <a:r>
              <a:rPr lang="en-US" dirty="0">
                <a:hlinkClick r:id="rId13" action="ppaction://hlinksldjump"/>
              </a:rPr>
              <a:t>228. FizzBuzz</a:t>
            </a:r>
            <a:endParaRPr lang="en-US" dirty="0"/>
          </a:p>
          <a:p>
            <a:r>
              <a:rPr lang="en-US" dirty="0">
                <a:hlinkClick r:id="rId14" action="ppaction://hlinksldjump"/>
              </a:rPr>
              <a:t>229. Only Unique Letters</a:t>
            </a:r>
            <a:endParaRPr lang="en-US" dirty="0"/>
          </a:p>
          <a:p>
            <a:r>
              <a:rPr lang="en-US" dirty="0">
                <a:hlinkClick r:id="rId15" action="ppaction://hlinksldjump"/>
              </a:rPr>
              <a:t>230. Remove Duplicates</a:t>
            </a:r>
            <a:endParaRPr lang="en-US" dirty="0"/>
          </a:p>
          <a:p>
            <a:r>
              <a:rPr lang="en-US" dirty="0">
                <a:hlinkClick r:id="rId16" action="ppaction://hlinksldjump"/>
              </a:rPr>
              <a:t>231. Largest Number in Array</a:t>
            </a:r>
            <a:endParaRPr lang="en-US" dirty="0"/>
          </a:p>
          <a:p>
            <a:r>
              <a:rPr lang="en-US" dirty="0">
                <a:hlinkClick r:id="rId17" action="ppaction://hlinksldjump"/>
              </a:rPr>
              <a:t>232. Armstrong Number</a:t>
            </a:r>
            <a:endParaRPr lang="en-US" dirty="0"/>
          </a:p>
          <a:p>
            <a:r>
              <a:rPr lang="en-US" dirty="0">
                <a:hlinkClick r:id="rId18" action="ppaction://hlinksldjump"/>
              </a:rPr>
              <a:t>233. Diamond of Asterisks</a:t>
            </a:r>
            <a:endParaRPr lang="en-US" dirty="0"/>
          </a:p>
          <a:p>
            <a:r>
              <a:rPr lang="en-US" dirty="0">
                <a:hlinkClick r:id="rId19" action="ppaction://hlinksldjump"/>
              </a:rPr>
              <a:t>234. Pyramid Of Numbers</a:t>
            </a:r>
            <a:endParaRPr lang="en-US" dirty="0"/>
          </a:p>
          <a:p>
            <a:r>
              <a:rPr lang="en-US" dirty="0">
                <a:hlinkClick r:id="rId20" action="ppaction://hlinksldjump"/>
              </a:rPr>
              <a:t>235. Floyds Triangle</a:t>
            </a:r>
            <a:endParaRPr lang="en-US" dirty="0"/>
          </a:p>
          <a:p>
            <a:r>
              <a:rPr lang="en-US" dirty="0">
                <a:hlinkClick r:id="rId21" action="ppaction://hlinksldjump"/>
              </a:rPr>
              <a:t>236. Anagram</a:t>
            </a:r>
            <a:endParaRPr lang="en-US" dirty="0"/>
          </a:p>
        </p:txBody>
      </p:sp>
    </p:spTree>
    <p:extLst>
      <p:ext uri="{BB962C8B-B14F-4D97-AF65-F5344CB8AC3E}">
        <p14:creationId xmlns:p14="http://schemas.microsoft.com/office/powerpoint/2010/main" val="97105812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1423-80C8-6143-88B6-AC2AFBA55BE1}"/>
              </a:ext>
            </a:extLst>
          </p:cNvPr>
          <p:cNvSpPr>
            <a:spLocks noGrp="1"/>
          </p:cNvSpPr>
          <p:nvPr>
            <p:ph type="title"/>
          </p:nvPr>
        </p:nvSpPr>
        <p:spPr/>
        <p:txBody>
          <a:bodyPr/>
          <a:lstStyle/>
          <a:p>
            <a:r>
              <a:rPr lang="en-US" dirty="0">
                <a:hlinkClick r:id="rId2" action="ppaction://hlinksldjump"/>
              </a:rPr>
              <a:t>UNION vs UNION ALL ?</a:t>
            </a:r>
            <a:endParaRPr lang="en-US" dirty="0"/>
          </a:p>
        </p:txBody>
      </p:sp>
      <p:sp>
        <p:nvSpPr>
          <p:cNvPr id="3" name="Content Placeholder 2">
            <a:extLst>
              <a:ext uri="{FF2B5EF4-FFF2-40B4-BE49-F238E27FC236}">
                <a16:creationId xmlns:a16="http://schemas.microsoft.com/office/drawing/2014/main" id="{4DEC0BEE-16D7-4043-BB39-3309EA4F57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69305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8D45-E740-0D41-AB81-C4F9151F00C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8588A39-2115-9844-8EDB-16FDD47136A8}"/>
              </a:ext>
            </a:extLst>
          </p:cNvPr>
          <p:cNvSpPr>
            <a:spLocks noGrp="1"/>
          </p:cNvSpPr>
          <p:nvPr>
            <p:ph idx="1"/>
          </p:nvPr>
        </p:nvSpPr>
        <p:spPr/>
        <p:txBody>
          <a:bodyPr/>
          <a:lstStyle/>
          <a:p>
            <a:r>
              <a:rPr lang="en-US" dirty="0"/>
              <a:t>SQL Query Samples</a:t>
            </a:r>
          </a:p>
        </p:txBody>
      </p:sp>
    </p:spTree>
    <p:extLst>
      <p:ext uri="{BB962C8B-B14F-4D97-AF65-F5344CB8AC3E}">
        <p14:creationId xmlns:p14="http://schemas.microsoft.com/office/powerpoint/2010/main" val="4646088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A485-B9F3-A941-A056-9028D8983B3C}"/>
              </a:ext>
            </a:extLst>
          </p:cNvPr>
          <p:cNvSpPr>
            <a:spLocks noGrp="1"/>
          </p:cNvSpPr>
          <p:nvPr>
            <p:ph type="title"/>
          </p:nvPr>
        </p:nvSpPr>
        <p:spPr/>
        <p:txBody>
          <a:bodyPr/>
          <a:lstStyle/>
          <a:p>
            <a:r>
              <a:rPr lang="en-US" dirty="0">
                <a:hlinkClick r:id="rId2" action="ppaction://hlinksldjump"/>
              </a:rPr>
              <a:t>select unique records from a table? </a:t>
            </a:r>
            <a:endParaRPr lang="en-US" dirty="0"/>
          </a:p>
        </p:txBody>
      </p:sp>
      <p:sp>
        <p:nvSpPr>
          <p:cNvPr id="3" name="Content Placeholder 2">
            <a:extLst>
              <a:ext uri="{FF2B5EF4-FFF2-40B4-BE49-F238E27FC236}">
                <a16:creationId xmlns:a16="http://schemas.microsoft.com/office/drawing/2014/main" id="{AA433F9F-A058-B14B-9BE8-E38A78978DB1}"/>
              </a:ext>
            </a:extLst>
          </p:cNvPr>
          <p:cNvSpPr>
            <a:spLocks noGrp="1"/>
          </p:cNvSpPr>
          <p:nvPr>
            <p:ph idx="1"/>
          </p:nvPr>
        </p:nvSpPr>
        <p:spPr/>
        <p:txBody>
          <a:bodyPr/>
          <a:lstStyle/>
          <a:p>
            <a:r>
              <a:rPr lang="en-US" dirty="0"/>
              <a:t>You can select unique records from a table by using the DISTINCT keyword. </a:t>
            </a:r>
          </a:p>
          <a:p>
            <a:endParaRPr lang="en-US" dirty="0"/>
          </a:p>
        </p:txBody>
      </p:sp>
    </p:spTree>
    <p:extLst>
      <p:ext uri="{BB962C8B-B14F-4D97-AF65-F5344CB8AC3E}">
        <p14:creationId xmlns:p14="http://schemas.microsoft.com/office/powerpoint/2010/main" val="15960949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36E7-20F1-B047-B04F-8FB482E1C839}"/>
              </a:ext>
            </a:extLst>
          </p:cNvPr>
          <p:cNvSpPr>
            <a:spLocks noGrp="1"/>
          </p:cNvSpPr>
          <p:nvPr>
            <p:ph type="title"/>
          </p:nvPr>
        </p:nvSpPr>
        <p:spPr/>
        <p:txBody>
          <a:bodyPr/>
          <a:lstStyle/>
          <a:p>
            <a:r>
              <a:rPr lang="en-US" dirty="0">
                <a:hlinkClick r:id="rId2" action="ppaction://hlinksldjump"/>
              </a:rPr>
              <a:t>top 3 high paid employees? </a:t>
            </a:r>
            <a:endParaRPr lang="en-US" dirty="0"/>
          </a:p>
        </p:txBody>
      </p:sp>
      <p:sp>
        <p:nvSpPr>
          <p:cNvPr id="3" name="Content Placeholder 2">
            <a:extLst>
              <a:ext uri="{FF2B5EF4-FFF2-40B4-BE49-F238E27FC236}">
                <a16:creationId xmlns:a16="http://schemas.microsoft.com/office/drawing/2014/main" id="{7E21531E-4637-864F-9AB1-1A56E1FA285F}"/>
              </a:ext>
            </a:extLst>
          </p:cNvPr>
          <p:cNvSpPr>
            <a:spLocks noGrp="1"/>
          </p:cNvSpPr>
          <p:nvPr>
            <p:ph idx="1"/>
          </p:nvPr>
        </p:nvSpPr>
        <p:spPr/>
        <p:txBody>
          <a:bodyPr/>
          <a:lstStyle/>
          <a:p>
            <a:r>
              <a:rPr lang="en-US" dirty="0"/>
              <a:t>In </a:t>
            </a:r>
            <a:r>
              <a:rPr lang="en-US" dirty="0" err="1"/>
              <a:t>mySQL</a:t>
            </a:r>
            <a:r>
              <a:rPr lang="en-US" dirty="0"/>
              <a:t> **oracle has ROWNUM </a:t>
            </a:r>
          </a:p>
          <a:p>
            <a:endParaRPr lang="en-US" dirty="0"/>
          </a:p>
          <a:p>
            <a:r>
              <a:rPr lang="en-US" dirty="0"/>
              <a:t>SELECT salary, </a:t>
            </a:r>
            <a:r>
              <a:rPr lang="en-US" dirty="0" err="1"/>
              <a:t>first_name</a:t>
            </a:r>
            <a:r>
              <a:rPr lang="en-US" dirty="0"/>
              <a:t>, </a:t>
            </a:r>
            <a:r>
              <a:rPr lang="en-US" dirty="0" err="1"/>
              <a:t>last_name</a:t>
            </a:r>
            <a:r>
              <a:rPr lang="en-US" dirty="0"/>
              <a:t/>
            </a:r>
            <a:br>
              <a:rPr lang="en-US" dirty="0"/>
            </a:br>
            <a:r>
              <a:rPr lang="en-US" dirty="0"/>
              <a:t>FROM employees </a:t>
            </a:r>
          </a:p>
          <a:p>
            <a:r>
              <a:rPr lang="en-US" dirty="0"/>
              <a:t>ORDER BY salary DESC</a:t>
            </a:r>
            <a:br>
              <a:rPr lang="en-US" dirty="0"/>
            </a:br>
            <a:r>
              <a:rPr lang="en-US" dirty="0"/>
              <a:t>LIMIT 3;</a:t>
            </a:r>
            <a:br>
              <a:rPr lang="en-US" dirty="0"/>
            </a:br>
            <a:endParaRPr lang="en-US" dirty="0"/>
          </a:p>
          <a:p>
            <a:endParaRPr lang="en-US" dirty="0"/>
          </a:p>
        </p:txBody>
      </p:sp>
    </p:spTree>
    <p:extLst>
      <p:ext uri="{BB962C8B-B14F-4D97-AF65-F5344CB8AC3E}">
        <p14:creationId xmlns:p14="http://schemas.microsoft.com/office/powerpoint/2010/main" val="20178837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952F-5490-1847-954C-866FDA967762}"/>
              </a:ext>
            </a:extLst>
          </p:cNvPr>
          <p:cNvSpPr>
            <a:spLocks noGrp="1"/>
          </p:cNvSpPr>
          <p:nvPr>
            <p:ph type="title"/>
          </p:nvPr>
        </p:nvSpPr>
        <p:spPr>
          <a:xfrm>
            <a:off x="838200" y="365125"/>
            <a:ext cx="10515600" cy="1325563"/>
          </a:xfrm>
        </p:spPr>
        <p:txBody>
          <a:bodyPr>
            <a:normAutofit/>
          </a:bodyPr>
          <a:lstStyle/>
          <a:p>
            <a:r>
              <a:rPr lang="en-US" dirty="0">
                <a:hlinkClick r:id="rId2" action="ppaction://hlinksldjump"/>
              </a:rPr>
              <a:t>third highest salary of employees</a:t>
            </a:r>
            <a:endParaRPr lang="en-US" dirty="0"/>
          </a:p>
        </p:txBody>
      </p:sp>
      <p:sp>
        <p:nvSpPr>
          <p:cNvPr id="3" name="Content Placeholder 2">
            <a:extLst>
              <a:ext uri="{FF2B5EF4-FFF2-40B4-BE49-F238E27FC236}">
                <a16:creationId xmlns:a16="http://schemas.microsoft.com/office/drawing/2014/main" id="{03C0884B-DD14-ED46-B178-6C7C6476467B}"/>
              </a:ext>
            </a:extLst>
          </p:cNvPr>
          <p:cNvSpPr>
            <a:spLocks noGrp="1"/>
          </p:cNvSpPr>
          <p:nvPr>
            <p:ph idx="1"/>
          </p:nvPr>
        </p:nvSpPr>
        <p:spPr/>
        <p:txBody>
          <a:bodyPr/>
          <a:lstStyle/>
          <a:p>
            <a:r>
              <a:rPr lang="en-US" dirty="0"/>
              <a:t>SELECT TOP 1 salary</a:t>
            </a:r>
            <a:br>
              <a:rPr lang="en-US" dirty="0"/>
            </a:br>
            <a:r>
              <a:rPr lang="en-US" dirty="0"/>
              <a:t>FROM(</a:t>
            </a:r>
            <a:br>
              <a:rPr lang="en-US" dirty="0"/>
            </a:br>
            <a:r>
              <a:rPr lang="en-US" dirty="0"/>
              <a:t>SELECT TOP 3 salary</a:t>
            </a:r>
            <a:br>
              <a:rPr lang="en-US" dirty="0"/>
            </a:br>
            <a:r>
              <a:rPr lang="en-US" dirty="0"/>
              <a:t>FROM </a:t>
            </a:r>
            <a:r>
              <a:rPr lang="en-US" dirty="0" err="1"/>
              <a:t>employee_table</a:t>
            </a:r>
            <a:r>
              <a:rPr lang="en-US" dirty="0"/>
              <a:t/>
            </a:r>
            <a:br>
              <a:rPr lang="en-US" dirty="0"/>
            </a:br>
            <a:r>
              <a:rPr lang="en-US" dirty="0"/>
              <a:t>ORDER BY salary DESC) AS emp ORDER BY salary ASC; </a:t>
            </a:r>
          </a:p>
          <a:p>
            <a:endParaRPr lang="en-US" dirty="0"/>
          </a:p>
        </p:txBody>
      </p:sp>
    </p:spTree>
    <p:extLst>
      <p:ext uri="{BB962C8B-B14F-4D97-AF65-F5344CB8AC3E}">
        <p14:creationId xmlns:p14="http://schemas.microsoft.com/office/powerpoint/2010/main" val="9563787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E1F3-2DA8-9042-9BC2-DA67FE11C9EC}"/>
              </a:ext>
            </a:extLst>
          </p:cNvPr>
          <p:cNvSpPr>
            <a:spLocks noGrp="1"/>
          </p:cNvSpPr>
          <p:nvPr>
            <p:ph type="title"/>
          </p:nvPr>
        </p:nvSpPr>
        <p:spPr/>
        <p:txBody>
          <a:bodyPr/>
          <a:lstStyle/>
          <a:p>
            <a:r>
              <a:rPr lang="en-US" dirty="0">
                <a:hlinkClick r:id="rId2" action="ppaction://hlinksldjump"/>
              </a:rPr>
              <a:t>second highest salary of employees? </a:t>
            </a:r>
            <a:endParaRPr lang="en-US" dirty="0"/>
          </a:p>
        </p:txBody>
      </p:sp>
      <p:sp>
        <p:nvSpPr>
          <p:cNvPr id="3" name="Content Placeholder 2">
            <a:extLst>
              <a:ext uri="{FF2B5EF4-FFF2-40B4-BE49-F238E27FC236}">
                <a16:creationId xmlns:a16="http://schemas.microsoft.com/office/drawing/2014/main" id="{8140919B-1E61-8144-8D85-0B56617D5DDE}"/>
              </a:ext>
            </a:extLst>
          </p:cNvPr>
          <p:cNvSpPr>
            <a:spLocks noGrp="1"/>
          </p:cNvSpPr>
          <p:nvPr>
            <p:ph idx="1"/>
          </p:nvPr>
        </p:nvSpPr>
        <p:spPr/>
        <p:txBody>
          <a:bodyPr/>
          <a:lstStyle/>
          <a:p>
            <a:r>
              <a:rPr lang="en-US" dirty="0"/>
              <a:t>SELECT MAX(salary) FROM employees </a:t>
            </a:r>
          </a:p>
          <a:p>
            <a:r>
              <a:rPr lang="en-US" dirty="0"/>
              <a:t>WHERE salary NOT IN (SELECT MAX(salary) FROM employees); </a:t>
            </a:r>
          </a:p>
          <a:p>
            <a:endParaRPr lang="en-US" dirty="0"/>
          </a:p>
        </p:txBody>
      </p:sp>
    </p:spTree>
    <p:extLst>
      <p:ext uri="{BB962C8B-B14F-4D97-AF65-F5344CB8AC3E}">
        <p14:creationId xmlns:p14="http://schemas.microsoft.com/office/powerpoint/2010/main" val="711746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A318-771D-6847-82C1-B5FB385A0EC8}"/>
              </a:ext>
            </a:extLst>
          </p:cNvPr>
          <p:cNvSpPr>
            <a:spLocks noGrp="1"/>
          </p:cNvSpPr>
          <p:nvPr>
            <p:ph type="title"/>
          </p:nvPr>
        </p:nvSpPr>
        <p:spPr/>
        <p:txBody>
          <a:bodyPr>
            <a:normAutofit/>
          </a:bodyPr>
          <a:lstStyle/>
          <a:p>
            <a:r>
              <a:rPr lang="en-US" dirty="0">
                <a:hlinkClick r:id="rId2" action="ppaction://hlinksldjump"/>
              </a:rPr>
              <a:t>find lowest salaries?</a:t>
            </a:r>
            <a:endParaRPr lang="en-US" dirty="0"/>
          </a:p>
        </p:txBody>
      </p:sp>
      <p:sp>
        <p:nvSpPr>
          <p:cNvPr id="3" name="Content Placeholder 2">
            <a:extLst>
              <a:ext uri="{FF2B5EF4-FFF2-40B4-BE49-F238E27FC236}">
                <a16:creationId xmlns:a16="http://schemas.microsoft.com/office/drawing/2014/main" id="{3C5B5380-FD3B-3541-9ADB-E144B08B066D}"/>
              </a:ext>
            </a:extLst>
          </p:cNvPr>
          <p:cNvSpPr>
            <a:spLocks noGrp="1"/>
          </p:cNvSpPr>
          <p:nvPr>
            <p:ph idx="1"/>
          </p:nvPr>
        </p:nvSpPr>
        <p:spPr/>
        <p:txBody>
          <a:bodyPr/>
          <a:lstStyle/>
          <a:p>
            <a:r>
              <a:rPr lang="en-US" dirty="0"/>
              <a:t>SELECT </a:t>
            </a:r>
            <a:r>
              <a:rPr lang="en-US" dirty="0" err="1"/>
              <a:t>first_name</a:t>
            </a:r>
            <a:r>
              <a:rPr lang="en-US" dirty="0"/>
              <a:t>, </a:t>
            </a:r>
            <a:r>
              <a:rPr lang="en-US" dirty="0" err="1"/>
              <a:t>last_name</a:t>
            </a:r>
            <a:r>
              <a:rPr lang="en-US" dirty="0"/>
              <a:t>, salary, </a:t>
            </a:r>
            <a:r>
              <a:rPr lang="en-US" dirty="0" err="1"/>
              <a:t>job_id</a:t>
            </a:r>
            <a:r>
              <a:rPr lang="en-US" dirty="0"/>
              <a:t> FROM employees</a:t>
            </a:r>
            <a:br>
              <a:rPr lang="en-US" dirty="0"/>
            </a:br>
            <a:r>
              <a:rPr lang="en-US" dirty="0"/>
              <a:t>WHERE salary = (SELECT MIN(salary) From employees); </a:t>
            </a:r>
          </a:p>
          <a:p>
            <a:endParaRPr lang="en-US" dirty="0"/>
          </a:p>
        </p:txBody>
      </p:sp>
    </p:spTree>
    <p:extLst>
      <p:ext uri="{BB962C8B-B14F-4D97-AF65-F5344CB8AC3E}">
        <p14:creationId xmlns:p14="http://schemas.microsoft.com/office/powerpoint/2010/main" val="27118455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1B38-2446-4146-95DD-46404575F59B}"/>
              </a:ext>
            </a:extLst>
          </p:cNvPr>
          <p:cNvSpPr>
            <a:spLocks noGrp="1"/>
          </p:cNvSpPr>
          <p:nvPr>
            <p:ph type="title"/>
          </p:nvPr>
        </p:nvSpPr>
        <p:spPr/>
        <p:txBody>
          <a:bodyPr>
            <a:normAutofit/>
          </a:bodyPr>
          <a:lstStyle/>
          <a:p>
            <a:r>
              <a:rPr lang="en-US" dirty="0">
                <a:hlinkClick r:id="rId2" action="ppaction://hlinksldjump"/>
              </a:rPr>
              <a:t>employees whose salaries are below the average? </a:t>
            </a:r>
            <a:endParaRPr lang="en-US" dirty="0"/>
          </a:p>
        </p:txBody>
      </p:sp>
      <p:sp>
        <p:nvSpPr>
          <p:cNvPr id="3" name="Content Placeholder 2">
            <a:extLst>
              <a:ext uri="{FF2B5EF4-FFF2-40B4-BE49-F238E27FC236}">
                <a16:creationId xmlns:a16="http://schemas.microsoft.com/office/drawing/2014/main" id="{D5984B8D-84D2-1B47-A7D8-EAACE8C3DA4D}"/>
              </a:ext>
            </a:extLst>
          </p:cNvPr>
          <p:cNvSpPr>
            <a:spLocks noGrp="1"/>
          </p:cNvSpPr>
          <p:nvPr>
            <p:ph idx="1"/>
          </p:nvPr>
        </p:nvSpPr>
        <p:spPr/>
        <p:txBody>
          <a:bodyPr/>
          <a:lstStyle/>
          <a:p>
            <a:r>
              <a:rPr lang="en-US" dirty="0"/>
              <a:t>SELECT </a:t>
            </a:r>
            <a:r>
              <a:rPr lang="en-US" dirty="0" err="1"/>
              <a:t>first_name</a:t>
            </a:r>
            <a:r>
              <a:rPr lang="en-US" dirty="0"/>
              <a:t>, salary FROM employees </a:t>
            </a:r>
          </a:p>
          <a:p>
            <a:r>
              <a:rPr lang="en-US" dirty="0"/>
              <a:t>WHERE salary&lt;= (SELECT AVG(salary) FROM employees); </a:t>
            </a:r>
          </a:p>
          <a:p>
            <a:endParaRPr lang="en-US" dirty="0"/>
          </a:p>
        </p:txBody>
      </p:sp>
    </p:spTree>
    <p:extLst>
      <p:ext uri="{BB962C8B-B14F-4D97-AF65-F5344CB8AC3E}">
        <p14:creationId xmlns:p14="http://schemas.microsoft.com/office/powerpoint/2010/main" val="333496121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D364-BE79-9F4E-8C73-763FECFE5362}"/>
              </a:ext>
            </a:extLst>
          </p:cNvPr>
          <p:cNvSpPr>
            <a:spLocks noGrp="1"/>
          </p:cNvSpPr>
          <p:nvPr>
            <p:ph type="title"/>
          </p:nvPr>
        </p:nvSpPr>
        <p:spPr/>
        <p:txBody>
          <a:bodyPr/>
          <a:lstStyle/>
          <a:p>
            <a:r>
              <a:rPr lang="en-US" dirty="0">
                <a:hlinkClick r:id="rId2" action="ppaction://hlinksldjump"/>
              </a:rPr>
              <a:t>find names of employee start with ‘A’? </a:t>
            </a:r>
            <a:endParaRPr lang="en-US" dirty="0"/>
          </a:p>
        </p:txBody>
      </p:sp>
      <p:sp>
        <p:nvSpPr>
          <p:cNvPr id="3" name="Content Placeholder 2">
            <a:extLst>
              <a:ext uri="{FF2B5EF4-FFF2-40B4-BE49-F238E27FC236}">
                <a16:creationId xmlns:a16="http://schemas.microsoft.com/office/drawing/2014/main" id="{C2BBDFE0-7FCF-8045-B4BE-ECCD6CAF14D5}"/>
              </a:ext>
            </a:extLst>
          </p:cNvPr>
          <p:cNvSpPr>
            <a:spLocks noGrp="1"/>
          </p:cNvSpPr>
          <p:nvPr>
            <p:ph idx="1"/>
          </p:nvPr>
        </p:nvSpPr>
        <p:spPr/>
        <p:txBody>
          <a:bodyPr/>
          <a:lstStyle/>
          <a:p>
            <a:r>
              <a:rPr lang="en-US" dirty="0"/>
              <a:t>SELECT * FROM Employees WHERE </a:t>
            </a:r>
            <a:r>
              <a:rPr lang="en-US" dirty="0" err="1"/>
              <a:t>EmpName</a:t>
            </a:r>
            <a:r>
              <a:rPr lang="en-US" dirty="0"/>
              <a:t> like 'A%' ; </a:t>
            </a:r>
          </a:p>
          <a:p>
            <a:endParaRPr lang="en-US" dirty="0"/>
          </a:p>
        </p:txBody>
      </p:sp>
    </p:spTree>
    <p:extLst>
      <p:ext uri="{BB962C8B-B14F-4D97-AF65-F5344CB8AC3E}">
        <p14:creationId xmlns:p14="http://schemas.microsoft.com/office/powerpoint/2010/main" val="553423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AF19-30EA-B347-AAD3-C25FAFDF2D90}"/>
              </a:ext>
            </a:extLst>
          </p:cNvPr>
          <p:cNvSpPr>
            <a:spLocks noGrp="1"/>
          </p:cNvSpPr>
          <p:nvPr>
            <p:ph type="title"/>
          </p:nvPr>
        </p:nvSpPr>
        <p:spPr/>
        <p:txBody>
          <a:bodyPr/>
          <a:lstStyle/>
          <a:p>
            <a:r>
              <a:rPr lang="en-US" dirty="0">
                <a:hlinkClick r:id="rId2" action="ppaction://hlinksldjump"/>
              </a:rPr>
              <a:t>maximum salaries in each department? </a:t>
            </a:r>
            <a:endParaRPr lang="en-US" dirty="0"/>
          </a:p>
        </p:txBody>
      </p:sp>
      <p:sp>
        <p:nvSpPr>
          <p:cNvPr id="3" name="Content Placeholder 2">
            <a:extLst>
              <a:ext uri="{FF2B5EF4-FFF2-40B4-BE49-F238E27FC236}">
                <a16:creationId xmlns:a16="http://schemas.microsoft.com/office/drawing/2014/main" id="{DCD90E89-56FD-4E48-B742-88B3FA9CFD49}"/>
              </a:ext>
            </a:extLst>
          </p:cNvPr>
          <p:cNvSpPr>
            <a:spLocks noGrp="1"/>
          </p:cNvSpPr>
          <p:nvPr>
            <p:ph idx="1"/>
          </p:nvPr>
        </p:nvSpPr>
        <p:spPr/>
        <p:txBody>
          <a:bodyPr/>
          <a:lstStyle/>
          <a:p>
            <a:r>
              <a:rPr lang="en-US" dirty="0"/>
              <a:t>SELECT </a:t>
            </a:r>
            <a:r>
              <a:rPr lang="en-US" dirty="0" err="1"/>
              <a:t>first­name</a:t>
            </a:r>
            <a:r>
              <a:rPr lang="en-US" dirty="0"/>
              <a:t>, MAX(salary)</a:t>
            </a:r>
            <a:br>
              <a:rPr lang="en-US" dirty="0"/>
            </a:br>
            <a:r>
              <a:rPr lang="en-US" dirty="0"/>
              <a:t>FROM department d LEFT OUTER JOIN employee e</a:t>
            </a:r>
            <a:br>
              <a:rPr lang="en-US" dirty="0"/>
            </a:br>
            <a:r>
              <a:rPr lang="en-US" dirty="0"/>
              <a:t>ON (</a:t>
            </a:r>
            <a:r>
              <a:rPr lang="en-US" dirty="0" err="1"/>
              <a:t>d.department_id</a:t>
            </a:r>
            <a:r>
              <a:rPr lang="en-US" dirty="0"/>
              <a:t> = </a:t>
            </a:r>
            <a:r>
              <a:rPr lang="en-US" dirty="0" err="1"/>
              <a:t>e.department_id</a:t>
            </a:r>
            <a:r>
              <a:rPr lang="en-US" dirty="0"/>
              <a:t>) GROUP BY </a:t>
            </a:r>
            <a:r>
              <a:rPr lang="en-US" dirty="0" err="1"/>
              <a:t>department_id</a:t>
            </a:r>
            <a:r>
              <a:rPr lang="en-US" dirty="0"/>
              <a:t>; </a:t>
            </a:r>
          </a:p>
          <a:p>
            <a:endParaRPr lang="en-US" dirty="0"/>
          </a:p>
        </p:txBody>
      </p:sp>
    </p:spTree>
    <p:extLst>
      <p:ext uri="{BB962C8B-B14F-4D97-AF65-F5344CB8AC3E}">
        <p14:creationId xmlns:p14="http://schemas.microsoft.com/office/powerpoint/2010/main" val="12987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E135-936C-7E4C-8344-16DD9BDA2CD3}"/>
              </a:ext>
            </a:extLst>
          </p:cNvPr>
          <p:cNvSpPr>
            <a:spLocks noGrp="1"/>
          </p:cNvSpPr>
          <p:nvPr>
            <p:ph type="title"/>
          </p:nvPr>
        </p:nvSpPr>
        <p:spPr>
          <a:xfrm>
            <a:off x="838200" y="365125"/>
            <a:ext cx="10515600" cy="732155"/>
          </a:xfrm>
        </p:spPr>
        <p:txBody>
          <a:bodyPr/>
          <a:lstStyle/>
          <a:p>
            <a:r>
              <a:rPr lang="en-US" dirty="0">
                <a:highlight>
                  <a:srgbClr val="FFFF00"/>
                </a:highlight>
                <a:hlinkClick r:id="" action="ppaction://hlinkshowjump?jump=firstslide"/>
              </a:rPr>
              <a:t>SDLC- Agile Questions</a:t>
            </a:r>
            <a:endParaRPr lang="en-US" dirty="0">
              <a:highlight>
                <a:srgbClr val="FFFF00"/>
              </a:highlight>
            </a:endParaRPr>
          </a:p>
        </p:txBody>
      </p:sp>
      <p:sp>
        <p:nvSpPr>
          <p:cNvPr id="3" name="Content Placeholder 2">
            <a:extLst>
              <a:ext uri="{FF2B5EF4-FFF2-40B4-BE49-F238E27FC236}">
                <a16:creationId xmlns:a16="http://schemas.microsoft.com/office/drawing/2014/main" id="{561A25F9-EF48-8B43-8AC7-7CA02074C468}"/>
              </a:ext>
            </a:extLst>
          </p:cNvPr>
          <p:cNvSpPr>
            <a:spLocks noGrp="1"/>
          </p:cNvSpPr>
          <p:nvPr>
            <p:ph idx="1"/>
          </p:nvPr>
        </p:nvSpPr>
        <p:spPr>
          <a:xfrm>
            <a:off x="838200" y="1205344"/>
            <a:ext cx="10515600" cy="5444837"/>
          </a:xfrm>
        </p:spPr>
        <p:txBody>
          <a:bodyPr numCol="2">
            <a:normAutofit lnSpcReduction="10000"/>
          </a:bodyPr>
          <a:lstStyle/>
          <a:p>
            <a:r>
              <a:rPr lang="en-US" sz="2400" dirty="0">
                <a:hlinkClick r:id="rId3" action="ppaction://hlinksldjump"/>
              </a:rPr>
              <a:t>238. SDLC and what is it used for?</a:t>
            </a:r>
            <a:endParaRPr lang="en-US" sz="2400" dirty="0"/>
          </a:p>
          <a:p>
            <a:r>
              <a:rPr lang="en-US" sz="2400" dirty="0">
                <a:hlinkClick r:id="rId4" action="ppaction://hlinksldjump"/>
              </a:rPr>
              <a:t>239. Software Testing Life Cycle (STLC)</a:t>
            </a:r>
            <a:endParaRPr lang="en-US" sz="2400" dirty="0"/>
          </a:p>
          <a:p>
            <a:r>
              <a:rPr lang="en-US" sz="2400" dirty="0">
                <a:hlinkClick r:id="rId5" action="ppaction://hlinksldjump"/>
              </a:rPr>
              <a:t>240. STLC vs SDLC</a:t>
            </a:r>
            <a:endParaRPr lang="en-US" sz="2400" dirty="0"/>
          </a:p>
          <a:p>
            <a:r>
              <a:rPr lang="en-US" sz="2400" dirty="0">
                <a:hlinkClick r:id="rId6" action="ppaction://hlinksldjump"/>
              </a:rPr>
              <a:t>241. Validation and verification ?</a:t>
            </a:r>
            <a:endParaRPr lang="en-US" sz="2400" dirty="0"/>
          </a:p>
          <a:p>
            <a:r>
              <a:rPr lang="en-US" sz="2400" dirty="0">
                <a:hlinkClick r:id="rId7" action="ppaction://hlinksldjump"/>
              </a:rPr>
              <a:t>242. Requirement document?</a:t>
            </a:r>
            <a:endParaRPr lang="en-US" sz="2400" dirty="0"/>
          </a:p>
          <a:p>
            <a:r>
              <a:rPr lang="en-US" sz="2400" dirty="0">
                <a:hlinkClick r:id="rId8" action="ppaction://hlinksldjump"/>
              </a:rPr>
              <a:t>243. Where is the requirement coming from?</a:t>
            </a:r>
            <a:endParaRPr lang="en-US" sz="2400" dirty="0"/>
          </a:p>
          <a:p>
            <a:r>
              <a:rPr lang="en-US" sz="2400" dirty="0">
                <a:hlinkClick r:id="rId9" action="ppaction://hlinksldjump"/>
              </a:rPr>
              <a:t>244. The requirement is good or bad?</a:t>
            </a:r>
            <a:endParaRPr lang="en-US" sz="2400" dirty="0"/>
          </a:p>
          <a:p>
            <a:r>
              <a:rPr lang="en-US" sz="2400" dirty="0">
                <a:hlinkClick r:id="rId10" action="ppaction://hlinksldjump"/>
              </a:rPr>
              <a:t>245. Agile</a:t>
            </a:r>
            <a:endParaRPr lang="en-US" sz="2400" dirty="0"/>
          </a:p>
          <a:p>
            <a:r>
              <a:rPr lang="en-US" sz="2400" dirty="0">
                <a:hlinkClick r:id="rId11" action="ppaction://hlinksldjump"/>
              </a:rPr>
              <a:t>246. Agile Framework?</a:t>
            </a:r>
            <a:endParaRPr lang="en-US" sz="2400" dirty="0"/>
          </a:p>
          <a:p>
            <a:r>
              <a:rPr lang="en-US" sz="2400" dirty="0">
                <a:hlinkClick r:id="rId12" action="ppaction://hlinksldjump"/>
              </a:rPr>
              <a:t>247. Waterfall?</a:t>
            </a:r>
            <a:endParaRPr lang="en-US" sz="2400" dirty="0"/>
          </a:p>
          <a:p>
            <a:r>
              <a:rPr lang="en-US" sz="2400" dirty="0">
                <a:hlinkClick r:id="rId13" action="ppaction://hlinksldjump"/>
              </a:rPr>
              <a:t>248. Agile methodology did you use in your previous projects ?</a:t>
            </a:r>
            <a:endParaRPr lang="en-US" sz="2400" dirty="0"/>
          </a:p>
          <a:p>
            <a:r>
              <a:rPr lang="en-US" sz="2400" dirty="0">
                <a:hlinkClick r:id="rId14" action="ppaction://hlinksldjump"/>
              </a:rPr>
              <a:t>249. Relation between Agile and Scrum? What is Scrum?</a:t>
            </a:r>
            <a:endParaRPr lang="en-US" sz="2400" dirty="0"/>
          </a:p>
          <a:p>
            <a:r>
              <a:rPr lang="en-US" sz="2400" dirty="0">
                <a:hlinkClick r:id="rId15" action="ppaction://hlinksldjump"/>
              </a:rPr>
              <a:t>250. Why do we need Agile? Waterfall and Agile?</a:t>
            </a:r>
            <a:endParaRPr lang="en-US" sz="2400" dirty="0"/>
          </a:p>
          <a:p>
            <a:r>
              <a:rPr lang="en-US" sz="2400" dirty="0">
                <a:hlinkClick r:id="rId16" action="ppaction://hlinksldjump"/>
              </a:rPr>
              <a:t>251. Different roles in Scrum?</a:t>
            </a:r>
            <a:endParaRPr lang="en-US" sz="2400" dirty="0"/>
          </a:p>
          <a:p>
            <a:r>
              <a:rPr lang="en-US" sz="2400" dirty="0">
                <a:hlinkClick r:id="rId17" action="ppaction://hlinksldjump"/>
              </a:rPr>
              <a:t>252. Describe a scrum team?</a:t>
            </a:r>
            <a:endParaRPr lang="en-US" sz="2400" dirty="0"/>
          </a:p>
          <a:p>
            <a:r>
              <a:rPr lang="en-US" sz="2400" dirty="0">
                <a:hlinkClick r:id="rId18" action="ppaction://hlinksldjump"/>
              </a:rPr>
              <a:t>253. Scrum of scrums?</a:t>
            </a:r>
            <a:endParaRPr lang="en-US" sz="2400" dirty="0"/>
          </a:p>
          <a:p>
            <a:r>
              <a:rPr lang="en-US" sz="2400" dirty="0">
                <a:hlinkClick r:id="rId19" action="ppaction://hlinksldjump"/>
              </a:rPr>
              <a:t>254. Burn-down and burn-up charts</a:t>
            </a:r>
            <a:endParaRPr lang="en-US" sz="2400" dirty="0"/>
          </a:p>
          <a:p>
            <a:r>
              <a:rPr lang="en-US" sz="2400" dirty="0">
                <a:hlinkClick r:id="rId20" action="ppaction://hlinksldjump"/>
              </a:rPr>
              <a:t>255. Sprint?</a:t>
            </a:r>
            <a:endParaRPr lang="en-US" sz="2400" dirty="0"/>
          </a:p>
          <a:p>
            <a:r>
              <a:rPr lang="en-US" sz="2400" dirty="0">
                <a:hlinkClick r:id="rId21" action="ppaction://hlinksldjump"/>
              </a:rPr>
              <a:t>256. Product backlog &amp; Sprint Backlog?</a:t>
            </a:r>
            <a:endParaRPr lang="en-US" sz="2400" dirty="0"/>
          </a:p>
          <a:p>
            <a:r>
              <a:rPr lang="en-US" sz="2400" dirty="0">
                <a:hlinkClick r:id="rId22" action="ppaction://hlinksldjump"/>
              </a:rPr>
              <a:t>257. Velocity of a sprint and how it is measured?</a:t>
            </a:r>
            <a:endParaRPr lang="en-US" sz="2400" dirty="0"/>
          </a:p>
        </p:txBody>
      </p:sp>
    </p:spTree>
    <p:extLst>
      <p:ext uri="{BB962C8B-B14F-4D97-AF65-F5344CB8AC3E}">
        <p14:creationId xmlns:p14="http://schemas.microsoft.com/office/powerpoint/2010/main" val="390049331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4988-5CD0-A246-AAB5-21D3C882E64E}"/>
              </a:ext>
            </a:extLst>
          </p:cNvPr>
          <p:cNvSpPr>
            <a:spLocks noGrp="1"/>
          </p:cNvSpPr>
          <p:nvPr>
            <p:ph type="title"/>
          </p:nvPr>
        </p:nvSpPr>
        <p:spPr/>
        <p:txBody>
          <a:bodyPr/>
          <a:lstStyle/>
          <a:p>
            <a:r>
              <a:rPr lang="en-US" dirty="0">
                <a:hlinkClick r:id="rId2" action="ppaction://hlinksldjump"/>
              </a:rPr>
              <a:t>duplicate names in employees? </a:t>
            </a:r>
            <a:endParaRPr lang="en-US" dirty="0"/>
          </a:p>
        </p:txBody>
      </p:sp>
      <p:sp>
        <p:nvSpPr>
          <p:cNvPr id="3" name="Content Placeholder 2">
            <a:extLst>
              <a:ext uri="{FF2B5EF4-FFF2-40B4-BE49-F238E27FC236}">
                <a16:creationId xmlns:a16="http://schemas.microsoft.com/office/drawing/2014/main" id="{7D2D4118-C3F7-5149-A57D-41589D2FE062}"/>
              </a:ext>
            </a:extLst>
          </p:cNvPr>
          <p:cNvSpPr>
            <a:spLocks noGrp="1"/>
          </p:cNvSpPr>
          <p:nvPr>
            <p:ph idx="1"/>
          </p:nvPr>
        </p:nvSpPr>
        <p:spPr/>
        <p:txBody>
          <a:bodyPr/>
          <a:lstStyle/>
          <a:p>
            <a:r>
              <a:rPr lang="en-US" dirty="0"/>
              <a:t>SELECT </a:t>
            </a:r>
            <a:r>
              <a:rPr lang="en-US" dirty="0" err="1"/>
              <a:t>first_name</a:t>
            </a:r>
            <a:r>
              <a:rPr lang="en-US" dirty="0"/>
              <a:t>, COUNT (</a:t>
            </a:r>
            <a:r>
              <a:rPr lang="en-US" dirty="0" err="1"/>
              <a:t>first_name</a:t>
            </a:r>
            <a:r>
              <a:rPr lang="en-US" dirty="0"/>
              <a:t>) FROM employees</a:t>
            </a:r>
            <a:br>
              <a:rPr lang="en-US" dirty="0"/>
            </a:br>
            <a:r>
              <a:rPr lang="en-US" dirty="0"/>
              <a:t>GROUP BY </a:t>
            </a:r>
            <a:r>
              <a:rPr lang="en-US" dirty="0" err="1"/>
              <a:t>first_name</a:t>
            </a:r>
            <a:r>
              <a:rPr lang="en-US" dirty="0"/>
              <a:t/>
            </a:r>
            <a:br>
              <a:rPr lang="en-US" dirty="0"/>
            </a:br>
            <a:r>
              <a:rPr lang="en-US" dirty="0"/>
              <a:t>HAVING (COUNT(</a:t>
            </a:r>
            <a:r>
              <a:rPr lang="en-US" dirty="0" err="1"/>
              <a:t>first_name</a:t>
            </a:r>
            <a:r>
              <a:rPr lang="en-US" dirty="0"/>
              <a:t>&gt;1); </a:t>
            </a:r>
          </a:p>
          <a:p>
            <a:endParaRPr lang="en-US" dirty="0"/>
          </a:p>
        </p:txBody>
      </p:sp>
    </p:spTree>
    <p:extLst>
      <p:ext uri="{BB962C8B-B14F-4D97-AF65-F5344CB8AC3E}">
        <p14:creationId xmlns:p14="http://schemas.microsoft.com/office/powerpoint/2010/main" val="4623976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80C9-0118-1E42-B85C-BBF6E1607C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CA7CA3-3331-1C45-A11D-A88055C2047E}"/>
              </a:ext>
            </a:extLst>
          </p:cNvPr>
          <p:cNvSpPr>
            <a:spLocks noGrp="1"/>
          </p:cNvSpPr>
          <p:nvPr>
            <p:ph idx="1"/>
          </p:nvPr>
        </p:nvSpPr>
        <p:spPr/>
        <p:txBody>
          <a:bodyPr/>
          <a:lstStyle/>
          <a:p>
            <a:r>
              <a:rPr lang="en-US" dirty="0"/>
              <a:t>Framework</a:t>
            </a:r>
          </a:p>
        </p:txBody>
      </p:sp>
    </p:spTree>
    <p:extLst>
      <p:ext uri="{BB962C8B-B14F-4D97-AF65-F5344CB8AC3E}">
        <p14:creationId xmlns:p14="http://schemas.microsoft.com/office/powerpoint/2010/main" val="311622957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1448-85C1-8842-AEA7-7E983D937C44}"/>
              </a:ext>
            </a:extLst>
          </p:cNvPr>
          <p:cNvSpPr>
            <a:spLocks noGrp="1"/>
          </p:cNvSpPr>
          <p:nvPr>
            <p:ph type="title"/>
          </p:nvPr>
        </p:nvSpPr>
        <p:spPr/>
        <p:txBody>
          <a:bodyPr>
            <a:normAutofit/>
          </a:bodyPr>
          <a:lstStyle/>
          <a:p>
            <a:r>
              <a:rPr lang="en-US" dirty="0">
                <a:hlinkClick r:id="rId2" action="ppaction://hlinksldjump"/>
              </a:rPr>
              <a:t>What is a Framework?</a:t>
            </a:r>
            <a:endParaRPr lang="en-US" dirty="0"/>
          </a:p>
        </p:txBody>
      </p:sp>
      <p:sp>
        <p:nvSpPr>
          <p:cNvPr id="3" name="Content Placeholder 2">
            <a:extLst>
              <a:ext uri="{FF2B5EF4-FFF2-40B4-BE49-F238E27FC236}">
                <a16:creationId xmlns:a16="http://schemas.microsoft.com/office/drawing/2014/main" id="{5DF9A9DC-813A-FE4E-AFBB-CB87C380F8B0}"/>
              </a:ext>
            </a:extLst>
          </p:cNvPr>
          <p:cNvSpPr>
            <a:spLocks noGrp="1"/>
          </p:cNvSpPr>
          <p:nvPr>
            <p:ph idx="1"/>
          </p:nvPr>
        </p:nvSpPr>
        <p:spPr/>
        <p:txBody>
          <a:bodyPr/>
          <a:lstStyle/>
          <a:p>
            <a:r>
              <a:rPr lang="en-US" dirty="0"/>
              <a:t>A framework defines a set of rules or best </a:t>
            </a:r>
          </a:p>
          <a:p>
            <a:r>
              <a:rPr lang="en-US" dirty="0"/>
              <a:t>practices which we can follow in a systematic way to achieve the desired results.</a:t>
            </a:r>
            <a:br>
              <a:rPr lang="en-US" dirty="0"/>
            </a:br>
            <a:r>
              <a:rPr lang="en-US" dirty="0"/>
              <a:t>In test automation, framework is the blueprint of test automation. </a:t>
            </a:r>
          </a:p>
          <a:p>
            <a:r>
              <a:rPr lang="en-US" dirty="0"/>
              <a:t>It includes your folder structures, where to save you function library, test results, test data, resources.</a:t>
            </a:r>
            <a:br>
              <a:rPr lang="en-US" dirty="0"/>
            </a:br>
            <a:r>
              <a:rPr lang="en-US" dirty="0"/>
              <a:t>It is essential because when you are working on a automation project everyone will have a guideline to follow and our script will be easier to maintain. </a:t>
            </a:r>
          </a:p>
          <a:p>
            <a:endParaRPr lang="en-US" dirty="0"/>
          </a:p>
        </p:txBody>
      </p:sp>
    </p:spTree>
    <p:extLst>
      <p:ext uri="{BB962C8B-B14F-4D97-AF65-F5344CB8AC3E}">
        <p14:creationId xmlns:p14="http://schemas.microsoft.com/office/powerpoint/2010/main" val="109968388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119B-425E-B143-A6EC-F8BC07BE68DC}"/>
              </a:ext>
            </a:extLst>
          </p:cNvPr>
          <p:cNvSpPr>
            <a:spLocks noGrp="1"/>
          </p:cNvSpPr>
          <p:nvPr>
            <p:ph type="title"/>
          </p:nvPr>
        </p:nvSpPr>
        <p:spPr/>
        <p:txBody>
          <a:bodyPr/>
          <a:lstStyle/>
          <a:p>
            <a:r>
              <a:rPr lang="en-US" dirty="0">
                <a:hlinkClick r:id="rId2" action="ppaction://hlinksldjump"/>
              </a:rPr>
              <a:t>How java projects are made? </a:t>
            </a:r>
            <a:endParaRPr lang="en-US" dirty="0"/>
          </a:p>
        </p:txBody>
      </p:sp>
      <p:sp>
        <p:nvSpPr>
          <p:cNvPr id="3" name="Content Placeholder 2">
            <a:extLst>
              <a:ext uri="{FF2B5EF4-FFF2-40B4-BE49-F238E27FC236}">
                <a16:creationId xmlns:a16="http://schemas.microsoft.com/office/drawing/2014/main" id="{2ED1C8EE-AB1A-3D44-8D32-2883A51D1D7B}"/>
              </a:ext>
            </a:extLst>
          </p:cNvPr>
          <p:cNvSpPr>
            <a:spLocks noGrp="1"/>
          </p:cNvSpPr>
          <p:nvPr>
            <p:ph idx="1"/>
          </p:nvPr>
        </p:nvSpPr>
        <p:spPr/>
        <p:txBody>
          <a:bodyPr/>
          <a:lstStyle/>
          <a:p>
            <a:r>
              <a:rPr lang="en-US" dirty="0"/>
              <a:t>1. Create folders/packages</a:t>
            </a:r>
            <a:br>
              <a:rPr lang="en-US" dirty="0"/>
            </a:br>
            <a:r>
              <a:rPr lang="en-US" dirty="0"/>
              <a:t>2. Add libraries/dependencies 3. Create class files</a:t>
            </a:r>
            <a:br>
              <a:rPr lang="en-US" dirty="0"/>
            </a:br>
            <a:r>
              <a:rPr lang="en-US" dirty="0"/>
              <a:t>4. Compile</a:t>
            </a:r>
            <a:br>
              <a:rPr lang="en-US" dirty="0"/>
            </a:br>
            <a:r>
              <a:rPr lang="en-US" dirty="0"/>
              <a:t>5. Run tests</a:t>
            </a:r>
            <a:br>
              <a:rPr lang="en-US" dirty="0"/>
            </a:br>
            <a:r>
              <a:rPr lang="en-US" dirty="0"/>
              <a:t>6. Deploy </a:t>
            </a:r>
          </a:p>
          <a:p>
            <a:endParaRPr lang="en-US" dirty="0"/>
          </a:p>
        </p:txBody>
      </p:sp>
    </p:spTree>
    <p:extLst>
      <p:ext uri="{BB962C8B-B14F-4D97-AF65-F5344CB8AC3E}">
        <p14:creationId xmlns:p14="http://schemas.microsoft.com/office/powerpoint/2010/main" val="9079510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D8A7-AC2E-014A-9ED2-D415D00D629E}"/>
              </a:ext>
            </a:extLst>
          </p:cNvPr>
          <p:cNvSpPr>
            <a:spLocks noGrp="1"/>
          </p:cNvSpPr>
          <p:nvPr>
            <p:ph type="title"/>
          </p:nvPr>
        </p:nvSpPr>
        <p:spPr/>
        <p:txBody>
          <a:bodyPr/>
          <a:lstStyle/>
          <a:p>
            <a:r>
              <a:rPr lang="en-US" dirty="0">
                <a:hlinkClick r:id="rId2" action="ppaction://hlinksldjump"/>
              </a:rPr>
              <a:t>Popular Test Automation Frameworks? </a:t>
            </a:r>
            <a:endParaRPr lang="en-US" dirty="0"/>
          </a:p>
        </p:txBody>
      </p:sp>
      <p:sp>
        <p:nvSpPr>
          <p:cNvPr id="3" name="Content Placeholder 2">
            <a:extLst>
              <a:ext uri="{FF2B5EF4-FFF2-40B4-BE49-F238E27FC236}">
                <a16:creationId xmlns:a16="http://schemas.microsoft.com/office/drawing/2014/main" id="{BAF6970B-1E5C-5041-B83E-914C5FA78C8A}"/>
              </a:ext>
            </a:extLst>
          </p:cNvPr>
          <p:cNvSpPr>
            <a:spLocks noGrp="1"/>
          </p:cNvSpPr>
          <p:nvPr>
            <p:ph idx="1"/>
          </p:nvPr>
        </p:nvSpPr>
        <p:spPr/>
        <p:txBody>
          <a:bodyPr/>
          <a:lstStyle/>
          <a:p>
            <a:r>
              <a:rPr lang="en-US" dirty="0"/>
              <a:t>There are different types of test </a:t>
            </a:r>
            <a:r>
              <a:rPr lang="en-US" dirty="0" err="1"/>
              <a:t>automationframeworksand</a:t>
            </a:r>
            <a:r>
              <a:rPr lang="en-US" dirty="0"/>
              <a:t> the most common ones are: </a:t>
            </a:r>
          </a:p>
          <a:p>
            <a:pPr fontAlgn="auto"/>
            <a:r>
              <a:rPr lang="en-US" dirty="0"/>
              <a:t>Modular Testing Framework </a:t>
            </a:r>
          </a:p>
          <a:p>
            <a:pPr fontAlgn="auto"/>
            <a:r>
              <a:rPr lang="en-US" dirty="0"/>
              <a:t>Data Driven Testing Framework </a:t>
            </a:r>
          </a:p>
          <a:p>
            <a:pPr fontAlgn="auto"/>
            <a:r>
              <a:rPr lang="en-US" dirty="0"/>
              <a:t>Keyword Driven Testing Framework </a:t>
            </a:r>
          </a:p>
          <a:p>
            <a:pPr fontAlgn="auto"/>
            <a:r>
              <a:rPr lang="en-US" dirty="0"/>
              <a:t>Hybrid Testing Framework </a:t>
            </a:r>
          </a:p>
          <a:p>
            <a:pPr fontAlgn="auto"/>
            <a:r>
              <a:rPr lang="en-US" dirty="0"/>
              <a:t>Behavior Driven Development Framework </a:t>
            </a:r>
          </a:p>
        </p:txBody>
      </p:sp>
    </p:spTree>
    <p:extLst>
      <p:ext uri="{BB962C8B-B14F-4D97-AF65-F5344CB8AC3E}">
        <p14:creationId xmlns:p14="http://schemas.microsoft.com/office/powerpoint/2010/main" val="34453993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EBBB-95AE-C943-97FB-C39D4A89419F}"/>
              </a:ext>
            </a:extLst>
          </p:cNvPr>
          <p:cNvSpPr>
            <a:spLocks noGrp="1"/>
          </p:cNvSpPr>
          <p:nvPr>
            <p:ph type="title"/>
          </p:nvPr>
        </p:nvSpPr>
        <p:spPr>
          <a:xfrm>
            <a:off x="848818" y="232348"/>
            <a:ext cx="10494364" cy="684186"/>
          </a:xfrm>
        </p:spPr>
        <p:txBody>
          <a:bodyPr>
            <a:normAutofit fontScale="90000"/>
          </a:bodyPr>
          <a:lstStyle/>
          <a:p>
            <a:r>
              <a:rPr lang="en-US" dirty="0">
                <a:hlinkClick r:id="rId2" action="ppaction://hlinksldjump"/>
              </a:rPr>
              <a:t>Tell me about your framework</a:t>
            </a:r>
            <a:endParaRPr lang="en-US" dirty="0"/>
          </a:p>
        </p:txBody>
      </p:sp>
      <p:sp>
        <p:nvSpPr>
          <p:cNvPr id="3" name="Content Placeholder 2">
            <a:extLst>
              <a:ext uri="{FF2B5EF4-FFF2-40B4-BE49-F238E27FC236}">
                <a16:creationId xmlns:a16="http://schemas.microsoft.com/office/drawing/2014/main" id="{77059183-8490-E54D-95BF-5D4FC8AEA744}"/>
              </a:ext>
            </a:extLst>
          </p:cNvPr>
          <p:cNvSpPr>
            <a:spLocks noGrp="1"/>
          </p:cNvSpPr>
          <p:nvPr>
            <p:ph idx="1"/>
          </p:nvPr>
        </p:nvSpPr>
        <p:spPr>
          <a:xfrm>
            <a:off x="369757" y="916534"/>
            <a:ext cx="11452486" cy="5814050"/>
          </a:xfrm>
        </p:spPr>
        <p:txBody>
          <a:bodyPr>
            <a:noAutofit/>
          </a:bodyPr>
          <a:lstStyle/>
          <a:p>
            <a:r>
              <a:rPr lang="en-US" sz="1900" dirty="0"/>
              <a:t>In my recent </a:t>
            </a:r>
            <a:r>
              <a:rPr lang="en-US" sz="1900" dirty="0" err="1"/>
              <a:t>VyTrack</a:t>
            </a:r>
            <a:r>
              <a:rPr lang="en-US" sz="1900" dirty="0"/>
              <a:t> automation framework, we used Cucumber BDD framework for automated tests. this framework is a very flexible framework. It is a hybrid framework which integrates many different automation testing concepts.</a:t>
            </a:r>
            <a:br>
              <a:rPr lang="en-US" sz="1900" dirty="0"/>
            </a:br>
            <a:r>
              <a:rPr lang="en-US" sz="1900" dirty="0"/>
              <a:t>The framework is built using MAVEN. Maven is used to build the framework, manage the dependencies and plugins, run the tests as a maven life cycle.</a:t>
            </a:r>
            <a:br>
              <a:rPr lang="en-US" sz="1900" dirty="0"/>
            </a:br>
            <a:r>
              <a:rPr lang="en-US" sz="1900" dirty="0"/>
              <a:t>It is written using Java language.</a:t>
            </a:r>
            <a:br>
              <a:rPr lang="en-US" sz="1900" dirty="0"/>
            </a:br>
            <a:r>
              <a:rPr lang="en-US" sz="1900" dirty="0"/>
              <a:t>It is a Cucumber BDD framework. Cucumber is a tool used to make automated testing understandable to the non-technical team members. Cucumber serves as a bridge in connecting the automation engineers and the non-technical team members. we use cucumber version 4</a:t>
            </a:r>
            <a:br>
              <a:rPr lang="en-US" sz="1900" dirty="0"/>
            </a:br>
            <a:r>
              <a:rPr lang="en-US" sz="1900" dirty="0"/>
              <a:t>We use </a:t>
            </a:r>
            <a:r>
              <a:rPr lang="en-US" sz="1900" dirty="0" err="1"/>
              <a:t>junit</a:t>
            </a:r>
            <a:r>
              <a:rPr lang="en-US" sz="1900" dirty="0"/>
              <a:t> as a testing tool. Junit is used to kick off cucumber tests and also do assertions.</a:t>
            </a:r>
            <a:br>
              <a:rPr lang="en-US" sz="1900" dirty="0"/>
            </a:br>
            <a:r>
              <a:rPr lang="en-US" sz="1900" dirty="0"/>
              <a:t>We use Selenium WebDriver for automating the browsers. with selenium we can run tests in different browsers.</a:t>
            </a:r>
            <a:br>
              <a:rPr lang="en-US" sz="1900" dirty="0"/>
            </a:br>
            <a:r>
              <a:rPr lang="en-US" sz="1900" dirty="0"/>
              <a:t>Our framework generates step by step HTML reports with screenshots using the maven- cucumber-report plugin.</a:t>
            </a:r>
            <a:br>
              <a:rPr lang="en-US" sz="1900" dirty="0"/>
            </a:br>
            <a:r>
              <a:rPr lang="en-US" sz="1900" dirty="0"/>
              <a:t>Our framework supports data driven testing. Cucumber natively supports data driven testing using scenario outlines. The framework can also do Data driven tests from excel using the Apache POI libraries.</a:t>
            </a:r>
            <a:br>
              <a:rPr lang="en-US" sz="1900" dirty="0"/>
            </a:br>
            <a:r>
              <a:rPr lang="en-US" sz="1900" dirty="0"/>
              <a:t>My framework is based on page object model. page object model is when we represent pages from the application in page object classes.</a:t>
            </a:r>
            <a:br>
              <a:rPr lang="en-US" sz="1900" dirty="0"/>
            </a:br>
            <a:r>
              <a:rPr lang="en-US" sz="1900" dirty="0"/>
              <a:t>We use factory model to create a </a:t>
            </a:r>
            <a:r>
              <a:rPr lang="en-US" sz="1900" dirty="0" err="1"/>
              <a:t>webdriver</a:t>
            </a:r>
            <a:r>
              <a:rPr lang="en-US" sz="1900" dirty="0"/>
              <a:t>. our </a:t>
            </a:r>
            <a:r>
              <a:rPr lang="en-US" sz="1900" dirty="0" err="1"/>
              <a:t>webdriver</a:t>
            </a:r>
            <a:r>
              <a:rPr lang="en-US" sz="1900" dirty="0"/>
              <a:t> class can generate a </a:t>
            </a:r>
            <a:r>
              <a:rPr lang="en-US" sz="1900" dirty="0" err="1"/>
              <a:t>webdriver</a:t>
            </a:r>
            <a:r>
              <a:rPr lang="en-US" sz="1900" dirty="0"/>
              <a:t> based on what kind of driver we want. it uses the singleton pattern for the </a:t>
            </a:r>
            <a:r>
              <a:rPr lang="en-US" sz="1900" dirty="0" err="1"/>
              <a:t>webdriver</a:t>
            </a:r>
            <a:r>
              <a:rPr lang="en-US" sz="1900" dirty="0"/>
              <a:t> object</a:t>
            </a:r>
            <a:br>
              <a:rPr lang="en-US" sz="1900" dirty="0"/>
            </a:br>
            <a:r>
              <a:rPr lang="en-US" sz="1900" dirty="0"/>
              <a:t>We use properties file to store the important information about our framework such as URL, browser type, login info etc.</a:t>
            </a:r>
            <a:br>
              <a:rPr lang="en-US" sz="1900" dirty="0"/>
            </a:br>
            <a:r>
              <a:rPr lang="en-US" sz="1900" dirty="0"/>
              <a:t>We use IntelliJ in our company, but I am also quite good at eclipse. </a:t>
            </a:r>
          </a:p>
        </p:txBody>
      </p:sp>
    </p:spTree>
    <p:extLst>
      <p:ext uri="{BB962C8B-B14F-4D97-AF65-F5344CB8AC3E}">
        <p14:creationId xmlns:p14="http://schemas.microsoft.com/office/powerpoint/2010/main" val="15404142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F297-6F16-6E44-A10B-515B91F62B6F}"/>
              </a:ext>
            </a:extLst>
          </p:cNvPr>
          <p:cNvSpPr>
            <a:spLocks noGrp="1"/>
          </p:cNvSpPr>
          <p:nvPr>
            <p:ph type="title"/>
          </p:nvPr>
        </p:nvSpPr>
        <p:spPr>
          <a:xfrm>
            <a:off x="838200" y="188912"/>
            <a:ext cx="10515600" cy="712067"/>
          </a:xfrm>
        </p:spPr>
        <p:txBody>
          <a:bodyPr/>
          <a:lstStyle/>
          <a:p>
            <a:r>
              <a:rPr lang="en-US" dirty="0">
                <a:hlinkClick r:id="rId2" action="ppaction://hlinksldjump"/>
              </a:rPr>
              <a:t>OOP in your framework? -1 </a:t>
            </a:r>
            <a:endParaRPr lang="en-US" dirty="0"/>
          </a:p>
        </p:txBody>
      </p:sp>
      <p:pic>
        <p:nvPicPr>
          <p:cNvPr id="3078" name="Picture 6" descr="page8image7144576">
            <a:extLst>
              <a:ext uri="{FF2B5EF4-FFF2-40B4-BE49-F238E27FC236}">
                <a16:creationId xmlns:a16="http://schemas.microsoft.com/office/drawing/2014/main" id="{C1F5CFED-9AD8-7D47-AADD-FA87BD2BD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 cy="100076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page8image7144000">
            <a:extLst>
              <a:ext uri="{FF2B5EF4-FFF2-40B4-BE49-F238E27FC236}">
                <a16:creationId xmlns:a16="http://schemas.microsoft.com/office/drawing/2014/main" id="{CA41426F-663A-3D47-9D38-F15DAC579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 cy="10007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age8image7144192">
            <a:extLst>
              <a:ext uri="{FF2B5EF4-FFF2-40B4-BE49-F238E27FC236}">
                <a16:creationId xmlns:a16="http://schemas.microsoft.com/office/drawing/2014/main" id="{11D4DA25-DB11-064F-81C1-7930027C7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353300" cy="12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E9B2307-DFF9-4D4B-95B0-E8B4D1BF6BA1}"/>
              </a:ext>
            </a:extLst>
          </p:cNvPr>
          <p:cNvSpPr/>
          <p:nvPr/>
        </p:nvSpPr>
        <p:spPr>
          <a:xfrm>
            <a:off x="632691" y="897515"/>
            <a:ext cx="10721109" cy="5355312"/>
          </a:xfrm>
          <a:prstGeom prst="rect">
            <a:avLst/>
          </a:prstGeom>
        </p:spPr>
        <p:txBody>
          <a:bodyPr wrap="square">
            <a:spAutoFit/>
          </a:bodyPr>
          <a:lstStyle/>
          <a:p>
            <a:r>
              <a:rPr lang="en-US" b="1" dirty="0">
                <a:solidFill>
                  <a:srgbClr val="222222"/>
                </a:solidFill>
                <a:latin typeface="lato"/>
              </a:rPr>
              <a:t>ABSTRACTION</a:t>
            </a:r>
            <a:endParaRPr lang="en-US" dirty="0">
              <a:solidFill>
                <a:srgbClr val="222222"/>
              </a:solidFill>
              <a:latin typeface="lato"/>
            </a:endParaRPr>
          </a:p>
          <a:p>
            <a:r>
              <a:rPr lang="en-US" dirty="0">
                <a:solidFill>
                  <a:srgbClr val="222222"/>
                </a:solidFill>
                <a:latin typeface="lato"/>
              </a:rPr>
              <a:t>In Page Object Model design pattern, we write locators (such as id, name, </a:t>
            </a:r>
            <a:r>
              <a:rPr lang="en-US" dirty="0" err="1">
                <a:solidFill>
                  <a:srgbClr val="222222"/>
                </a:solidFill>
                <a:latin typeface="lato"/>
              </a:rPr>
              <a:t>xpath</a:t>
            </a:r>
            <a:r>
              <a:rPr lang="en-US" dirty="0">
                <a:solidFill>
                  <a:srgbClr val="222222"/>
                </a:solidFill>
                <a:latin typeface="lato"/>
              </a:rPr>
              <a:t> etc.,) in a Page Class. We utilize these locators in tests but we can’t see these locators in the tests. Literally we hide the locators from the tests.</a:t>
            </a:r>
          </a:p>
          <a:p>
            <a:r>
              <a:rPr lang="en-US" dirty="0">
                <a:solidFill>
                  <a:srgbClr val="222222"/>
                </a:solidFill>
                <a:latin typeface="lato"/>
              </a:rPr>
              <a:t>Abstraction is the methodology of hiding the implementation of internal details and showing the functionality to the users.</a:t>
            </a:r>
          </a:p>
          <a:p>
            <a:r>
              <a:rPr lang="en-US" b="1" dirty="0"/>
              <a:t>INTERFACE</a:t>
            </a:r>
            <a:endParaRPr lang="en-US" dirty="0"/>
          </a:p>
          <a:p>
            <a:r>
              <a:rPr lang="en-US" dirty="0"/>
              <a:t>Basic statement we all know in Selenium is WebDriver driver = new </a:t>
            </a:r>
            <a:r>
              <a:rPr lang="en-US" dirty="0" err="1"/>
              <a:t>FirefoxDriver</a:t>
            </a:r>
            <a:r>
              <a:rPr lang="en-US" dirty="0"/>
              <a:t>();</a:t>
            </a:r>
          </a:p>
          <a:p>
            <a:r>
              <a:rPr lang="en-US" dirty="0"/>
              <a:t>WebDriver itself is an Interface. So based on the above statement WebDriver driver = new </a:t>
            </a:r>
            <a:r>
              <a:rPr lang="en-US" dirty="0" err="1"/>
              <a:t>FirefoxDriver</a:t>
            </a:r>
            <a:r>
              <a:rPr lang="en-US" dirty="0"/>
              <a:t>(); we are initializing Firefox browser using Selenium WebDriver. It means we are creating a reference variable (driver) of the interface (WebDriver) and creating an Object. Here WebDriver is an Interface as mentioned earlier and </a:t>
            </a:r>
            <a:r>
              <a:rPr lang="en-US" dirty="0" err="1"/>
              <a:t>FirefoxDriver</a:t>
            </a:r>
            <a:r>
              <a:rPr lang="en-US" dirty="0"/>
              <a:t> is a class.</a:t>
            </a:r>
          </a:p>
          <a:p>
            <a:r>
              <a:rPr lang="en-US" dirty="0"/>
              <a:t>An interface in Java looks similar to a class but both the interface and class are two different concepts. An interface can have methods and variables just like the class but the methods declared in interface are by default abstract. We can achieve 100% abstraction and multiple inheritance in Java with Interface.</a:t>
            </a:r>
            <a:endParaRPr lang="en-US" b="0" i="0" u="none" strike="noStrike" dirty="0">
              <a:solidFill>
                <a:srgbClr val="222222"/>
              </a:solidFill>
              <a:effectLst/>
              <a:latin typeface="lato"/>
            </a:endParaRPr>
          </a:p>
          <a:p>
            <a:r>
              <a:rPr lang="en-US" b="1" dirty="0"/>
              <a:t>INHERITANCE</a:t>
            </a:r>
            <a:endParaRPr lang="en-US" dirty="0"/>
          </a:p>
          <a:p>
            <a:r>
              <a:rPr lang="en-US" dirty="0"/>
              <a:t>We create a Base Class in the Framework to initialize WebDriver interface, WebDriver waits, Property files, Excels, etc., in the Base Class.</a:t>
            </a:r>
          </a:p>
          <a:p>
            <a:r>
              <a:rPr lang="en-US" dirty="0"/>
              <a:t>We extend the Base Class in other classes such as Tests and Utility Class. Extending one class into other class is known as Inheritance.</a:t>
            </a:r>
          </a:p>
        </p:txBody>
      </p:sp>
    </p:spTree>
    <p:extLst>
      <p:ext uri="{BB962C8B-B14F-4D97-AF65-F5344CB8AC3E}">
        <p14:creationId xmlns:p14="http://schemas.microsoft.com/office/powerpoint/2010/main" val="30482806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F297-6F16-6E44-A10B-515B91F62B6F}"/>
              </a:ext>
            </a:extLst>
          </p:cNvPr>
          <p:cNvSpPr>
            <a:spLocks noGrp="1"/>
          </p:cNvSpPr>
          <p:nvPr>
            <p:ph type="title"/>
          </p:nvPr>
        </p:nvSpPr>
        <p:spPr>
          <a:xfrm>
            <a:off x="838200" y="188912"/>
            <a:ext cx="10515600" cy="712067"/>
          </a:xfrm>
        </p:spPr>
        <p:txBody>
          <a:bodyPr/>
          <a:lstStyle/>
          <a:p>
            <a:r>
              <a:rPr lang="en-US" dirty="0">
                <a:hlinkClick r:id="rId2" action="ppaction://hlinksldjump"/>
              </a:rPr>
              <a:t>OOP in your framework? -2 </a:t>
            </a:r>
            <a:endParaRPr lang="en-US" dirty="0"/>
          </a:p>
        </p:txBody>
      </p:sp>
      <p:pic>
        <p:nvPicPr>
          <p:cNvPr id="3078" name="Picture 6" descr="page8image7144576">
            <a:extLst>
              <a:ext uri="{FF2B5EF4-FFF2-40B4-BE49-F238E27FC236}">
                <a16:creationId xmlns:a16="http://schemas.microsoft.com/office/drawing/2014/main" id="{C1F5CFED-9AD8-7D47-AADD-FA87BD2BD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 cy="100076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page8image7144000">
            <a:extLst>
              <a:ext uri="{FF2B5EF4-FFF2-40B4-BE49-F238E27FC236}">
                <a16:creationId xmlns:a16="http://schemas.microsoft.com/office/drawing/2014/main" id="{CA41426F-663A-3D47-9D38-F15DAC579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 cy="10007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age8image7144192">
            <a:extLst>
              <a:ext uri="{FF2B5EF4-FFF2-40B4-BE49-F238E27FC236}">
                <a16:creationId xmlns:a16="http://schemas.microsoft.com/office/drawing/2014/main" id="{11D4DA25-DB11-064F-81C1-7930027C7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353300" cy="12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E9B2307-DFF9-4D4B-95B0-E8B4D1BF6BA1}"/>
              </a:ext>
            </a:extLst>
          </p:cNvPr>
          <p:cNvSpPr/>
          <p:nvPr/>
        </p:nvSpPr>
        <p:spPr>
          <a:xfrm>
            <a:off x="529936" y="1340860"/>
            <a:ext cx="10960101" cy="5909310"/>
          </a:xfrm>
          <a:prstGeom prst="rect">
            <a:avLst/>
          </a:prstGeom>
        </p:spPr>
        <p:txBody>
          <a:bodyPr wrap="square">
            <a:spAutoFit/>
          </a:bodyPr>
          <a:lstStyle/>
          <a:p>
            <a:r>
              <a:rPr lang="en-US" b="1" dirty="0"/>
              <a:t>POLYMORPHISM</a:t>
            </a:r>
            <a:endParaRPr lang="en-US" dirty="0"/>
          </a:p>
          <a:p>
            <a:r>
              <a:rPr lang="en-US" dirty="0"/>
              <a:t>Combination of overloading and overriding is known as Polymorphism. </a:t>
            </a:r>
          </a:p>
          <a:p>
            <a:r>
              <a:rPr lang="en-US" b="1" dirty="0"/>
              <a:t>METHOD OVERLOADING</a:t>
            </a:r>
            <a:endParaRPr lang="en-US" dirty="0"/>
          </a:p>
          <a:p>
            <a:r>
              <a:rPr lang="en-US" dirty="0"/>
              <a:t>We use implicit wait in Selenium. Implicit wait is an example of overloading. In Implicit wait we use different time stamps such as SECONDS, MINUTES, HOURS etc.,</a:t>
            </a:r>
          </a:p>
          <a:p>
            <a:r>
              <a:rPr lang="en-US" dirty="0"/>
              <a:t>A class having multiple methods with same name but different parameters is called Method Overloading</a:t>
            </a:r>
          </a:p>
          <a:p>
            <a:r>
              <a:rPr lang="en-US" b="1" dirty="0"/>
              <a:t>METHOD OVERRIDING</a:t>
            </a:r>
            <a:endParaRPr lang="en-US" dirty="0"/>
          </a:p>
          <a:p>
            <a:r>
              <a:rPr lang="en-US" dirty="0"/>
              <a:t>We use a method which was already implemented in another class by changing its parameters. To understand this you need to understand Overriding in Java.</a:t>
            </a:r>
          </a:p>
          <a:p>
            <a:r>
              <a:rPr lang="en-US" dirty="0"/>
              <a:t>Declaring a method in child class which is already present in the parent class is called Method Overriding. Examples are get and navigate methods of different drivers in Selenium .</a:t>
            </a:r>
          </a:p>
          <a:p>
            <a:r>
              <a:rPr lang="en-US" b="1" dirty="0"/>
              <a:t>ENCAPSULATION</a:t>
            </a:r>
            <a:endParaRPr lang="en-US" dirty="0"/>
          </a:p>
          <a:p>
            <a:r>
              <a:rPr lang="en-US" dirty="0"/>
              <a:t>All the classes in a framework are an example of Encapsulation. In POM classes, we declare the data members using @</a:t>
            </a:r>
            <a:r>
              <a:rPr lang="en-US" dirty="0" err="1"/>
              <a:t>FindBy</a:t>
            </a:r>
            <a:r>
              <a:rPr lang="en-US" dirty="0"/>
              <a:t> and initialization of data members will be done using Constructor to utilize those in methods.</a:t>
            </a:r>
          </a:p>
          <a:p>
            <a:r>
              <a:rPr lang="en-US" dirty="0"/>
              <a:t>Encapsulation is a mechanism of binding code and data together in a single unit.</a:t>
            </a:r>
          </a:p>
          <a:p>
            <a:endParaRPr lang="en-US" dirty="0"/>
          </a:p>
          <a:p>
            <a:endParaRPr lang="en-US" dirty="0">
              <a:solidFill>
                <a:srgbClr val="222222"/>
              </a:solidFill>
              <a:latin typeface="lato"/>
            </a:endParaRPr>
          </a:p>
          <a:p>
            <a:endParaRPr lang="en-US" b="0" i="0" u="none" strike="noStrike" dirty="0">
              <a:solidFill>
                <a:srgbClr val="222222"/>
              </a:solidFill>
              <a:effectLst/>
              <a:latin typeface="lato"/>
            </a:endParaRPr>
          </a:p>
          <a:p>
            <a:endParaRPr lang="en-US" dirty="0">
              <a:solidFill>
                <a:srgbClr val="222222"/>
              </a:solidFill>
              <a:latin typeface="lato"/>
            </a:endParaRPr>
          </a:p>
          <a:p>
            <a:endParaRPr lang="en-US" b="0" i="0" u="none" strike="noStrike" dirty="0">
              <a:solidFill>
                <a:srgbClr val="222222"/>
              </a:solidFill>
              <a:effectLst/>
              <a:latin typeface="lato"/>
            </a:endParaRPr>
          </a:p>
          <a:p>
            <a:endParaRPr lang="en-US" b="0" i="0" u="none" strike="noStrike" dirty="0">
              <a:solidFill>
                <a:srgbClr val="222222"/>
              </a:solidFill>
              <a:effectLst/>
              <a:latin typeface="lato"/>
            </a:endParaRPr>
          </a:p>
        </p:txBody>
      </p:sp>
    </p:spTree>
    <p:extLst>
      <p:ext uri="{BB962C8B-B14F-4D97-AF65-F5344CB8AC3E}">
        <p14:creationId xmlns:p14="http://schemas.microsoft.com/office/powerpoint/2010/main" val="134548512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AAAE-5A52-A246-B647-B44A17E84C76}"/>
              </a:ext>
            </a:extLst>
          </p:cNvPr>
          <p:cNvSpPr>
            <a:spLocks noGrp="1"/>
          </p:cNvSpPr>
          <p:nvPr>
            <p:ph type="title"/>
          </p:nvPr>
        </p:nvSpPr>
        <p:spPr/>
        <p:txBody>
          <a:bodyPr/>
          <a:lstStyle/>
          <a:p>
            <a:r>
              <a:rPr lang="en-US" dirty="0">
                <a:hlinkClick r:id="rId2" action="ppaction://hlinksldjump"/>
              </a:rPr>
              <a:t>Page Object Model (POM)</a:t>
            </a:r>
            <a:endParaRPr lang="en-US" dirty="0"/>
          </a:p>
        </p:txBody>
      </p:sp>
      <p:pic>
        <p:nvPicPr>
          <p:cNvPr id="4" name="Picture 9" descr="page7image9168432">
            <a:extLst>
              <a:ext uri="{FF2B5EF4-FFF2-40B4-BE49-F238E27FC236}">
                <a16:creationId xmlns:a16="http://schemas.microsoft.com/office/drawing/2014/main" id="{C7111448-0884-7945-B2B5-E5FBD88762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58378" y="2146041"/>
            <a:ext cx="8612758" cy="330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8562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06A1-5E00-0B48-8DC3-7EC56B4AFFD1}"/>
              </a:ext>
            </a:extLst>
          </p:cNvPr>
          <p:cNvSpPr>
            <a:spLocks noGrp="1"/>
          </p:cNvSpPr>
          <p:nvPr>
            <p:ph type="title"/>
          </p:nvPr>
        </p:nvSpPr>
        <p:spPr/>
        <p:txBody>
          <a:bodyPr/>
          <a:lstStyle/>
          <a:p>
            <a:r>
              <a:rPr lang="en-US" dirty="0">
                <a:hlinkClick r:id="rId2" action="ppaction://hlinksldjump"/>
              </a:rPr>
              <a:t>Cucumber</a:t>
            </a:r>
            <a:endParaRPr lang="en-US" dirty="0"/>
          </a:p>
        </p:txBody>
      </p:sp>
      <p:sp>
        <p:nvSpPr>
          <p:cNvPr id="3" name="Content Placeholder 2">
            <a:extLst>
              <a:ext uri="{FF2B5EF4-FFF2-40B4-BE49-F238E27FC236}">
                <a16:creationId xmlns:a16="http://schemas.microsoft.com/office/drawing/2014/main" id="{FA87174F-508D-9543-BEEE-5614B814D422}"/>
              </a:ext>
            </a:extLst>
          </p:cNvPr>
          <p:cNvSpPr>
            <a:spLocks noGrp="1"/>
          </p:cNvSpPr>
          <p:nvPr>
            <p:ph idx="1"/>
          </p:nvPr>
        </p:nvSpPr>
        <p:spPr/>
        <p:txBody>
          <a:bodyPr/>
          <a:lstStyle/>
          <a:p>
            <a:r>
              <a:rPr lang="en-US" dirty="0"/>
              <a:t>Tools used in Behavior driven development. Used for writing tests for web applications. Cucumber works with </a:t>
            </a:r>
            <a:r>
              <a:rPr lang="en-US" dirty="0" err="1"/>
              <a:t>junit</a:t>
            </a:r>
            <a:r>
              <a:rPr lang="en-US" dirty="0"/>
              <a:t> and </a:t>
            </a:r>
            <a:r>
              <a:rPr lang="en-US" dirty="0" err="1"/>
              <a:t>testng</a:t>
            </a:r>
            <a:r>
              <a:rPr lang="en-US" dirty="0"/>
              <a:t>. In my company we use it with </a:t>
            </a:r>
            <a:r>
              <a:rPr lang="en-US" dirty="0" err="1"/>
              <a:t>junit</a:t>
            </a:r>
            <a:r>
              <a:rPr lang="en-US" dirty="0"/>
              <a:t>. Cucumber is good for non technical people, easy reading, saves time, reusability, maintainable, default report, easy to create smoke tests, regression using tags. </a:t>
            </a:r>
          </a:p>
          <a:p>
            <a:r>
              <a:rPr lang="en-US" dirty="0"/>
              <a:t>In my project we used cucumber for our automation testing. Every sprint I got new stories from </a:t>
            </a:r>
            <a:r>
              <a:rPr lang="en-US" dirty="0" err="1"/>
              <a:t>jira</a:t>
            </a:r>
            <a:r>
              <a:rPr lang="en-US" dirty="0"/>
              <a:t> and write feature file for them. Then I automated those feature files. Using cucumber I can ease run my smoke tests or other tests. </a:t>
            </a:r>
          </a:p>
          <a:p>
            <a:endParaRPr lang="en-US" dirty="0"/>
          </a:p>
        </p:txBody>
      </p:sp>
    </p:spTree>
    <p:extLst>
      <p:ext uri="{BB962C8B-B14F-4D97-AF65-F5344CB8AC3E}">
        <p14:creationId xmlns:p14="http://schemas.microsoft.com/office/powerpoint/2010/main" val="161892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4CC4-6494-5D4F-B0C6-4C7FEF325E74}"/>
              </a:ext>
            </a:extLst>
          </p:cNvPr>
          <p:cNvSpPr>
            <a:spLocks noGrp="1"/>
          </p:cNvSpPr>
          <p:nvPr>
            <p:ph type="title"/>
          </p:nvPr>
        </p:nvSpPr>
        <p:spPr>
          <a:xfrm>
            <a:off x="838200" y="365125"/>
            <a:ext cx="10350731" cy="615777"/>
          </a:xfrm>
        </p:spPr>
        <p:txBody>
          <a:bodyPr>
            <a:normAutofit fontScale="90000"/>
          </a:bodyPr>
          <a:lstStyle/>
          <a:p>
            <a:r>
              <a:rPr lang="en-US" dirty="0">
                <a:highlight>
                  <a:srgbClr val="FFFF00"/>
                </a:highlight>
                <a:hlinkClick r:id="" action="ppaction://hlinkshowjump?jump=firstslide"/>
              </a:rPr>
              <a:t>Behavioral Questions</a:t>
            </a:r>
            <a:endParaRPr lang="en-US" dirty="0">
              <a:highlight>
                <a:srgbClr val="FFFF00"/>
              </a:highlight>
            </a:endParaRPr>
          </a:p>
        </p:txBody>
      </p:sp>
      <p:sp>
        <p:nvSpPr>
          <p:cNvPr id="3" name="Content Placeholder 2">
            <a:extLst>
              <a:ext uri="{FF2B5EF4-FFF2-40B4-BE49-F238E27FC236}">
                <a16:creationId xmlns:a16="http://schemas.microsoft.com/office/drawing/2014/main" id="{24C46974-F0AE-194F-BC6C-DAD6EB152CC3}"/>
              </a:ext>
            </a:extLst>
          </p:cNvPr>
          <p:cNvSpPr>
            <a:spLocks noGrp="1"/>
          </p:cNvSpPr>
          <p:nvPr>
            <p:ph idx="1"/>
          </p:nvPr>
        </p:nvSpPr>
        <p:spPr/>
        <p:txBody>
          <a:bodyPr numCol="2">
            <a:normAutofit lnSpcReduction="10000"/>
          </a:bodyPr>
          <a:lstStyle/>
          <a:p>
            <a:r>
              <a:rPr lang="en-US" sz="2400" dirty="0">
                <a:hlinkClick r:id="rId2" action="ppaction://hlinksldjump"/>
              </a:rPr>
              <a:t>259. Biggest Accomplishment?</a:t>
            </a:r>
            <a:endParaRPr lang="en-US" sz="2400" dirty="0"/>
          </a:p>
          <a:p>
            <a:r>
              <a:rPr lang="en-US" sz="2400" dirty="0">
                <a:hlinkClick r:id="rId3" action="ppaction://hlinksldjump"/>
              </a:rPr>
              <a:t>260. Why did you apply for this position?</a:t>
            </a:r>
            <a:endParaRPr lang="en-US" sz="2400" dirty="0"/>
          </a:p>
          <a:p>
            <a:r>
              <a:rPr lang="en-US" sz="2400" dirty="0">
                <a:hlinkClick r:id="rId4" action="ppaction://hlinksldjump"/>
              </a:rPr>
              <a:t>261. Where do you see yourself 5 years from now?</a:t>
            </a:r>
            <a:endParaRPr lang="en-US" sz="2400" dirty="0"/>
          </a:p>
          <a:p>
            <a:r>
              <a:rPr lang="en-US" sz="2400" dirty="0">
                <a:hlinkClick r:id="rId5" action="ppaction://hlinksldjump"/>
              </a:rPr>
              <a:t>262. Why should we hire you?</a:t>
            </a:r>
            <a:endParaRPr lang="en-US" sz="2400" dirty="0"/>
          </a:p>
          <a:p>
            <a:r>
              <a:rPr lang="en-US" sz="2400" dirty="0">
                <a:hlinkClick r:id="rId6" action="ppaction://hlinksldjump"/>
              </a:rPr>
              <a:t>263. Weakness?</a:t>
            </a:r>
            <a:endParaRPr lang="en-US" sz="2400" dirty="0"/>
          </a:p>
          <a:p>
            <a:r>
              <a:rPr lang="en-US" sz="2400" dirty="0">
                <a:hlinkClick r:id="rId7" action="ppaction://hlinksldjump"/>
              </a:rPr>
              <a:t>264. Strength?</a:t>
            </a:r>
            <a:endParaRPr lang="en-US" sz="2400" dirty="0"/>
          </a:p>
          <a:p>
            <a:r>
              <a:rPr lang="en-US" sz="2400" dirty="0">
                <a:hlinkClick r:id="rId8" action="ppaction://hlinksldjump"/>
              </a:rPr>
              <a:t>265. challenge you faced during your last project?</a:t>
            </a:r>
            <a:endParaRPr lang="en-US" sz="2400" dirty="0"/>
          </a:p>
          <a:p>
            <a:r>
              <a:rPr lang="en-US" sz="2400" dirty="0">
                <a:hlinkClick r:id="rId9" action="ppaction://hlinksldjump"/>
              </a:rPr>
              <a:t>266. How do you handle stress? Or Conflict?</a:t>
            </a:r>
            <a:endParaRPr lang="en-US" sz="2400" dirty="0"/>
          </a:p>
          <a:p>
            <a:r>
              <a:rPr lang="en-US" sz="2400" dirty="0">
                <a:hlinkClick r:id="rId10" action="ppaction://hlinksldjump"/>
              </a:rPr>
              <a:t>267. Can you start tomorrow?</a:t>
            </a:r>
            <a:endParaRPr lang="en-US" sz="2400" dirty="0"/>
          </a:p>
          <a:p>
            <a:r>
              <a:rPr lang="en-US" sz="2400" dirty="0">
                <a:hlinkClick r:id="rId11" action="ppaction://hlinksldjump"/>
              </a:rPr>
              <a:t>268. What do you do if I hire you?</a:t>
            </a:r>
            <a:endParaRPr lang="en-US" sz="2400" dirty="0"/>
          </a:p>
          <a:p>
            <a:r>
              <a:rPr lang="en-US" sz="2400" dirty="0">
                <a:hlinkClick r:id="rId12" action="ppaction://hlinksldjump"/>
              </a:rPr>
              <a:t>269. how long are you planning to stay?</a:t>
            </a:r>
            <a:endParaRPr lang="en-US" sz="2400" dirty="0"/>
          </a:p>
          <a:p>
            <a:r>
              <a:rPr lang="en-US" sz="2400" dirty="0">
                <a:hlinkClick r:id="rId13" action="ppaction://hlinksldjump"/>
              </a:rPr>
              <a:t>270. Can you work under pressure?</a:t>
            </a:r>
            <a:endParaRPr lang="en-US" sz="2400" dirty="0"/>
          </a:p>
          <a:p>
            <a:r>
              <a:rPr lang="en-US" sz="2400" dirty="0">
                <a:hlinkClick r:id="rId14" action="ppaction://hlinksldjump"/>
              </a:rPr>
              <a:t>271. What do you like the most about testing?</a:t>
            </a:r>
            <a:endParaRPr lang="en-US" sz="2400" dirty="0"/>
          </a:p>
          <a:p>
            <a:r>
              <a:rPr lang="en-US" sz="2400" dirty="0">
                <a:hlinkClick r:id="rId15" action="ppaction://hlinksldjump"/>
              </a:rPr>
              <a:t>272. What to do in case of you have too much work and you can...</a:t>
            </a:r>
            <a:endParaRPr lang="en-US" sz="2400" dirty="0"/>
          </a:p>
          <a:p>
            <a:r>
              <a:rPr lang="en-US" sz="2400" dirty="0">
                <a:hlinkClick r:id="rId16" action="ppaction://hlinksldjump"/>
              </a:rPr>
              <a:t>273. Do you have any question for us?</a:t>
            </a:r>
            <a:endParaRPr lang="en-US" sz="2400" dirty="0"/>
          </a:p>
        </p:txBody>
      </p:sp>
    </p:spTree>
    <p:extLst>
      <p:ext uri="{BB962C8B-B14F-4D97-AF65-F5344CB8AC3E}">
        <p14:creationId xmlns:p14="http://schemas.microsoft.com/office/powerpoint/2010/main" val="2602429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0F3F-3ADD-204A-984C-89C78342047E}"/>
              </a:ext>
            </a:extLst>
          </p:cNvPr>
          <p:cNvSpPr>
            <a:spLocks noGrp="1"/>
          </p:cNvSpPr>
          <p:nvPr>
            <p:ph type="title"/>
          </p:nvPr>
        </p:nvSpPr>
        <p:spPr/>
        <p:txBody>
          <a:bodyPr>
            <a:normAutofit/>
          </a:bodyPr>
          <a:lstStyle/>
          <a:p>
            <a:r>
              <a:rPr lang="en-US" dirty="0">
                <a:hlinkClick r:id="rId2" action="ppaction://hlinksldjump"/>
              </a:rPr>
              <a:t>Components of Cucumber BDD framework? </a:t>
            </a:r>
            <a:endParaRPr lang="en-US" dirty="0"/>
          </a:p>
        </p:txBody>
      </p:sp>
      <p:sp>
        <p:nvSpPr>
          <p:cNvPr id="3" name="Content Placeholder 2">
            <a:extLst>
              <a:ext uri="{FF2B5EF4-FFF2-40B4-BE49-F238E27FC236}">
                <a16:creationId xmlns:a16="http://schemas.microsoft.com/office/drawing/2014/main" id="{A0FDEDF7-8000-3943-859A-E2A9534F85EB}"/>
              </a:ext>
            </a:extLst>
          </p:cNvPr>
          <p:cNvSpPr>
            <a:spLocks noGrp="1"/>
          </p:cNvSpPr>
          <p:nvPr>
            <p:ph idx="1"/>
          </p:nvPr>
        </p:nvSpPr>
        <p:spPr/>
        <p:txBody>
          <a:bodyPr>
            <a:normAutofit fontScale="77500" lnSpcReduction="20000"/>
          </a:bodyPr>
          <a:lstStyle/>
          <a:p>
            <a:r>
              <a:rPr lang="en-US" b="1" dirty="0"/>
              <a:t>Feature files </a:t>
            </a:r>
            <a:endParaRPr lang="en-US" dirty="0"/>
          </a:p>
          <a:p>
            <a:r>
              <a:rPr lang="en-US" dirty="0"/>
              <a:t>Consists of scenarios that test a certain feature or functionality</a:t>
            </a:r>
            <a:br>
              <a:rPr lang="en-US" dirty="0"/>
            </a:br>
            <a:r>
              <a:rPr lang="en-US" dirty="0"/>
              <a:t>Feature is main story while scenarios are the test cases to the story(feature) </a:t>
            </a:r>
          </a:p>
          <a:p>
            <a:r>
              <a:rPr lang="en-US" b="1" dirty="0" err="1"/>
              <a:t>Cukes</a:t>
            </a:r>
            <a:r>
              <a:rPr lang="en-US" b="1" dirty="0"/>
              <a:t> Runner </a:t>
            </a:r>
            <a:endParaRPr lang="en-US" dirty="0"/>
          </a:p>
          <a:p>
            <a:r>
              <a:rPr lang="en-US" dirty="0"/>
              <a:t>A class that strictly runs the tests, generates codes for step definition @</a:t>
            </a:r>
            <a:r>
              <a:rPr lang="en-US" dirty="0" err="1"/>
              <a:t>smoketest</a:t>
            </a:r>
            <a:r>
              <a:rPr lang="en-US" dirty="0"/>
              <a:t/>
            </a:r>
            <a:br>
              <a:rPr lang="en-US" dirty="0"/>
            </a:br>
            <a:r>
              <a:rPr lang="en-US" dirty="0" err="1"/>
              <a:t>Cukesrunner</a:t>
            </a:r>
            <a:r>
              <a:rPr lang="en-US" dirty="0"/>
              <a:t> → IN CUCKESRUNNER I HAVE A FEATURE LOCATION THAT SHOWS WHERE MY FEATURE ARE </a:t>
            </a:r>
          </a:p>
          <a:p>
            <a:r>
              <a:rPr lang="en-US" dirty="0"/>
              <a:t>LOCATED </a:t>
            </a:r>
          </a:p>
          <a:p>
            <a:r>
              <a:rPr lang="en-US" b="1" dirty="0"/>
              <a:t>Step definition </a:t>
            </a:r>
            <a:endParaRPr lang="en-US" dirty="0"/>
          </a:p>
          <a:p>
            <a:r>
              <a:rPr lang="en-US" dirty="0"/>
              <a:t>A class that made of steps that starts with Gherkin </a:t>
            </a:r>
          </a:p>
          <a:p>
            <a:r>
              <a:rPr lang="en-US" dirty="0"/>
              <a:t>language </a:t>
            </a:r>
          </a:p>
          <a:p>
            <a:r>
              <a:rPr lang="en-US" dirty="0"/>
              <a:t>Make sure the step definition is in the same package as </a:t>
            </a:r>
            <a:r>
              <a:rPr lang="en-US" dirty="0" err="1"/>
              <a:t>cukes</a:t>
            </a:r>
            <a:r>
              <a:rPr lang="en-US" dirty="0"/>
              <a:t> Runner, or child package (not parent or sibling) </a:t>
            </a:r>
          </a:p>
          <a:p>
            <a:endParaRPr lang="en-US" dirty="0"/>
          </a:p>
        </p:txBody>
      </p:sp>
    </p:spTree>
    <p:extLst>
      <p:ext uri="{BB962C8B-B14F-4D97-AF65-F5344CB8AC3E}">
        <p14:creationId xmlns:p14="http://schemas.microsoft.com/office/powerpoint/2010/main" val="67966814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C2D9-87B2-634C-86BA-008360213C36}"/>
              </a:ext>
            </a:extLst>
          </p:cNvPr>
          <p:cNvSpPr>
            <a:spLocks noGrp="1"/>
          </p:cNvSpPr>
          <p:nvPr>
            <p:ph type="title"/>
          </p:nvPr>
        </p:nvSpPr>
        <p:spPr/>
        <p:txBody>
          <a:bodyPr/>
          <a:lstStyle/>
          <a:p>
            <a:r>
              <a:rPr lang="en-US" dirty="0">
                <a:hlinkClick r:id="rId2" action="ppaction://hlinksldjump"/>
              </a:rPr>
              <a:t>Feature File</a:t>
            </a:r>
            <a:endParaRPr lang="en-US" dirty="0"/>
          </a:p>
        </p:txBody>
      </p:sp>
      <p:sp>
        <p:nvSpPr>
          <p:cNvPr id="3" name="Content Placeholder 2">
            <a:extLst>
              <a:ext uri="{FF2B5EF4-FFF2-40B4-BE49-F238E27FC236}">
                <a16:creationId xmlns:a16="http://schemas.microsoft.com/office/drawing/2014/main" id="{774F1990-3DC7-FA43-BBF3-792162FFA4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635299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2F2E-3B48-954B-AD87-A6B9CAD69C48}"/>
              </a:ext>
            </a:extLst>
          </p:cNvPr>
          <p:cNvSpPr>
            <a:spLocks noGrp="1"/>
          </p:cNvSpPr>
          <p:nvPr>
            <p:ph type="title"/>
          </p:nvPr>
        </p:nvSpPr>
        <p:spPr/>
        <p:txBody>
          <a:bodyPr/>
          <a:lstStyle/>
          <a:p>
            <a:r>
              <a:rPr lang="en-US" dirty="0">
                <a:hlinkClick r:id="rId2" action="ppaction://hlinksldjump"/>
              </a:rPr>
              <a:t>Step Definition</a:t>
            </a:r>
            <a:endParaRPr lang="en-US" dirty="0"/>
          </a:p>
        </p:txBody>
      </p:sp>
      <p:sp>
        <p:nvSpPr>
          <p:cNvPr id="3" name="Content Placeholder 2">
            <a:extLst>
              <a:ext uri="{FF2B5EF4-FFF2-40B4-BE49-F238E27FC236}">
                <a16:creationId xmlns:a16="http://schemas.microsoft.com/office/drawing/2014/main" id="{5E48B58E-BA87-0642-8A14-F7BAD9E2A1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46327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2A33-336D-0F45-A4EA-95678D4D394E}"/>
              </a:ext>
            </a:extLst>
          </p:cNvPr>
          <p:cNvSpPr>
            <a:spLocks noGrp="1"/>
          </p:cNvSpPr>
          <p:nvPr>
            <p:ph type="title"/>
          </p:nvPr>
        </p:nvSpPr>
        <p:spPr/>
        <p:txBody>
          <a:bodyPr/>
          <a:lstStyle/>
          <a:p>
            <a:r>
              <a:rPr lang="en-US" dirty="0">
                <a:hlinkClick r:id="rId2" action="ppaction://hlinksldjump"/>
              </a:rPr>
              <a:t>Runner Class</a:t>
            </a:r>
            <a:endParaRPr lang="en-US" dirty="0"/>
          </a:p>
        </p:txBody>
      </p:sp>
      <p:sp>
        <p:nvSpPr>
          <p:cNvPr id="3" name="Content Placeholder 2">
            <a:extLst>
              <a:ext uri="{FF2B5EF4-FFF2-40B4-BE49-F238E27FC236}">
                <a16:creationId xmlns:a16="http://schemas.microsoft.com/office/drawing/2014/main" id="{D3107333-A8F8-9148-ACC6-76882AAE0547}"/>
              </a:ext>
            </a:extLst>
          </p:cNvPr>
          <p:cNvSpPr>
            <a:spLocks noGrp="1"/>
          </p:cNvSpPr>
          <p:nvPr>
            <p:ph idx="1"/>
          </p:nvPr>
        </p:nvSpPr>
        <p:spPr/>
        <p:txBody>
          <a:bodyPr/>
          <a:lstStyle/>
          <a:p>
            <a:r>
              <a:rPr lang="en-US" dirty="0"/>
              <a:t>I have a runner class that runs my feature files. Using runner class I can generate step </a:t>
            </a:r>
            <a:r>
              <a:rPr lang="en-US" dirty="0" err="1"/>
              <a:t>defs</a:t>
            </a:r>
            <a:r>
              <a:rPr lang="en-US" dirty="0"/>
              <a:t>, run certain tests, configure reports etc. </a:t>
            </a:r>
          </a:p>
          <a:p>
            <a:endParaRPr lang="en-US" dirty="0"/>
          </a:p>
        </p:txBody>
      </p:sp>
    </p:spTree>
    <p:extLst>
      <p:ext uri="{BB962C8B-B14F-4D97-AF65-F5344CB8AC3E}">
        <p14:creationId xmlns:p14="http://schemas.microsoft.com/office/powerpoint/2010/main" val="24209452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B7FF-CB9F-7148-ABCC-3380CCA4179C}"/>
              </a:ext>
            </a:extLst>
          </p:cNvPr>
          <p:cNvSpPr>
            <a:spLocks noGrp="1"/>
          </p:cNvSpPr>
          <p:nvPr>
            <p:ph type="title"/>
          </p:nvPr>
        </p:nvSpPr>
        <p:spPr/>
        <p:txBody>
          <a:bodyPr/>
          <a:lstStyle/>
          <a:p>
            <a:r>
              <a:rPr lang="en-US" dirty="0">
                <a:hlinkClick r:id="rId2" action="ppaction://hlinksldjump"/>
              </a:rPr>
              <a:t>Report in Cucumber</a:t>
            </a:r>
            <a:endParaRPr lang="en-US" dirty="0"/>
          </a:p>
        </p:txBody>
      </p:sp>
      <p:sp>
        <p:nvSpPr>
          <p:cNvPr id="3" name="Content Placeholder 2">
            <a:extLst>
              <a:ext uri="{FF2B5EF4-FFF2-40B4-BE49-F238E27FC236}">
                <a16:creationId xmlns:a16="http://schemas.microsoft.com/office/drawing/2014/main" id="{21A7F6FD-020C-D54F-A5A8-6DA25945DE2D}"/>
              </a:ext>
            </a:extLst>
          </p:cNvPr>
          <p:cNvSpPr>
            <a:spLocks noGrp="1"/>
          </p:cNvSpPr>
          <p:nvPr>
            <p:ph idx="1"/>
          </p:nvPr>
        </p:nvSpPr>
        <p:spPr/>
        <p:txBody>
          <a:bodyPr>
            <a:normAutofit fontScale="92500" lnSpcReduction="20000"/>
          </a:bodyPr>
          <a:lstStyle/>
          <a:p>
            <a:r>
              <a:rPr lang="en-US" dirty="0"/>
              <a:t>In my framework I can generate two different html reports. My reports have detailed steps and the screenshot for failures </a:t>
            </a:r>
          </a:p>
          <a:p>
            <a:r>
              <a:rPr lang="en-US" b="1" dirty="0"/>
              <a:t>Default cucumber html reports. —&gt; </a:t>
            </a:r>
            <a:r>
              <a:rPr lang="en-US" i="1" dirty="0"/>
              <a:t>this is a default reporter meaning I do not need to do anything in the pom file to get this. </a:t>
            </a:r>
            <a:endParaRPr lang="en-US" dirty="0"/>
          </a:p>
          <a:p>
            <a:pPr marL="0" indent="0">
              <a:buNone/>
            </a:pPr>
            <a:r>
              <a:rPr lang="en-US" dirty="0"/>
              <a:t>We get this report every time when we run the </a:t>
            </a:r>
            <a:r>
              <a:rPr lang="en-US" dirty="0" err="1"/>
              <a:t>cukesrunner</a:t>
            </a:r>
            <a:r>
              <a:rPr lang="en-US" dirty="0"/>
              <a:t>. It does not depend on terminal or maven. Even if I run it by right clicking the </a:t>
            </a:r>
            <a:r>
              <a:rPr lang="en-US" dirty="0" err="1"/>
              <a:t>cukes</a:t>
            </a:r>
            <a:r>
              <a:rPr lang="en-US" dirty="0"/>
              <a:t> runner or clicking on that green </a:t>
            </a:r>
            <a:r>
              <a:rPr lang="en-US" dirty="0" err="1"/>
              <a:t>thingie</a:t>
            </a:r>
            <a:r>
              <a:rPr lang="en-US" dirty="0"/>
              <a:t>, we still get the report. </a:t>
            </a:r>
          </a:p>
          <a:p>
            <a:r>
              <a:rPr lang="en-US" b="1" dirty="0"/>
              <a:t>maven-cucumber-reporting —&gt; </a:t>
            </a:r>
            <a:r>
              <a:rPr lang="en-US" dirty="0"/>
              <a:t>this is a plugin in pom file. I have to add this plugin info to my pom file to make it work. We also need to add json option in the </a:t>
            </a:r>
            <a:r>
              <a:rPr lang="en-US" dirty="0" err="1"/>
              <a:t>cukes</a:t>
            </a:r>
            <a:r>
              <a:rPr lang="en-US" dirty="0"/>
              <a:t> runner. This report shows more metrics, pass, fail rates, enables sorting by tags. </a:t>
            </a:r>
          </a:p>
          <a:p>
            <a:r>
              <a:rPr lang="en-US" dirty="0"/>
              <a:t>To generate this plugin we always have to run using terminal / maven </a:t>
            </a:r>
          </a:p>
          <a:p>
            <a:endParaRPr lang="en-US" dirty="0"/>
          </a:p>
        </p:txBody>
      </p:sp>
    </p:spTree>
    <p:extLst>
      <p:ext uri="{BB962C8B-B14F-4D97-AF65-F5344CB8AC3E}">
        <p14:creationId xmlns:p14="http://schemas.microsoft.com/office/powerpoint/2010/main" val="320434477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F79F-6F10-A74B-82E3-3A31E13E115F}"/>
              </a:ext>
            </a:extLst>
          </p:cNvPr>
          <p:cNvSpPr>
            <a:spLocks noGrp="1"/>
          </p:cNvSpPr>
          <p:nvPr>
            <p:ph type="title"/>
          </p:nvPr>
        </p:nvSpPr>
        <p:spPr/>
        <p:txBody>
          <a:bodyPr>
            <a:normAutofit/>
          </a:bodyPr>
          <a:lstStyle/>
          <a:p>
            <a:r>
              <a:rPr lang="en-US" dirty="0">
                <a:hlinkClick r:id="rId2" action="ppaction://hlinksldjump"/>
              </a:rPr>
              <a:t>How to see your reports in cucumber?</a:t>
            </a:r>
            <a:endParaRPr lang="en-US" dirty="0"/>
          </a:p>
        </p:txBody>
      </p:sp>
      <p:sp>
        <p:nvSpPr>
          <p:cNvPr id="3" name="Content Placeholder 2">
            <a:extLst>
              <a:ext uri="{FF2B5EF4-FFF2-40B4-BE49-F238E27FC236}">
                <a16:creationId xmlns:a16="http://schemas.microsoft.com/office/drawing/2014/main" id="{5C93B413-F3A1-0244-9FAB-5CE330EEAA8C}"/>
              </a:ext>
            </a:extLst>
          </p:cNvPr>
          <p:cNvSpPr>
            <a:spLocks noGrp="1"/>
          </p:cNvSpPr>
          <p:nvPr>
            <p:ph idx="1"/>
          </p:nvPr>
        </p:nvSpPr>
        <p:spPr>
          <a:xfrm>
            <a:off x="838200" y="1825625"/>
            <a:ext cx="10515600" cy="4667250"/>
          </a:xfrm>
        </p:spPr>
        <p:txBody>
          <a:bodyPr>
            <a:normAutofit fontScale="92500" lnSpcReduction="20000"/>
          </a:bodyPr>
          <a:lstStyle/>
          <a:p>
            <a:r>
              <a:rPr lang="en-US" dirty="0"/>
              <a:t> Our Cucumber BDD framework generates HTML reports. </a:t>
            </a:r>
          </a:p>
          <a:p>
            <a:r>
              <a:rPr lang="en-US" dirty="0"/>
              <a:t> The report shows the pass/fail coverage for feature files, tags, steps </a:t>
            </a:r>
          </a:p>
          <a:p>
            <a:r>
              <a:rPr lang="en-US" dirty="0"/>
              <a:t> The report contains all the steps for each test The report has screenshots for failures </a:t>
            </a:r>
          </a:p>
          <a:p>
            <a:endParaRPr lang="en-US" dirty="0"/>
          </a:p>
          <a:p>
            <a:r>
              <a:rPr lang="en-US" dirty="0"/>
              <a:t>My framework generates </a:t>
            </a:r>
            <a:r>
              <a:rPr lang="en-US" dirty="0" err="1"/>
              <a:t>cucumber­reports</a:t>
            </a:r>
            <a:r>
              <a:rPr lang="en-US" dirty="0"/>
              <a:t> folder in the target folder which contains the reports. When we run the tests on Jenkins, Jenkins saves the report of every run.</a:t>
            </a:r>
            <a:br>
              <a:rPr lang="en-US" dirty="0"/>
            </a:br>
            <a:r>
              <a:rPr lang="en-US" dirty="0"/>
              <a:t>Home page of the Jenkins job always points to the last run reports.</a:t>
            </a:r>
            <a:br>
              <a:rPr lang="en-US" dirty="0"/>
            </a:br>
            <a:r>
              <a:rPr lang="en-US" dirty="0"/>
              <a:t>All the reports for previous runs can be found under the build number. </a:t>
            </a:r>
          </a:p>
          <a:p>
            <a:r>
              <a:rPr lang="en-US" dirty="0"/>
              <a:t>Go to target folder</a:t>
            </a:r>
            <a:br>
              <a:rPr lang="en-US" dirty="0"/>
            </a:br>
            <a:r>
              <a:rPr lang="en-US" dirty="0"/>
              <a:t>Open with system explorer</a:t>
            </a:r>
            <a:br>
              <a:rPr lang="en-US" dirty="0"/>
            </a:br>
            <a:r>
              <a:rPr lang="en-US" dirty="0"/>
              <a:t>Go to target&gt;</a:t>
            </a:r>
            <a:r>
              <a:rPr lang="en-US" dirty="0" err="1"/>
              <a:t>cucumber­report</a:t>
            </a:r>
            <a:r>
              <a:rPr lang="en-US" dirty="0"/>
              <a:t>&gt;index ­ shows the tests you ran </a:t>
            </a:r>
          </a:p>
        </p:txBody>
      </p:sp>
    </p:spTree>
    <p:extLst>
      <p:ext uri="{BB962C8B-B14F-4D97-AF65-F5344CB8AC3E}">
        <p14:creationId xmlns:p14="http://schemas.microsoft.com/office/powerpoint/2010/main" val="622057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E54C-2A08-BA48-8A37-48669C2CFFE4}"/>
              </a:ext>
            </a:extLst>
          </p:cNvPr>
          <p:cNvSpPr>
            <a:spLocks noGrp="1"/>
          </p:cNvSpPr>
          <p:nvPr>
            <p:ph type="title"/>
          </p:nvPr>
        </p:nvSpPr>
        <p:spPr/>
        <p:txBody>
          <a:bodyPr/>
          <a:lstStyle/>
          <a:p>
            <a:r>
              <a:rPr lang="en-US" dirty="0">
                <a:hlinkClick r:id="rId2" action="ppaction://hlinksldjump"/>
              </a:rPr>
              <a:t>dryRun in Cucumber</a:t>
            </a:r>
            <a:endParaRPr lang="en-US" dirty="0"/>
          </a:p>
        </p:txBody>
      </p:sp>
      <p:sp>
        <p:nvSpPr>
          <p:cNvPr id="3" name="Content Placeholder 2">
            <a:extLst>
              <a:ext uri="{FF2B5EF4-FFF2-40B4-BE49-F238E27FC236}">
                <a16:creationId xmlns:a16="http://schemas.microsoft.com/office/drawing/2014/main" id="{9F524BEE-C589-FE4E-B3EF-00F6A7CF5340}"/>
              </a:ext>
            </a:extLst>
          </p:cNvPr>
          <p:cNvSpPr>
            <a:spLocks noGrp="1"/>
          </p:cNvSpPr>
          <p:nvPr>
            <p:ph idx="1"/>
          </p:nvPr>
        </p:nvSpPr>
        <p:spPr/>
        <p:txBody>
          <a:bodyPr/>
          <a:lstStyle/>
          <a:p>
            <a:r>
              <a:rPr lang="en-US" dirty="0"/>
              <a:t>dryRun is used when we want to generate step definitions without actually running tests. </a:t>
            </a:r>
          </a:p>
          <a:p>
            <a:endParaRPr lang="en-US" dirty="0"/>
          </a:p>
        </p:txBody>
      </p:sp>
    </p:spTree>
    <p:extLst>
      <p:ext uri="{BB962C8B-B14F-4D97-AF65-F5344CB8AC3E}">
        <p14:creationId xmlns:p14="http://schemas.microsoft.com/office/powerpoint/2010/main" val="330911712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EAE7-839C-634C-B750-91872C2A1A4A}"/>
              </a:ext>
            </a:extLst>
          </p:cNvPr>
          <p:cNvSpPr>
            <a:spLocks noGrp="1"/>
          </p:cNvSpPr>
          <p:nvPr>
            <p:ph type="title"/>
          </p:nvPr>
        </p:nvSpPr>
        <p:spPr/>
        <p:txBody>
          <a:bodyPr/>
          <a:lstStyle/>
          <a:p>
            <a:r>
              <a:rPr lang="en-US" dirty="0">
                <a:hlinkClick r:id="rId2" action="ppaction://hlinksldjump"/>
              </a:rPr>
              <a:t>Hooks in Cucumber</a:t>
            </a:r>
            <a:endParaRPr lang="en-US" dirty="0"/>
          </a:p>
        </p:txBody>
      </p:sp>
      <p:sp>
        <p:nvSpPr>
          <p:cNvPr id="3" name="Content Placeholder 2">
            <a:extLst>
              <a:ext uri="{FF2B5EF4-FFF2-40B4-BE49-F238E27FC236}">
                <a16:creationId xmlns:a16="http://schemas.microsoft.com/office/drawing/2014/main" id="{28F9953C-BF80-C94D-8CA0-6D514291F0B0}"/>
              </a:ext>
            </a:extLst>
          </p:cNvPr>
          <p:cNvSpPr>
            <a:spLocks noGrp="1"/>
          </p:cNvSpPr>
          <p:nvPr>
            <p:ph idx="1"/>
          </p:nvPr>
        </p:nvSpPr>
        <p:spPr>
          <a:xfrm>
            <a:off x="838200" y="1520042"/>
            <a:ext cx="10515600" cy="4972833"/>
          </a:xfrm>
        </p:spPr>
        <p:txBody>
          <a:bodyPr>
            <a:normAutofit fontScale="92500" lnSpcReduction="20000"/>
          </a:bodyPr>
          <a:lstStyle/>
          <a:p>
            <a:r>
              <a:rPr lang="en-US" dirty="0"/>
              <a:t>They are methods that run before or after every scenarios. In cucumber we have @before and @after tags used for hooks. We used for general actions like open browser, set up connection, generate reports, quit browser. Hooks is a cucumber thing, it does not come from </a:t>
            </a:r>
            <a:r>
              <a:rPr lang="en-US" dirty="0" err="1"/>
              <a:t>junit</a:t>
            </a:r>
            <a:r>
              <a:rPr lang="en-US" dirty="0"/>
              <a:t> or testing </a:t>
            </a:r>
          </a:p>
          <a:p>
            <a:r>
              <a:rPr lang="en-US" dirty="0"/>
              <a:t>Cucumber hook allows us to better manage the </a:t>
            </a:r>
          </a:p>
          <a:p>
            <a:r>
              <a:rPr lang="en-US" dirty="0"/>
              <a:t>code workflow and helps us to reduce the code redundancy. We can say </a:t>
            </a:r>
          </a:p>
          <a:p>
            <a:r>
              <a:rPr lang="en-US" dirty="0"/>
              <a:t>that it is an unseen step, which allows us to perform our scenarios or tests.</a:t>
            </a:r>
            <a:br>
              <a:rPr lang="en-US" dirty="0"/>
            </a:br>
            <a:r>
              <a:rPr lang="en-US" dirty="0"/>
              <a:t>Class that uses </a:t>
            </a:r>
          </a:p>
          <a:p>
            <a:r>
              <a:rPr lang="en-US" dirty="0"/>
              <a:t>○ @Before → runs before each cucumber scenario </a:t>
            </a:r>
          </a:p>
          <a:p>
            <a:r>
              <a:rPr lang="en-US" dirty="0"/>
              <a:t>○ @After → runs after each scenario (It will always run no matter if scenario passes or fails) Class must be in same package as </a:t>
            </a:r>
            <a:r>
              <a:rPr lang="en-US" dirty="0" err="1"/>
              <a:t>stepdefinition</a:t>
            </a:r>
            <a:r>
              <a:rPr lang="en-US" dirty="0"/>
              <a:t> I implemented screenshots </a:t>
            </a:r>
            <a:r>
              <a:rPr lang="en-US" dirty="0" err="1"/>
              <a:t>insidehook</a:t>
            </a:r>
            <a:r>
              <a:rPr lang="en-US" dirty="0"/>
              <a:t> class </a:t>
            </a:r>
            <a:r>
              <a:rPr lang="en-US" dirty="0" err="1"/>
              <a:t>HookClass</a:t>
            </a:r>
            <a:r>
              <a:rPr lang="en-US" dirty="0"/>
              <a:t> will not run if dryRun=true </a:t>
            </a:r>
          </a:p>
          <a:p>
            <a:r>
              <a:rPr lang="en-US" dirty="0"/>
              <a:t>I use Scenario as a parameter in my before/after method </a:t>
            </a:r>
          </a:p>
          <a:p>
            <a:endParaRPr lang="en-US" dirty="0"/>
          </a:p>
          <a:p>
            <a:endParaRPr lang="en-US" dirty="0"/>
          </a:p>
        </p:txBody>
      </p:sp>
    </p:spTree>
    <p:extLst>
      <p:ext uri="{BB962C8B-B14F-4D97-AF65-F5344CB8AC3E}">
        <p14:creationId xmlns:p14="http://schemas.microsoft.com/office/powerpoint/2010/main" val="319063383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407D-0207-E045-AFAC-37AC578BC278}"/>
              </a:ext>
            </a:extLst>
          </p:cNvPr>
          <p:cNvSpPr>
            <a:spLocks noGrp="1"/>
          </p:cNvSpPr>
          <p:nvPr>
            <p:ph type="title"/>
          </p:nvPr>
        </p:nvSpPr>
        <p:spPr/>
        <p:txBody>
          <a:bodyPr/>
          <a:lstStyle/>
          <a:p>
            <a:r>
              <a:rPr lang="en-US" dirty="0">
                <a:hlinkClick r:id="rId2" action="ppaction://hlinksldjump"/>
              </a:rPr>
              <a:t>Re-run Failed Tests in Cucumber</a:t>
            </a:r>
            <a:endParaRPr lang="en-US" dirty="0"/>
          </a:p>
        </p:txBody>
      </p:sp>
      <p:sp>
        <p:nvSpPr>
          <p:cNvPr id="3" name="Content Placeholder 2">
            <a:extLst>
              <a:ext uri="{FF2B5EF4-FFF2-40B4-BE49-F238E27FC236}">
                <a16:creationId xmlns:a16="http://schemas.microsoft.com/office/drawing/2014/main" id="{BB64EF89-5ADD-494B-B6B1-728B467DD9FF}"/>
              </a:ext>
            </a:extLst>
          </p:cNvPr>
          <p:cNvSpPr>
            <a:spLocks noGrp="1"/>
          </p:cNvSpPr>
          <p:nvPr>
            <p:ph idx="1"/>
          </p:nvPr>
        </p:nvSpPr>
        <p:spPr/>
        <p:txBody>
          <a:bodyPr>
            <a:normAutofit fontScale="85000" lnSpcReduction="20000"/>
          </a:bodyPr>
          <a:lstStyle/>
          <a:p>
            <a:r>
              <a:rPr lang="en-US" dirty="0"/>
              <a:t>We have to report all the failed tests using rerun option. When we run tests, all the failed scenarios will be reported in </a:t>
            </a:r>
            <a:r>
              <a:rPr lang="en-US" dirty="0" err="1"/>
              <a:t>rerun.txt</a:t>
            </a:r>
            <a:r>
              <a:rPr lang="en-US" dirty="0"/>
              <a:t> file. </a:t>
            </a:r>
          </a:p>
          <a:p>
            <a:r>
              <a:rPr lang="en-US" dirty="0"/>
              <a:t>I create another runner will only runs tests listed in the </a:t>
            </a:r>
            <a:r>
              <a:rPr lang="en-US" dirty="0" err="1"/>
              <a:t>rerun.txt</a:t>
            </a:r>
            <a:r>
              <a:rPr lang="en-US" dirty="0"/>
              <a:t> file.</a:t>
            </a:r>
          </a:p>
          <a:p>
            <a:r>
              <a:rPr lang="en-US" dirty="0"/>
              <a:t>I add both of the runners in the pom file and run tests using maven from terminal. Then my pom file runs the main </a:t>
            </a:r>
            <a:r>
              <a:rPr lang="en-US" dirty="0" err="1"/>
              <a:t>cukes</a:t>
            </a:r>
            <a:r>
              <a:rPr lang="en-US" dirty="0"/>
              <a:t> runner first after that it runs the failed test runner second. </a:t>
            </a:r>
          </a:p>
          <a:p>
            <a:endParaRPr lang="en-US" dirty="0"/>
          </a:p>
          <a:p>
            <a:r>
              <a:rPr lang="en-US" dirty="0"/>
              <a:t>we use the re-run option in the </a:t>
            </a:r>
            <a:r>
              <a:rPr lang="en-US" dirty="0" err="1"/>
              <a:t>CukesRunner</a:t>
            </a:r>
            <a:r>
              <a:rPr lang="en-US" dirty="0"/>
              <a:t>. </a:t>
            </a:r>
          </a:p>
          <a:p>
            <a:r>
              <a:rPr lang="en-US" dirty="0"/>
              <a:t>Add the rerun to </a:t>
            </a:r>
            <a:r>
              <a:rPr lang="en-US" dirty="0" err="1"/>
              <a:t>cukes</a:t>
            </a:r>
            <a:r>
              <a:rPr lang="en-US" dirty="0"/>
              <a:t> runner. </a:t>
            </a:r>
          </a:p>
          <a:p>
            <a:r>
              <a:rPr lang="en-US" dirty="0"/>
              <a:t>This option will create a file with a list of failed tests </a:t>
            </a:r>
          </a:p>
          <a:p>
            <a:r>
              <a:rPr lang="en-US" dirty="0"/>
              <a:t>Create a second runner class which points to file with a list of failed tests </a:t>
            </a:r>
          </a:p>
          <a:p>
            <a:r>
              <a:rPr lang="en-US" dirty="0"/>
              <a:t>Add the second runner in the pom file </a:t>
            </a:r>
          </a:p>
          <a:p>
            <a:endParaRPr lang="en-US" dirty="0"/>
          </a:p>
          <a:p>
            <a:endParaRPr lang="en-US" dirty="0"/>
          </a:p>
          <a:p>
            <a:endParaRPr lang="en-US" dirty="0"/>
          </a:p>
        </p:txBody>
      </p:sp>
    </p:spTree>
    <p:extLst>
      <p:ext uri="{BB962C8B-B14F-4D97-AF65-F5344CB8AC3E}">
        <p14:creationId xmlns:p14="http://schemas.microsoft.com/office/powerpoint/2010/main" val="368898887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6D1E-EDCC-BD44-84EF-775905B0F551}"/>
              </a:ext>
            </a:extLst>
          </p:cNvPr>
          <p:cNvSpPr>
            <a:spLocks noGrp="1"/>
          </p:cNvSpPr>
          <p:nvPr>
            <p:ph type="title"/>
          </p:nvPr>
        </p:nvSpPr>
        <p:spPr>
          <a:xfrm>
            <a:off x="838200" y="365126"/>
            <a:ext cx="10515600" cy="647246"/>
          </a:xfrm>
        </p:spPr>
        <p:txBody>
          <a:bodyPr>
            <a:normAutofit fontScale="90000"/>
          </a:bodyPr>
          <a:lstStyle/>
          <a:p>
            <a:r>
              <a:rPr lang="en-US" dirty="0">
                <a:hlinkClick r:id="rId2" action="ppaction://hlinksldjump"/>
              </a:rPr>
              <a:t>How do you take screenshots in cucumber</a:t>
            </a:r>
            <a:endParaRPr lang="en-US" dirty="0"/>
          </a:p>
        </p:txBody>
      </p:sp>
      <p:sp>
        <p:nvSpPr>
          <p:cNvPr id="3" name="Content Placeholder 2">
            <a:extLst>
              <a:ext uri="{FF2B5EF4-FFF2-40B4-BE49-F238E27FC236}">
                <a16:creationId xmlns:a16="http://schemas.microsoft.com/office/drawing/2014/main" id="{9D17EDF0-E931-DA4B-955E-4395816587B4}"/>
              </a:ext>
            </a:extLst>
          </p:cNvPr>
          <p:cNvSpPr>
            <a:spLocks noGrp="1"/>
          </p:cNvSpPr>
          <p:nvPr>
            <p:ph idx="1"/>
          </p:nvPr>
        </p:nvSpPr>
        <p:spPr>
          <a:xfrm>
            <a:off x="838200" y="1012372"/>
            <a:ext cx="10515600" cy="5682342"/>
          </a:xfrm>
        </p:spPr>
        <p:txBody>
          <a:bodyPr>
            <a:normAutofit fontScale="77500" lnSpcReduction="20000"/>
          </a:bodyPr>
          <a:lstStyle/>
          <a:p>
            <a:r>
              <a:rPr lang="en-US" dirty="0"/>
              <a:t>- IN my framework </a:t>
            </a:r>
            <a:r>
              <a:rPr lang="en-US" dirty="0" err="1"/>
              <a:t>i</a:t>
            </a:r>
            <a:r>
              <a:rPr lang="en-US" dirty="0"/>
              <a:t> have the logic for taking screen screenshots in the hook class. that is because </a:t>
            </a:r>
            <a:r>
              <a:rPr lang="en-US" dirty="0" err="1"/>
              <a:t>i</a:t>
            </a:r>
            <a:r>
              <a:rPr lang="en-US" dirty="0"/>
              <a:t> want to take screenshot  even if the test fails. Hook guarantees that the method for screenshot  will work even if test fails. </a:t>
            </a:r>
          </a:p>
          <a:p>
            <a:r>
              <a:rPr lang="en-US" dirty="0"/>
              <a:t>        - </a:t>
            </a:r>
            <a:r>
              <a:rPr lang="en-US" dirty="0" err="1"/>
              <a:t>TakeScreenshot</a:t>
            </a:r>
            <a:r>
              <a:rPr lang="en-US" dirty="0"/>
              <a:t> interface is the method used to take the screenshot. It comes from selenium interface.</a:t>
            </a:r>
          </a:p>
          <a:p>
            <a:r>
              <a:rPr lang="en-US" dirty="0"/>
              <a:t>        - this report is the same report used in my </a:t>
            </a:r>
            <a:r>
              <a:rPr lang="en-US" dirty="0" err="1"/>
              <a:t>jenkins</a:t>
            </a:r>
            <a:r>
              <a:rPr lang="en-US" dirty="0"/>
              <a:t> test. when on </a:t>
            </a:r>
            <a:r>
              <a:rPr lang="en-US" dirty="0" err="1"/>
              <a:t>jenkins</a:t>
            </a:r>
            <a:r>
              <a:rPr lang="en-US" dirty="0"/>
              <a:t> </a:t>
            </a:r>
            <a:r>
              <a:rPr lang="en-US" dirty="0" err="1"/>
              <a:t>i</a:t>
            </a:r>
            <a:r>
              <a:rPr lang="en-US" dirty="0"/>
              <a:t> generate the report using the cucumber reports plugin</a:t>
            </a:r>
          </a:p>
          <a:p>
            <a:r>
              <a:rPr lang="en-US" dirty="0"/>
              <a:t>        - when </a:t>
            </a:r>
            <a:r>
              <a:rPr lang="en-US" dirty="0" err="1"/>
              <a:t>i</a:t>
            </a:r>
            <a:r>
              <a:rPr lang="en-US" dirty="0"/>
              <a:t> run locally same report is generated by the configuration in the pom file.</a:t>
            </a:r>
          </a:p>
          <a:p>
            <a:r>
              <a:rPr lang="en-US" dirty="0"/>
              <a:t>        - both of this configuration options use the Json file to generate report</a:t>
            </a:r>
          </a:p>
          <a:p>
            <a:r>
              <a:rPr lang="en-US" dirty="0"/>
              <a:t>            PLUGIN = "json...."</a:t>
            </a:r>
          </a:p>
          <a:p>
            <a:r>
              <a:rPr lang="en-US" dirty="0"/>
              <a:t>In my </a:t>
            </a:r>
            <a:r>
              <a:rPr lang="en-US" dirty="0" err="1"/>
              <a:t>Aftermethod</a:t>
            </a:r>
            <a:r>
              <a:rPr lang="en-US" dirty="0"/>
              <a:t> </a:t>
            </a:r>
            <a:r>
              <a:rPr lang="en-US" dirty="0" err="1"/>
              <a:t>i</a:t>
            </a:r>
            <a:r>
              <a:rPr lang="en-US" dirty="0"/>
              <a:t> use a code:</a:t>
            </a:r>
            <a:br>
              <a:rPr lang="en-US" dirty="0"/>
            </a:br>
            <a:r>
              <a:rPr lang="en-US" dirty="0"/>
              <a:t>I use </a:t>
            </a:r>
            <a:r>
              <a:rPr lang="en-US" dirty="0" err="1"/>
              <a:t>TakeScreenShot</a:t>
            </a:r>
            <a:r>
              <a:rPr lang="en-US" dirty="0"/>
              <a:t> interface</a:t>
            </a:r>
            <a:br>
              <a:rPr lang="en-US" dirty="0"/>
            </a:br>
            <a:r>
              <a:rPr lang="en-US" dirty="0"/>
              <a:t>You can store screenshot as a byte or file </a:t>
            </a:r>
          </a:p>
          <a:p>
            <a:r>
              <a:rPr lang="en-US" dirty="0"/>
              <a:t>@After</a:t>
            </a:r>
            <a:br>
              <a:rPr lang="en-US" dirty="0"/>
            </a:br>
            <a:r>
              <a:rPr lang="en-US" dirty="0"/>
              <a:t>public void </a:t>
            </a:r>
            <a:r>
              <a:rPr lang="en-US" dirty="0" err="1"/>
              <a:t>tearDown</a:t>
            </a:r>
            <a:r>
              <a:rPr lang="en-US" dirty="0"/>
              <a:t>(Scenario scenario) { if(</a:t>
            </a:r>
            <a:r>
              <a:rPr lang="en-US" dirty="0" err="1"/>
              <a:t>scenario.isFailed</a:t>
            </a:r>
            <a:r>
              <a:rPr lang="en-US" dirty="0"/>
              <a:t>()) {</a:t>
            </a:r>
            <a:br>
              <a:rPr lang="en-US" dirty="0"/>
            </a:br>
            <a:r>
              <a:rPr lang="en-US" dirty="0"/>
              <a:t>//taking a screenshot </a:t>
            </a:r>
          </a:p>
          <a:p>
            <a:r>
              <a:rPr lang="en-US" dirty="0"/>
              <a:t>final byte[] screenshot = ((</a:t>
            </a:r>
            <a:r>
              <a:rPr lang="en-US" dirty="0" err="1"/>
              <a:t>TakesScreenshot</a:t>
            </a:r>
            <a:r>
              <a:rPr lang="en-US" dirty="0"/>
              <a:t>) </a:t>
            </a:r>
            <a:r>
              <a:rPr lang="en-US" dirty="0" err="1"/>
              <a:t>Driver.getDriver</a:t>
            </a:r>
            <a:r>
              <a:rPr lang="en-US" dirty="0"/>
              <a:t>()).</a:t>
            </a:r>
            <a:r>
              <a:rPr lang="en-US" dirty="0" err="1"/>
              <a:t>getScreenshotAs</a:t>
            </a:r>
            <a:r>
              <a:rPr lang="en-US" dirty="0"/>
              <a:t>(</a:t>
            </a:r>
            <a:r>
              <a:rPr lang="en-US" dirty="0" err="1"/>
              <a:t>OutputType</a:t>
            </a:r>
            <a:r>
              <a:rPr lang="en-US" dirty="0"/>
              <a:t>. BYTES);</a:t>
            </a:r>
            <a:br>
              <a:rPr lang="en-US" dirty="0"/>
            </a:br>
            <a:r>
              <a:rPr lang="en-US" dirty="0"/>
              <a:t>//adding the screenshot to the report </a:t>
            </a:r>
            <a:r>
              <a:rPr lang="en-US" dirty="0" err="1"/>
              <a:t>scenario.embed</a:t>
            </a:r>
            <a:r>
              <a:rPr lang="en-US" dirty="0"/>
              <a:t>(screenshot, 'image/</a:t>
            </a:r>
            <a:r>
              <a:rPr lang="en-US" dirty="0" err="1"/>
              <a:t>png</a:t>
            </a:r>
            <a:r>
              <a:rPr lang="en-US" dirty="0"/>
              <a:t>'); } </a:t>
            </a:r>
          </a:p>
          <a:p>
            <a:endParaRPr lang="en-US" dirty="0"/>
          </a:p>
        </p:txBody>
      </p:sp>
    </p:spTree>
    <p:extLst>
      <p:ext uri="{BB962C8B-B14F-4D97-AF65-F5344CB8AC3E}">
        <p14:creationId xmlns:p14="http://schemas.microsoft.com/office/powerpoint/2010/main" val="3474824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6FED-96A5-354C-8F0D-D83272607E8B}"/>
              </a:ext>
            </a:extLst>
          </p:cNvPr>
          <p:cNvSpPr>
            <a:spLocks noGrp="1"/>
          </p:cNvSpPr>
          <p:nvPr>
            <p:ph type="title"/>
          </p:nvPr>
        </p:nvSpPr>
        <p:spPr>
          <a:xfrm>
            <a:off x="838200" y="365125"/>
            <a:ext cx="10515600" cy="739775"/>
          </a:xfrm>
        </p:spPr>
        <p:txBody>
          <a:bodyPr/>
          <a:lstStyle/>
          <a:p>
            <a:r>
              <a:rPr lang="en-US" sz="4000" dirty="0">
                <a:highlight>
                  <a:srgbClr val="FFFF00"/>
                </a:highlight>
                <a:hlinkClick r:id="" action="ppaction://hlinkshowjump?jump=firstslide"/>
              </a:rPr>
              <a:t>Jenkins - Git</a:t>
            </a:r>
            <a:endParaRPr lang="en-US" sz="4000" dirty="0">
              <a:highlight>
                <a:srgbClr val="FFFF00"/>
              </a:highlight>
            </a:endParaRPr>
          </a:p>
        </p:txBody>
      </p:sp>
      <p:sp>
        <p:nvSpPr>
          <p:cNvPr id="3" name="Content Placeholder 2">
            <a:extLst>
              <a:ext uri="{FF2B5EF4-FFF2-40B4-BE49-F238E27FC236}">
                <a16:creationId xmlns:a16="http://schemas.microsoft.com/office/drawing/2014/main" id="{004AD1B9-275B-3847-88A8-C0C8A98EBDAB}"/>
              </a:ext>
            </a:extLst>
          </p:cNvPr>
          <p:cNvSpPr>
            <a:spLocks noGrp="1"/>
          </p:cNvSpPr>
          <p:nvPr>
            <p:ph idx="1"/>
          </p:nvPr>
        </p:nvSpPr>
        <p:spPr/>
        <p:txBody>
          <a:bodyPr numCol="2">
            <a:normAutofit/>
          </a:bodyPr>
          <a:lstStyle/>
          <a:p>
            <a:r>
              <a:rPr lang="en-US" sz="2400" dirty="0">
                <a:hlinkClick r:id="rId2" action="ppaction://hlinksldjump"/>
              </a:rPr>
              <a:t>283. Jenkins</a:t>
            </a:r>
            <a:endParaRPr lang="en-US" sz="2400" dirty="0"/>
          </a:p>
          <a:p>
            <a:r>
              <a:rPr lang="en-US" sz="2400" dirty="0">
                <a:hlinkClick r:id="rId3" action="ppaction://hlinksldjump"/>
              </a:rPr>
              <a:t>284. Jenkins – How do you create a job?</a:t>
            </a:r>
            <a:endParaRPr lang="en-US" sz="2400" dirty="0"/>
          </a:p>
          <a:p>
            <a:r>
              <a:rPr lang="en-US" sz="2400" dirty="0">
                <a:hlinkClick r:id="rId4" action="ppaction://hlinksldjump"/>
              </a:rPr>
              <a:t>285. Configure Jenkins</a:t>
            </a:r>
            <a:endParaRPr lang="en-US" sz="2400" dirty="0"/>
          </a:p>
          <a:p>
            <a:r>
              <a:rPr lang="en-US" sz="2400" dirty="0">
                <a:hlinkClick r:id="rId5" action="ppaction://hlinksldjump"/>
              </a:rPr>
              <a:t>286. How does Jenkins work overall?</a:t>
            </a:r>
            <a:endParaRPr lang="en-US" sz="2400" dirty="0"/>
          </a:p>
          <a:p>
            <a:r>
              <a:rPr lang="en-US" sz="2400" dirty="0">
                <a:hlinkClick r:id="rId6" action="ppaction://hlinksldjump"/>
              </a:rPr>
              <a:t>287. How about pipeline with Jenkins?</a:t>
            </a:r>
            <a:endParaRPr lang="en-US" sz="2400" dirty="0"/>
          </a:p>
          <a:p>
            <a:r>
              <a:rPr lang="en-US" sz="2400" dirty="0">
                <a:hlinkClick r:id="rId7" action="ppaction://hlinksldjump"/>
              </a:rPr>
              <a:t>288. How many environment do you have?</a:t>
            </a:r>
            <a:endParaRPr lang="en-US" sz="2400" dirty="0"/>
          </a:p>
          <a:p>
            <a:r>
              <a:rPr lang="en-US" sz="2400" dirty="0">
                <a:hlinkClick r:id="rId8" action="ppaction://hlinksldjump"/>
              </a:rPr>
              <a:t>289. How do you use Git?</a:t>
            </a:r>
            <a:endParaRPr lang="en-US" sz="2400" dirty="0"/>
          </a:p>
          <a:p>
            <a:r>
              <a:rPr lang="en-US" sz="2400" dirty="0">
                <a:hlinkClick r:id="rId9" action="ppaction://hlinksldjump"/>
              </a:rPr>
              <a:t>290. Git Commends</a:t>
            </a:r>
            <a:endParaRPr lang="en-US" sz="2400" dirty="0"/>
          </a:p>
          <a:p>
            <a:r>
              <a:rPr lang="en-US" sz="2400" dirty="0">
                <a:hlinkClick r:id="rId10" action="ppaction://hlinksldjump"/>
              </a:rPr>
              <a:t>291. Branching Strategy</a:t>
            </a:r>
            <a:endParaRPr lang="en-US" sz="2400" dirty="0"/>
          </a:p>
          <a:p>
            <a:r>
              <a:rPr lang="en-US" sz="2400" dirty="0">
                <a:hlinkClick r:id="rId11" action="ppaction://hlinksldjump"/>
              </a:rPr>
              <a:t>292. AWS</a:t>
            </a:r>
            <a:endParaRPr lang="en-US" sz="2400" dirty="0"/>
          </a:p>
        </p:txBody>
      </p:sp>
    </p:spTree>
    <p:extLst>
      <p:ext uri="{BB962C8B-B14F-4D97-AF65-F5344CB8AC3E}">
        <p14:creationId xmlns:p14="http://schemas.microsoft.com/office/powerpoint/2010/main" val="381902305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D47B-0690-5241-BF62-02F61C45152D}"/>
              </a:ext>
            </a:extLst>
          </p:cNvPr>
          <p:cNvSpPr>
            <a:spLocks noGrp="1"/>
          </p:cNvSpPr>
          <p:nvPr>
            <p:ph type="title"/>
          </p:nvPr>
        </p:nvSpPr>
        <p:spPr/>
        <p:txBody>
          <a:bodyPr/>
          <a:lstStyle/>
          <a:p>
            <a:r>
              <a:rPr lang="en-US" dirty="0">
                <a:hlinkClick r:id="rId2" action="ppaction://hlinksldjump"/>
              </a:rPr>
              <a:t>Maven</a:t>
            </a:r>
            <a:endParaRPr lang="en-US" dirty="0"/>
          </a:p>
        </p:txBody>
      </p:sp>
      <p:sp>
        <p:nvSpPr>
          <p:cNvPr id="3" name="Content Placeholder 2">
            <a:extLst>
              <a:ext uri="{FF2B5EF4-FFF2-40B4-BE49-F238E27FC236}">
                <a16:creationId xmlns:a16="http://schemas.microsoft.com/office/drawing/2014/main" id="{EB3FD225-0DD2-A346-B0CA-F041123327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865342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3F79-F6EC-294A-8BEE-BDC20C729539}"/>
              </a:ext>
            </a:extLst>
          </p:cNvPr>
          <p:cNvSpPr>
            <a:spLocks noGrp="1"/>
          </p:cNvSpPr>
          <p:nvPr>
            <p:ph type="title"/>
          </p:nvPr>
        </p:nvSpPr>
        <p:spPr/>
        <p:txBody>
          <a:bodyPr/>
          <a:lstStyle/>
          <a:p>
            <a:r>
              <a:rPr lang="en-US" dirty="0">
                <a:hlinkClick r:id="rId2" action="ppaction://hlinksldjump"/>
              </a:rPr>
              <a:t>Maven Lifecycle</a:t>
            </a:r>
            <a:endParaRPr lang="en-US" dirty="0"/>
          </a:p>
        </p:txBody>
      </p:sp>
      <p:pic>
        <p:nvPicPr>
          <p:cNvPr id="2049" name="Picture 1" descr="page22image1144">
            <a:extLst>
              <a:ext uri="{FF2B5EF4-FFF2-40B4-BE49-F238E27FC236}">
                <a16:creationId xmlns:a16="http://schemas.microsoft.com/office/drawing/2014/main" id="{9C6FE87B-A0C1-B24A-99E0-8391E9BD30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4839" y="1678925"/>
            <a:ext cx="8229600" cy="413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88590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6706-7FD0-A142-9E56-F0842836C9FF}"/>
              </a:ext>
            </a:extLst>
          </p:cNvPr>
          <p:cNvSpPr>
            <a:spLocks noGrp="1"/>
          </p:cNvSpPr>
          <p:nvPr>
            <p:ph type="title"/>
          </p:nvPr>
        </p:nvSpPr>
        <p:spPr/>
        <p:txBody>
          <a:bodyPr/>
          <a:lstStyle/>
          <a:p>
            <a:r>
              <a:rPr lang="en-US" dirty="0">
                <a:hlinkClick r:id="rId2" action="ppaction://hlinksldjump"/>
              </a:rPr>
              <a:t>POM.xml File</a:t>
            </a:r>
            <a:endParaRPr lang="en-US" dirty="0"/>
          </a:p>
        </p:txBody>
      </p:sp>
      <p:sp>
        <p:nvSpPr>
          <p:cNvPr id="3" name="Content Placeholder 2">
            <a:extLst>
              <a:ext uri="{FF2B5EF4-FFF2-40B4-BE49-F238E27FC236}">
                <a16:creationId xmlns:a16="http://schemas.microsoft.com/office/drawing/2014/main" id="{29FE186A-7193-D946-BD4F-80C63A565A3E}"/>
              </a:ext>
            </a:extLst>
          </p:cNvPr>
          <p:cNvSpPr>
            <a:spLocks noGrp="1"/>
          </p:cNvSpPr>
          <p:nvPr>
            <p:ph idx="1"/>
          </p:nvPr>
        </p:nvSpPr>
        <p:spPr/>
        <p:txBody>
          <a:bodyPr/>
          <a:lstStyle/>
          <a:p>
            <a:r>
              <a:rPr lang="en-US" dirty="0"/>
              <a:t>A file that manages the whole project </a:t>
            </a:r>
          </a:p>
          <a:p>
            <a:r>
              <a:rPr lang="en-US" dirty="0"/>
              <a:t>When you run a maven command, everything should be done through the </a:t>
            </a:r>
            <a:r>
              <a:rPr lang="en-US" dirty="0" err="1"/>
              <a:t>pom.xml</a:t>
            </a:r>
            <a:r>
              <a:rPr lang="en-US" dirty="0"/>
              <a:t> </a:t>
            </a:r>
          </a:p>
          <a:p>
            <a:endParaRPr lang="en-US" dirty="0"/>
          </a:p>
        </p:txBody>
      </p:sp>
    </p:spTree>
    <p:extLst>
      <p:ext uri="{BB962C8B-B14F-4D97-AF65-F5344CB8AC3E}">
        <p14:creationId xmlns:p14="http://schemas.microsoft.com/office/powerpoint/2010/main" val="12840088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7632-1838-D14F-AC51-E8A9E7A26760}"/>
              </a:ext>
            </a:extLst>
          </p:cNvPr>
          <p:cNvSpPr>
            <a:spLocks noGrp="1"/>
          </p:cNvSpPr>
          <p:nvPr>
            <p:ph type="title"/>
          </p:nvPr>
        </p:nvSpPr>
        <p:spPr/>
        <p:txBody>
          <a:bodyPr/>
          <a:lstStyle/>
          <a:p>
            <a:r>
              <a:rPr lang="en-US" dirty="0">
                <a:hlinkClick r:id="rId2" action="ppaction://hlinksldjump"/>
              </a:rPr>
              <a:t>Abstract Class in your framework </a:t>
            </a:r>
            <a:endParaRPr lang="en-US" dirty="0"/>
          </a:p>
        </p:txBody>
      </p:sp>
      <p:sp>
        <p:nvSpPr>
          <p:cNvPr id="3" name="Content Placeholder 2">
            <a:extLst>
              <a:ext uri="{FF2B5EF4-FFF2-40B4-BE49-F238E27FC236}">
                <a16:creationId xmlns:a16="http://schemas.microsoft.com/office/drawing/2014/main" id="{BBA0DA44-5073-1942-9F5F-6ACCEBE96252}"/>
              </a:ext>
            </a:extLst>
          </p:cNvPr>
          <p:cNvSpPr>
            <a:spLocks noGrp="1"/>
          </p:cNvSpPr>
          <p:nvPr>
            <p:ph idx="1"/>
          </p:nvPr>
        </p:nvSpPr>
        <p:spPr/>
        <p:txBody>
          <a:bodyPr>
            <a:normAutofit/>
          </a:bodyPr>
          <a:lstStyle/>
          <a:p>
            <a:r>
              <a:rPr lang="en-US" dirty="0"/>
              <a:t>These concepts are commonly used in framework development. Abstract class is used in defining a common super class while writing Page Object Model layer of the framework. We usually create an abstract class named </a:t>
            </a:r>
            <a:r>
              <a:rPr lang="en-US" dirty="0" err="1"/>
              <a:t>BasePage</a:t>
            </a:r>
            <a:r>
              <a:rPr lang="en-US" dirty="0"/>
              <a:t> to have all common members for every page written in this class </a:t>
            </a:r>
            <a:r>
              <a:rPr lang="en-US" dirty="0" err="1"/>
              <a:t>e.g</a:t>
            </a:r>
            <a:r>
              <a:rPr lang="en-US" dirty="0"/>
              <a:t> </a:t>
            </a:r>
            <a:r>
              <a:rPr lang="en-US" dirty="0" err="1"/>
              <a:t>getPageTitle</a:t>
            </a:r>
            <a:r>
              <a:rPr lang="en-US" dirty="0"/>
              <a:t>(). </a:t>
            </a:r>
          </a:p>
          <a:p>
            <a:r>
              <a:rPr lang="en-US" dirty="0"/>
              <a:t>Then each Page class (</a:t>
            </a:r>
            <a:r>
              <a:rPr lang="en-US" dirty="0" err="1"/>
              <a:t>HomePage</a:t>
            </a:r>
            <a:r>
              <a:rPr lang="en-US" dirty="0"/>
              <a:t>, </a:t>
            </a:r>
            <a:r>
              <a:rPr lang="en-US" dirty="0" err="1"/>
              <a:t>LoginPage</a:t>
            </a:r>
            <a:r>
              <a:rPr lang="en-US" dirty="0"/>
              <a:t>, </a:t>
            </a:r>
            <a:r>
              <a:rPr lang="en-US" dirty="0" err="1"/>
              <a:t>DashboardPage</a:t>
            </a:r>
            <a:r>
              <a:rPr lang="en-US" dirty="0"/>
              <a:t> etc.) inherit from </a:t>
            </a:r>
            <a:r>
              <a:rPr lang="en-US" dirty="0" err="1"/>
              <a:t>BasePage</a:t>
            </a:r>
            <a:r>
              <a:rPr lang="en-US" dirty="0"/>
              <a:t>. Sometimes one may need to change the behavior of methods implemented in superclass. So subclass has freedom to override that method where we use polymorphism. This is how we use Abstract class in real projects. </a:t>
            </a:r>
          </a:p>
          <a:p>
            <a:endParaRPr lang="en-US" dirty="0"/>
          </a:p>
        </p:txBody>
      </p:sp>
    </p:spTree>
    <p:extLst>
      <p:ext uri="{BB962C8B-B14F-4D97-AF65-F5344CB8AC3E}">
        <p14:creationId xmlns:p14="http://schemas.microsoft.com/office/powerpoint/2010/main" val="1620011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463A-589A-E347-B454-1801AD464266}"/>
              </a:ext>
            </a:extLst>
          </p:cNvPr>
          <p:cNvSpPr>
            <a:spLocks noGrp="1"/>
          </p:cNvSpPr>
          <p:nvPr>
            <p:ph type="title"/>
          </p:nvPr>
        </p:nvSpPr>
        <p:spPr/>
        <p:txBody>
          <a:bodyPr/>
          <a:lstStyle/>
          <a:p>
            <a:r>
              <a:rPr lang="en-US" dirty="0">
                <a:hlinkClick r:id="rId2" action="ppaction://hlinksldjump"/>
              </a:rPr>
              <a:t>Maps in your framework</a:t>
            </a:r>
            <a:endParaRPr lang="en-US" dirty="0"/>
          </a:p>
        </p:txBody>
      </p:sp>
      <p:sp>
        <p:nvSpPr>
          <p:cNvPr id="3" name="Content Placeholder 2">
            <a:extLst>
              <a:ext uri="{FF2B5EF4-FFF2-40B4-BE49-F238E27FC236}">
                <a16:creationId xmlns:a16="http://schemas.microsoft.com/office/drawing/2014/main" id="{1471367F-10AC-1D4E-9FDB-B3F370C799E6}"/>
              </a:ext>
            </a:extLst>
          </p:cNvPr>
          <p:cNvSpPr>
            <a:spLocks noGrp="1"/>
          </p:cNvSpPr>
          <p:nvPr>
            <p:ph idx="1"/>
          </p:nvPr>
        </p:nvSpPr>
        <p:spPr/>
        <p:txBody>
          <a:bodyPr/>
          <a:lstStyle/>
          <a:p>
            <a:r>
              <a:rPr lang="en-US" dirty="0"/>
              <a:t>I used Maps to capture data from Feature file in Cucumber/ </a:t>
            </a:r>
          </a:p>
          <a:p>
            <a:r>
              <a:rPr lang="en-US" dirty="0"/>
              <a:t>Then Users list should be as following </a:t>
            </a:r>
          </a:p>
          <a:p>
            <a:pPr marL="0" indent="0">
              <a:buNone/>
            </a:pPr>
            <a:r>
              <a:rPr lang="en-US" dirty="0"/>
              <a:t>|1234|IT_Prog|</a:t>
            </a:r>
            <a:br>
              <a:rPr lang="en-US" dirty="0"/>
            </a:br>
            <a:r>
              <a:rPr lang="en-US" dirty="0"/>
              <a:t>|1232|IT_Prog|</a:t>
            </a:r>
            <a:br>
              <a:rPr lang="en-US" dirty="0"/>
            </a:br>
            <a:r>
              <a:rPr lang="en-US" dirty="0"/>
              <a:t>|1934|IT_Prog| </a:t>
            </a:r>
          </a:p>
          <a:p>
            <a:endParaRPr lang="en-US" dirty="0"/>
          </a:p>
        </p:txBody>
      </p:sp>
    </p:spTree>
    <p:extLst>
      <p:ext uri="{BB962C8B-B14F-4D97-AF65-F5344CB8AC3E}">
        <p14:creationId xmlns:p14="http://schemas.microsoft.com/office/powerpoint/2010/main" val="115222283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3BFE-1E95-CA4A-887D-C789D035A2A7}"/>
              </a:ext>
            </a:extLst>
          </p:cNvPr>
          <p:cNvSpPr>
            <a:spLocks noGrp="1"/>
          </p:cNvSpPr>
          <p:nvPr>
            <p:ph type="title"/>
          </p:nvPr>
        </p:nvSpPr>
        <p:spPr/>
        <p:txBody>
          <a:bodyPr/>
          <a:lstStyle/>
          <a:p>
            <a:r>
              <a:rPr lang="en-US" dirty="0">
                <a:hlinkClick r:id="rId2" action="ppaction://hlinksldjump"/>
              </a:rPr>
              <a:t>POJO</a:t>
            </a:r>
            <a:endParaRPr lang="en-US" dirty="0"/>
          </a:p>
        </p:txBody>
      </p:sp>
      <p:sp>
        <p:nvSpPr>
          <p:cNvPr id="3" name="Content Placeholder 2">
            <a:extLst>
              <a:ext uri="{FF2B5EF4-FFF2-40B4-BE49-F238E27FC236}">
                <a16:creationId xmlns:a16="http://schemas.microsoft.com/office/drawing/2014/main" id="{2C8E0EF3-FB12-934B-B17F-D2608BD7A4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993804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1483-BA4E-574B-8DB6-E96E18CDA316}"/>
              </a:ext>
            </a:extLst>
          </p:cNvPr>
          <p:cNvSpPr>
            <a:spLocks noGrp="1"/>
          </p:cNvSpPr>
          <p:nvPr>
            <p:ph type="title"/>
          </p:nvPr>
        </p:nvSpPr>
        <p:spPr/>
        <p:txBody>
          <a:bodyPr/>
          <a:lstStyle/>
          <a:p>
            <a:r>
              <a:rPr lang="en-US" dirty="0">
                <a:hlinkClick r:id="rId2" action="ppaction://hlinksldjump"/>
              </a:rPr>
              <a:t>Scenario Outline vs Scenario? </a:t>
            </a:r>
            <a:endParaRPr lang="en-US" dirty="0"/>
          </a:p>
        </p:txBody>
      </p:sp>
      <p:sp>
        <p:nvSpPr>
          <p:cNvPr id="3" name="Content Placeholder 2">
            <a:extLst>
              <a:ext uri="{FF2B5EF4-FFF2-40B4-BE49-F238E27FC236}">
                <a16:creationId xmlns:a16="http://schemas.microsoft.com/office/drawing/2014/main" id="{78F2FB6F-9C3C-4742-B556-962B3FD4C649}"/>
              </a:ext>
            </a:extLst>
          </p:cNvPr>
          <p:cNvSpPr>
            <a:spLocks noGrp="1"/>
          </p:cNvSpPr>
          <p:nvPr>
            <p:ph idx="1"/>
          </p:nvPr>
        </p:nvSpPr>
        <p:spPr/>
        <p:txBody>
          <a:bodyPr/>
          <a:lstStyle/>
          <a:p>
            <a:r>
              <a:rPr lang="en-US" dirty="0"/>
              <a:t>Scenario in cucumber runs once.</a:t>
            </a:r>
            <a:br>
              <a:rPr lang="en-US" dirty="0"/>
            </a:br>
            <a:r>
              <a:rPr lang="en-US" dirty="0"/>
              <a:t>Used for data driven testing</a:t>
            </a:r>
            <a:br>
              <a:rPr lang="en-US" dirty="0"/>
            </a:br>
            <a:r>
              <a:rPr lang="en-US" dirty="0"/>
              <a:t>Have the same cucumber steps but we provide data after the scenario as a table using keyword examples </a:t>
            </a:r>
          </a:p>
          <a:p>
            <a:endParaRPr lang="en-US" dirty="0"/>
          </a:p>
        </p:txBody>
      </p:sp>
    </p:spTree>
    <p:extLst>
      <p:ext uri="{BB962C8B-B14F-4D97-AF65-F5344CB8AC3E}">
        <p14:creationId xmlns:p14="http://schemas.microsoft.com/office/powerpoint/2010/main" val="31559521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9081-28F4-424F-AF66-6155316AB1C6}"/>
              </a:ext>
            </a:extLst>
          </p:cNvPr>
          <p:cNvSpPr>
            <a:spLocks noGrp="1"/>
          </p:cNvSpPr>
          <p:nvPr>
            <p:ph type="title"/>
          </p:nvPr>
        </p:nvSpPr>
        <p:spPr>
          <a:xfrm>
            <a:off x="838200" y="365126"/>
            <a:ext cx="10470502" cy="786524"/>
          </a:xfrm>
        </p:spPr>
        <p:txBody>
          <a:bodyPr/>
          <a:lstStyle/>
          <a:p>
            <a:r>
              <a:rPr lang="en-US" dirty="0">
                <a:hlinkClick r:id="rId2" action="ppaction://hlinksldjump"/>
              </a:rPr>
              <a:t>Page Factory?</a:t>
            </a:r>
            <a:endParaRPr lang="en-US" dirty="0"/>
          </a:p>
        </p:txBody>
      </p:sp>
      <p:pic>
        <p:nvPicPr>
          <p:cNvPr id="4097" name="Picture 1" descr="page8image9174672">
            <a:extLst>
              <a:ext uri="{FF2B5EF4-FFF2-40B4-BE49-F238E27FC236}">
                <a16:creationId xmlns:a16="http://schemas.microsoft.com/office/drawing/2014/main" id="{0A989080-FF7E-9A4C-B98E-4624019D490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5033" y="3220540"/>
            <a:ext cx="7647709" cy="28175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1412344-ADB7-0345-AFBA-7F74BE766657}"/>
              </a:ext>
            </a:extLst>
          </p:cNvPr>
          <p:cNvSpPr/>
          <p:nvPr/>
        </p:nvSpPr>
        <p:spPr>
          <a:xfrm>
            <a:off x="1136073" y="1585930"/>
            <a:ext cx="7532914" cy="1200329"/>
          </a:xfrm>
          <a:prstGeom prst="rect">
            <a:avLst/>
          </a:prstGeom>
        </p:spPr>
        <p:txBody>
          <a:bodyPr wrap="square">
            <a:spAutoFit/>
          </a:bodyPr>
          <a:lstStyle/>
          <a:p>
            <a:r>
              <a:rPr lang="en-US" dirty="0"/>
              <a:t>Page factory is a class that is used to initialize the page object classes.</a:t>
            </a:r>
          </a:p>
          <a:p>
            <a:r>
              <a:rPr lang="en-US" dirty="0"/>
              <a:t>Without using the </a:t>
            </a:r>
            <a:r>
              <a:rPr lang="en-US" dirty="0" err="1"/>
              <a:t>PageFactory.initElements</a:t>
            </a:r>
            <a:r>
              <a:rPr lang="en-US" dirty="0"/>
              <a:t>, page object class with not work as expected, for example @</a:t>
            </a:r>
            <a:r>
              <a:rPr lang="en-US" dirty="0" err="1"/>
              <a:t>FindBy</a:t>
            </a:r>
            <a:r>
              <a:rPr lang="en-US" dirty="0"/>
              <a:t> will not work. </a:t>
            </a:r>
          </a:p>
          <a:p>
            <a:r>
              <a:rPr lang="en-US" dirty="0" err="1"/>
              <a:t>PageFactory.initElements</a:t>
            </a:r>
            <a:r>
              <a:rPr lang="en-US" dirty="0"/>
              <a:t>(</a:t>
            </a:r>
            <a:r>
              <a:rPr lang="en-US" dirty="0" err="1"/>
              <a:t>Driver.getDriver</a:t>
            </a:r>
            <a:r>
              <a:rPr lang="en-US" dirty="0"/>
              <a:t>(), this); </a:t>
            </a:r>
          </a:p>
        </p:txBody>
      </p:sp>
    </p:spTree>
    <p:extLst>
      <p:ext uri="{BB962C8B-B14F-4D97-AF65-F5344CB8AC3E}">
        <p14:creationId xmlns:p14="http://schemas.microsoft.com/office/powerpoint/2010/main" val="23939563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C281-53EE-1540-817B-5FD895C85ED5}"/>
              </a:ext>
            </a:extLst>
          </p:cNvPr>
          <p:cNvSpPr>
            <a:spLocks noGrp="1"/>
          </p:cNvSpPr>
          <p:nvPr>
            <p:ph type="title"/>
          </p:nvPr>
        </p:nvSpPr>
        <p:spPr/>
        <p:txBody>
          <a:bodyPr/>
          <a:lstStyle/>
          <a:p>
            <a:r>
              <a:rPr lang="en-US" dirty="0">
                <a:hlinkClick r:id="rId2" action="ppaction://hlinksldjump"/>
              </a:rPr>
              <a:t>Utilities</a:t>
            </a:r>
            <a:endParaRPr lang="en-US" dirty="0"/>
          </a:p>
        </p:txBody>
      </p:sp>
      <p:sp>
        <p:nvSpPr>
          <p:cNvPr id="3" name="Content Placeholder 2">
            <a:extLst>
              <a:ext uri="{FF2B5EF4-FFF2-40B4-BE49-F238E27FC236}">
                <a16:creationId xmlns:a16="http://schemas.microsoft.com/office/drawing/2014/main" id="{F0FECAB0-ABF7-7042-AFDA-3E5625DC51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620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9848-A991-8A4C-A758-3953CB3B320C}"/>
              </a:ext>
            </a:extLst>
          </p:cNvPr>
          <p:cNvSpPr>
            <a:spLocks noGrp="1"/>
          </p:cNvSpPr>
          <p:nvPr>
            <p:ph type="title"/>
          </p:nvPr>
        </p:nvSpPr>
        <p:spPr/>
        <p:txBody>
          <a:bodyPr/>
          <a:lstStyle/>
          <a:p>
            <a:r>
              <a:rPr lang="en-US" dirty="0">
                <a:hlinkClick r:id="rId2" action="ppaction://hlinksldjump"/>
              </a:rPr>
              <a:t>Singleton in Framework</a:t>
            </a:r>
            <a:endParaRPr lang="en-US" dirty="0"/>
          </a:p>
        </p:txBody>
      </p:sp>
      <p:pic>
        <p:nvPicPr>
          <p:cNvPr id="5" name="Content Placeholder 4">
            <a:extLst>
              <a:ext uri="{FF2B5EF4-FFF2-40B4-BE49-F238E27FC236}">
                <a16:creationId xmlns:a16="http://schemas.microsoft.com/office/drawing/2014/main" id="{A334843F-F4FE-424D-96D0-7077587A29DB}"/>
              </a:ext>
            </a:extLst>
          </p:cNvPr>
          <p:cNvPicPr>
            <a:picLocks noGrp="1" noChangeAspect="1"/>
          </p:cNvPicPr>
          <p:nvPr>
            <p:ph idx="1"/>
          </p:nvPr>
        </p:nvPicPr>
        <p:blipFill>
          <a:blip r:embed="rId3"/>
          <a:stretch>
            <a:fillRect/>
          </a:stretch>
        </p:blipFill>
        <p:spPr>
          <a:xfrm>
            <a:off x="216773" y="1690688"/>
            <a:ext cx="11447923" cy="4618672"/>
          </a:xfrm>
        </p:spPr>
      </p:pic>
    </p:spTree>
    <p:extLst>
      <p:ext uri="{BB962C8B-B14F-4D97-AF65-F5344CB8AC3E}">
        <p14:creationId xmlns:p14="http://schemas.microsoft.com/office/powerpoint/2010/main" val="1417007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27E0-6E12-7249-A57A-D6848CC639E4}"/>
              </a:ext>
            </a:extLst>
          </p:cNvPr>
          <p:cNvSpPr>
            <a:spLocks noGrp="1"/>
          </p:cNvSpPr>
          <p:nvPr>
            <p:ph type="title"/>
          </p:nvPr>
        </p:nvSpPr>
        <p:spPr>
          <a:xfrm>
            <a:off x="838200" y="115744"/>
            <a:ext cx="10515600" cy="770948"/>
          </a:xfrm>
        </p:spPr>
        <p:txBody>
          <a:bodyPr/>
          <a:lstStyle/>
          <a:p>
            <a:r>
              <a:rPr lang="en-US" sz="4000" dirty="0">
                <a:highlight>
                  <a:srgbClr val="FFFF00"/>
                </a:highlight>
              </a:rPr>
              <a:t>Top Questions</a:t>
            </a:r>
          </a:p>
        </p:txBody>
      </p:sp>
      <p:sp>
        <p:nvSpPr>
          <p:cNvPr id="3" name="Content Placeholder 2">
            <a:extLst>
              <a:ext uri="{FF2B5EF4-FFF2-40B4-BE49-F238E27FC236}">
                <a16:creationId xmlns:a16="http://schemas.microsoft.com/office/drawing/2014/main" id="{D2469F86-2CD9-3343-B72E-D459026D690A}"/>
              </a:ext>
            </a:extLst>
          </p:cNvPr>
          <p:cNvSpPr>
            <a:spLocks noGrp="1"/>
          </p:cNvSpPr>
          <p:nvPr>
            <p:ph idx="1"/>
          </p:nvPr>
        </p:nvSpPr>
        <p:spPr>
          <a:xfrm>
            <a:off x="332509" y="886692"/>
            <a:ext cx="11637817" cy="5855564"/>
          </a:xfrm>
        </p:spPr>
        <p:txBody>
          <a:bodyPr numCol="2">
            <a:normAutofit fontScale="47500" lnSpcReduction="20000"/>
          </a:bodyPr>
          <a:lstStyle/>
          <a:p>
            <a:r>
              <a:rPr lang="en-US" dirty="0">
                <a:hlinkClick r:id="rId2" action="ppaction://hlinksldjump"/>
              </a:rPr>
              <a:t>Tell me about yourself</a:t>
            </a:r>
            <a:endParaRPr lang="en-US" dirty="0"/>
          </a:p>
          <a:p>
            <a:r>
              <a:rPr lang="en-US" dirty="0">
                <a:hlinkClick r:id="rId3" action="ppaction://hlinksldjump"/>
              </a:rPr>
              <a:t>Tell me about your project</a:t>
            </a:r>
            <a:endParaRPr lang="en-US" dirty="0"/>
          </a:p>
          <a:p>
            <a:r>
              <a:rPr lang="en-US" dirty="0">
                <a:hlinkClick r:id="rId4" action="ppaction://hlinksldjump"/>
              </a:rPr>
              <a:t>Framework</a:t>
            </a:r>
            <a:endParaRPr lang="en-US" dirty="0"/>
          </a:p>
          <a:p>
            <a:r>
              <a:rPr lang="en-US" dirty="0">
                <a:hlinkClick r:id="rId5" action="ppaction://hlinksldjump"/>
              </a:rPr>
              <a:t>Daily Activities</a:t>
            </a:r>
            <a:endParaRPr lang="en-US" dirty="0"/>
          </a:p>
          <a:p>
            <a:r>
              <a:rPr lang="en-US" dirty="0">
                <a:hlinkClick r:id="rId6" action="ppaction://hlinksldjump"/>
              </a:rPr>
              <a:t>Agile experience in project?</a:t>
            </a:r>
            <a:endParaRPr lang="en-US" dirty="0"/>
          </a:p>
          <a:p>
            <a:r>
              <a:rPr lang="en-US" dirty="0">
                <a:hlinkClick r:id="rId7" action="ppaction://hlinksldjump"/>
              </a:rPr>
              <a:t>Challenge faced at project?</a:t>
            </a:r>
            <a:endParaRPr lang="en-US" dirty="0"/>
          </a:p>
          <a:p>
            <a:endParaRPr lang="en-US" dirty="0"/>
          </a:p>
          <a:p>
            <a:r>
              <a:rPr lang="en-US" dirty="0">
                <a:hlinkClick r:id="rId8" action="ppaction://hlinksldjump"/>
              </a:rPr>
              <a:t>Object vs Class?</a:t>
            </a:r>
            <a:endParaRPr lang="en-US" dirty="0"/>
          </a:p>
          <a:p>
            <a:r>
              <a:rPr lang="en-US" dirty="0">
                <a:hlinkClick r:id="rId9" action="ppaction://hlinksldjump"/>
              </a:rPr>
              <a:t>Overloading vs Overriding</a:t>
            </a:r>
            <a:endParaRPr lang="en-US" dirty="0"/>
          </a:p>
          <a:p>
            <a:r>
              <a:rPr lang="en-US" dirty="0">
                <a:hlinkClick r:id="rId10" action="ppaction://hlinksldjump"/>
              </a:rPr>
              <a:t>Constructor vs Method?</a:t>
            </a:r>
            <a:endParaRPr lang="en-US" dirty="0"/>
          </a:p>
          <a:p>
            <a:r>
              <a:rPr lang="en-US" dirty="0">
                <a:hlinkClick r:id="rId11" action="ppaction://hlinksldjump"/>
              </a:rPr>
              <a:t>Set, List and Map in Java?</a:t>
            </a:r>
            <a:endParaRPr lang="en-US" dirty="0"/>
          </a:p>
          <a:p>
            <a:r>
              <a:rPr lang="en-US" dirty="0">
                <a:hlinkClick r:id="rId12" action="ppaction://hlinksldjump"/>
              </a:rPr>
              <a:t>equals() vs == in Java</a:t>
            </a:r>
            <a:endParaRPr lang="en-US" dirty="0"/>
          </a:p>
          <a:p>
            <a:r>
              <a:rPr lang="en-US" dirty="0">
                <a:hlinkClick r:id="rId13" action="ppaction://hlinksldjump"/>
              </a:rPr>
              <a:t>Static keyword?</a:t>
            </a:r>
            <a:endParaRPr lang="en-US" dirty="0"/>
          </a:p>
          <a:p>
            <a:r>
              <a:rPr lang="en-US" dirty="0">
                <a:hlinkClick r:id="rId14" action="ppaction://hlinksldjump"/>
              </a:rPr>
              <a:t>String, String Builder, and String Buffer</a:t>
            </a:r>
            <a:endParaRPr lang="en-US" dirty="0"/>
          </a:p>
          <a:p>
            <a:r>
              <a:rPr lang="en-US" dirty="0">
                <a:hlinkClick r:id="rId15" action="ppaction://hlinksldjump"/>
              </a:rPr>
              <a:t>Abstraction?</a:t>
            </a:r>
            <a:endParaRPr lang="en-US" dirty="0"/>
          </a:p>
          <a:p>
            <a:r>
              <a:rPr lang="en-US" dirty="0">
                <a:hlinkClick r:id="rId16" action="ppaction://hlinksldjump"/>
              </a:rPr>
              <a:t>Abstract Class vs Interface</a:t>
            </a:r>
            <a:endParaRPr lang="en-US" dirty="0"/>
          </a:p>
          <a:p>
            <a:endParaRPr lang="en-US" dirty="0"/>
          </a:p>
          <a:p>
            <a:r>
              <a:rPr lang="en-US" dirty="0">
                <a:hlinkClick r:id="rId17" action="ppaction://hlinksldjump"/>
              </a:rPr>
              <a:t>Locators</a:t>
            </a:r>
            <a:endParaRPr lang="en-US" dirty="0"/>
          </a:p>
          <a:p>
            <a:r>
              <a:rPr lang="en-US" dirty="0">
                <a:hlinkClick r:id="rId18" action="ppaction://hlinksldjump"/>
              </a:rPr>
              <a:t>Xpath vs CSS</a:t>
            </a:r>
            <a:endParaRPr lang="en-US" dirty="0"/>
          </a:p>
          <a:p>
            <a:r>
              <a:rPr lang="en-US" dirty="0">
                <a:hlinkClick r:id="rId19" action="ppaction://hlinksldjump"/>
              </a:rPr>
              <a:t>Absolute (/) vs Relative (//)</a:t>
            </a:r>
            <a:endParaRPr lang="en-US" dirty="0"/>
          </a:p>
          <a:p>
            <a:r>
              <a:rPr lang="en-US" dirty="0">
                <a:hlinkClick r:id="rId20" action="ppaction://hlinksldjump"/>
              </a:rPr>
              <a:t>Implicit Wait vs Explicit Wait vs Fluent Wait</a:t>
            </a:r>
            <a:endParaRPr lang="en-US" dirty="0"/>
          </a:p>
          <a:p>
            <a:r>
              <a:rPr lang="en-US" dirty="0">
                <a:hlinkClick r:id="rId21" action="ppaction://hlinksldjump"/>
              </a:rPr>
              <a:t>Challenges with Selenium?</a:t>
            </a:r>
            <a:endParaRPr lang="en-US" dirty="0"/>
          </a:p>
          <a:p>
            <a:r>
              <a:rPr lang="en-US" dirty="0">
                <a:hlinkClick r:id="rId22" action="ppaction://hlinksldjump"/>
              </a:rPr>
              <a:t>Alerts - Popups in Selenium</a:t>
            </a:r>
            <a:endParaRPr lang="en-US" dirty="0"/>
          </a:p>
          <a:p>
            <a:r>
              <a:rPr lang="en-US" dirty="0">
                <a:hlinkClick r:id="rId23" action="ppaction://hlinksldjump"/>
              </a:rPr>
              <a:t>Frames / iFrames</a:t>
            </a:r>
            <a:endParaRPr lang="en-US" dirty="0"/>
          </a:p>
          <a:p>
            <a:endParaRPr lang="en-US" dirty="0"/>
          </a:p>
          <a:p>
            <a:r>
              <a:rPr lang="en-US" dirty="0">
                <a:hlinkClick r:id="rId24" action="ppaction://hlinksldjump"/>
              </a:rPr>
              <a:t>JDBC</a:t>
            </a:r>
            <a:endParaRPr lang="en-US" dirty="0"/>
          </a:p>
          <a:p>
            <a:r>
              <a:rPr lang="en-US" dirty="0">
                <a:hlinkClick r:id="rId25" action="ppaction://hlinksldjump"/>
              </a:rPr>
              <a:t>How do you test Rest API?</a:t>
            </a:r>
            <a:endParaRPr lang="en-US" dirty="0"/>
          </a:p>
          <a:p>
            <a:r>
              <a:rPr lang="en-US" dirty="0">
                <a:hlinkClick r:id="rId26" action="ppaction://hlinksldjump"/>
              </a:rPr>
              <a:t>Status Codes in API</a:t>
            </a:r>
            <a:endParaRPr lang="en-US" dirty="0"/>
          </a:p>
          <a:p>
            <a:endParaRPr lang="en-US" dirty="0"/>
          </a:p>
          <a:p>
            <a:r>
              <a:rPr lang="en-US" dirty="0">
                <a:hlinkClick r:id="rId27" action="ppaction://hlinksldjump"/>
              </a:rPr>
              <a:t>OOP in your framework?</a:t>
            </a:r>
            <a:endParaRPr lang="en-US" dirty="0"/>
          </a:p>
          <a:p>
            <a:r>
              <a:rPr lang="en-US" dirty="0">
                <a:hlinkClick r:id="rId28" action="ppaction://hlinksldjump"/>
              </a:rPr>
              <a:t>Singleton in Framework</a:t>
            </a:r>
            <a:endParaRPr lang="en-US" dirty="0"/>
          </a:p>
          <a:p>
            <a:endParaRPr lang="en-US" dirty="0"/>
          </a:p>
          <a:p>
            <a:r>
              <a:rPr lang="en-US" dirty="0">
                <a:hlinkClick r:id="rId29" action="ppaction://hlinksldjump"/>
              </a:rPr>
              <a:t>Jenkins</a:t>
            </a:r>
            <a:endParaRPr lang="en-US" dirty="0"/>
          </a:p>
          <a:p>
            <a:r>
              <a:rPr lang="en-US" dirty="0">
                <a:hlinkClick r:id="rId30" action="ppaction://hlinksldjump"/>
              </a:rPr>
              <a:t>Git Commends</a:t>
            </a:r>
            <a:endParaRPr lang="en-US" dirty="0"/>
          </a:p>
          <a:p>
            <a:r>
              <a:rPr lang="en-US" dirty="0">
                <a:hlinkClick r:id="rId31" action="ppaction://hlinksldjump"/>
              </a:rPr>
              <a:t>Branching Strategy</a:t>
            </a:r>
            <a:endParaRPr lang="en-US" dirty="0"/>
          </a:p>
          <a:p>
            <a:endParaRPr lang="en-US" dirty="0"/>
          </a:p>
          <a:p>
            <a:r>
              <a:rPr lang="en-US" dirty="0">
                <a:hlinkClick r:id="rId32" action="ppaction://hlinksldjump"/>
              </a:rPr>
              <a:t>Do you have any question for us?</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9076839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0FA5-5F35-5647-81E7-35372120AE72}"/>
              </a:ext>
            </a:extLst>
          </p:cNvPr>
          <p:cNvSpPr>
            <a:spLocks noGrp="1"/>
          </p:cNvSpPr>
          <p:nvPr>
            <p:ph type="title"/>
          </p:nvPr>
        </p:nvSpPr>
        <p:spPr/>
        <p:txBody>
          <a:bodyPr/>
          <a:lstStyle/>
          <a:p>
            <a:r>
              <a:rPr lang="en-US" dirty="0">
                <a:hlinkClick r:id="rId2" action="ppaction://hlinksldjump"/>
              </a:rPr>
              <a:t>TestNG vs JUnit</a:t>
            </a:r>
            <a:endParaRPr lang="en-US" dirty="0"/>
          </a:p>
        </p:txBody>
      </p:sp>
      <p:sp>
        <p:nvSpPr>
          <p:cNvPr id="3" name="Content Placeholder 2">
            <a:extLst>
              <a:ext uri="{FF2B5EF4-FFF2-40B4-BE49-F238E27FC236}">
                <a16:creationId xmlns:a16="http://schemas.microsoft.com/office/drawing/2014/main" id="{53A8AE54-2332-4948-8737-934B68F9CD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158457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B46E-EA03-A444-92CD-A5F425271064}"/>
              </a:ext>
            </a:extLst>
          </p:cNvPr>
          <p:cNvSpPr>
            <a:spLocks noGrp="1"/>
          </p:cNvSpPr>
          <p:nvPr>
            <p:ph type="title"/>
          </p:nvPr>
        </p:nvSpPr>
        <p:spPr/>
        <p:txBody>
          <a:bodyPr>
            <a:normAutofit/>
          </a:bodyPr>
          <a:lstStyle/>
          <a:p>
            <a:r>
              <a:rPr lang="en-US" dirty="0">
                <a:hlinkClick r:id="rId2" action="ppaction://hlinksldjump"/>
              </a:rPr>
              <a:t>TestBase Class ? </a:t>
            </a:r>
            <a:endParaRPr lang="en-US" dirty="0"/>
          </a:p>
        </p:txBody>
      </p:sp>
      <p:sp>
        <p:nvSpPr>
          <p:cNvPr id="3" name="Content Placeholder 2">
            <a:extLst>
              <a:ext uri="{FF2B5EF4-FFF2-40B4-BE49-F238E27FC236}">
                <a16:creationId xmlns:a16="http://schemas.microsoft.com/office/drawing/2014/main" id="{A85A1BF3-B314-774D-913C-FBF93EA27952}"/>
              </a:ext>
            </a:extLst>
          </p:cNvPr>
          <p:cNvSpPr>
            <a:spLocks noGrp="1"/>
          </p:cNvSpPr>
          <p:nvPr>
            <p:ph idx="1"/>
          </p:nvPr>
        </p:nvSpPr>
        <p:spPr/>
        <p:txBody>
          <a:bodyPr/>
          <a:lstStyle/>
          <a:p>
            <a:r>
              <a:rPr lang="en-US" sz="2400" dirty="0"/>
              <a:t>●  </a:t>
            </a:r>
            <a:r>
              <a:rPr lang="en-US" dirty="0"/>
              <a:t>Test Base class is class where I have most used methods in my tests. </a:t>
            </a:r>
          </a:p>
          <a:p>
            <a:r>
              <a:rPr lang="en-US" sz="2400" dirty="0"/>
              <a:t>●  </a:t>
            </a:r>
            <a:r>
              <a:rPr lang="en-US" dirty="0"/>
              <a:t>My test classes extend the Test Base class and thus have access to those methods. This helps me us make my </a:t>
            </a:r>
          </a:p>
          <a:p>
            <a:r>
              <a:rPr lang="en-US" dirty="0"/>
              <a:t>code reusable </a:t>
            </a:r>
          </a:p>
          <a:p>
            <a:r>
              <a:rPr lang="en-US" sz="2400" dirty="0"/>
              <a:t>●  </a:t>
            </a:r>
            <a:r>
              <a:rPr lang="en-US" dirty="0"/>
              <a:t>Before/after test methods wait/synchronization utility methods. </a:t>
            </a:r>
          </a:p>
          <a:p>
            <a:pPr lvl="1"/>
            <a:r>
              <a:rPr lang="en-US" sz="2000" dirty="0"/>
              <a:t>○  </a:t>
            </a:r>
            <a:r>
              <a:rPr lang="en-US" dirty="0" err="1"/>
              <a:t>SwitchToWindow</a:t>
            </a:r>
            <a:r>
              <a:rPr lang="en-US" dirty="0"/>
              <a:t>(title) </a:t>
            </a:r>
          </a:p>
          <a:p>
            <a:pPr lvl="1"/>
            <a:r>
              <a:rPr lang="en-US" sz="2000" dirty="0"/>
              <a:t>○  </a:t>
            </a:r>
            <a:r>
              <a:rPr lang="en-US" dirty="0"/>
              <a:t>WebDriver driver; </a:t>
            </a:r>
          </a:p>
          <a:p>
            <a:endParaRPr lang="en-US" dirty="0"/>
          </a:p>
        </p:txBody>
      </p:sp>
    </p:spTree>
    <p:extLst>
      <p:ext uri="{BB962C8B-B14F-4D97-AF65-F5344CB8AC3E}">
        <p14:creationId xmlns:p14="http://schemas.microsoft.com/office/powerpoint/2010/main" val="5311738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B3AC-F4F7-A742-9FD1-0867326629F6}"/>
              </a:ext>
            </a:extLst>
          </p:cNvPr>
          <p:cNvSpPr>
            <a:spLocks noGrp="1"/>
          </p:cNvSpPr>
          <p:nvPr>
            <p:ph type="title"/>
          </p:nvPr>
        </p:nvSpPr>
        <p:spPr>
          <a:xfrm>
            <a:off x="838200" y="365125"/>
            <a:ext cx="10507824" cy="829193"/>
          </a:xfrm>
        </p:spPr>
        <p:txBody>
          <a:bodyPr/>
          <a:lstStyle/>
          <a:p>
            <a:r>
              <a:rPr lang="en-US" dirty="0">
                <a:hlinkClick r:id="rId2" action="ppaction://hlinksldjump"/>
              </a:rPr>
              <a:t>Excel in Framework </a:t>
            </a:r>
            <a:endParaRPr lang="en-US" dirty="0"/>
          </a:p>
        </p:txBody>
      </p:sp>
      <p:pic>
        <p:nvPicPr>
          <p:cNvPr id="5" name="Content Placeholder 4">
            <a:extLst>
              <a:ext uri="{FF2B5EF4-FFF2-40B4-BE49-F238E27FC236}">
                <a16:creationId xmlns:a16="http://schemas.microsoft.com/office/drawing/2014/main" id="{3393D071-0902-7C4B-9DCC-B646D554C54E}"/>
              </a:ext>
            </a:extLst>
          </p:cNvPr>
          <p:cNvPicPr>
            <a:picLocks noGrp="1" noChangeAspect="1"/>
          </p:cNvPicPr>
          <p:nvPr>
            <p:ph idx="1"/>
          </p:nvPr>
        </p:nvPicPr>
        <p:blipFill>
          <a:blip r:embed="rId3"/>
          <a:stretch>
            <a:fillRect/>
          </a:stretch>
        </p:blipFill>
        <p:spPr>
          <a:xfrm>
            <a:off x="1759226" y="1502730"/>
            <a:ext cx="7574779" cy="2426106"/>
          </a:xfrm>
        </p:spPr>
      </p:pic>
      <p:pic>
        <p:nvPicPr>
          <p:cNvPr id="4" name="Picture 1" descr="page7image9160736">
            <a:extLst>
              <a:ext uri="{FF2B5EF4-FFF2-40B4-BE49-F238E27FC236}">
                <a16:creationId xmlns:a16="http://schemas.microsoft.com/office/drawing/2014/main" id="{81F46DC7-7478-F146-92F3-97E94617F1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444" y="3928836"/>
            <a:ext cx="6163294" cy="265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73216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670D-E1AE-514C-890F-BAB1D045A8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64C0A9-B826-2C45-840A-02119C7EA5B2}"/>
              </a:ext>
            </a:extLst>
          </p:cNvPr>
          <p:cNvSpPr>
            <a:spLocks noGrp="1"/>
          </p:cNvSpPr>
          <p:nvPr>
            <p:ph idx="1"/>
          </p:nvPr>
        </p:nvSpPr>
        <p:spPr/>
        <p:txBody>
          <a:bodyPr/>
          <a:lstStyle/>
          <a:p>
            <a:r>
              <a:rPr lang="en-US" dirty="0" err="1"/>
              <a:t>BackEnd</a:t>
            </a:r>
            <a:r>
              <a:rPr lang="en-US" dirty="0"/>
              <a:t> Testing</a:t>
            </a:r>
          </a:p>
        </p:txBody>
      </p:sp>
    </p:spTree>
    <p:extLst>
      <p:ext uri="{BB962C8B-B14F-4D97-AF65-F5344CB8AC3E}">
        <p14:creationId xmlns:p14="http://schemas.microsoft.com/office/powerpoint/2010/main" val="2594869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E711-D72E-174F-B5B3-3C32910C493B}"/>
              </a:ext>
            </a:extLst>
          </p:cNvPr>
          <p:cNvSpPr>
            <a:spLocks noGrp="1"/>
          </p:cNvSpPr>
          <p:nvPr>
            <p:ph type="title"/>
          </p:nvPr>
        </p:nvSpPr>
        <p:spPr/>
        <p:txBody>
          <a:bodyPr/>
          <a:lstStyle/>
          <a:p>
            <a:r>
              <a:rPr lang="en-US" dirty="0">
                <a:hlinkClick r:id="rId2" action="ppaction://hlinksldjump"/>
              </a:rPr>
              <a:t>JDBC</a:t>
            </a:r>
            <a:endParaRPr lang="en-US" dirty="0"/>
          </a:p>
        </p:txBody>
      </p:sp>
      <p:pic>
        <p:nvPicPr>
          <p:cNvPr id="5" name="Content Placeholder 4">
            <a:extLst>
              <a:ext uri="{FF2B5EF4-FFF2-40B4-BE49-F238E27FC236}">
                <a16:creationId xmlns:a16="http://schemas.microsoft.com/office/drawing/2014/main" id="{5888BF33-446B-E04F-9030-E3B1D5C42784}"/>
              </a:ext>
            </a:extLst>
          </p:cNvPr>
          <p:cNvPicPr>
            <a:picLocks noGrp="1" noChangeAspect="1"/>
          </p:cNvPicPr>
          <p:nvPr>
            <p:ph idx="1"/>
          </p:nvPr>
        </p:nvPicPr>
        <p:blipFill>
          <a:blip r:embed="rId3"/>
          <a:stretch>
            <a:fillRect/>
          </a:stretch>
        </p:blipFill>
        <p:spPr>
          <a:xfrm>
            <a:off x="1168400" y="2001044"/>
            <a:ext cx="9855200" cy="4000500"/>
          </a:xfrm>
        </p:spPr>
      </p:pic>
    </p:spTree>
    <p:extLst>
      <p:ext uri="{BB962C8B-B14F-4D97-AF65-F5344CB8AC3E}">
        <p14:creationId xmlns:p14="http://schemas.microsoft.com/office/powerpoint/2010/main" val="20518075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FC0B-FAA2-AF4F-B7B4-1E615F4A8FF0}"/>
              </a:ext>
            </a:extLst>
          </p:cNvPr>
          <p:cNvSpPr>
            <a:spLocks noGrp="1"/>
          </p:cNvSpPr>
          <p:nvPr>
            <p:ph type="title"/>
          </p:nvPr>
        </p:nvSpPr>
        <p:spPr>
          <a:xfrm>
            <a:off x="838200" y="365125"/>
            <a:ext cx="10515600" cy="712561"/>
          </a:xfrm>
        </p:spPr>
        <p:txBody>
          <a:bodyPr/>
          <a:lstStyle/>
          <a:p>
            <a:r>
              <a:rPr lang="en-US" dirty="0">
                <a:hlinkClick r:id="rId3" action="ppaction://hlinksldjump"/>
              </a:rPr>
              <a:t>What is API </a:t>
            </a:r>
            <a:endParaRPr lang="en-US" dirty="0"/>
          </a:p>
        </p:txBody>
      </p:sp>
      <p:sp>
        <p:nvSpPr>
          <p:cNvPr id="3" name="Content Placeholder 2">
            <a:extLst>
              <a:ext uri="{FF2B5EF4-FFF2-40B4-BE49-F238E27FC236}">
                <a16:creationId xmlns:a16="http://schemas.microsoft.com/office/drawing/2014/main" id="{0557C76A-1237-0744-B000-FE6C55AE30D2}"/>
              </a:ext>
            </a:extLst>
          </p:cNvPr>
          <p:cNvSpPr>
            <a:spLocks noGrp="1"/>
          </p:cNvSpPr>
          <p:nvPr>
            <p:ph idx="1"/>
          </p:nvPr>
        </p:nvSpPr>
        <p:spPr>
          <a:xfrm>
            <a:off x="838200" y="1077686"/>
            <a:ext cx="10515600" cy="5600700"/>
          </a:xfrm>
        </p:spPr>
        <p:txBody>
          <a:bodyPr>
            <a:noAutofit/>
          </a:bodyPr>
          <a:lstStyle/>
          <a:p>
            <a:r>
              <a:rPr lang="en-US" sz="2400" dirty="0"/>
              <a:t> It means connectivity. I mean API is the messenger that takes requests and tells a system what you want to do and then returns the response back to you. </a:t>
            </a:r>
          </a:p>
          <a:p>
            <a:r>
              <a:rPr lang="en-US" sz="2400" dirty="0"/>
              <a:t> API is the acronym for </a:t>
            </a:r>
            <a:r>
              <a:rPr lang="en-US" sz="2400" b="1" dirty="0"/>
              <a:t>Application Programming Interface </a:t>
            </a:r>
            <a:r>
              <a:rPr lang="en-US" sz="2400" dirty="0"/>
              <a:t>(which is software intermediary) that allows how applications to talk to each other. </a:t>
            </a:r>
          </a:p>
          <a:p>
            <a:r>
              <a:rPr lang="en-US" sz="2400" b="1" dirty="0"/>
              <a:t>API </a:t>
            </a:r>
            <a:r>
              <a:rPr lang="en-US" sz="2400" dirty="0"/>
              <a:t>(communication point, middle man) – is an application without UI </a:t>
            </a:r>
          </a:p>
          <a:p>
            <a:r>
              <a:rPr lang="en-US" sz="2400" dirty="0"/>
              <a:t>If API communication happens through internet, we call it Web Services like Selenium API for browser, JDBC API for Database </a:t>
            </a:r>
          </a:p>
          <a:p>
            <a:r>
              <a:rPr lang="en-US" sz="2400" dirty="0"/>
              <a:t>If communication happens through systems à REST API </a:t>
            </a:r>
          </a:p>
          <a:p>
            <a:r>
              <a:rPr lang="en-US" sz="2400" b="1" dirty="0"/>
              <a:t>Types </a:t>
            </a:r>
            <a:endParaRPr lang="en-US" sz="2400" dirty="0"/>
          </a:p>
          <a:p>
            <a:r>
              <a:rPr lang="en-US" sz="2400" dirty="0"/>
              <a:t>SOAP (Simple Object Access Protocol) –XML format for request &amp; response, it is platform independent (doesn’t care the programming languages) </a:t>
            </a:r>
          </a:p>
          <a:p>
            <a:r>
              <a:rPr lang="en-US" sz="2400" dirty="0"/>
              <a:t>REST (Representational State Transfer) (</a:t>
            </a:r>
            <a:r>
              <a:rPr lang="en-US" sz="2400" dirty="0" err="1"/>
              <a:t>RestFul</a:t>
            </a:r>
            <a:r>
              <a:rPr lang="en-US" sz="2400" dirty="0"/>
              <a:t> API) – more popular, XML or JSON file</a:t>
            </a:r>
            <a:br>
              <a:rPr lang="en-US" sz="2400" dirty="0"/>
            </a:br>
            <a:r>
              <a:rPr lang="en-US" sz="2400" dirty="0"/>
              <a:t>Postman, Rest Assured Library for Java -&gt; &lt;- Oracle ORDS – REST API </a:t>
            </a:r>
          </a:p>
          <a:p>
            <a:endParaRPr lang="en-US" sz="2400" dirty="0"/>
          </a:p>
        </p:txBody>
      </p:sp>
    </p:spTree>
    <p:extLst>
      <p:ext uri="{BB962C8B-B14F-4D97-AF65-F5344CB8AC3E}">
        <p14:creationId xmlns:p14="http://schemas.microsoft.com/office/powerpoint/2010/main" val="80647703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F659-DE46-E043-B647-29C1F49C9EB8}"/>
              </a:ext>
            </a:extLst>
          </p:cNvPr>
          <p:cNvSpPr>
            <a:spLocks noGrp="1"/>
          </p:cNvSpPr>
          <p:nvPr>
            <p:ph type="title"/>
          </p:nvPr>
        </p:nvSpPr>
        <p:spPr/>
        <p:txBody>
          <a:bodyPr/>
          <a:lstStyle/>
          <a:p>
            <a:r>
              <a:rPr lang="en-US" dirty="0">
                <a:hlinkClick r:id="rId2" action="ppaction://hlinksldjump"/>
              </a:rPr>
              <a:t>RESTFul</a:t>
            </a:r>
            <a:endParaRPr lang="en-US" dirty="0"/>
          </a:p>
        </p:txBody>
      </p:sp>
      <p:sp>
        <p:nvSpPr>
          <p:cNvPr id="3" name="Content Placeholder 2">
            <a:extLst>
              <a:ext uri="{FF2B5EF4-FFF2-40B4-BE49-F238E27FC236}">
                <a16:creationId xmlns:a16="http://schemas.microsoft.com/office/drawing/2014/main" id="{6CD8431C-C7B0-614A-9DA4-8543A7816922}"/>
              </a:ext>
            </a:extLst>
          </p:cNvPr>
          <p:cNvSpPr>
            <a:spLocks noGrp="1"/>
          </p:cNvSpPr>
          <p:nvPr>
            <p:ph idx="1"/>
          </p:nvPr>
        </p:nvSpPr>
        <p:spPr/>
        <p:txBody>
          <a:bodyPr/>
          <a:lstStyle/>
          <a:p>
            <a:r>
              <a:rPr lang="en-US" dirty="0"/>
              <a:t>REST stands for Representational State Transfer</a:t>
            </a:r>
            <a:br>
              <a:rPr lang="en-US" dirty="0"/>
            </a:br>
            <a:r>
              <a:rPr lang="en-US" dirty="0"/>
              <a:t>● RESTful is referred for web services written by applying REST architectural concept. </a:t>
            </a:r>
          </a:p>
          <a:p>
            <a:r>
              <a:rPr lang="en-US" dirty="0"/>
              <a:t>○  In RESTful, web service http methods like GET, POST, PUT, DELETE can be used to perform CRUD operations. </a:t>
            </a:r>
          </a:p>
          <a:p>
            <a:r>
              <a:rPr lang="en-US" dirty="0"/>
              <a:t>○  CRUD = </a:t>
            </a:r>
            <a:r>
              <a:rPr lang="en-US" dirty="0" err="1"/>
              <a:t>Createa</a:t>
            </a:r>
            <a:r>
              <a:rPr lang="en-US" dirty="0"/>
              <a:t>-</a:t>
            </a:r>
            <a:r>
              <a:rPr lang="en-US" dirty="0" err="1"/>
              <a:t>Reada</a:t>
            </a:r>
            <a:r>
              <a:rPr lang="en-US" dirty="0"/>
              <a:t>-</a:t>
            </a:r>
            <a:r>
              <a:rPr lang="en-US" dirty="0" err="1"/>
              <a:t>Updatea</a:t>
            </a:r>
            <a:r>
              <a:rPr lang="en-US" dirty="0"/>
              <a:t>-Delete </a:t>
            </a:r>
          </a:p>
          <a:p>
            <a:endParaRPr lang="en-US" dirty="0"/>
          </a:p>
        </p:txBody>
      </p:sp>
    </p:spTree>
    <p:extLst>
      <p:ext uri="{BB962C8B-B14F-4D97-AF65-F5344CB8AC3E}">
        <p14:creationId xmlns:p14="http://schemas.microsoft.com/office/powerpoint/2010/main" val="393144191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5331-AF7D-754B-8898-328CC92FA1D6}"/>
              </a:ext>
            </a:extLst>
          </p:cNvPr>
          <p:cNvSpPr>
            <a:spLocks noGrp="1"/>
          </p:cNvSpPr>
          <p:nvPr>
            <p:ph type="title"/>
          </p:nvPr>
        </p:nvSpPr>
        <p:spPr/>
        <p:txBody>
          <a:bodyPr/>
          <a:lstStyle/>
          <a:p>
            <a:r>
              <a:rPr lang="en-US" dirty="0">
                <a:hlinkClick r:id="rId2" action="ppaction://hlinksldjump"/>
              </a:rPr>
              <a:t>How do you test Rest API? </a:t>
            </a:r>
            <a:endParaRPr lang="en-US" dirty="0"/>
          </a:p>
        </p:txBody>
      </p:sp>
      <p:sp>
        <p:nvSpPr>
          <p:cNvPr id="3" name="Content Placeholder 2">
            <a:extLst>
              <a:ext uri="{FF2B5EF4-FFF2-40B4-BE49-F238E27FC236}">
                <a16:creationId xmlns:a16="http://schemas.microsoft.com/office/drawing/2014/main" id="{35776BA8-F407-0A4A-91B9-D25A9E39068A}"/>
              </a:ext>
            </a:extLst>
          </p:cNvPr>
          <p:cNvSpPr>
            <a:spLocks noGrp="1"/>
          </p:cNvSpPr>
          <p:nvPr>
            <p:ph idx="1"/>
          </p:nvPr>
        </p:nvSpPr>
        <p:spPr/>
        <p:txBody>
          <a:bodyPr>
            <a:normAutofit fontScale="92500" lnSpcReduction="20000"/>
          </a:bodyPr>
          <a:lstStyle/>
          <a:p>
            <a:r>
              <a:rPr lang="en-US" dirty="0"/>
              <a:t>I verify if each REST API endpoint is working as expected. </a:t>
            </a:r>
          </a:p>
          <a:p>
            <a:r>
              <a:rPr lang="en-US" dirty="0"/>
              <a:t>I use POSTMAN for manual API testing and use RESTASSURED library in Java for automation. </a:t>
            </a:r>
          </a:p>
          <a:p>
            <a:r>
              <a:rPr lang="en-US" dirty="0"/>
              <a:t>I send POST,PUT,GET, DETELE type of requests and verify response status code and response body, header. </a:t>
            </a:r>
          </a:p>
          <a:p>
            <a:r>
              <a:rPr lang="en-US" dirty="0"/>
              <a:t>I also do positive and negative testing of API. </a:t>
            </a:r>
          </a:p>
          <a:p>
            <a:r>
              <a:rPr lang="en-US" dirty="0"/>
              <a:t>When I do positive testing, I send valid request parameters , valid headers, valid request json body and verify that response status code is </a:t>
            </a:r>
          </a:p>
          <a:p>
            <a:r>
              <a:rPr lang="en-US" dirty="0"/>
              <a:t>200 successful and Json response body data is also matching the expected. </a:t>
            </a:r>
          </a:p>
          <a:p>
            <a:r>
              <a:rPr lang="en-US" dirty="0"/>
              <a:t>When I do negative testing, I send invalid request parameters , or invalid headers, or invalid request json body and verify that response </a:t>
            </a:r>
          </a:p>
          <a:p>
            <a:r>
              <a:rPr lang="en-US" dirty="0"/>
              <a:t>status code is not 200 and Json response body contains error message. </a:t>
            </a:r>
          </a:p>
          <a:p>
            <a:pPr marL="0" indent="0">
              <a:buNone/>
            </a:pPr>
            <a:endParaRPr lang="en-US" dirty="0"/>
          </a:p>
        </p:txBody>
      </p:sp>
    </p:spTree>
    <p:extLst>
      <p:ext uri="{BB962C8B-B14F-4D97-AF65-F5344CB8AC3E}">
        <p14:creationId xmlns:p14="http://schemas.microsoft.com/office/powerpoint/2010/main" val="44349912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8C6D-5B1B-404E-954B-4582F3E09994}"/>
              </a:ext>
            </a:extLst>
          </p:cNvPr>
          <p:cNvSpPr>
            <a:spLocks noGrp="1"/>
          </p:cNvSpPr>
          <p:nvPr>
            <p:ph type="title"/>
          </p:nvPr>
        </p:nvSpPr>
        <p:spPr/>
        <p:txBody>
          <a:bodyPr/>
          <a:lstStyle/>
          <a:p>
            <a:r>
              <a:rPr lang="en-US" b="1" dirty="0">
                <a:hlinkClick r:id="rId2" action="ppaction://hlinksldjump"/>
              </a:rPr>
              <a:t>HTTP methods in REST (CRUD)</a:t>
            </a:r>
            <a:endParaRPr lang="en-US" dirty="0"/>
          </a:p>
        </p:txBody>
      </p:sp>
      <p:sp>
        <p:nvSpPr>
          <p:cNvPr id="3" name="Content Placeholder 2">
            <a:extLst>
              <a:ext uri="{FF2B5EF4-FFF2-40B4-BE49-F238E27FC236}">
                <a16:creationId xmlns:a16="http://schemas.microsoft.com/office/drawing/2014/main" id="{A30439F3-73BB-324F-B57C-4BFA957635D1}"/>
              </a:ext>
            </a:extLst>
          </p:cNvPr>
          <p:cNvSpPr>
            <a:spLocks noGrp="1"/>
          </p:cNvSpPr>
          <p:nvPr>
            <p:ph idx="1"/>
          </p:nvPr>
        </p:nvSpPr>
        <p:spPr/>
        <p:txBody>
          <a:bodyPr/>
          <a:lstStyle/>
          <a:p>
            <a:r>
              <a:rPr lang="en-US" dirty="0"/>
              <a:t>  Create → POST (send data to the server) </a:t>
            </a:r>
          </a:p>
          <a:p>
            <a:r>
              <a:rPr lang="en-US" dirty="0"/>
              <a:t>  Read → GET (retrieves data from given server using a given URI) </a:t>
            </a:r>
          </a:p>
          <a:p>
            <a:r>
              <a:rPr lang="en-US" dirty="0"/>
              <a:t>  Update → PUT (Replaces all current representations of the target resource with the uploaded content) </a:t>
            </a:r>
          </a:p>
          <a:p>
            <a:r>
              <a:rPr lang="en-US" dirty="0"/>
              <a:t>  Delete → DELETE (Removes all current representations of the target resource given by a URI.) </a:t>
            </a:r>
          </a:p>
          <a:p>
            <a:endParaRPr lang="en-US" dirty="0"/>
          </a:p>
        </p:txBody>
      </p:sp>
    </p:spTree>
    <p:extLst>
      <p:ext uri="{BB962C8B-B14F-4D97-AF65-F5344CB8AC3E}">
        <p14:creationId xmlns:p14="http://schemas.microsoft.com/office/powerpoint/2010/main" val="136177954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FA75-93B7-D14C-A9D4-6D6200586C24}"/>
              </a:ext>
            </a:extLst>
          </p:cNvPr>
          <p:cNvSpPr>
            <a:spLocks noGrp="1"/>
          </p:cNvSpPr>
          <p:nvPr>
            <p:ph type="title"/>
          </p:nvPr>
        </p:nvSpPr>
        <p:spPr/>
        <p:txBody>
          <a:bodyPr/>
          <a:lstStyle/>
          <a:p>
            <a:r>
              <a:rPr lang="en-US" dirty="0">
                <a:hlinkClick r:id="rId2" action="ppaction://hlinksldjump"/>
              </a:rPr>
              <a:t>Authentication vs Authorization</a:t>
            </a:r>
            <a:endParaRPr lang="en-US" dirty="0"/>
          </a:p>
        </p:txBody>
      </p:sp>
      <p:sp>
        <p:nvSpPr>
          <p:cNvPr id="3" name="Content Placeholder 2">
            <a:extLst>
              <a:ext uri="{FF2B5EF4-FFF2-40B4-BE49-F238E27FC236}">
                <a16:creationId xmlns:a16="http://schemas.microsoft.com/office/drawing/2014/main" id="{B2FDF5AD-9AC1-EB4C-B6D7-57A192D00013}"/>
              </a:ext>
            </a:extLst>
          </p:cNvPr>
          <p:cNvSpPr>
            <a:spLocks noGrp="1"/>
          </p:cNvSpPr>
          <p:nvPr>
            <p:ph idx="1"/>
          </p:nvPr>
        </p:nvSpPr>
        <p:spPr/>
        <p:txBody>
          <a:bodyPr/>
          <a:lstStyle/>
          <a:p>
            <a:r>
              <a:rPr lang="en-US" dirty="0"/>
              <a:t>authentication --&gt; who are you authorization --&gt; what rights do you have Authentication is user and password Authorization has types: </a:t>
            </a:r>
          </a:p>
          <a:p>
            <a:r>
              <a:rPr lang="en-US" dirty="0"/>
              <a:t>○  no Authorization </a:t>
            </a:r>
          </a:p>
          <a:p>
            <a:r>
              <a:rPr lang="en-US" dirty="0"/>
              <a:t>○  Basic Authorization </a:t>
            </a:r>
          </a:p>
          <a:p>
            <a:r>
              <a:rPr lang="en-US" dirty="0"/>
              <a:t>○  Bearer Token </a:t>
            </a:r>
          </a:p>
          <a:p>
            <a:r>
              <a:rPr lang="en-US" dirty="0"/>
              <a:t>○  Inherit Auth from parent </a:t>
            </a:r>
          </a:p>
          <a:p>
            <a:endParaRPr lang="en-US" dirty="0"/>
          </a:p>
        </p:txBody>
      </p:sp>
    </p:spTree>
    <p:extLst>
      <p:ext uri="{BB962C8B-B14F-4D97-AF65-F5344CB8AC3E}">
        <p14:creationId xmlns:p14="http://schemas.microsoft.com/office/powerpoint/2010/main" val="83906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C10E-9647-BD4E-AE4A-A5F3D78E62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021E39-CB8B-8042-9A37-98874D0F4D4F}"/>
              </a:ext>
            </a:extLst>
          </p:cNvPr>
          <p:cNvSpPr>
            <a:spLocks noGrp="1"/>
          </p:cNvSpPr>
          <p:nvPr>
            <p:ph idx="1"/>
          </p:nvPr>
        </p:nvSpPr>
        <p:spPr/>
        <p:txBody>
          <a:bodyPr/>
          <a:lstStyle/>
          <a:p>
            <a:r>
              <a:rPr lang="en-US" dirty="0"/>
              <a:t>Tell Me About</a:t>
            </a:r>
          </a:p>
          <a:p>
            <a:pPr marL="0" indent="0">
              <a:buNone/>
            </a:pPr>
            <a:endParaRPr lang="en-US" dirty="0"/>
          </a:p>
        </p:txBody>
      </p:sp>
    </p:spTree>
    <p:extLst>
      <p:ext uri="{BB962C8B-B14F-4D97-AF65-F5344CB8AC3E}">
        <p14:creationId xmlns:p14="http://schemas.microsoft.com/office/powerpoint/2010/main" val="35336948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F61B-A0B2-C34C-94AF-A83474BDB042}"/>
              </a:ext>
            </a:extLst>
          </p:cNvPr>
          <p:cNvSpPr>
            <a:spLocks noGrp="1"/>
          </p:cNvSpPr>
          <p:nvPr>
            <p:ph type="title"/>
          </p:nvPr>
        </p:nvSpPr>
        <p:spPr/>
        <p:txBody>
          <a:bodyPr/>
          <a:lstStyle/>
          <a:p>
            <a:r>
              <a:rPr lang="en-US" dirty="0">
                <a:hlinkClick r:id="rId2" action="ppaction://hlinksldjump"/>
              </a:rPr>
              <a:t>Serialization vs </a:t>
            </a:r>
            <a:r>
              <a:rPr lang="en-US" dirty="0" err="1">
                <a:hlinkClick r:id="rId2" action="ppaction://hlinksldjump"/>
              </a:rPr>
              <a:t>DeSerialization</a:t>
            </a:r>
            <a:r>
              <a:rPr lang="en-US" dirty="0">
                <a:hlinkClick r:id="rId2" action="ppaction://hlinksldjump"/>
              </a:rPr>
              <a:t> </a:t>
            </a:r>
            <a:endParaRPr lang="en-US" dirty="0"/>
          </a:p>
        </p:txBody>
      </p:sp>
      <p:sp>
        <p:nvSpPr>
          <p:cNvPr id="3" name="Content Placeholder 2">
            <a:extLst>
              <a:ext uri="{FF2B5EF4-FFF2-40B4-BE49-F238E27FC236}">
                <a16:creationId xmlns:a16="http://schemas.microsoft.com/office/drawing/2014/main" id="{9A1BAA84-DB24-5D43-9FC5-1DEA3AA095B1}"/>
              </a:ext>
            </a:extLst>
          </p:cNvPr>
          <p:cNvSpPr>
            <a:spLocks noGrp="1"/>
          </p:cNvSpPr>
          <p:nvPr>
            <p:ph idx="1"/>
          </p:nvPr>
        </p:nvSpPr>
        <p:spPr/>
        <p:txBody>
          <a:bodyPr/>
          <a:lstStyle/>
          <a:p>
            <a:r>
              <a:rPr lang="en-US" b="1" dirty="0"/>
              <a:t>Serialization</a:t>
            </a:r>
            <a:r>
              <a:rPr lang="en-US" dirty="0"/>
              <a:t>; when we MAP a Java object to API JSON format (CONVERT JAVA OBJECT TO JSON); </a:t>
            </a:r>
          </a:p>
          <a:p>
            <a:r>
              <a:rPr lang="en-US" dirty="0"/>
              <a:t>○  Java object (POJO(Plain Old Java Object), BEANS) → MAP it to API JSON/XML </a:t>
            </a:r>
          </a:p>
          <a:p>
            <a:r>
              <a:rPr lang="en-US" dirty="0"/>
              <a:t>○  When we have an object from a class and MAP it to a JSON format in our RESTful API </a:t>
            </a:r>
          </a:p>
          <a:p>
            <a:endParaRPr lang="en-US" dirty="0"/>
          </a:p>
          <a:p>
            <a:r>
              <a:rPr lang="en-US" b="1" dirty="0"/>
              <a:t>Deserialization</a:t>
            </a:r>
            <a:r>
              <a:rPr lang="en-US" dirty="0"/>
              <a:t>; API JSON/XML → MAP it to Java Object (JSON TO JAVA OBJECT) </a:t>
            </a:r>
          </a:p>
          <a:p>
            <a:endParaRPr lang="en-US" dirty="0"/>
          </a:p>
        </p:txBody>
      </p:sp>
    </p:spTree>
    <p:extLst>
      <p:ext uri="{BB962C8B-B14F-4D97-AF65-F5344CB8AC3E}">
        <p14:creationId xmlns:p14="http://schemas.microsoft.com/office/powerpoint/2010/main" val="342772041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0FF3-769F-2A41-966C-EE960B554318}"/>
              </a:ext>
            </a:extLst>
          </p:cNvPr>
          <p:cNvSpPr>
            <a:spLocks noGrp="1"/>
          </p:cNvSpPr>
          <p:nvPr>
            <p:ph type="title"/>
          </p:nvPr>
        </p:nvSpPr>
        <p:spPr/>
        <p:txBody>
          <a:bodyPr/>
          <a:lstStyle/>
          <a:p>
            <a:r>
              <a:rPr lang="en-US" dirty="0">
                <a:hlinkClick r:id="rId2" action="ppaction://hlinksldjump"/>
              </a:rPr>
              <a:t>Verify from back-end</a:t>
            </a:r>
            <a:endParaRPr lang="en-US" dirty="0"/>
          </a:p>
        </p:txBody>
      </p:sp>
      <p:sp>
        <p:nvSpPr>
          <p:cNvPr id="3" name="Content Placeholder 2">
            <a:extLst>
              <a:ext uri="{FF2B5EF4-FFF2-40B4-BE49-F238E27FC236}">
                <a16:creationId xmlns:a16="http://schemas.microsoft.com/office/drawing/2014/main" id="{1B205DD8-35A0-8E40-9D5B-1CBD8A554C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47043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7D4D-82C6-E84E-8E43-20F82FDA3CB7}"/>
              </a:ext>
            </a:extLst>
          </p:cNvPr>
          <p:cNvSpPr>
            <a:spLocks noGrp="1"/>
          </p:cNvSpPr>
          <p:nvPr>
            <p:ph type="title"/>
          </p:nvPr>
        </p:nvSpPr>
        <p:spPr/>
        <p:txBody>
          <a:bodyPr/>
          <a:lstStyle/>
          <a:p>
            <a:r>
              <a:rPr lang="en-US" dirty="0">
                <a:hlinkClick r:id="rId2" action="ppaction://hlinksldjump"/>
              </a:rPr>
              <a:t>Validate JSON Response</a:t>
            </a:r>
            <a:endParaRPr lang="en-US" dirty="0"/>
          </a:p>
        </p:txBody>
      </p:sp>
      <p:sp>
        <p:nvSpPr>
          <p:cNvPr id="3" name="Content Placeholder 2">
            <a:extLst>
              <a:ext uri="{FF2B5EF4-FFF2-40B4-BE49-F238E27FC236}">
                <a16:creationId xmlns:a16="http://schemas.microsoft.com/office/drawing/2014/main" id="{5D1599E3-E164-A845-8C76-0900EBC95B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131575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EE87-D287-3C41-BABE-FB3EF82135F3}"/>
              </a:ext>
            </a:extLst>
          </p:cNvPr>
          <p:cNvSpPr>
            <a:spLocks noGrp="1"/>
          </p:cNvSpPr>
          <p:nvPr>
            <p:ph type="title"/>
          </p:nvPr>
        </p:nvSpPr>
        <p:spPr>
          <a:xfrm>
            <a:off x="838200" y="365126"/>
            <a:ext cx="10515600" cy="875846"/>
          </a:xfrm>
        </p:spPr>
        <p:txBody>
          <a:bodyPr/>
          <a:lstStyle/>
          <a:p>
            <a:r>
              <a:rPr lang="en-US" dirty="0">
                <a:hlinkClick r:id="rId2" action="ppaction://hlinksldjump"/>
              </a:rPr>
              <a:t>Status Codes in API</a:t>
            </a:r>
            <a:endParaRPr lang="en-US" dirty="0"/>
          </a:p>
        </p:txBody>
      </p:sp>
      <p:sp>
        <p:nvSpPr>
          <p:cNvPr id="3" name="Content Placeholder 2">
            <a:extLst>
              <a:ext uri="{FF2B5EF4-FFF2-40B4-BE49-F238E27FC236}">
                <a16:creationId xmlns:a16="http://schemas.microsoft.com/office/drawing/2014/main" id="{DC61B809-FB85-A04A-8BA1-2077992BD67D}"/>
              </a:ext>
            </a:extLst>
          </p:cNvPr>
          <p:cNvSpPr>
            <a:spLocks noGrp="1"/>
          </p:cNvSpPr>
          <p:nvPr>
            <p:ph idx="1"/>
          </p:nvPr>
        </p:nvSpPr>
        <p:spPr>
          <a:xfrm>
            <a:off x="838200" y="1436914"/>
            <a:ext cx="10515600" cy="4740049"/>
          </a:xfrm>
        </p:spPr>
        <p:txBody>
          <a:bodyPr>
            <a:normAutofit lnSpcReduction="10000"/>
          </a:bodyPr>
          <a:lstStyle/>
          <a:p>
            <a:r>
              <a:rPr lang="en-US" dirty="0"/>
              <a:t>  1xx → Informational </a:t>
            </a:r>
          </a:p>
          <a:p>
            <a:r>
              <a:rPr lang="en-US" dirty="0"/>
              <a:t>  2xx → Success (request was accepted successfully) </a:t>
            </a:r>
          </a:p>
          <a:p>
            <a:pPr marL="0" indent="0">
              <a:buNone/>
            </a:pPr>
            <a:r>
              <a:rPr lang="en-US" dirty="0"/>
              <a:t>(200→ Ok, 201→ Created, 202→ Accepted, 204→ No Content) </a:t>
            </a:r>
          </a:p>
          <a:p>
            <a:r>
              <a:rPr lang="en-US" dirty="0"/>
              <a:t>  3xx → Redirection </a:t>
            </a:r>
          </a:p>
          <a:p>
            <a:r>
              <a:rPr lang="en-US" dirty="0"/>
              <a:t>  4xx → Client Error </a:t>
            </a:r>
          </a:p>
          <a:p>
            <a:pPr marL="0" indent="0">
              <a:buNone/>
            </a:pPr>
            <a:r>
              <a:rPr lang="en-US" dirty="0"/>
              <a:t>(400-Bad Request, 401-Unauthorized, 403-Forbidden, 404-Not Found, 405-Method not Allowed) </a:t>
            </a:r>
          </a:p>
          <a:p>
            <a:r>
              <a:rPr lang="en-US" dirty="0"/>
              <a:t>  5xx → Server Error</a:t>
            </a:r>
          </a:p>
          <a:p>
            <a:pPr marL="0" indent="0">
              <a:buNone/>
            </a:pPr>
            <a:r>
              <a:rPr lang="en-US" dirty="0"/>
              <a:t> (500-Internal server Error, 502-Bad Gateway, 501-Not implemented, 503-Service Unavailable) </a:t>
            </a:r>
          </a:p>
          <a:p>
            <a:endParaRPr lang="en-US" dirty="0"/>
          </a:p>
        </p:txBody>
      </p:sp>
    </p:spTree>
    <p:extLst>
      <p:ext uri="{BB962C8B-B14F-4D97-AF65-F5344CB8AC3E}">
        <p14:creationId xmlns:p14="http://schemas.microsoft.com/office/powerpoint/2010/main" val="358433819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A5D1-B843-9B40-9850-2C709ACFB963}"/>
              </a:ext>
            </a:extLst>
          </p:cNvPr>
          <p:cNvSpPr>
            <a:spLocks noGrp="1"/>
          </p:cNvSpPr>
          <p:nvPr>
            <p:ph type="title"/>
          </p:nvPr>
        </p:nvSpPr>
        <p:spPr/>
        <p:txBody>
          <a:bodyPr/>
          <a:lstStyle/>
          <a:p>
            <a:r>
              <a:rPr lang="en-US" dirty="0">
                <a:hlinkClick r:id="rId2" action="ppaction://hlinksldjump"/>
              </a:rPr>
              <a:t>POST vs PUT</a:t>
            </a:r>
            <a:endParaRPr lang="en-US" dirty="0"/>
          </a:p>
        </p:txBody>
      </p:sp>
      <p:sp>
        <p:nvSpPr>
          <p:cNvPr id="3" name="Content Placeholder 2">
            <a:extLst>
              <a:ext uri="{FF2B5EF4-FFF2-40B4-BE49-F238E27FC236}">
                <a16:creationId xmlns:a16="http://schemas.microsoft.com/office/drawing/2014/main" id="{09FFF937-CAFA-B547-A515-FDE1036EFF1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AEBE027-04A7-BC47-867E-C04B59962EB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68547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AED8-1E5B-3946-A330-C30E557122F2}"/>
              </a:ext>
            </a:extLst>
          </p:cNvPr>
          <p:cNvSpPr>
            <a:spLocks noGrp="1"/>
          </p:cNvSpPr>
          <p:nvPr>
            <p:ph type="title"/>
          </p:nvPr>
        </p:nvSpPr>
        <p:spPr>
          <a:xfrm>
            <a:off x="838200" y="365125"/>
            <a:ext cx="10515600" cy="1006475"/>
          </a:xfrm>
        </p:spPr>
        <p:txBody>
          <a:bodyPr/>
          <a:lstStyle/>
          <a:p>
            <a:r>
              <a:rPr lang="en-US" dirty="0">
                <a:hlinkClick r:id="rId2" action="ppaction://hlinksldjump"/>
              </a:rPr>
              <a:t>Swagger</a:t>
            </a:r>
            <a:endParaRPr lang="en-US" dirty="0"/>
          </a:p>
        </p:txBody>
      </p:sp>
      <p:sp>
        <p:nvSpPr>
          <p:cNvPr id="3" name="Content Placeholder 2">
            <a:extLst>
              <a:ext uri="{FF2B5EF4-FFF2-40B4-BE49-F238E27FC236}">
                <a16:creationId xmlns:a16="http://schemas.microsoft.com/office/drawing/2014/main" id="{C8C3CBF6-0085-7540-B64A-3CBDDA386751}"/>
              </a:ext>
            </a:extLst>
          </p:cNvPr>
          <p:cNvSpPr>
            <a:spLocks noGrp="1"/>
          </p:cNvSpPr>
          <p:nvPr>
            <p:ph idx="1"/>
          </p:nvPr>
        </p:nvSpPr>
        <p:spPr>
          <a:xfrm>
            <a:off x="838200" y="1371600"/>
            <a:ext cx="10515600" cy="5121275"/>
          </a:xfrm>
        </p:spPr>
        <p:txBody>
          <a:bodyPr/>
          <a:lstStyle/>
          <a:p>
            <a:r>
              <a:rPr lang="en-US" b="1" dirty="0"/>
              <a:t>Swagger </a:t>
            </a:r>
            <a:r>
              <a:rPr lang="en-US" dirty="0"/>
              <a:t>is a tool for API documentation, it gives description of API endpoints and how to use them. </a:t>
            </a:r>
          </a:p>
          <a:p>
            <a:endParaRPr lang="en-US" dirty="0"/>
          </a:p>
          <a:p>
            <a:r>
              <a:rPr lang="en-US" dirty="0"/>
              <a:t>Swagger is an open-source software framework backed by a large ecosystem of tools that helps developers design, build, document, and consume RESTful Web services. </a:t>
            </a:r>
          </a:p>
          <a:p>
            <a:r>
              <a:rPr lang="en-US" dirty="0"/>
              <a:t>Swagger allows you to describe the structure of your APIs so that machines can read them. </a:t>
            </a:r>
          </a:p>
          <a:p>
            <a:r>
              <a:rPr lang="en-US" dirty="0"/>
              <a:t>The ability of APIs to describe their own structure is the root of all awesomeness in Swagger </a:t>
            </a:r>
          </a:p>
          <a:p>
            <a:r>
              <a:rPr lang="en-US" dirty="0"/>
              <a:t>similar to xml schema but for Json </a:t>
            </a:r>
          </a:p>
          <a:p>
            <a:endParaRPr lang="en-US" dirty="0"/>
          </a:p>
        </p:txBody>
      </p:sp>
    </p:spTree>
    <p:extLst>
      <p:ext uri="{BB962C8B-B14F-4D97-AF65-F5344CB8AC3E}">
        <p14:creationId xmlns:p14="http://schemas.microsoft.com/office/powerpoint/2010/main" val="355095613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7BCF-5188-0048-AC9D-A89CF18B3044}"/>
              </a:ext>
            </a:extLst>
          </p:cNvPr>
          <p:cNvSpPr>
            <a:spLocks noGrp="1"/>
          </p:cNvSpPr>
          <p:nvPr>
            <p:ph type="title"/>
          </p:nvPr>
        </p:nvSpPr>
        <p:spPr/>
        <p:txBody>
          <a:bodyPr/>
          <a:lstStyle/>
          <a:p>
            <a:r>
              <a:rPr lang="en-US" b="1" dirty="0">
                <a:hlinkClick r:id="rId2" action="ppaction://hlinksldjump"/>
              </a:rPr>
              <a:t>Do you have API documentation website for your API? </a:t>
            </a:r>
            <a:endParaRPr lang="en-US" dirty="0"/>
          </a:p>
        </p:txBody>
      </p:sp>
      <p:sp>
        <p:nvSpPr>
          <p:cNvPr id="3" name="Content Placeholder 2">
            <a:extLst>
              <a:ext uri="{FF2B5EF4-FFF2-40B4-BE49-F238E27FC236}">
                <a16:creationId xmlns:a16="http://schemas.microsoft.com/office/drawing/2014/main" id="{E936BB9F-89D9-8544-A635-0085BB96F6C0}"/>
              </a:ext>
            </a:extLst>
          </p:cNvPr>
          <p:cNvSpPr>
            <a:spLocks noGrp="1"/>
          </p:cNvSpPr>
          <p:nvPr>
            <p:ph idx="1"/>
          </p:nvPr>
        </p:nvSpPr>
        <p:spPr/>
        <p:txBody>
          <a:bodyPr/>
          <a:lstStyle/>
          <a:p>
            <a:r>
              <a:rPr lang="en-US" dirty="0"/>
              <a:t>Yes, we use swagger for our </a:t>
            </a:r>
            <a:r>
              <a:rPr lang="en-US" dirty="0" err="1"/>
              <a:t>api</a:t>
            </a:r>
            <a:r>
              <a:rPr lang="en-US" dirty="0"/>
              <a:t> documentation, and this is where the description and guidelines of API endpoints are </a:t>
            </a:r>
          </a:p>
          <a:p>
            <a:endParaRPr lang="en-US" dirty="0"/>
          </a:p>
        </p:txBody>
      </p:sp>
    </p:spTree>
    <p:extLst>
      <p:ext uri="{BB962C8B-B14F-4D97-AF65-F5344CB8AC3E}">
        <p14:creationId xmlns:p14="http://schemas.microsoft.com/office/powerpoint/2010/main" val="23316657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0606-6A51-964A-AF21-0A0DB4483782}"/>
              </a:ext>
            </a:extLst>
          </p:cNvPr>
          <p:cNvSpPr>
            <a:spLocks noGrp="1"/>
          </p:cNvSpPr>
          <p:nvPr>
            <p:ph type="title"/>
          </p:nvPr>
        </p:nvSpPr>
        <p:spPr/>
        <p:txBody>
          <a:bodyPr/>
          <a:lstStyle/>
          <a:p>
            <a:r>
              <a:rPr lang="en-US" dirty="0">
                <a:hlinkClick r:id="rId2" action="ppaction://hlinksldjump"/>
              </a:rPr>
              <a:t>Endpoint</a:t>
            </a:r>
            <a:endParaRPr lang="en-US" dirty="0"/>
          </a:p>
        </p:txBody>
      </p:sp>
      <p:sp>
        <p:nvSpPr>
          <p:cNvPr id="3" name="Content Placeholder 2">
            <a:extLst>
              <a:ext uri="{FF2B5EF4-FFF2-40B4-BE49-F238E27FC236}">
                <a16:creationId xmlns:a16="http://schemas.microsoft.com/office/drawing/2014/main" id="{6053CE68-3EBF-E54B-9544-0549178667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00339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F5DD-0BA6-8349-80A1-E87C1256E819}"/>
              </a:ext>
            </a:extLst>
          </p:cNvPr>
          <p:cNvSpPr>
            <a:spLocks noGrp="1"/>
          </p:cNvSpPr>
          <p:nvPr>
            <p:ph type="title"/>
          </p:nvPr>
        </p:nvSpPr>
        <p:spPr/>
        <p:txBody>
          <a:bodyPr/>
          <a:lstStyle/>
          <a:p>
            <a:r>
              <a:rPr lang="en-US" dirty="0">
                <a:hlinkClick r:id="rId2" action="ppaction://hlinksldjump"/>
              </a:rPr>
              <a:t>Parameters (Path vs Query)</a:t>
            </a:r>
            <a:endParaRPr lang="en-US" dirty="0"/>
          </a:p>
        </p:txBody>
      </p:sp>
      <p:sp>
        <p:nvSpPr>
          <p:cNvPr id="3" name="Content Placeholder 2">
            <a:extLst>
              <a:ext uri="{FF2B5EF4-FFF2-40B4-BE49-F238E27FC236}">
                <a16:creationId xmlns:a16="http://schemas.microsoft.com/office/drawing/2014/main" id="{33B1CA03-FEF9-D74F-9989-D238FEF78694}"/>
              </a:ext>
            </a:extLst>
          </p:cNvPr>
          <p:cNvSpPr>
            <a:spLocks noGrp="1"/>
          </p:cNvSpPr>
          <p:nvPr>
            <p:ph idx="1"/>
          </p:nvPr>
        </p:nvSpPr>
        <p:spPr/>
        <p:txBody>
          <a:bodyPr/>
          <a:lstStyle/>
          <a:p>
            <a:r>
              <a:rPr lang="en-US" dirty="0"/>
              <a:t>TYPES:</a:t>
            </a:r>
          </a:p>
          <a:p>
            <a:r>
              <a:rPr lang="en-US" dirty="0"/>
              <a:t>PATH PARAMETER (VALUE WILL BE PART OF URL) </a:t>
            </a:r>
          </a:p>
          <a:p>
            <a:r>
              <a:rPr lang="en-US" dirty="0"/>
              <a:t>QUERY/REQUEST PARAMETERS (KEY+ VALUE FORMAT)</a:t>
            </a:r>
          </a:p>
          <a:p>
            <a:endParaRPr lang="en-US" dirty="0"/>
          </a:p>
        </p:txBody>
      </p:sp>
    </p:spTree>
    <p:extLst>
      <p:ext uri="{BB962C8B-B14F-4D97-AF65-F5344CB8AC3E}">
        <p14:creationId xmlns:p14="http://schemas.microsoft.com/office/powerpoint/2010/main" val="79221892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7F37-F156-5B4C-9435-D14BBF170BC2}"/>
              </a:ext>
            </a:extLst>
          </p:cNvPr>
          <p:cNvSpPr>
            <a:spLocks noGrp="1"/>
          </p:cNvSpPr>
          <p:nvPr>
            <p:ph type="title"/>
          </p:nvPr>
        </p:nvSpPr>
        <p:spPr/>
        <p:txBody>
          <a:bodyPr/>
          <a:lstStyle/>
          <a:p>
            <a:r>
              <a:rPr lang="en-US" dirty="0">
                <a:hlinkClick r:id="rId2" action="ppaction://hlinksldjump"/>
              </a:rPr>
              <a:t>XML</a:t>
            </a:r>
            <a:endParaRPr lang="en-US" dirty="0"/>
          </a:p>
        </p:txBody>
      </p:sp>
      <p:sp>
        <p:nvSpPr>
          <p:cNvPr id="3" name="Content Placeholder 2">
            <a:extLst>
              <a:ext uri="{FF2B5EF4-FFF2-40B4-BE49-F238E27FC236}">
                <a16:creationId xmlns:a16="http://schemas.microsoft.com/office/drawing/2014/main" id="{C1582048-90C1-D046-A02D-FEBA81293833}"/>
              </a:ext>
            </a:extLst>
          </p:cNvPr>
          <p:cNvSpPr>
            <a:spLocks noGrp="1"/>
          </p:cNvSpPr>
          <p:nvPr>
            <p:ph idx="1"/>
          </p:nvPr>
        </p:nvSpPr>
        <p:spPr/>
        <p:txBody>
          <a:bodyPr/>
          <a:lstStyle/>
          <a:p>
            <a:r>
              <a:rPr lang="en-US" dirty="0"/>
              <a:t>In computing, Extensible Markup Language (XML) is a markup language that defines a set of rules for encoding documents</a:t>
            </a:r>
          </a:p>
          <a:p>
            <a:r>
              <a:rPr lang="en-US" dirty="0"/>
              <a:t> in a format that is both </a:t>
            </a:r>
            <a:r>
              <a:rPr lang="en-US" dirty="0" err="1"/>
              <a:t>human­readable</a:t>
            </a:r>
            <a:r>
              <a:rPr lang="en-US" dirty="0"/>
              <a:t> and </a:t>
            </a:r>
            <a:r>
              <a:rPr lang="en-US" dirty="0" err="1"/>
              <a:t>machine­readable</a:t>
            </a:r>
            <a:r>
              <a:rPr lang="en-US" dirty="0"/>
              <a:t>.</a:t>
            </a:r>
          </a:p>
          <a:p>
            <a:endParaRPr lang="en-US" dirty="0"/>
          </a:p>
        </p:txBody>
      </p:sp>
    </p:spTree>
    <p:extLst>
      <p:ext uri="{BB962C8B-B14F-4D97-AF65-F5344CB8AC3E}">
        <p14:creationId xmlns:p14="http://schemas.microsoft.com/office/powerpoint/2010/main" val="2319519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FB44-5E10-5C49-8BBB-4E699734F4ED}"/>
              </a:ext>
            </a:extLst>
          </p:cNvPr>
          <p:cNvSpPr>
            <a:spLocks noGrp="1"/>
          </p:cNvSpPr>
          <p:nvPr>
            <p:ph type="title"/>
          </p:nvPr>
        </p:nvSpPr>
        <p:spPr>
          <a:xfrm>
            <a:off x="838200" y="365125"/>
            <a:ext cx="10515600" cy="732155"/>
          </a:xfrm>
        </p:spPr>
        <p:txBody>
          <a:bodyPr/>
          <a:lstStyle/>
          <a:p>
            <a:r>
              <a:rPr lang="en-US" dirty="0">
                <a:hlinkClick r:id="rId2" action="ppaction://hlinksldjump"/>
              </a:rPr>
              <a:t>Tell me about yourself</a:t>
            </a:r>
            <a:endParaRPr lang="en-US" dirty="0"/>
          </a:p>
        </p:txBody>
      </p:sp>
      <p:sp>
        <p:nvSpPr>
          <p:cNvPr id="3" name="Content Placeholder 2">
            <a:extLst>
              <a:ext uri="{FF2B5EF4-FFF2-40B4-BE49-F238E27FC236}">
                <a16:creationId xmlns:a16="http://schemas.microsoft.com/office/drawing/2014/main" id="{2690F968-6D15-964F-934A-6349AABC21CF}"/>
              </a:ext>
            </a:extLst>
          </p:cNvPr>
          <p:cNvSpPr>
            <a:spLocks noGrp="1"/>
          </p:cNvSpPr>
          <p:nvPr>
            <p:ph idx="1"/>
          </p:nvPr>
        </p:nvSpPr>
        <p:spPr>
          <a:xfrm>
            <a:off x="838200" y="1463040"/>
            <a:ext cx="10515600" cy="5029835"/>
          </a:xfrm>
        </p:spPr>
        <p:txBody>
          <a:bodyPr>
            <a:normAutofit/>
          </a:bodyPr>
          <a:lstStyle/>
          <a:p>
            <a:r>
              <a:rPr lang="en-US" sz="1400" dirty="0"/>
              <a:t>First of all, I would like to thank you for giving me this opportunity and I really appreciate for your time. My name is MSU. I have been in IT industry for more than 5 years. I am currently an automation engineer on my team.</a:t>
            </a:r>
          </a:p>
          <a:p>
            <a:r>
              <a:rPr lang="en-US" sz="1400" dirty="0"/>
              <a:t>I have gained domain knowledge in Aviation Industry and Logistics.</a:t>
            </a:r>
          </a:p>
          <a:p>
            <a:r>
              <a:rPr lang="en-US" sz="1400" dirty="0"/>
              <a:t>I have specialized in automation and also I'm comfortable with manual and back-end testing. </a:t>
            </a:r>
          </a:p>
          <a:p>
            <a:r>
              <a:rPr lang="en-US" sz="1400" dirty="0"/>
              <a:t>I have specialized in Selenium with Java Programming Language.</a:t>
            </a:r>
          </a:p>
          <a:p>
            <a:r>
              <a:rPr lang="en-US" sz="1400" dirty="0"/>
              <a:t>I develop my 'testing framework' based on POM (Page Object Model) that every page element go to one class and It makes easy to maintenance and keep my code organized and clean.</a:t>
            </a:r>
          </a:p>
          <a:p>
            <a:r>
              <a:rPr lang="en-US" sz="1400" dirty="0"/>
              <a:t>My framework supports BDD. I use Cucumber with Gherkin Language in feature file to make sure that my test cases are understandable for each member of my team.  </a:t>
            </a:r>
          </a:p>
          <a:p>
            <a:r>
              <a:rPr lang="en-US" sz="1400" dirty="0"/>
              <a:t>I am good at core Java, Selenium, Maven, Cucumber, JUnit, TestNG, Jenkins, Jira, SQL, Git and many more tools for test automation. I use Maven to manage and centralize my dependencies which I have </a:t>
            </a:r>
            <a:r>
              <a:rPr lang="en-US" sz="1400" dirty="0" err="1"/>
              <a:t>pom.xml</a:t>
            </a:r>
            <a:r>
              <a:rPr lang="en-US" sz="1400" dirty="0"/>
              <a:t>. I have used Jenkins for continuous integration and to schedule my tests. I use Jira as bug management tool. I use SQL for back end testing. I use Git for version control. I have worked on API testing on my project and I used Restful, postman, and Rest Assured library. </a:t>
            </a:r>
          </a:p>
          <a:p>
            <a:r>
              <a:rPr lang="en-US" sz="1400" dirty="0"/>
              <a:t>I have a strong understanding of SDLC, and I am familiar with both Waterfall and Agile environment. I've certified Scrum Master and Oracle Java Programmer. I am proficient in various testing types, including like; functional, regression and smoke testing.</a:t>
            </a:r>
          </a:p>
          <a:p>
            <a:r>
              <a:rPr lang="en-US" sz="1400" dirty="0"/>
              <a:t>As far as soft skill concerned, I consider myself; A positive person, cross-functional team member. Quick learner and adaptable to changing circumstances. I can work well individually and in a team and I am cross-functional team member that is always willing to help my team in any way to achieve our sprint goal.</a:t>
            </a:r>
          </a:p>
          <a:p>
            <a:r>
              <a:rPr lang="en-US" sz="1400" dirty="0"/>
              <a:t>That is pretty much about myself. Thank you. </a:t>
            </a:r>
          </a:p>
          <a:p>
            <a:endParaRPr lang="en-US" sz="1400" dirty="0"/>
          </a:p>
        </p:txBody>
      </p:sp>
    </p:spTree>
    <p:extLst>
      <p:ext uri="{BB962C8B-B14F-4D97-AF65-F5344CB8AC3E}">
        <p14:creationId xmlns:p14="http://schemas.microsoft.com/office/powerpoint/2010/main" val="269895928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9A52-28CA-6546-BE23-CA6F4A2C9010}"/>
              </a:ext>
            </a:extLst>
          </p:cNvPr>
          <p:cNvSpPr>
            <a:spLocks noGrp="1"/>
          </p:cNvSpPr>
          <p:nvPr>
            <p:ph type="title"/>
          </p:nvPr>
        </p:nvSpPr>
        <p:spPr>
          <a:xfrm>
            <a:off x="838200" y="365126"/>
            <a:ext cx="10515600" cy="859518"/>
          </a:xfrm>
        </p:spPr>
        <p:txBody>
          <a:bodyPr/>
          <a:lstStyle/>
          <a:p>
            <a:r>
              <a:rPr lang="en-US" dirty="0">
                <a:hlinkClick r:id="rId2" action="ppaction://hlinksldjump"/>
              </a:rPr>
              <a:t>JSON</a:t>
            </a:r>
            <a:endParaRPr lang="en-US" dirty="0"/>
          </a:p>
        </p:txBody>
      </p:sp>
      <p:sp>
        <p:nvSpPr>
          <p:cNvPr id="3" name="Content Placeholder 2">
            <a:extLst>
              <a:ext uri="{FF2B5EF4-FFF2-40B4-BE49-F238E27FC236}">
                <a16:creationId xmlns:a16="http://schemas.microsoft.com/office/drawing/2014/main" id="{87833D19-51FA-B24D-9CE2-421BAD0EEC2F}"/>
              </a:ext>
            </a:extLst>
          </p:cNvPr>
          <p:cNvSpPr>
            <a:spLocks noGrp="1"/>
          </p:cNvSpPr>
          <p:nvPr>
            <p:ph idx="1"/>
          </p:nvPr>
        </p:nvSpPr>
        <p:spPr>
          <a:xfrm>
            <a:off x="838200" y="1469571"/>
            <a:ext cx="10515600" cy="4707392"/>
          </a:xfrm>
        </p:spPr>
        <p:txBody>
          <a:bodyPr/>
          <a:lstStyle/>
          <a:p>
            <a:r>
              <a:rPr lang="en-US" dirty="0"/>
              <a:t>  It is JavaScript Object Notation (is a minimal, readable format for structuring data.) </a:t>
            </a:r>
          </a:p>
          <a:p>
            <a:r>
              <a:rPr lang="en-US" dirty="0"/>
              <a:t>  It is used primarily to transmit data between a server and web application, as an alternative to XML. </a:t>
            </a:r>
          </a:p>
          <a:p>
            <a:r>
              <a:rPr lang="en-US" dirty="0"/>
              <a:t>  Basically, a lightweight version of XML </a:t>
            </a:r>
          </a:p>
          <a:p>
            <a:r>
              <a:rPr lang="en-US" dirty="0"/>
              <a:t>  In Key: Value format </a:t>
            </a:r>
          </a:p>
          <a:p>
            <a:r>
              <a:rPr lang="en-US" dirty="0"/>
              <a:t>  Key is always in double quotes and value if string its double quotes and if numbers no quotes </a:t>
            </a:r>
          </a:p>
          <a:p>
            <a:r>
              <a:rPr lang="en-US" dirty="0"/>
              <a:t>  It is purely based on http protocol, - so it hits the link on the browser and see the results </a:t>
            </a:r>
          </a:p>
          <a:p>
            <a:endParaRPr lang="en-US" dirty="0"/>
          </a:p>
        </p:txBody>
      </p:sp>
    </p:spTree>
    <p:extLst>
      <p:ext uri="{BB962C8B-B14F-4D97-AF65-F5344CB8AC3E}">
        <p14:creationId xmlns:p14="http://schemas.microsoft.com/office/powerpoint/2010/main" val="22381257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A265-053E-104E-9917-834551A8AEEF}"/>
              </a:ext>
            </a:extLst>
          </p:cNvPr>
          <p:cNvSpPr>
            <a:spLocks noGrp="1"/>
          </p:cNvSpPr>
          <p:nvPr>
            <p:ph type="title"/>
          </p:nvPr>
        </p:nvSpPr>
        <p:spPr/>
        <p:txBody>
          <a:bodyPr/>
          <a:lstStyle/>
          <a:p>
            <a:r>
              <a:rPr lang="en-US" b="1" dirty="0">
                <a:hlinkClick r:id="rId2" action="ppaction://hlinksldjump"/>
              </a:rPr>
              <a:t>SOAP vs RESTful </a:t>
            </a:r>
            <a:endParaRPr lang="en-US" dirty="0"/>
          </a:p>
        </p:txBody>
      </p:sp>
      <p:sp>
        <p:nvSpPr>
          <p:cNvPr id="3" name="Content Placeholder 2">
            <a:extLst>
              <a:ext uri="{FF2B5EF4-FFF2-40B4-BE49-F238E27FC236}">
                <a16:creationId xmlns:a16="http://schemas.microsoft.com/office/drawing/2014/main" id="{E784A936-A0F8-3647-8019-86E4E4F1F667}"/>
              </a:ext>
            </a:extLst>
          </p:cNvPr>
          <p:cNvSpPr>
            <a:spLocks noGrp="1"/>
          </p:cNvSpPr>
          <p:nvPr>
            <p:ph idx="1"/>
          </p:nvPr>
        </p:nvSpPr>
        <p:spPr/>
        <p:txBody>
          <a:bodyPr/>
          <a:lstStyle/>
          <a:p>
            <a:r>
              <a:rPr lang="en-US" dirty="0"/>
              <a:t>  RESTful supports JSON, XML, TEXT, however SOAP supports only XML </a:t>
            </a:r>
          </a:p>
          <a:p>
            <a:r>
              <a:rPr lang="en-US" dirty="0"/>
              <a:t>  REST is faster than SOAP based web services </a:t>
            </a:r>
          </a:p>
          <a:p>
            <a:endParaRPr lang="en-US" dirty="0"/>
          </a:p>
        </p:txBody>
      </p:sp>
    </p:spTree>
    <p:extLst>
      <p:ext uri="{BB962C8B-B14F-4D97-AF65-F5344CB8AC3E}">
        <p14:creationId xmlns:p14="http://schemas.microsoft.com/office/powerpoint/2010/main" val="104834036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1FDC-3FCE-9642-B07D-1612CBDEA746}"/>
              </a:ext>
            </a:extLst>
          </p:cNvPr>
          <p:cNvSpPr>
            <a:spLocks noGrp="1"/>
          </p:cNvSpPr>
          <p:nvPr>
            <p:ph type="title"/>
          </p:nvPr>
        </p:nvSpPr>
        <p:spPr/>
        <p:txBody>
          <a:bodyPr/>
          <a:lstStyle/>
          <a:p>
            <a:r>
              <a:rPr lang="en-US" dirty="0">
                <a:hlinkClick r:id="rId2" action="ppaction://hlinksldjump"/>
              </a:rPr>
              <a:t>REST vs SOAP</a:t>
            </a:r>
            <a:endParaRPr lang="en-US" dirty="0"/>
          </a:p>
        </p:txBody>
      </p:sp>
      <p:sp>
        <p:nvSpPr>
          <p:cNvPr id="3" name="Content Placeholder 2">
            <a:extLst>
              <a:ext uri="{FF2B5EF4-FFF2-40B4-BE49-F238E27FC236}">
                <a16:creationId xmlns:a16="http://schemas.microsoft.com/office/drawing/2014/main" id="{9AEB5348-65A7-6541-AD3A-4A3C532C4F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41677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ED51-F001-424F-B06D-331421754B64}"/>
              </a:ext>
            </a:extLst>
          </p:cNvPr>
          <p:cNvSpPr>
            <a:spLocks noGrp="1"/>
          </p:cNvSpPr>
          <p:nvPr>
            <p:ph type="title"/>
          </p:nvPr>
        </p:nvSpPr>
        <p:spPr/>
        <p:txBody>
          <a:bodyPr/>
          <a:lstStyle/>
          <a:p>
            <a:r>
              <a:rPr lang="en-US" dirty="0">
                <a:hlinkClick r:id="rId2" action="ppaction://hlinksldjump"/>
              </a:rPr>
              <a:t>query parameters and path parameters?</a:t>
            </a:r>
            <a:endParaRPr lang="en-US" dirty="0"/>
          </a:p>
        </p:txBody>
      </p:sp>
      <p:sp>
        <p:nvSpPr>
          <p:cNvPr id="3" name="Content Placeholder 2">
            <a:extLst>
              <a:ext uri="{FF2B5EF4-FFF2-40B4-BE49-F238E27FC236}">
                <a16:creationId xmlns:a16="http://schemas.microsoft.com/office/drawing/2014/main" id="{EDC86980-30C0-014D-9D48-2F895AF261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240462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893C-B629-8B47-890E-9A2ABA276530}"/>
              </a:ext>
            </a:extLst>
          </p:cNvPr>
          <p:cNvSpPr>
            <a:spLocks noGrp="1"/>
          </p:cNvSpPr>
          <p:nvPr>
            <p:ph type="title"/>
          </p:nvPr>
        </p:nvSpPr>
        <p:spPr/>
        <p:txBody>
          <a:bodyPr/>
          <a:lstStyle/>
          <a:p>
            <a:r>
              <a:rPr lang="en-US" dirty="0">
                <a:hlinkClick r:id="rId2" action="ppaction://hlinksldjump"/>
              </a:rPr>
              <a:t>How do you read JSON data in Java?</a:t>
            </a:r>
            <a:endParaRPr lang="en-US" dirty="0"/>
          </a:p>
        </p:txBody>
      </p:sp>
      <p:sp>
        <p:nvSpPr>
          <p:cNvPr id="3" name="Content Placeholder 2">
            <a:extLst>
              <a:ext uri="{FF2B5EF4-FFF2-40B4-BE49-F238E27FC236}">
                <a16:creationId xmlns:a16="http://schemas.microsoft.com/office/drawing/2014/main" id="{C3531859-AE0D-2845-B073-E683349ADA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60077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3D64-3257-D04D-9135-19BE1B2EAE83}"/>
              </a:ext>
            </a:extLst>
          </p:cNvPr>
          <p:cNvSpPr>
            <a:spLocks noGrp="1"/>
          </p:cNvSpPr>
          <p:nvPr>
            <p:ph type="title"/>
          </p:nvPr>
        </p:nvSpPr>
        <p:spPr>
          <a:xfrm>
            <a:off x="838200" y="365126"/>
            <a:ext cx="10314214" cy="647246"/>
          </a:xfrm>
        </p:spPr>
        <p:txBody>
          <a:bodyPr>
            <a:normAutofit fontScale="90000"/>
          </a:bodyPr>
          <a:lstStyle/>
          <a:p>
            <a:r>
              <a:rPr lang="en-US" b="1" dirty="0">
                <a:hlinkClick r:id="rId2" action="ppaction://hlinksldjump"/>
              </a:rPr>
              <a:t>End to End Testing Scenarios: </a:t>
            </a:r>
            <a:r>
              <a:rPr lang="en-US" dirty="0">
                <a:hlinkClick r:id="rId2" action="ppaction://hlinksldjump"/>
              </a:rPr>
              <a:t>UI, API, DB</a:t>
            </a:r>
            <a:endParaRPr lang="en-US" dirty="0"/>
          </a:p>
        </p:txBody>
      </p:sp>
      <p:sp>
        <p:nvSpPr>
          <p:cNvPr id="3" name="Content Placeholder 2">
            <a:extLst>
              <a:ext uri="{FF2B5EF4-FFF2-40B4-BE49-F238E27FC236}">
                <a16:creationId xmlns:a16="http://schemas.microsoft.com/office/drawing/2014/main" id="{17F6EA3F-937C-D44E-BDB1-5E8BC4836407}"/>
              </a:ext>
            </a:extLst>
          </p:cNvPr>
          <p:cNvSpPr>
            <a:spLocks noGrp="1"/>
          </p:cNvSpPr>
          <p:nvPr>
            <p:ph idx="1"/>
          </p:nvPr>
        </p:nvSpPr>
        <p:spPr>
          <a:xfrm>
            <a:off x="838200" y="1012372"/>
            <a:ext cx="10515600" cy="5649685"/>
          </a:xfrm>
        </p:spPr>
        <p:txBody>
          <a:bodyPr>
            <a:noAutofit/>
          </a:bodyPr>
          <a:lstStyle/>
          <a:p>
            <a:r>
              <a:rPr lang="en-US" sz="1600" dirty="0"/>
              <a:t>End to End Testing -&gt; Involving Functionality</a:t>
            </a:r>
            <a:br>
              <a:rPr lang="en-US" sz="1600" dirty="0"/>
            </a:br>
            <a:r>
              <a:rPr lang="en-US" sz="1600" dirty="0"/>
              <a:t>End to End Testing -&gt; Involving Functionality Plus Each Layer Of Application </a:t>
            </a:r>
          </a:p>
          <a:p>
            <a:pPr marL="0" indent="0">
              <a:buNone/>
            </a:pPr>
            <a:r>
              <a:rPr lang="en-US" sz="1600" dirty="0"/>
              <a:t>1) Go to UI -&gt; Add An Employee</a:t>
            </a:r>
            <a:br>
              <a:rPr lang="en-US" sz="1600" dirty="0"/>
            </a:br>
            <a:r>
              <a:rPr lang="en-US" sz="1600" dirty="0"/>
              <a:t>	1) Go to DB and verify if employee is added and all data is matching</a:t>
            </a:r>
            <a:br>
              <a:rPr lang="en-US" sz="1600" dirty="0"/>
            </a:br>
            <a:r>
              <a:rPr lang="en-US" sz="1600" dirty="0"/>
              <a:t>	2) API -&gt; GET request and verify if employee is added successfully and all data is matching </a:t>
            </a:r>
          </a:p>
          <a:p>
            <a:pPr marL="0" indent="0">
              <a:buNone/>
            </a:pPr>
            <a:r>
              <a:rPr lang="en-US" sz="1600" dirty="0"/>
              <a:t>	 -&gt; makes changes in front end and verify in database and REST API. </a:t>
            </a:r>
          </a:p>
          <a:p>
            <a:pPr marL="0" indent="0">
              <a:buNone/>
            </a:pPr>
            <a:r>
              <a:rPr lang="en-US" sz="1600" dirty="0"/>
              <a:t>2) Go to UI -&gt; add an    	employee: </a:t>
            </a:r>
          </a:p>
          <a:p>
            <a:pPr marL="0" indent="0">
              <a:buNone/>
            </a:pPr>
            <a:r>
              <a:rPr lang="en-US" sz="1600" dirty="0"/>
              <a:t>	check in UI search page. </a:t>
            </a:r>
          </a:p>
          <a:p>
            <a:pPr marL="0" indent="0">
              <a:buNone/>
            </a:pPr>
            <a:r>
              <a:rPr lang="en-US" sz="1600" dirty="0"/>
              <a:t>3) POST an employee using REST API: </a:t>
            </a:r>
          </a:p>
          <a:p>
            <a:pPr marL="0" indent="0">
              <a:buNone/>
            </a:pPr>
            <a:r>
              <a:rPr lang="en-US" sz="1600" dirty="0"/>
              <a:t>	1) send a GET request with API and verify</a:t>
            </a:r>
            <a:br>
              <a:rPr lang="en-US" sz="1600" dirty="0"/>
            </a:br>
            <a:r>
              <a:rPr lang="en-US" sz="1600" dirty="0"/>
              <a:t>	2) Go to DB and verify if employee is added successfully and all data is matching</a:t>
            </a:r>
            <a:br>
              <a:rPr lang="en-US" sz="1600" dirty="0"/>
            </a:br>
            <a:r>
              <a:rPr lang="en-US" sz="1600" dirty="0"/>
              <a:t>	3) Go to front end(website) and verify that data posted is displayed </a:t>
            </a:r>
          </a:p>
          <a:p>
            <a:pPr marL="0" indent="0">
              <a:buNone/>
            </a:pPr>
            <a:r>
              <a:rPr lang="en-US" sz="1600" dirty="0"/>
              <a:t>	-&gt; makes changes using REST API then verify in DB and UI </a:t>
            </a:r>
          </a:p>
          <a:p>
            <a:pPr marL="0" indent="0">
              <a:buNone/>
            </a:pPr>
            <a:r>
              <a:rPr lang="en-US" sz="1600" dirty="0"/>
              <a:t>4) INSERT an employee into database: </a:t>
            </a:r>
          </a:p>
          <a:p>
            <a:pPr marL="0" indent="0">
              <a:buNone/>
            </a:pPr>
            <a:r>
              <a:rPr lang="en-US" sz="1600" dirty="0"/>
              <a:t>	1) run select statement in DB and verify what you inserted is there in tables </a:t>
            </a:r>
          </a:p>
          <a:p>
            <a:pPr marL="0" indent="0">
              <a:buNone/>
            </a:pPr>
            <a:r>
              <a:rPr lang="en-US" sz="1600" dirty="0"/>
              <a:t>	2) send API GET request and verify JSON is matching data you inserted to DB </a:t>
            </a:r>
          </a:p>
          <a:p>
            <a:pPr marL="0" indent="0">
              <a:buNone/>
            </a:pPr>
            <a:r>
              <a:rPr lang="en-US" sz="1600" dirty="0"/>
              <a:t>	3) Go to front end(website) and verify that data inserted to DB is displayed </a:t>
            </a:r>
          </a:p>
          <a:p>
            <a:pPr marL="0" indent="0">
              <a:buNone/>
            </a:pPr>
            <a:r>
              <a:rPr lang="en-US" sz="1600" dirty="0"/>
              <a:t>	-&gt; make changes in DB using SQL and verify in REST API &amp; front end </a:t>
            </a:r>
          </a:p>
          <a:p>
            <a:endParaRPr lang="en-US" sz="1600" dirty="0"/>
          </a:p>
        </p:txBody>
      </p:sp>
    </p:spTree>
    <p:extLst>
      <p:ext uri="{BB962C8B-B14F-4D97-AF65-F5344CB8AC3E}">
        <p14:creationId xmlns:p14="http://schemas.microsoft.com/office/powerpoint/2010/main" val="364737826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062D-6092-5B4D-B5D8-3E32E8E0987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68E1D49-A89B-2544-B5FA-388C76E612FE}"/>
              </a:ext>
            </a:extLst>
          </p:cNvPr>
          <p:cNvSpPr>
            <a:spLocks noGrp="1"/>
          </p:cNvSpPr>
          <p:nvPr>
            <p:ph idx="1"/>
          </p:nvPr>
        </p:nvSpPr>
        <p:spPr/>
        <p:txBody>
          <a:bodyPr/>
          <a:lstStyle/>
          <a:p>
            <a:r>
              <a:rPr lang="en-US" dirty="0"/>
              <a:t>OOP</a:t>
            </a:r>
          </a:p>
        </p:txBody>
      </p:sp>
    </p:spTree>
    <p:extLst>
      <p:ext uri="{BB962C8B-B14F-4D97-AF65-F5344CB8AC3E}">
        <p14:creationId xmlns:p14="http://schemas.microsoft.com/office/powerpoint/2010/main" val="193948267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4DAA-FA02-504F-8D00-3E71E030058F}"/>
              </a:ext>
            </a:extLst>
          </p:cNvPr>
          <p:cNvSpPr>
            <a:spLocks noGrp="1"/>
          </p:cNvSpPr>
          <p:nvPr>
            <p:ph type="title"/>
          </p:nvPr>
        </p:nvSpPr>
        <p:spPr/>
        <p:txBody>
          <a:bodyPr>
            <a:normAutofit/>
          </a:bodyPr>
          <a:lstStyle/>
          <a:p>
            <a:r>
              <a:rPr lang="en-US" b="1" dirty="0">
                <a:hlinkClick r:id="rId2" action="ppaction://hlinksldjump"/>
              </a:rPr>
              <a:t>Object vs Class?</a:t>
            </a:r>
            <a:endParaRPr lang="en-US" dirty="0"/>
          </a:p>
        </p:txBody>
      </p:sp>
      <p:sp>
        <p:nvSpPr>
          <p:cNvPr id="3" name="Content Placeholder 2">
            <a:extLst>
              <a:ext uri="{FF2B5EF4-FFF2-40B4-BE49-F238E27FC236}">
                <a16:creationId xmlns:a16="http://schemas.microsoft.com/office/drawing/2014/main" id="{16077B2D-4C04-0545-AB6D-BC0937F318EF}"/>
              </a:ext>
            </a:extLst>
          </p:cNvPr>
          <p:cNvSpPr>
            <a:spLocks noGrp="1"/>
          </p:cNvSpPr>
          <p:nvPr>
            <p:ph idx="1"/>
          </p:nvPr>
        </p:nvSpPr>
        <p:spPr/>
        <p:txBody>
          <a:bodyPr/>
          <a:lstStyle/>
          <a:p>
            <a:r>
              <a:rPr lang="en-US" dirty="0"/>
              <a:t>Class is a template/blueprint, where we define states which are variables and behaviors which are methods. </a:t>
            </a:r>
          </a:p>
          <a:p>
            <a:r>
              <a:rPr lang="en-US" dirty="0"/>
              <a:t>Object is a member or instance of the class </a:t>
            </a:r>
          </a:p>
          <a:p>
            <a:r>
              <a:rPr lang="en-US" dirty="0"/>
              <a:t>Class is declared using class keyword, Object is created through new keyword mainly.</a:t>
            </a:r>
          </a:p>
        </p:txBody>
      </p:sp>
      <p:pic>
        <p:nvPicPr>
          <p:cNvPr id="8193" name="Picture 1" descr="page1image7208320">
            <a:extLst>
              <a:ext uri="{FF2B5EF4-FFF2-40B4-BE49-F238E27FC236}">
                <a16:creationId xmlns:a16="http://schemas.microsoft.com/office/drawing/2014/main" id="{67734D5E-96EC-9446-8813-6A22A2733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28900" cy="16510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page1image7200832">
            <a:extLst>
              <a:ext uri="{FF2B5EF4-FFF2-40B4-BE49-F238E27FC236}">
                <a16:creationId xmlns:a16="http://schemas.microsoft.com/office/drawing/2014/main" id="{47F03074-B4F8-634A-8732-54FB3C0A0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98800" cy="165100"/>
          </a:xfrm>
          <a:prstGeom prst="rect">
            <a:avLst/>
          </a:prstGeom>
          <a:noFill/>
          <a:extLst>
            <a:ext uri="{909E8E84-426E-40DD-AFC4-6F175D3DCCD1}">
              <a14:hiddenFill xmlns:a14="http://schemas.microsoft.com/office/drawing/2010/main">
                <a:solidFill>
                  <a:srgbClr val="FFFFFF"/>
                </a:solidFill>
              </a14:hiddenFill>
            </a:ext>
          </a:extLst>
        </p:spPr>
      </p:pic>
      <p:pic>
        <p:nvPicPr>
          <p:cNvPr id="8201" name="Picture 9" descr="page1image7200832">
            <a:extLst>
              <a:ext uri="{FF2B5EF4-FFF2-40B4-BE49-F238E27FC236}">
                <a16:creationId xmlns:a16="http://schemas.microsoft.com/office/drawing/2014/main" id="{68D1C0A4-3A31-9D4C-B499-6AEAF41CF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98800" cy="1651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page1image7200832">
            <a:extLst>
              <a:ext uri="{FF2B5EF4-FFF2-40B4-BE49-F238E27FC236}">
                <a16:creationId xmlns:a16="http://schemas.microsoft.com/office/drawing/2014/main" id="{B801B421-066C-B44C-B300-EC78D1A074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98800" cy="16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9699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4B1B-458C-5348-AEB0-EBA943015DA9}"/>
              </a:ext>
            </a:extLst>
          </p:cNvPr>
          <p:cNvSpPr>
            <a:spLocks noGrp="1"/>
          </p:cNvSpPr>
          <p:nvPr>
            <p:ph type="title"/>
          </p:nvPr>
        </p:nvSpPr>
        <p:spPr/>
        <p:txBody>
          <a:bodyPr/>
          <a:lstStyle/>
          <a:p>
            <a:r>
              <a:rPr lang="en-US" b="1" dirty="0">
                <a:hlinkClick r:id="rId2" action="ppaction://hlinksldjump"/>
              </a:rPr>
              <a:t>OOP principles? </a:t>
            </a:r>
            <a:endParaRPr lang="en-US" dirty="0"/>
          </a:p>
        </p:txBody>
      </p:sp>
      <p:sp>
        <p:nvSpPr>
          <p:cNvPr id="3" name="Content Placeholder 2">
            <a:extLst>
              <a:ext uri="{FF2B5EF4-FFF2-40B4-BE49-F238E27FC236}">
                <a16:creationId xmlns:a16="http://schemas.microsoft.com/office/drawing/2014/main" id="{91E3F00B-71FB-4149-856A-C3AAE7C690A2}"/>
              </a:ext>
            </a:extLst>
          </p:cNvPr>
          <p:cNvSpPr>
            <a:spLocks noGrp="1"/>
          </p:cNvSpPr>
          <p:nvPr>
            <p:ph idx="1"/>
          </p:nvPr>
        </p:nvSpPr>
        <p:spPr>
          <a:xfrm>
            <a:off x="838200" y="1524000"/>
            <a:ext cx="10515600" cy="5334000"/>
          </a:xfrm>
        </p:spPr>
        <p:txBody>
          <a:bodyPr>
            <a:normAutofit fontScale="70000" lnSpcReduction="20000"/>
          </a:bodyPr>
          <a:lstStyle/>
          <a:p>
            <a:r>
              <a:rPr lang="en-US" dirty="0"/>
              <a:t>OOP is a programming language model organized around object rather than actions; </a:t>
            </a:r>
          </a:p>
          <a:p>
            <a:r>
              <a:rPr lang="en-US" dirty="0"/>
              <a:t>-It makes development and maintenance easier </a:t>
            </a:r>
          </a:p>
          <a:p>
            <a:r>
              <a:rPr lang="en-US" dirty="0"/>
              <a:t>-It provides data hiding </a:t>
            </a:r>
          </a:p>
          <a:p>
            <a:r>
              <a:rPr lang="en-US" dirty="0"/>
              <a:t>-It provides ability to simulate real world. </a:t>
            </a:r>
          </a:p>
          <a:p>
            <a:r>
              <a:rPr lang="en-US" dirty="0"/>
              <a:t>OOP language follow 4 principles: </a:t>
            </a:r>
          </a:p>
          <a:p>
            <a:r>
              <a:rPr lang="en-US" b="1" dirty="0"/>
              <a:t>Encapsulation: </a:t>
            </a:r>
            <a:r>
              <a:rPr lang="en-US" dirty="0"/>
              <a:t>is hiding direct access to data by using private access modifier and accessing this</a:t>
            </a:r>
          </a:p>
          <a:p>
            <a:pPr marL="0" indent="0">
              <a:buNone/>
            </a:pPr>
            <a:r>
              <a:rPr lang="en-US" dirty="0"/>
              <a:t>    data by using getter and setter methods. </a:t>
            </a:r>
          </a:p>
          <a:p>
            <a:r>
              <a:rPr lang="en-US" b="1" dirty="0"/>
              <a:t>Inheritance: </a:t>
            </a:r>
            <a:r>
              <a:rPr lang="en-US" dirty="0"/>
              <a:t>is defining the relationship between two classes. When a child class acquires all properties and behaviors of parent class, solution comes with inheritance. Child class can reuse all the codes written in parent class by overriding. It provides the code reusability and simplicity. </a:t>
            </a:r>
            <a:endParaRPr lang="en-US" b="1" dirty="0"/>
          </a:p>
          <a:p>
            <a:r>
              <a:rPr lang="en-US" b="1" dirty="0"/>
              <a:t>Abstraction : </a:t>
            </a:r>
            <a:r>
              <a:rPr lang="en-US" dirty="0"/>
              <a:t>It is a process of hiding implementation details of abstract methods and showing only functionality to the user. Abstraction allows you to focus on what the object does instead of how it does. </a:t>
            </a:r>
          </a:p>
          <a:p>
            <a:r>
              <a:rPr lang="en-US" b="1" dirty="0"/>
              <a:t>Polymorphism: </a:t>
            </a:r>
            <a:r>
              <a:rPr lang="en-US" dirty="0"/>
              <a:t>It is an ability of object to behave in multiple form. The most common use of polymorphism in Java, when a parent class reference type of variable is used to refer to a child class object. For example: WebDriver driver = new </a:t>
            </a:r>
            <a:r>
              <a:rPr lang="en-US" dirty="0" err="1"/>
              <a:t>ChromeDriver</a:t>
            </a:r>
            <a:r>
              <a:rPr lang="en-US" dirty="0"/>
              <a:t>(); </a:t>
            </a:r>
          </a:p>
          <a:p>
            <a:r>
              <a:rPr lang="en-US" dirty="0"/>
              <a:t>We use method overloading and overriding to achieve Polymorphism. </a:t>
            </a:r>
          </a:p>
        </p:txBody>
      </p:sp>
    </p:spTree>
    <p:extLst>
      <p:ext uri="{BB962C8B-B14F-4D97-AF65-F5344CB8AC3E}">
        <p14:creationId xmlns:p14="http://schemas.microsoft.com/office/powerpoint/2010/main" val="327991188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724F-AA97-6C4F-A2B9-7767446485A9}"/>
              </a:ext>
            </a:extLst>
          </p:cNvPr>
          <p:cNvSpPr>
            <a:spLocks noGrp="1"/>
          </p:cNvSpPr>
          <p:nvPr>
            <p:ph type="title"/>
          </p:nvPr>
        </p:nvSpPr>
        <p:spPr/>
        <p:txBody>
          <a:bodyPr/>
          <a:lstStyle/>
          <a:p>
            <a:r>
              <a:rPr lang="en-US" b="1" dirty="0">
                <a:hlinkClick r:id="rId2" action="ppaction://hlinksldjump"/>
              </a:rPr>
              <a:t>Encapsulation and how did use it? </a:t>
            </a:r>
            <a:endParaRPr lang="en-US" dirty="0"/>
          </a:p>
        </p:txBody>
      </p:sp>
      <p:sp>
        <p:nvSpPr>
          <p:cNvPr id="3" name="Content Placeholder 2">
            <a:extLst>
              <a:ext uri="{FF2B5EF4-FFF2-40B4-BE49-F238E27FC236}">
                <a16:creationId xmlns:a16="http://schemas.microsoft.com/office/drawing/2014/main" id="{DB60F972-89AB-4E45-9E55-808768B6074A}"/>
              </a:ext>
            </a:extLst>
          </p:cNvPr>
          <p:cNvSpPr>
            <a:spLocks noGrp="1"/>
          </p:cNvSpPr>
          <p:nvPr>
            <p:ph idx="1"/>
          </p:nvPr>
        </p:nvSpPr>
        <p:spPr/>
        <p:txBody>
          <a:bodyPr/>
          <a:lstStyle/>
          <a:p>
            <a:r>
              <a:rPr lang="en-US" dirty="0"/>
              <a:t>Data hiding by making variables private and providing public getter and setter methods.</a:t>
            </a:r>
            <a:br>
              <a:rPr lang="en-US" dirty="0"/>
            </a:br>
            <a:r>
              <a:rPr lang="en-US" dirty="0"/>
              <a:t>In my project I created multiple POJO/BEAN classes in order to manage test data and actual data. EXP: I take JSON from API response and convert to object of my POJO class all variables are private with getters and setter. </a:t>
            </a:r>
          </a:p>
          <a:p>
            <a:endParaRPr lang="en-US" dirty="0"/>
          </a:p>
        </p:txBody>
      </p:sp>
    </p:spTree>
    <p:extLst>
      <p:ext uri="{BB962C8B-B14F-4D97-AF65-F5344CB8AC3E}">
        <p14:creationId xmlns:p14="http://schemas.microsoft.com/office/powerpoint/2010/main" val="3624820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565B-D399-4345-B9E3-936E78A37FAF}"/>
              </a:ext>
            </a:extLst>
          </p:cNvPr>
          <p:cNvSpPr>
            <a:spLocks noGrp="1"/>
          </p:cNvSpPr>
          <p:nvPr>
            <p:ph type="title"/>
          </p:nvPr>
        </p:nvSpPr>
        <p:spPr/>
        <p:txBody>
          <a:bodyPr/>
          <a:lstStyle/>
          <a:p>
            <a:r>
              <a:rPr lang="en-US" dirty="0">
                <a:hlinkClick r:id="rId2" action="ppaction://hlinksldjump"/>
              </a:rPr>
              <a:t>Tell me about your Project</a:t>
            </a:r>
            <a:endParaRPr lang="en-US" dirty="0"/>
          </a:p>
        </p:txBody>
      </p:sp>
      <p:sp>
        <p:nvSpPr>
          <p:cNvPr id="3" name="Content Placeholder 2">
            <a:extLst>
              <a:ext uri="{FF2B5EF4-FFF2-40B4-BE49-F238E27FC236}">
                <a16:creationId xmlns:a16="http://schemas.microsoft.com/office/drawing/2014/main" id="{861AE3E4-09C5-5840-BADF-E37C72B295FD}"/>
              </a:ext>
            </a:extLst>
          </p:cNvPr>
          <p:cNvSpPr>
            <a:spLocks noGrp="1"/>
          </p:cNvSpPr>
          <p:nvPr>
            <p:ph idx="1"/>
          </p:nvPr>
        </p:nvSpPr>
        <p:spPr/>
        <p:txBody>
          <a:bodyPr/>
          <a:lstStyle/>
          <a:p>
            <a:r>
              <a:rPr lang="en-US" b="1" dirty="0" err="1"/>
              <a:t>Vytrack</a:t>
            </a:r>
            <a:r>
              <a:rPr lang="en-US" dirty="0"/>
              <a:t> is a fleet management application </a:t>
            </a:r>
          </a:p>
          <a:p>
            <a:pPr lvl="1" fontAlgn="base"/>
            <a:r>
              <a:rPr lang="en-US" dirty="0"/>
              <a:t> </a:t>
            </a:r>
            <a:r>
              <a:rPr lang="en-US" sz="2000" dirty="0">
                <a:latin typeface="Times New Roman" panose="02020603050405020304" pitchFamily="18" charset="0"/>
                <a:cs typeface="Times New Roman" panose="02020603050405020304" pitchFamily="18" charset="0"/>
              </a:rPr>
              <a:t>vehicle delivery</a:t>
            </a:r>
          </a:p>
          <a:p>
            <a:pPr lvl="1" fontAlgn="base"/>
            <a:r>
              <a:rPr lang="en-US" sz="2000" dirty="0">
                <a:latin typeface="Times New Roman" panose="02020603050405020304" pitchFamily="18" charset="0"/>
                <a:cs typeface="Times New Roman" panose="02020603050405020304" pitchFamily="18" charset="0"/>
              </a:rPr>
              <a:t>Vehicle rent for business use</a:t>
            </a:r>
          </a:p>
          <a:p>
            <a:pPr lvl="1" fontAlgn="base"/>
            <a:r>
              <a:rPr lang="en-US" sz="2000" dirty="0">
                <a:latin typeface="Times New Roman" panose="02020603050405020304" pitchFamily="18" charset="0"/>
                <a:cs typeface="Times New Roman" panose="02020603050405020304" pitchFamily="18" charset="0"/>
              </a:rPr>
              <a:t>Replacement vehicle</a:t>
            </a:r>
          </a:p>
          <a:p>
            <a:pPr lvl="1" fontAlgn="base"/>
            <a:r>
              <a:rPr lang="en-US" sz="2000" dirty="0">
                <a:latin typeface="Times New Roman" panose="02020603050405020304" pitchFamily="18" charset="0"/>
                <a:cs typeface="Times New Roman" panose="02020603050405020304" pitchFamily="18" charset="0"/>
              </a:rPr>
              <a:t>Damage Management</a:t>
            </a:r>
          </a:p>
          <a:p>
            <a:pPr lvl="1" fontAlgn="base"/>
            <a:r>
              <a:rPr lang="en-US" sz="2000" dirty="0">
                <a:latin typeface="Times New Roman" panose="02020603050405020304" pitchFamily="18" charset="0"/>
                <a:cs typeface="Times New Roman" panose="02020603050405020304" pitchFamily="18" charset="0"/>
              </a:rPr>
              <a:t>Vehicle Maintenance</a:t>
            </a:r>
          </a:p>
          <a:p>
            <a:pPr lvl="1" fontAlgn="base"/>
            <a:r>
              <a:rPr lang="en-US" sz="2000" dirty="0">
                <a:latin typeface="Times New Roman" panose="02020603050405020304" pitchFamily="18" charset="0"/>
                <a:cs typeface="Times New Roman" panose="02020603050405020304" pitchFamily="18" charset="0"/>
              </a:rPr>
              <a:t>Vehicle Insurance and Registration</a:t>
            </a:r>
          </a:p>
          <a:p>
            <a:endParaRPr lang="en-US" dirty="0"/>
          </a:p>
        </p:txBody>
      </p:sp>
    </p:spTree>
    <p:extLst>
      <p:ext uri="{BB962C8B-B14F-4D97-AF65-F5344CB8AC3E}">
        <p14:creationId xmlns:p14="http://schemas.microsoft.com/office/powerpoint/2010/main" val="102991736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24AA-036D-D14C-AA62-77A75534B5F2}"/>
              </a:ext>
            </a:extLst>
          </p:cNvPr>
          <p:cNvSpPr>
            <a:spLocks noGrp="1"/>
          </p:cNvSpPr>
          <p:nvPr>
            <p:ph type="title"/>
          </p:nvPr>
        </p:nvSpPr>
        <p:spPr/>
        <p:txBody>
          <a:bodyPr/>
          <a:lstStyle/>
          <a:p>
            <a:r>
              <a:rPr lang="en-US" b="1" dirty="0">
                <a:hlinkClick r:id="rId2" action="ppaction://hlinksldjump"/>
              </a:rPr>
              <a:t>Abstraction? </a:t>
            </a:r>
            <a:endParaRPr lang="en-US" dirty="0"/>
          </a:p>
        </p:txBody>
      </p:sp>
      <p:sp>
        <p:nvSpPr>
          <p:cNvPr id="3" name="Content Placeholder 2">
            <a:extLst>
              <a:ext uri="{FF2B5EF4-FFF2-40B4-BE49-F238E27FC236}">
                <a16:creationId xmlns:a16="http://schemas.microsoft.com/office/drawing/2014/main" id="{B935737F-DC18-F54C-89BA-5BABC6E9E630}"/>
              </a:ext>
            </a:extLst>
          </p:cNvPr>
          <p:cNvSpPr>
            <a:spLocks noGrp="1"/>
          </p:cNvSpPr>
          <p:nvPr>
            <p:ph idx="1"/>
          </p:nvPr>
        </p:nvSpPr>
        <p:spPr/>
        <p:txBody>
          <a:bodyPr/>
          <a:lstStyle/>
          <a:p>
            <a:r>
              <a:rPr lang="en-US" dirty="0"/>
              <a:t>In OOP, abstraction is a process of hiding the implementation details from the user, only the functionality will be provided to the user. </a:t>
            </a:r>
          </a:p>
          <a:p>
            <a:r>
              <a:rPr lang="en-US" dirty="0"/>
              <a:t>In other words, the user will have the information on what the object does instead of how it does it. </a:t>
            </a:r>
          </a:p>
          <a:p>
            <a:r>
              <a:rPr lang="en-US" dirty="0"/>
              <a:t>In Java, abstraction is achieved using Abstract classes and interfaces. </a:t>
            </a:r>
          </a:p>
          <a:p>
            <a:r>
              <a:rPr lang="en-US" dirty="0"/>
              <a:t>For example: when you login to your bank account online, you enter your user id and password and press the login. What happens then, how the input data sent to the server, how it gets verified are all abstracted away from you. </a:t>
            </a:r>
          </a:p>
          <a:p>
            <a:endParaRPr lang="en-US" dirty="0"/>
          </a:p>
        </p:txBody>
      </p:sp>
    </p:spTree>
    <p:extLst>
      <p:ext uri="{BB962C8B-B14F-4D97-AF65-F5344CB8AC3E}">
        <p14:creationId xmlns:p14="http://schemas.microsoft.com/office/powerpoint/2010/main" val="140301221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ACA0-6C7F-7A41-ABD1-A50EF1FC7E33}"/>
              </a:ext>
            </a:extLst>
          </p:cNvPr>
          <p:cNvSpPr>
            <a:spLocks noGrp="1"/>
          </p:cNvSpPr>
          <p:nvPr>
            <p:ph type="title"/>
          </p:nvPr>
        </p:nvSpPr>
        <p:spPr/>
        <p:txBody>
          <a:bodyPr>
            <a:normAutofit/>
          </a:bodyPr>
          <a:lstStyle/>
          <a:p>
            <a:r>
              <a:rPr lang="en-US" b="1" dirty="0">
                <a:hlinkClick r:id="rId2" action="ppaction://hlinksldjump"/>
              </a:rPr>
              <a:t>Encapsulation vs Abstraction</a:t>
            </a:r>
            <a:endParaRPr lang="en-US" dirty="0"/>
          </a:p>
        </p:txBody>
      </p:sp>
      <p:sp>
        <p:nvSpPr>
          <p:cNvPr id="3" name="Content Placeholder 2">
            <a:extLst>
              <a:ext uri="{FF2B5EF4-FFF2-40B4-BE49-F238E27FC236}">
                <a16:creationId xmlns:a16="http://schemas.microsoft.com/office/drawing/2014/main" id="{F0C1FB9C-7D1E-B941-9C58-BD4B2032079E}"/>
              </a:ext>
            </a:extLst>
          </p:cNvPr>
          <p:cNvSpPr>
            <a:spLocks noGrp="1"/>
          </p:cNvSpPr>
          <p:nvPr>
            <p:ph idx="1"/>
          </p:nvPr>
        </p:nvSpPr>
        <p:spPr/>
        <p:txBody>
          <a:bodyPr>
            <a:normAutofit lnSpcReduction="10000"/>
          </a:bodyPr>
          <a:lstStyle/>
          <a:p>
            <a:r>
              <a:rPr lang="en-US" dirty="0"/>
              <a:t>Abstraction lets you focus on what the object does instead of how it does it. </a:t>
            </a:r>
          </a:p>
          <a:p>
            <a:r>
              <a:rPr lang="en-US" dirty="0"/>
              <a:t>Encapsulation means hiding the internal details of how the object does something. </a:t>
            </a:r>
          </a:p>
          <a:p>
            <a:r>
              <a:rPr lang="en-US" dirty="0"/>
              <a:t>Abstraction is used for hiding the </a:t>
            </a:r>
            <a:r>
              <a:rPr lang="en-US" b="1" dirty="0"/>
              <a:t>unwanted </a:t>
            </a:r>
            <a:r>
              <a:rPr lang="en-US" dirty="0"/>
              <a:t>data and giving relevant data. </a:t>
            </a:r>
          </a:p>
          <a:p>
            <a:r>
              <a:rPr lang="en-US" dirty="0"/>
              <a:t>Encapsulation means hiding the code and data, and to protect the data from outside. </a:t>
            </a:r>
          </a:p>
          <a:p>
            <a:r>
              <a:rPr lang="en-US" dirty="0"/>
              <a:t>Abstraction can achieved by using Abstract class and Interfaces. </a:t>
            </a:r>
          </a:p>
          <a:p>
            <a:r>
              <a:rPr lang="en-US" dirty="0"/>
              <a:t>Encapsulation can achieved by using “private” keyword. </a:t>
            </a:r>
          </a:p>
          <a:p>
            <a:endParaRPr lang="en-US" dirty="0"/>
          </a:p>
        </p:txBody>
      </p:sp>
    </p:spTree>
    <p:extLst>
      <p:ext uri="{BB962C8B-B14F-4D97-AF65-F5344CB8AC3E}">
        <p14:creationId xmlns:p14="http://schemas.microsoft.com/office/powerpoint/2010/main" val="48772745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322A-CDD8-9348-A8C1-F304F3DAE962}"/>
              </a:ext>
            </a:extLst>
          </p:cNvPr>
          <p:cNvSpPr>
            <a:spLocks noGrp="1"/>
          </p:cNvSpPr>
          <p:nvPr>
            <p:ph type="title"/>
          </p:nvPr>
        </p:nvSpPr>
        <p:spPr/>
        <p:txBody>
          <a:bodyPr/>
          <a:lstStyle/>
          <a:p>
            <a:r>
              <a:rPr lang="en-US" b="1" dirty="0">
                <a:hlinkClick r:id="rId2" action="ppaction://hlinksldjump"/>
              </a:rPr>
              <a:t>Inheritance </a:t>
            </a:r>
            <a:endParaRPr lang="en-US" dirty="0"/>
          </a:p>
        </p:txBody>
      </p:sp>
      <p:sp>
        <p:nvSpPr>
          <p:cNvPr id="3" name="Content Placeholder 2">
            <a:extLst>
              <a:ext uri="{FF2B5EF4-FFF2-40B4-BE49-F238E27FC236}">
                <a16:creationId xmlns:a16="http://schemas.microsoft.com/office/drawing/2014/main" id="{A5F65B9B-7BBF-B746-8504-9612FACD01E6}"/>
              </a:ext>
            </a:extLst>
          </p:cNvPr>
          <p:cNvSpPr>
            <a:spLocks noGrp="1"/>
          </p:cNvSpPr>
          <p:nvPr>
            <p:ph idx="1"/>
          </p:nvPr>
        </p:nvSpPr>
        <p:spPr/>
        <p:txBody>
          <a:bodyPr>
            <a:normAutofit lnSpcReduction="10000"/>
          </a:bodyPr>
          <a:lstStyle/>
          <a:p>
            <a:r>
              <a:rPr lang="en-US" dirty="0"/>
              <a:t>Inheritance represents the IS-A relationship which is also known as a parent-child relationship.</a:t>
            </a:r>
          </a:p>
          <a:p>
            <a:r>
              <a:rPr lang="en-US" dirty="0"/>
              <a:t>It is the mechanism in java by which one class is allowed to inherit the visible features (data fields and methods) of another class.</a:t>
            </a:r>
          </a:p>
          <a:p>
            <a:r>
              <a:rPr lang="en-US" dirty="0"/>
              <a:t>The idea behind inheritance in Java is that you can create new classes that are built upon existing classes.</a:t>
            </a:r>
          </a:p>
          <a:p>
            <a:r>
              <a:rPr lang="en-US" dirty="0"/>
              <a:t>When you inherit from an existing class, you can reuse methods and fields of the parent class. </a:t>
            </a:r>
          </a:p>
          <a:p>
            <a:r>
              <a:rPr lang="en-US" dirty="0"/>
              <a:t>Moreover, you can add new methods and fields in your current class also. </a:t>
            </a:r>
          </a:p>
          <a:p>
            <a:endParaRPr lang="en-US" dirty="0"/>
          </a:p>
        </p:txBody>
      </p:sp>
    </p:spTree>
    <p:extLst>
      <p:ext uri="{BB962C8B-B14F-4D97-AF65-F5344CB8AC3E}">
        <p14:creationId xmlns:p14="http://schemas.microsoft.com/office/powerpoint/2010/main" val="372632677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0E2B-C5E8-554D-8CF3-471B7D70F9F2}"/>
              </a:ext>
            </a:extLst>
          </p:cNvPr>
          <p:cNvSpPr>
            <a:spLocks noGrp="1"/>
          </p:cNvSpPr>
          <p:nvPr>
            <p:ph type="title"/>
          </p:nvPr>
        </p:nvSpPr>
        <p:spPr/>
        <p:txBody>
          <a:bodyPr>
            <a:normAutofit/>
          </a:bodyPr>
          <a:lstStyle/>
          <a:p>
            <a:r>
              <a:rPr lang="en-US" b="1" dirty="0">
                <a:hlinkClick r:id="rId2" action="ppaction://hlinksldjump"/>
              </a:rPr>
              <a:t>Polymorphism</a:t>
            </a:r>
            <a:endParaRPr lang="en-US" dirty="0"/>
          </a:p>
        </p:txBody>
      </p:sp>
      <p:sp>
        <p:nvSpPr>
          <p:cNvPr id="3" name="Content Placeholder 2">
            <a:extLst>
              <a:ext uri="{FF2B5EF4-FFF2-40B4-BE49-F238E27FC236}">
                <a16:creationId xmlns:a16="http://schemas.microsoft.com/office/drawing/2014/main" id="{374C0AE5-D9D2-8D46-88FF-80066D23C32E}"/>
              </a:ext>
            </a:extLst>
          </p:cNvPr>
          <p:cNvSpPr>
            <a:spLocks noGrp="1"/>
          </p:cNvSpPr>
          <p:nvPr>
            <p:ph idx="1"/>
          </p:nvPr>
        </p:nvSpPr>
        <p:spPr/>
        <p:txBody>
          <a:bodyPr/>
          <a:lstStyle/>
          <a:p>
            <a:r>
              <a:rPr lang="en-US" dirty="0"/>
              <a:t>Polymorphism is a very important concept in OOP because;</a:t>
            </a:r>
          </a:p>
          <a:p>
            <a:r>
              <a:rPr lang="en-US" dirty="0"/>
              <a:t>it enables to change the behavior of the applications in the run time based on the object on which the invocation happens.</a:t>
            </a:r>
          </a:p>
          <a:p>
            <a:r>
              <a:rPr lang="en-US" dirty="0"/>
              <a:t>by Polymorphism; one object can have different forms. </a:t>
            </a:r>
          </a:p>
          <a:p>
            <a:r>
              <a:rPr lang="en-US" dirty="0"/>
              <a:t>Polymorphism is implemented using the concept of Method overloading and method overriding. This can only happen when the classes are under the parent and child relationship using inheritance.</a:t>
            </a:r>
            <a:br>
              <a:rPr lang="en-US" dirty="0"/>
            </a:br>
            <a:endParaRPr lang="en-US" dirty="0"/>
          </a:p>
          <a:p>
            <a:endParaRPr lang="en-US" dirty="0"/>
          </a:p>
        </p:txBody>
      </p:sp>
    </p:spTree>
    <p:extLst>
      <p:ext uri="{BB962C8B-B14F-4D97-AF65-F5344CB8AC3E}">
        <p14:creationId xmlns:p14="http://schemas.microsoft.com/office/powerpoint/2010/main" val="36912987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4A56-53B9-4847-8A59-E7B1D353C1D0}"/>
              </a:ext>
            </a:extLst>
          </p:cNvPr>
          <p:cNvSpPr>
            <a:spLocks noGrp="1"/>
          </p:cNvSpPr>
          <p:nvPr>
            <p:ph type="title"/>
          </p:nvPr>
        </p:nvSpPr>
        <p:spPr>
          <a:xfrm>
            <a:off x="838200" y="365125"/>
            <a:ext cx="10515600" cy="885177"/>
          </a:xfrm>
        </p:spPr>
        <p:txBody>
          <a:bodyPr>
            <a:normAutofit/>
          </a:bodyPr>
          <a:lstStyle/>
          <a:p>
            <a:r>
              <a:rPr lang="en-US" b="1" dirty="0">
                <a:hlinkClick r:id="rId2" action="ppaction://hlinksldjump"/>
              </a:rPr>
              <a:t>Polymorphism vs Inheritance </a:t>
            </a:r>
            <a:endParaRPr lang="en-US" dirty="0"/>
          </a:p>
        </p:txBody>
      </p:sp>
      <p:sp>
        <p:nvSpPr>
          <p:cNvPr id="3" name="Content Placeholder 2">
            <a:extLst>
              <a:ext uri="{FF2B5EF4-FFF2-40B4-BE49-F238E27FC236}">
                <a16:creationId xmlns:a16="http://schemas.microsoft.com/office/drawing/2014/main" id="{2BA413A3-666E-D744-B9E5-628A85898EB7}"/>
              </a:ext>
            </a:extLst>
          </p:cNvPr>
          <p:cNvSpPr>
            <a:spLocks noGrp="1"/>
          </p:cNvSpPr>
          <p:nvPr>
            <p:ph idx="1"/>
          </p:nvPr>
        </p:nvSpPr>
        <p:spPr>
          <a:xfrm>
            <a:off x="838200" y="1567543"/>
            <a:ext cx="10515600" cy="4609420"/>
          </a:xfrm>
        </p:spPr>
        <p:txBody>
          <a:bodyPr>
            <a:normAutofit fontScale="85000" lnSpcReduction="20000"/>
          </a:bodyPr>
          <a:lstStyle/>
          <a:p>
            <a:r>
              <a:rPr lang="en-US" dirty="0"/>
              <a:t>Like in real world, Inheritance is used to define the relationship between two classes. </a:t>
            </a:r>
          </a:p>
          <a:p>
            <a:r>
              <a:rPr lang="en-US" dirty="0"/>
              <a:t>It is similar to Father-Son relationship. In Java, we have Parent class (also known as super class) and child class (also known as subclass). </a:t>
            </a:r>
          </a:p>
          <a:p>
            <a:r>
              <a:rPr lang="en-US" dirty="0"/>
              <a:t>Similar to the real world, Child inherits Parents qualities, methods and codes. A child class can reuse all the codes written in Parent class and only write code for behavior which is different than the Parent.</a:t>
            </a:r>
          </a:p>
          <a:p>
            <a:r>
              <a:rPr lang="en-US" dirty="0"/>
              <a:t>Inheritance is actually meant for code reuse. </a:t>
            </a:r>
          </a:p>
          <a:p>
            <a:r>
              <a:rPr lang="en-US" dirty="0"/>
              <a:t>On the other hand, Polymorphism is an ability of object to behave in multiple form. </a:t>
            </a:r>
          </a:p>
          <a:p>
            <a:r>
              <a:rPr lang="en-US" dirty="0"/>
              <a:t>It is classified as overloading and overriding. </a:t>
            </a:r>
          </a:p>
          <a:p>
            <a:r>
              <a:rPr lang="en-US" dirty="0"/>
              <a:t>By the way, they are actually related to each other, because its inheritance which makes Polymorphism possible, without any relationship between two class. It is not possible to write polymorphic code. </a:t>
            </a:r>
          </a:p>
          <a:p>
            <a:endParaRPr lang="en-US" dirty="0"/>
          </a:p>
        </p:txBody>
      </p:sp>
    </p:spTree>
    <p:extLst>
      <p:ext uri="{BB962C8B-B14F-4D97-AF65-F5344CB8AC3E}">
        <p14:creationId xmlns:p14="http://schemas.microsoft.com/office/powerpoint/2010/main" val="19532436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B707-847C-AC45-A38F-2E82AEF4F8A0}"/>
              </a:ext>
            </a:extLst>
          </p:cNvPr>
          <p:cNvSpPr>
            <a:spLocks noGrp="1"/>
          </p:cNvSpPr>
          <p:nvPr>
            <p:ph type="title"/>
          </p:nvPr>
        </p:nvSpPr>
        <p:spPr/>
        <p:txBody>
          <a:bodyPr/>
          <a:lstStyle/>
          <a:p>
            <a:r>
              <a:rPr lang="en-US" b="1" dirty="0">
                <a:hlinkClick r:id="rId2" action="ppaction://hlinksldjump"/>
              </a:rPr>
              <a:t>Abstract Class? </a:t>
            </a:r>
            <a:endParaRPr lang="en-US" dirty="0"/>
          </a:p>
        </p:txBody>
      </p:sp>
      <p:sp>
        <p:nvSpPr>
          <p:cNvPr id="3" name="Content Placeholder 2">
            <a:extLst>
              <a:ext uri="{FF2B5EF4-FFF2-40B4-BE49-F238E27FC236}">
                <a16:creationId xmlns:a16="http://schemas.microsoft.com/office/drawing/2014/main" id="{88CECBD2-F391-9546-AD97-5DA2CF3D96D8}"/>
              </a:ext>
            </a:extLst>
          </p:cNvPr>
          <p:cNvSpPr>
            <a:spLocks noGrp="1"/>
          </p:cNvSpPr>
          <p:nvPr>
            <p:ph idx="1"/>
          </p:nvPr>
        </p:nvSpPr>
        <p:spPr/>
        <p:txBody>
          <a:bodyPr/>
          <a:lstStyle/>
          <a:p>
            <a:r>
              <a:rPr lang="en-US" dirty="0"/>
              <a:t>A class which has the abstract keyword in its declaration is called abstract class. </a:t>
            </a:r>
          </a:p>
          <a:p>
            <a:r>
              <a:rPr lang="en-US" dirty="0"/>
              <a:t>Abstract classes should have at least one abstract method. i.e., methods without a body. </a:t>
            </a:r>
          </a:p>
          <a:p>
            <a:r>
              <a:rPr lang="en-US" dirty="0"/>
              <a:t>It can have multiple concrete methods. </a:t>
            </a:r>
          </a:p>
          <a:p>
            <a:r>
              <a:rPr lang="en-US" dirty="0"/>
              <a:t>Abstract classes allow you to create blueprints for concrete classes. But the inheriting class should implement the abstract method. </a:t>
            </a:r>
          </a:p>
          <a:p>
            <a:r>
              <a:rPr lang="en-US" dirty="0"/>
              <a:t>Abstract classes cannot be instantiated. </a:t>
            </a:r>
          </a:p>
          <a:p>
            <a:endParaRPr lang="en-US" dirty="0"/>
          </a:p>
        </p:txBody>
      </p:sp>
    </p:spTree>
    <p:extLst>
      <p:ext uri="{BB962C8B-B14F-4D97-AF65-F5344CB8AC3E}">
        <p14:creationId xmlns:p14="http://schemas.microsoft.com/office/powerpoint/2010/main" val="235667919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0C2B-8584-2B41-88A8-7C85E23734D9}"/>
              </a:ext>
            </a:extLst>
          </p:cNvPr>
          <p:cNvSpPr>
            <a:spLocks noGrp="1"/>
          </p:cNvSpPr>
          <p:nvPr>
            <p:ph type="title"/>
          </p:nvPr>
        </p:nvSpPr>
        <p:spPr/>
        <p:txBody>
          <a:bodyPr/>
          <a:lstStyle/>
          <a:p>
            <a:r>
              <a:rPr lang="en-US" b="1" dirty="0">
                <a:hlinkClick r:id="rId2" action="ppaction://hlinksldjump"/>
              </a:rPr>
              <a:t>Interface? </a:t>
            </a:r>
            <a:endParaRPr lang="en-US" dirty="0"/>
          </a:p>
        </p:txBody>
      </p:sp>
      <p:sp>
        <p:nvSpPr>
          <p:cNvPr id="3" name="Content Placeholder 2">
            <a:extLst>
              <a:ext uri="{FF2B5EF4-FFF2-40B4-BE49-F238E27FC236}">
                <a16:creationId xmlns:a16="http://schemas.microsoft.com/office/drawing/2014/main" id="{686ABC3A-3406-5E4A-A730-7C5FE3D16738}"/>
              </a:ext>
            </a:extLst>
          </p:cNvPr>
          <p:cNvSpPr>
            <a:spLocks noGrp="1"/>
          </p:cNvSpPr>
          <p:nvPr>
            <p:ph idx="1"/>
          </p:nvPr>
        </p:nvSpPr>
        <p:spPr/>
        <p:txBody>
          <a:bodyPr/>
          <a:lstStyle/>
          <a:p>
            <a:r>
              <a:rPr lang="en-US" dirty="0"/>
              <a:t>An interface in java is a blueprint of a class. It has static constants and abstract methods. </a:t>
            </a:r>
          </a:p>
          <a:p>
            <a:r>
              <a:rPr lang="en-US" dirty="0"/>
              <a:t>The interface in Java is a mechanism to achieve abstraction. </a:t>
            </a:r>
          </a:p>
          <a:p>
            <a:r>
              <a:rPr lang="en-US" dirty="0"/>
              <a:t>There can be only abstract methods in the Java interface, not method body. </a:t>
            </a:r>
          </a:p>
          <a:p>
            <a:r>
              <a:rPr lang="en-US" dirty="0"/>
              <a:t>It is used to achieve abstraction and multiple inheritance in Java. </a:t>
            </a:r>
          </a:p>
          <a:p>
            <a:r>
              <a:rPr lang="en-US" dirty="0"/>
              <a:t>In other words, you can say that interfaces can have abstract methods and variables. It cannot have a method body. </a:t>
            </a:r>
          </a:p>
          <a:p>
            <a:endParaRPr lang="en-US" dirty="0"/>
          </a:p>
        </p:txBody>
      </p:sp>
    </p:spTree>
    <p:extLst>
      <p:ext uri="{BB962C8B-B14F-4D97-AF65-F5344CB8AC3E}">
        <p14:creationId xmlns:p14="http://schemas.microsoft.com/office/powerpoint/2010/main" val="57358377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23C0-2E10-AE4C-AA79-1C5B451DC972}"/>
              </a:ext>
            </a:extLst>
          </p:cNvPr>
          <p:cNvSpPr>
            <a:spLocks noGrp="1"/>
          </p:cNvSpPr>
          <p:nvPr>
            <p:ph type="title"/>
          </p:nvPr>
        </p:nvSpPr>
        <p:spPr/>
        <p:txBody>
          <a:bodyPr/>
          <a:lstStyle/>
          <a:p>
            <a:r>
              <a:rPr lang="en-US" b="1" dirty="0">
                <a:hlinkClick r:id="rId2" action="ppaction://hlinksldjump"/>
              </a:rPr>
              <a:t>Abstract Class vs Interface? </a:t>
            </a:r>
            <a:endParaRPr lang="en-US" dirty="0"/>
          </a:p>
        </p:txBody>
      </p:sp>
      <p:sp>
        <p:nvSpPr>
          <p:cNvPr id="3" name="Content Placeholder 2">
            <a:extLst>
              <a:ext uri="{FF2B5EF4-FFF2-40B4-BE49-F238E27FC236}">
                <a16:creationId xmlns:a16="http://schemas.microsoft.com/office/drawing/2014/main" id="{51B8826F-6C78-374A-BE35-6CFAAC4688C1}"/>
              </a:ext>
            </a:extLst>
          </p:cNvPr>
          <p:cNvSpPr>
            <a:spLocks noGrp="1"/>
          </p:cNvSpPr>
          <p:nvPr>
            <p:ph idx="1"/>
          </p:nvPr>
        </p:nvSpPr>
        <p:spPr/>
        <p:txBody>
          <a:bodyPr/>
          <a:lstStyle/>
          <a:p>
            <a:r>
              <a:rPr lang="en-US" dirty="0"/>
              <a:t>A class that is declared with abstract keyword, is known as abstract class. It can have abstract and non abstract methods. </a:t>
            </a:r>
          </a:p>
          <a:p>
            <a:r>
              <a:rPr lang="en-US" dirty="0"/>
              <a:t>An Interface is a blueprint of a class. It is a template and it is declared with interface keyword. It can have abstract methods, default methods, static methods and public final static variables </a:t>
            </a:r>
          </a:p>
          <a:p>
            <a:r>
              <a:rPr lang="en-US" dirty="0"/>
              <a:t>When we want to use Abstract class, we use “extend” keyword.</a:t>
            </a:r>
          </a:p>
          <a:p>
            <a:r>
              <a:rPr lang="en-US" dirty="0"/>
              <a:t>When we want to use Interface, we use “implement” keyword. </a:t>
            </a:r>
          </a:p>
          <a:p>
            <a:r>
              <a:rPr lang="en-US" dirty="0"/>
              <a:t>Abstract class and interface both are used to achieve abstraction.</a:t>
            </a:r>
          </a:p>
          <a:p>
            <a:r>
              <a:rPr lang="en-US" dirty="0"/>
              <a:t>Both cannot be instantiated, we cannot create an object. </a:t>
            </a:r>
          </a:p>
          <a:p>
            <a:endParaRPr lang="en-US" dirty="0"/>
          </a:p>
        </p:txBody>
      </p:sp>
    </p:spTree>
    <p:extLst>
      <p:ext uri="{BB962C8B-B14F-4D97-AF65-F5344CB8AC3E}">
        <p14:creationId xmlns:p14="http://schemas.microsoft.com/office/powerpoint/2010/main" val="198271506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67CC-EA21-8047-AD1A-CE8AC8AD1749}"/>
              </a:ext>
            </a:extLst>
          </p:cNvPr>
          <p:cNvSpPr>
            <a:spLocks noGrp="1"/>
          </p:cNvSpPr>
          <p:nvPr>
            <p:ph type="title"/>
          </p:nvPr>
        </p:nvSpPr>
        <p:spPr/>
        <p:txBody>
          <a:bodyPr/>
          <a:lstStyle/>
          <a:p>
            <a:r>
              <a:rPr lang="en-US" b="1" dirty="0">
                <a:hlinkClick r:id="rId2" action="ppaction://hlinksldjump"/>
              </a:rPr>
              <a:t>Abstract class in your project </a:t>
            </a:r>
            <a:endParaRPr lang="en-US" dirty="0"/>
          </a:p>
        </p:txBody>
      </p:sp>
      <p:sp>
        <p:nvSpPr>
          <p:cNvPr id="3" name="Content Placeholder 2">
            <a:extLst>
              <a:ext uri="{FF2B5EF4-FFF2-40B4-BE49-F238E27FC236}">
                <a16:creationId xmlns:a16="http://schemas.microsoft.com/office/drawing/2014/main" id="{49FF9C0E-BC02-3F40-A3BE-B25A5567310D}"/>
              </a:ext>
            </a:extLst>
          </p:cNvPr>
          <p:cNvSpPr>
            <a:spLocks noGrp="1"/>
          </p:cNvSpPr>
          <p:nvPr>
            <p:ph idx="1"/>
          </p:nvPr>
        </p:nvSpPr>
        <p:spPr/>
        <p:txBody>
          <a:bodyPr>
            <a:normAutofit fontScale="92500" lnSpcReduction="10000"/>
          </a:bodyPr>
          <a:lstStyle/>
          <a:p>
            <a:r>
              <a:rPr lang="en-US" dirty="0"/>
              <a:t>These concepts are commonly used in framework development. </a:t>
            </a:r>
          </a:p>
          <a:p>
            <a:r>
              <a:rPr lang="en-US" dirty="0"/>
              <a:t>Abstract class is used in defining a common super class while writing Page Object Model layer of the framework. </a:t>
            </a:r>
          </a:p>
          <a:p>
            <a:r>
              <a:rPr lang="en-US" dirty="0"/>
              <a:t>We usually create an abstract class named </a:t>
            </a:r>
            <a:r>
              <a:rPr lang="en-US" dirty="0" err="1"/>
              <a:t>BasePage</a:t>
            </a:r>
            <a:r>
              <a:rPr lang="en-US" dirty="0"/>
              <a:t> to have all common members for every page written in this class </a:t>
            </a:r>
            <a:r>
              <a:rPr lang="en-US" dirty="0" err="1"/>
              <a:t>e.g</a:t>
            </a:r>
            <a:r>
              <a:rPr lang="en-US" dirty="0"/>
              <a:t> </a:t>
            </a:r>
            <a:r>
              <a:rPr lang="en-US" dirty="0" err="1"/>
              <a:t>getPageTitle</a:t>
            </a:r>
            <a:r>
              <a:rPr lang="en-US" dirty="0"/>
              <a:t>(). </a:t>
            </a:r>
          </a:p>
          <a:p>
            <a:r>
              <a:rPr lang="en-US" dirty="0"/>
              <a:t>Then each Page class (</a:t>
            </a:r>
            <a:r>
              <a:rPr lang="en-US" dirty="0" err="1"/>
              <a:t>HomePage</a:t>
            </a:r>
            <a:r>
              <a:rPr lang="en-US" dirty="0"/>
              <a:t>, </a:t>
            </a:r>
            <a:r>
              <a:rPr lang="en-US" dirty="0" err="1"/>
              <a:t>LoginPage</a:t>
            </a:r>
            <a:r>
              <a:rPr lang="en-US" dirty="0"/>
              <a:t>, </a:t>
            </a:r>
            <a:r>
              <a:rPr lang="en-US" dirty="0" err="1"/>
              <a:t>DashboardPage</a:t>
            </a:r>
            <a:r>
              <a:rPr lang="en-US" dirty="0"/>
              <a:t> etc.) inherit from </a:t>
            </a:r>
            <a:r>
              <a:rPr lang="en-US" dirty="0" err="1"/>
              <a:t>BasePage</a:t>
            </a:r>
            <a:r>
              <a:rPr lang="en-US" dirty="0"/>
              <a:t>.</a:t>
            </a:r>
          </a:p>
          <a:p>
            <a:r>
              <a:rPr lang="en-US" dirty="0"/>
              <a:t> Sometimes one may need to change the behavior of methods implemented in </a:t>
            </a:r>
            <a:r>
              <a:rPr lang="en-US" dirty="0" err="1"/>
              <a:t>superclass.So</a:t>
            </a:r>
            <a:r>
              <a:rPr lang="en-US" dirty="0"/>
              <a:t> subclass has freedom to override that method where we use polymorphism. </a:t>
            </a:r>
          </a:p>
          <a:p>
            <a:r>
              <a:rPr lang="en-US" dirty="0"/>
              <a:t>This is how we use Abstract class in real projects. </a:t>
            </a:r>
          </a:p>
          <a:p>
            <a:endParaRPr lang="en-US" dirty="0"/>
          </a:p>
        </p:txBody>
      </p:sp>
    </p:spTree>
    <p:extLst>
      <p:ext uri="{BB962C8B-B14F-4D97-AF65-F5344CB8AC3E}">
        <p14:creationId xmlns:p14="http://schemas.microsoft.com/office/powerpoint/2010/main" val="30646981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331E-3F80-684E-8E44-7869D7B68000}"/>
              </a:ext>
            </a:extLst>
          </p:cNvPr>
          <p:cNvSpPr>
            <a:spLocks noGrp="1"/>
          </p:cNvSpPr>
          <p:nvPr>
            <p:ph type="title"/>
          </p:nvPr>
        </p:nvSpPr>
        <p:spPr/>
        <p:txBody>
          <a:bodyPr/>
          <a:lstStyle/>
          <a:p>
            <a:r>
              <a:rPr lang="en-US" b="1" dirty="0">
                <a:hlinkClick r:id="rId2" action="ppaction://hlinksldjump"/>
              </a:rPr>
              <a:t>Java does not support multiple inheritance? </a:t>
            </a:r>
            <a:endParaRPr lang="en-US" dirty="0"/>
          </a:p>
        </p:txBody>
      </p:sp>
      <p:sp>
        <p:nvSpPr>
          <p:cNvPr id="3" name="Content Placeholder 2">
            <a:extLst>
              <a:ext uri="{FF2B5EF4-FFF2-40B4-BE49-F238E27FC236}">
                <a16:creationId xmlns:a16="http://schemas.microsoft.com/office/drawing/2014/main" id="{A8FC5392-E2D2-CC43-B05D-CF1A96BF0E84}"/>
              </a:ext>
            </a:extLst>
          </p:cNvPr>
          <p:cNvSpPr>
            <a:spLocks noGrp="1"/>
          </p:cNvSpPr>
          <p:nvPr>
            <p:ph idx="1"/>
          </p:nvPr>
        </p:nvSpPr>
        <p:spPr/>
        <p:txBody>
          <a:bodyPr/>
          <a:lstStyle/>
          <a:p>
            <a:r>
              <a:rPr lang="en-US" dirty="0"/>
              <a:t>To reduce the complexity and simplify the language, multiple inheritance is not supported in java.</a:t>
            </a:r>
          </a:p>
          <a:p>
            <a:r>
              <a:rPr lang="en-US" dirty="0"/>
              <a:t>Java does not support "multiple inheritance" (a class can only inherit from one superclass). </a:t>
            </a:r>
          </a:p>
          <a:p>
            <a:r>
              <a:rPr lang="en-US" dirty="0"/>
              <a:t>However, it can be achieved with interfaces, because the class can implement multiple interfaces.</a:t>
            </a:r>
            <a:br>
              <a:rPr lang="en-US" dirty="0"/>
            </a:br>
            <a:endParaRPr lang="en-US" dirty="0"/>
          </a:p>
          <a:p>
            <a:endParaRPr lang="en-US" dirty="0"/>
          </a:p>
          <a:p>
            <a:endParaRPr lang="en-US" dirty="0"/>
          </a:p>
        </p:txBody>
      </p:sp>
    </p:spTree>
    <p:extLst>
      <p:ext uri="{BB962C8B-B14F-4D97-AF65-F5344CB8AC3E}">
        <p14:creationId xmlns:p14="http://schemas.microsoft.com/office/powerpoint/2010/main" val="130449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9C65-EF60-EE44-B3D6-3F623820CB81}"/>
              </a:ext>
            </a:extLst>
          </p:cNvPr>
          <p:cNvSpPr>
            <a:spLocks noGrp="1"/>
          </p:cNvSpPr>
          <p:nvPr>
            <p:ph type="title"/>
          </p:nvPr>
        </p:nvSpPr>
        <p:spPr>
          <a:xfrm>
            <a:off x="838200" y="365126"/>
            <a:ext cx="10467109" cy="698903"/>
          </a:xfrm>
        </p:spPr>
        <p:txBody>
          <a:bodyPr/>
          <a:lstStyle/>
          <a:p>
            <a:r>
              <a:rPr lang="en-US" dirty="0">
                <a:highlight>
                  <a:srgbClr val="FFFF00"/>
                </a:highlight>
                <a:hlinkClick r:id="" action="ppaction://hlinkshowjump?jump=firstslide"/>
              </a:rPr>
              <a:t>Tell Me About Questions</a:t>
            </a:r>
            <a:endParaRPr lang="en-US" dirty="0">
              <a:highlight>
                <a:srgbClr val="FFFF00"/>
              </a:highlight>
            </a:endParaRPr>
          </a:p>
        </p:txBody>
      </p:sp>
      <p:sp>
        <p:nvSpPr>
          <p:cNvPr id="3" name="Content Placeholder 2">
            <a:extLst>
              <a:ext uri="{FF2B5EF4-FFF2-40B4-BE49-F238E27FC236}">
                <a16:creationId xmlns:a16="http://schemas.microsoft.com/office/drawing/2014/main" id="{67AA574E-FDF3-F44F-A401-DFB10608FBC4}"/>
              </a:ext>
            </a:extLst>
          </p:cNvPr>
          <p:cNvSpPr>
            <a:spLocks noGrp="1"/>
          </p:cNvSpPr>
          <p:nvPr>
            <p:ph idx="1"/>
          </p:nvPr>
        </p:nvSpPr>
        <p:spPr>
          <a:xfrm>
            <a:off x="515389" y="1413162"/>
            <a:ext cx="11355186" cy="5289573"/>
          </a:xfrm>
        </p:spPr>
        <p:txBody>
          <a:bodyPr/>
          <a:lstStyle/>
          <a:p>
            <a:pPr marL="0" indent="0">
              <a:buNone/>
            </a:pPr>
            <a:r>
              <a:rPr lang="en-US" dirty="0">
                <a:hlinkClick r:id="rId3" action="ppaction://hlinksldjump"/>
              </a:rPr>
              <a:t>12. Tell me about yourself</a:t>
            </a:r>
            <a:endParaRPr lang="en-US" dirty="0"/>
          </a:p>
          <a:p>
            <a:pPr marL="0" indent="0">
              <a:buNone/>
            </a:pPr>
            <a:r>
              <a:rPr lang="en-US" dirty="0">
                <a:hlinkClick r:id="rId4" action="ppaction://hlinksldjump"/>
              </a:rPr>
              <a:t>12. Tell me about your Project</a:t>
            </a:r>
            <a:endParaRPr lang="en-US" dirty="0"/>
          </a:p>
          <a:p>
            <a:pPr marL="0" indent="0">
              <a:buNone/>
            </a:pPr>
            <a:r>
              <a:rPr lang="en-US" dirty="0">
                <a:hlinkClick r:id="rId5" action="ppaction://hlinksldjump"/>
              </a:rPr>
              <a:t>13. Daily Activities</a:t>
            </a:r>
            <a:endParaRPr lang="en-US" dirty="0"/>
          </a:p>
          <a:p>
            <a:pPr marL="0" indent="0">
              <a:buNone/>
            </a:pPr>
            <a:r>
              <a:rPr lang="en-US" dirty="0">
                <a:hlinkClick r:id="rId6" action="ppaction://hlinksldjump"/>
              </a:rPr>
              <a:t>14. Role</a:t>
            </a:r>
            <a:endParaRPr lang="en-US" dirty="0"/>
          </a:p>
          <a:p>
            <a:pPr marL="0" indent="0">
              <a:buNone/>
            </a:pPr>
            <a:r>
              <a:rPr lang="en-US" dirty="0">
                <a:hlinkClick r:id="rId7" action="ppaction://hlinksldjump"/>
              </a:rPr>
              <a:t>15. Framework</a:t>
            </a:r>
            <a:endParaRPr lang="en-US" dirty="0"/>
          </a:p>
          <a:p>
            <a:pPr marL="0" indent="0">
              <a:buNone/>
            </a:pPr>
            <a:r>
              <a:rPr lang="en-US" dirty="0">
                <a:hlinkClick r:id="rId8" action="ppaction://hlinksldjump"/>
              </a:rPr>
              <a:t>16. Team Structure</a:t>
            </a:r>
            <a:endParaRPr lang="en-US" dirty="0"/>
          </a:p>
          <a:p>
            <a:pPr marL="0" indent="0">
              <a:buNone/>
            </a:pPr>
            <a:r>
              <a:rPr lang="en-US" dirty="0">
                <a:hlinkClick r:id="rId9" action="ppaction://hlinksldjump"/>
              </a:rPr>
              <a:t>17. Main Responsibility as an SDET?</a:t>
            </a:r>
            <a:endParaRPr lang="en-US" dirty="0"/>
          </a:p>
          <a:p>
            <a:pPr marL="0" indent="0">
              <a:buNone/>
            </a:pPr>
            <a:r>
              <a:rPr lang="en-US" dirty="0">
                <a:hlinkClick r:id="rId10" action="ppaction://hlinksldjump"/>
              </a:rPr>
              <a:t>18. Agile experience in your project?</a:t>
            </a:r>
            <a:endParaRPr lang="en-US" dirty="0"/>
          </a:p>
          <a:p>
            <a:pPr marL="0" indent="0">
              <a:buNone/>
            </a:pPr>
            <a:r>
              <a:rPr lang="en-US" dirty="0">
                <a:hlinkClick r:id="rId11" action="ppaction://hlinksldjump"/>
              </a:rPr>
              <a:t>265. Challenge you faced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550317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2FCB-785C-714F-8FF2-0ADF416E4468}"/>
              </a:ext>
            </a:extLst>
          </p:cNvPr>
          <p:cNvSpPr>
            <a:spLocks noGrp="1"/>
          </p:cNvSpPr>
          <p:nvPr>
            <p:ph type="title"/>
          </p:nvPr>
        </p:nvSpPr>
        <p:spPr>
          <a:xfrm>
            <a:off x="880621" y="365125"/>
            <a:ext cx="10515600" cy="1325563"/>
          </a:xfrm>
        </p:spPr>
        <p:txBody>
          <a:bodyPr/>
          <a:lstStyle/>
          <a:p>
            <a:r>
              <a:rPr lang="en-US" dirty="0">
                <a:hlinkClick r:id="rId2" action="ppaction://hlinksldjump"/>
              </a:rPr>
              <a:t>Daily Activities</a:t>
            </a:r>
            <a:endParaRPr lang="en-US" dirty="0"/>
          </a:p>
        </p:txBody>
      </p:sp>
      <p:sp>
        <p:nvSpPr>
          <p:cNvPr id="3" name="Content Placeholder 2">
            <a:extLst>
              <a:ext uri="{FF2B5EF4-FFF2-40B4-BE49-F238E27FC236}">
                <a16:creationId xmlns:a16="http://schemas.microsoft.com/office/drawing/2014/main" id="{37595792-AD10-1D49-9C55-F6ACBC427677}"/>
              </a:ext>
            </a:extLst>
          </p:cNvPr>
          <p:cNvSpPr>
            <a:spLocks noGrp="1"/>
          </p:cNvSpPr>
          <p:nvPr>
            <p:ph idx="1"/>
          </p:nvPr>
        </p:nvSpPr>
        <p:spPr/>
        <p:txBody>
          <a:bodyPr>
            <a:normAutofit/>
          </a:bodyPr>
          <a:lstStyle/>
          <a:p>
            <a:r>
              <a:rPr lang="en-US" sz="1700" dirty="0"/>
              <a:t>My daily activities at work, I go to work early in the morning and check result report of Smoke Test to make sure that environment is up and running and the application is stable or not for the day. </a:t>
            </a:r>
          </a:p>
          <a:p>
            <a:r>
              <a:rPr lang="en-US" sz="1700" dirty="0"/>
              <a:t>If something goes wrong, I will send out an email to my team so they can take care of it asap before everyone comes to work, to reach maximum productivity. </a:t>
            </a:r>
          </a:p>
          <a:p>
            <a:r>
              <a:rPr lang="en-US" sz="1700" dirty="0"/>
              <a:t>And then I check my email if there are any important tasks or notices, also check my schedule if there are any meetings for the day and also check Jira to review what needs to be done that day in which priority. </a:t>
            </a:r>
          </a:p>
          <a:p>
            <a:r>
              <a:rPr lang="en-US" sz="1700" dirty="0"/>
              <a:t>Then I go to attend daily standup meeting at 9:00 am. with my scrum team to talk about what we did yesterday, what we will do today and are there any impediments in my way. This meeting is simply to synchronize our team and it takes about 15 minutes.</a:t>
            </a:r>
          </a:p>
          <a:p>
            <a:r>
              <a:rPr lang="en-US" sz="1700" dirty="0"/>
              <a:t>After that, I go back to my desk and start automating test cases from regression suits. And also, I automate test cases from sprint backlog after doing manually if it is passed.</a:t>
            </a:r>
          </a:p>
          <a:p>
            <a:r>
              <a:rPr lang="en-US" sz="1700" dirty="0"/>
              <a:t>That is pretty much about my daily activities at work.</a:t>
            </a:r>
          </a:p>
          <a:p>
            <a:endParaRPr lang="en-US" sz="1700" dirty="0"/>
          </a:p>
        </p:txBody>
      </p:sp>
    </p:spTree>
    <p:extLst>
      <p:ext uri="{BB962C8B-B14F-4D97-AF65-F5344CB8AC3E}">
        <p14:creationId xmlns:p14="http://schemas.microsoft.com/office/powerpoint/2010/main" val="364326461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3ED3-E3CF-0B4D-824B-D2488FDF1D38}"/>
              </a:ext>
            </a:extLst>
          </p:cNvPr>
          <p:cNvSpPr>
            <a:spLocks noGrp="1"/>
          </p:cNvSpPr>
          <p:nvPr>
            <p:ph type="title"/>
          </p:nvPr>
        </p:nvSpPr>
        <p:spPr/>
        <p:txBody>
          <a:bodyPr>
            <a:normAutofit/>
          </a:bodyPr>
          <a:lstStyle/>
          <a:p>
            <a:r>
              <a:rPr lang="en-US" b="1" dirty="0">
                <a:hlinkClick r:id="rId2" action="ppaction://hlinksldjump"/>
              </a:rPr>
              <a:t>“IS-A” vs “HAS- A” relationship? </a:t>
            </a:r>
            <a:endParaRPr lang="en-US" dirty="0"/>
          </a:p>
        </p:txBody>
      </p:sp>
      <p:sp>
        <p:nvSpPr>
          <p:cNvPr id="3" name="Content Placeholder 2">
            <a:extLst>
              <a:ext uri="{FF2B5EF4-FFF2-40B4-BE49-F238E27FC236}">
                <a16:creationId xmlns:a16="http://schemas.microsoft.com/office/drawing/2014/main" id="{AF2C90DD-3549-014E-AFE1-BBA038C96348}"/>
              </a:ext>
            </a:extLst>
          </p:cNvPr>
          <p:cNvSpPr>
            <a:spLocks noGrp="1"/>
          </p:cNvSpPr>
          <p:nvPr>
            <p:ph idx="1"/>
          </p:nvPr>
        </p:nvSpPr>
        <p:spPr>
          <a:xfrm>
            <a:off x="838200" y="1681389"/>
            <a:ext cx="10515600" cy="4316640"/>
          </a:xfrm>
        </p:spPr>
        <p:txBody>
          <a:bodyPr>
            <a:normAutofit/>
          </a:bodyPr>
          <a:lstStyle/>
          <a:p>
            <a:r>
              <a:rPr lang="en-US" b="1" dirty="0"/>
              <a:t>Is-A Relationship in Java : </a:t>
            </a:r>
            <a:r>
              <a:rPr lang="en-US" dirty="0"/>
              <a:t>In Java, an Is-A relationship depends on inheritance. Further inheritance is of two types, class inheritance and interface inheritance. It is used for code reusability in Java. For example, a Potato is a vegetable, a bus is a vehicle. </a:t>
            </a:r>
          </a:p>
          <a:p>
            <a:r>
              <a:rPr lang="en-US" b="1" dirty="0"/>
              <a:t>Has-A Relationship in Java: </a:t>
            </a:r>
            <a:r>
              <a:rPr lang="en-US" dirty="0"/>
              <a:t>In Java, a Has-A relationship is also known as composition. It is also used for code reusability in Java. In Java, a Has-A relationship simply means that an instance of one class has a reference to an instance of another class or an other instance of the same class. For example, a car has an engine, a dog has a tail and so on. </a:t>
            </a:r>
          </a:p>
          <a:p>
            <a:endParaRPr lang="en-US" dirty="0"/>
          </a:p>
        </p:txBody>
      </p:sp>
    </p:spTree>
    <p:extLst>
      <p:ext uri="{BB962C8B-B14F-4D97-AF65-F5344CB8AC3E}">
        <p14:creationId xmlns:p14="http://schemas.microsoft.com/office/powerpoint/2010/main" val="46455206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AC8A-2AEA-7B42-91C3-824DD42B40A3}"/>
              </a:ext>
            </a:extLst>
          </p:cNvPr>
          <p:cNvSpPr>
            <a:spLocks noGrp="1"/>
          </p:cNvSpPr>
          <p:nvPr>
            <p:ph type="title"/>
          </p:nvPr>
        </p:nvSpPr>
        <p:spPr/>
        <p:txBody>
          <a:bodyPr/>
          <a:lstStyle/>
          <a:p>
            <a:r>
              <a:rPr lang="en-US" b="1" dirty="0">
                <a:hlinkClick r:id="rId2" action="ppaction://hlinksldjump"/>
              </a:rPr>
              <a:t>overloading vs overriding </a:t>
            </a:r>
            <a:endParaRPr lang="en-US" dirty="0"/>
          </a:p>
        </p:txBody>
      </p:sp>
      <p:sp>
        <p:nvSpPr>
          <p:cNvPr id="3" name="Content Placeholder 2">
            <a:extLst>
              <a:ext uri="{FF2B5EF4-FFF2-40B4-BE49-F238E27FC236}">
                <a16:creationId xmlns:a16="http://schemas.microsoft.com/office/drawing/2014/main" id="{0EAAF2D3-C92A-5C45-9CB5-92E55CA1348F}"/>
              </a:ext>
            </a:extLst>
          </p:cNvPr>
          <p:cNvSpPr>
            <a:spLocks noGrp="1"/>
          </p:cNvSpPr>
          <p:nvPr>
            <p:ph idx="1"/>
          </p:nvPr>
        </p:nvSpPr>
        <p:spPr/>
        <p:txBody>
          <a:bodyPr>
            <a:normAutofit fontScale="92500" lnSpcReduction="20000"/>
          </a:bodyPr>
          <a:lstStyle/>
          <a:p>
            <a:r>
              <a:rPr lang="en-US" dirty="0"/>
              <a:t>First and most important difference between overloading and overriding is that, </a:t>
            </a:r>
          </a:p>
          <a:p>
            <a:r>
              <a:rPr lang="en-US" dirty="0"/>
              <a:t>in case of overloading, method name must be the same but the parameters must be different; in case of overriding, method name and parameters must be same. </a:t>
            </a:r>
          </a:p>
          <a:p>
            <a:r>
              <a:rPr lang="en-US" dirty="0"/>
              <a:t>Second major difference between method overloading and overriding is that;</a:t>
            </a:r>
          </a:p>
          <a:p>
            <a:r>
              <a:rPr lang="en-US" dirty="0"/>
              <a:t>We can overload method in the same class but method overriding occurs in two classes that have inheritance relationship. </a:t>
            </a:r>
          </a:p>
          <a:p>
            <a:r>
              <a:rPr lang="en-US" dirty="0"/>
              <a:t>We can not override static, final and private method in Java but we can overload static, final and private method in Java.</a:t>
            </a:r>
          </a:p>
          <a:p>
            <a:r>
              <a:rPr lang="en-US" dirty="0"/>
              <a:t>In method overloading, return type can be same or different. In method overriding, return type must be same or covariant type. </a:t>
            </a:r>
          </a:p>
          <a:p>
            <a:endParaRPr lang="en-US" dirty="0"/>
          </a:p>
        </p:txBody>
      </p:sp>
    </p:spTree>
    <p:extLst>
      <p:ext uri="{BB962C8B-B14F-4D97-AF65-F5344CB8AC3E}">
        <p14:creationId xmlns:p14="http://schemas.microsoft.com/office/powerpoint/2010/main" val="197103363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F861-FA1C-1B4E-B774-7C64EE1D6D17}"/>
              </a:ext>
            </a:extLst>
          </p:cNvPr>
          <p:cNvSpPr>
            <a:spLocks noGrp="1"/>
          </p:cNvSpPr>
          <p:nvPr>
            <p:ph type="title"/>
          </p:nvPr>
        </p:nvSpPr>
        <p:spPr/>
        <p:txBody>
          <a:bodyPr/>
          <a:lstStyle/>
          <a:p>
            <a:r>
              <a:rPr lang="en-US" b="1" dirty="0">
                <a:hlinkClick r:id="rId2" action="ppaction://hlinksldjump"/>
              </a:rPr>
              <a:t>static binding vs dynamic/runtime binding </a:t>
            </a:r>
            <a:endParaRPr lang="en-US" dirty="0"/>
          </a:p>
        </p:txBody>
      </p:sp>
      <p:sp>
        <p:nvSpPr>
          <p:cNvPr id="3" name="Content Placeholder 2">
            <a:extLst>
              <a:ext uri="{FF2B5EF4-FFF2-40B4-BE49-F238E27FC236}">
                <a16:creationId xmlns:a16="http://schemas.microsoft.com/office/drawing/2014/main" id="{D2C7317A-D68D-634D-A8FE-C40CD213681D}"/>
              </a:ext>
            </a:extLst>
          </p:cNvPr>
          <p:cNvSpPr>
            <a:spLocks noGrp="1"/>
          </p:cNvSpPr>
          <p:nvPr>
            <p:ph idx="1"/>
          </p:nvPr>
        </p:nvSpPr>
        <p:spPr/>
        <p:txBody>
          <a:bodyPr/>
          <a:lstStyle/>
          <a:p>
            <a:r>
              <a:rPr lang="en-US" dirty="0"/>
              <a:t>Static binding is overloading</a:t>
            </a:r>
          </a:p>
          <a:p>
            <a:r>
              <a:rPr lang="en-US" dirty="0"/>
              <a:t>Dynamic binding is method overriding </a:t>
            </a:r>
          </a:p>
          <a:p>
            <a:endParaRPr lang="en-US" dirty="0"/>
          </a:p>
        </p:txBody>
      </p:sp>
    </p:spTree>
    <p:extLst>
      <p:ext uri="{BB962C8B-B14F-4D97-AF65-F5344CB8AC3E}">
        <p14:creationId xmlns:p14="http://schemas.microsoft.com/office/powerpoint/2010/main" val="101352703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3889-0894-2248-A3A4-5486BBD563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7590FA-9F58-9B49-836E-02E939646944}"/>
              </a:ext>
            </a:extLst>
          </p:cNvPr>
          <p:cNvSpPr>
            <a:spLocks noGrp="1"/>
          </p:cNvSpPr>
          <p:nvPr>
            <p:ph idx="1"/>
          </p:nvPr>
        </p:nvSpPr>
        <p:spPr/>
        <p:txBody>
          <a:bodyPr/>
          <a:lstStyle/>
          <a:p>
            <a:r>
              <a:rPr lang="en-US" dirty="0"/>
              <a:t>Testing</a:t>
            </a:r>
          </a:p>
        </p:txBody>
      </p:sp>
    </p:spTree>
    <p:extLst>
      <p:ext uri="{BB962C8B-B14F-4D97-AF65-F5344CB8AC3E}">
        <p14:creationId xmlns:p14="http://schemas.microsoft.com/office/powerpoint/2010/main" val="33832994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0A99-5FAD-8746-B657-E66DCB767EEF}"/>
              </a:ext>
            </a:extLst>
          </p:cNvPr>
          <p:cNvSpPr>
            <a:spLocks noGrp="1"/>
          </p:cNvSpPr>
          <p:nvPr>
            <p:ph type="title"/>
          </p:nvPr>
        </p:nvSpPr>
        <p:spPr/>
        <p:txBody>
          <a:bodyPr/>
          <a:lstStyle/>
          <a:p>
            <a:r>
              <a:rPr lang="en-US" b="1" dirty="0">
                <a:hlinkClick r:id="rId2" action="ppaction://hlinksldjump"/>
              </a:rPr>
              <a:t>Software Testing? </a:t>
            </a:r>
            <a:endParaRPr lang="en-US" dirty="0"/>
          </a:p>
        </p:txBody>
      </p:sp>
      <p:sp>
        <p:nvSpPr>
          <p:cNvPr id="3" name="Content Placeholder 2">
            <a:extLst>
              <a:ext uri="{FF2B5EF4-FFF2-40B4-BE49-F238E27FC236}">
                <a16:creationId xmlns:a16="http://schemas.microsoft.com/office/drawing/2014/main" id="{7B57AF08-BF7B-F645-9B58-F3680697E41E}"/>
              </a:ext>
            </a:extLst>
          </p:cNvPr>
          <p:cNvSpPr>
            <a:spLocks noGrp="1"/>
          </p:cNvSpPr>
          <p:nvPr>
            <p:ph idx="1"/>
          </p:nvPr>
        </p:nvSpPr>
        <p:spPr/>
        <p:txBody>
          <a:bodyPr/>
          <a:lstStyle/>
          <a:p>
            <a:r>
              <a:rPr lang="en-US" dirty="0"/>
              <a:t>Process of executing a program or application with the intent of find software bugs using functional and automation tools</a:t>
            </a:r>
          </a:p>
          <a:p>
            <a:r>
              <a:rPr lang="en-US" dirty="0"/>
              <a:t>Process of validating/verifying a software program/application </a:t>
            </a:r>
          </a:p>
          <a:p>
            <a:endParaRPr lang="en-US" dirty="0"/>
          </a:p>
        </p:txBody>
      </p:sp>
    </p:spTree>
    <p:extLst>
      <p:ext uri="{BB962C8B-B14F-4D97-AF65-F5344CB8AC3E}">
        <p14:creationId xmlns:p14="http://schemas.microsoft.com/office/powerpoint/2010/main" val="287055924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CD57-A836-0749-9319-37FE7FC7BED4}"/>
              </a:ext>
            </a:extLst>
          </p:cNvPr>
          <p:cNvSpPr>
            <a:spLocks noGrp="1"/>
          </p:cNvSpPr>
          <p:nvPr>
            <p:ph type="title"/>
          </p:nvPr>
        </p:nvSpPr>
        <p:spPr/>
        <p:txBody>
          <a:bodyPr>
            <a:normAutofit/>
          </a:bodyPr>
          <a:lstStyle/>
          <a:p>
            <a:r>
              <a:rPr lang="en-US" b="1" dirty="0">
                <a:hlinkClick r:id="rId2" action="ppaction://hlinksldjump"/>
              </a:rPr>
              <a:t>Why we test?</a:t>
            </a:r>
            <a:endParaRPr lang="en-US" dirty="0"/>
          </a:p>
        </p:txBody>
      </p:sp>
      <p:sp>
        <p:nvSpPr>
          <p:cNvPr id="3" name="Content Placeholder 2">
            <a:extLst>
              <a:ext uri="{FF2B5EF4-FFF2-40B4-BE49-F238E27FC236}">
                <a16:creationId xmlns:a16="http://schemas.microsoft.com/office/drawing/2014/main" id="{41E2930C-3085-4A43-ACF2-9DC6E33C3D61}"/>
              </a:ext>
            </a:extLst>
          </p:cNvPr>
          <p:cNvSpPr>
            <a:spLocks noGrp="1"/>
          </p:cNvSpPr>
          <p:nvPr>
            <p:ph idx="1"/>
          </p:nvPr>
        </p:nvSpPr>
        <p:spPr/>
        <p:txBody>
          <a:bodyPr/>
          <a:lstStyle/>
          <a:p>
            <a:r>
              <a:rPr lang="en-US" dirty="0"/>
              <a:t>To build bug free application.</a:t>
            </a:r>
          </a:p>
          <a:p>
            <a:r>
              <a:rPr lang="en-US" dirty="0"/>
              <a:t>To satisfied end user and client.</a:t>
            </a:r>
          </a:p>
          <a:p>
            <a:r>
              <a:rPr lang="en-US" dirty="0"/>
              <a:t>To build great product to generate more revenue. </a:t>
            </a:r>
          </a:p>
          <a:p>
            <a:endParaRPr lang="en-US" dirty="0"/>
          </a:p>
        </p:txBody>
      </p:sp>
    </p:spTree>
    <p:extLst>
      <p:ext uri="{BB962C8B-B14F-4D97-AF65-F5344CB8AC3E}">
        <p14:creationId xmlns:p14="http://schemas.microsoft.com/office/powerpoint/2010/main" val="263103040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40D6-CE6D-A949-B975-E6D4CA11C897}"/>
              </a:ext>
            </a:extLst>
          </p:cNvPr>
          <p:cNvSpPr>
            <a:spLocks noGrp="1"/>
          </p:cNvSpPr>
          <p:nvPr>
            <p:ph type="title"/>
          </p:nvPr>
        </p:nvSpPr>
        <p:spPr/>
        <p:txBody>
          <a:bodyPr>
            <a:normAutofit/>
          </a:bodyPr>
          <a:lstStyle/>
          <a:p>
            <a:r>
              <a:rPr lang="en-US" dirty="0">
                <a:hlinkClick r:id="rId2" action="ppaction://hlinksldjump"/>
              </a:rPr>
              <a:t>Is 100% testing possible?</a:t>
            </a:r>
            <a:endParaRPr lang="en-US" dirty="0"/>
          </a:p>
        </p:txBody>
      </p:sp>
      <p:sp>
        <p:nvSpPr>
          <p:cNvPr id="3" name="Content Placeholder 2">
            <a:extLst>
              <a:ext uri="{FF2B5EF4-FFF2-40B4-BE49-F238E27FC236}">
                <a16:creationId xmlns:a16="http://schemas.microsoft.com/office/drawing/2014/main" id="{20B75DF1-568E-5245-8A2E-8008FD595D1E}"/>
              </a:ext>
            </a:extLst>
          </p:cNvPr>
          <p:cNvSpPr>
            <a:spLocks noGrp="1"/>
          </p:cNvSpPr>
          <p:nvPr>
            <p:ph idx="1"/>
          </p:nvPr>
        </p:nvSpPr>
        <p:spPr/>
        <p:txBody>
          <a:bodyPr/>
          <a:lstStyle/>
          <a:p>
            <a:r>
              <a:rPr lang="en-US" dirty="0"/>
              <a:t>We can’t test the application 100% since there are unlimited scenarios that we can’t even imagine. </a:t>
            </a:r>
          </a:p>
          <a:p>
            <a:r>
              <a:rPr lang="en-US" dirty="0"/>
              <a:t>Software testing is risk based activity based on priority of the functionality we can test as much as much as possible. </a:t>
            </a:r>
          </a:p>
          <a:p>
            <a:r>
              <a:rPr lang="en-US" dirty="0"/>
              <a:t>Even though 100% testing is not possible but I believe 100% customer satisfaction is certainly possible. </a:t>
            </a:r>
          </a:p>
          <a:p>
            <a:endParaRPr lang="en-US" dirty="0"/>
          </a:p>
        </p:txBody>
      </p:sp>
    </p:spTree>
    <p:extLst>
      <p:ext uri="{BB962C8B-B14F-4D97-AF65-F5344CB8AC3E}">
        <p14:creationId xmlns:p14="http://schemas.microsoft.com/office/powerpoint/2010/main" val="340383722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925D-59D0-B840-8391-4C81E36956AF}"/>
              </a:ext>
            </a:extLst>
          </p:cNvPr>
          <p:cNvSpPr>
            <a:spLocks noGrp="1"/>
          </p:cNvSpPr>
          <p:nvPr>
            <p:ph type="title"/>
          </p:nvPr>
        </p:nvSpPr>
        <p:spPr/>
        <p:txBody>
          <a:bodyPr/>
          <a:lstStyle/>
          <a:p>
            <a:r>
              <a:rPr lang="en-US" b="1" dirty="0">
                <a:hlinkClick r:id="rId2" action="ppaction://hlinksldjump"/>
              </a:rPr>
              <a:t>Test Plan? </a:t>
            </a:r>
            <a:endParaRPr lang="en-US" dirty="0"/>
          </a:p>
        </p:txBody>
      </p:sp>
      <p:sp>
        <p:nvSpPr>
          <p:cNvPr id="3" name="Content Placeholder 2">
            <a:extLst>
              <a:ext uri="{FF2B5EF4-FFF2-40B4-BE49-F238E27FC236}">
                <a16:creationId xmlns:a16="http://schemas.microsoft.com/office/drawing/2014/main" id="{081AA86D-C5DB-3C42-AF12-90C945EF8871}"/>
              </a:ext>
            </a:extLst>
          </p:cNvPr>
          <p:cNvSpPr>
            <a:spLocks noGrp="1"/>
          </p:cNvSpPr>
          <p:nvPr>
            <p:ph idx="1"/>
          </p:nvPr>
        </p:nvSpPr>
        <p:spPr/>
        <p:txBody>
          <a:bodyPr>
            <a:normAutofit/>
          </a:bodyPr>
          <a:lstStyle/>
          <a:p>
            <a:r>
              <a:rPr lang="en-US" dirty="0"/>
              <a:t>Test plan is a word document that described the testing scope </a:t>
            </a:r>
          </a:p>
          <a:p>
            <a:r>
              <a:rPr lang="en-US" dirty="0"/>
              <a:t>-High level test cycle </a:t>
            </a:r>
          </a:p>
          <a:p>
            <a:r>
              <a:rPr lang="en-US" dirty="0"/>
              <a:t>-Defect life cycle </a:t>
            </a:r>
          </a:p>
          <a:p>
            <a:r>
              <a:rPr lang="en-US" dirty="0"/>
              <a:t>-Entrance Criteria (defines what all need to start the testing) </a:t>
            </a:r>
          </a:p>
          <a:p>
            <a:r>
              <a:rPr lang="en-US" dirty="0"/>
              <a:t>-Exit Criteria (defines what the testing is finished) </a:t>
            </a:r>
          </a:p>
          <a:p>
            <a:r>
              <a:rPr lang="en-US" dirty="0"/>
              <a:t>If you don’t know where to start and where to finish then your goals are not clear. </a:t>
            </a:r>
          </a:p>
          <a:p>
            <a:endParaRPr lang="en-US" dirty="0"/>
          </a:p>
        </p:txBody>
      </p:sp>
    </p:spTree>
    <p:extLst>
      <p:ext uri="{BB962C8B-B14F-4D97-AF65-F5344CB8AC3E}">
        <p14:creationId xmlns:p14="http://schemas.microsoft.com/office/powerpoint/2010/main" val="408216397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DDA7-9BD3-284A-A0AB-C3C63C1ED6EB}"/>
              </a:ext>
            </a:extLst>
          </p:cNvPr>
          <p:cNvSpPr>
            <a:spLocks noGrp="1"/>
          </p:cNvSpPr>
          <p:nvPr>
            <p:ph type="title"/>
          </p:nvPr>
        </p:nvSpPr>
        <p:spPr/>
        <p:txBody>
          <a:bodyPr>
            <a:normAutofit/>
          </a:bodyPr>
          <a:lstStyle/>
          <a:p>
            <a:r>
              <a:rPr lang="en-US" b="1" dirty="0">
                <a:hlinkClick r:id="rId2" action="ppaction://hlinksldjump"/>
              </a:rPr>
              <a:t>Test Case?</a:t>
            </a:r>
            <a:endParaRPr lang="en-US" dirty="0"/>
          </a:p>
        </p:txBody>
      </p:sp>
      <p:sp>
        <p:nvSpPr>
          <p:cNvPr id="3" name="Content Placeholder 2">
            <a:extLst>
              <a:ext uri="{FF2B5EF4-FFF2-40B4-BE49-F238E27FC236}">
                <a16:creationId xmlns:a16="http://schemas.microsoft.com/office/drawing/2014/main" id="{1097D3DA-F323-A64A-93BD-D0C469919A17}"/>
              </a:ext>
            </a:extLst>
          </p:cNvPr>
          <p:cNvSpPr>
            <a:spLocks noGrp="1"/>
          </p:cNvSpPr>
          <p:nvPr>
            <p:ph idx="1"/>
          </p:nvPr>
        </p:nvSpPr>
        <p:spPr/>
        <p:txBody>
          <a:bodyPr/>
          <a:lstStyle/>
          <a:p>
            <a:r>
              <a:rPr lang="en-US" dirty="0"/>
              <a:t>Test case describes the functionality and test steps.</a:t>
            </a:r>
            <a:br>
              <a:rPr lang="en-US" dirty="0"/>
            </a:br>
            <a:r>
              <a:rPr lang="en-US" dirty="0"/>
              <a:t>-Test Case ID</a:t>
            </a:r>
            <a:br>
              <a:rPr lang="en-US" dirty="0"/>
            </a:br>
            <a:r>
              <a:rPr lang="en-US" dirty="0"/>
              <a:t>-Step number</a:t>
            </a:r>
            <a:br>
              <a:rPr lang="en-US" dirty="0"/>
            </a:br>
            <a:r>
              <a:rPr lang="en-US" dirty="0"/>
              <a:t>-Description of the functionality</a:t>
            </a:r>
            <a:br>
              <a:rPr lang="en-US" dirty="0"/>
            </a:br>
            <a:r>
              <a:rPr lang="en-US" dirty="0"/>
              <a:t>-Expected result</a:t>
            </a:r>
            <a:br>
              <a:rPr lang="en-US" dirty="0"/>
            </a:br>
            <a:r>
              <a:rPr lang="en-US" dirty="0"/>
              <a:t>-Actual Result </a:t>
            </a:r>
          </a:p>
          <a:p>
            <a:endParaRPr lang="en-US" dirty="0"/>
          </a:p>
        </p:txBody>
      </p:sp>
    </p:spTree>
    <p:extLst>
      <p:ext uri="{BB962C8B-B14F-4D97-AF65-F5344CB8AC3E}">
        <p14:creationId xmlns:p14="http://schemas.microsoft.com/office/powerpoint/2010/main" val="164780653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6364-A637-7240-AC4A-DED7AF5F80E4}"/>
              </a:ext>
            </a:extLst>
          </p:cNvPr>
          <p:cNvSpPr>
            <a:spLocks noGrp="1"/>
          </p:cNvSpPr>
          <p:nvPr>
            <p:ph type="title"/>
          </p:nvPr>
        </p:nvSpPr>
        <p:spPr/>
        <p:txBody>
          <a:bodyPr>
            <a:normAutofit/>
          </a:bodyPr>
          <a:lstStyle/>
          <a:p>
            <a:r>
              <a:rPr lang="en-US" b="1" dirty="0">
                <a:hlinkClick r:id="rId2" action="ppaction://hlinksldjump"/>
              </a:rPr>
              <a:t>When the testing starts?</a:t>
            </a:r>
            <a:endParaRPr lang="en-US" dirty="0"/>
          </a:p>
        </p:txBody>
      </p:sp>
      <p:sp>
        <p:nvSpPr>
          <p:cNvPr id="3" name="Content Placeholder 2">
            <a:extLst>
              <a:ext uri="{FF2B5EF4-FFF2-40B4-BE49-F238E27FC236}">
                <a16:creationId xmlns:a16="http://schemas.microsoft.com/office/drawing/2014/main" id="{8C07C6E4-5BB0-E14E-AC1D-46092387B45E}"/>
              </a:ext>
            </a:extLst>
          </p:cNvPr>
          <p:cNvSpPr>
            <a:spLocks noGrp="1"/>
          </p:cNvSpPr>
          <p:nvPr>
            <p:ph idx="1"/>
          </p:nvPr>
        </p:nvSpPr>
        <p:spPr/>
        <p:txBody>
          <a:bodyPr/>
          <a:lstStyle/>
          <a:p>
            <a:r>
              <a:rPr lang="en-US" dirty="0"/>
              <a:t>Testing starts from testing the requirements (not after the coding phase which seems like the most likely answer.)</a:t>
            </a:r>
          </a:p>
          <a:p>
            <a:r>
              <a:rPr lang="en-US" dirty="0"/>
              <a:t>We have to make sure the requirement is correct in first place.</a:t>
            </a:r>
          </a:p>
          <a:p>
            <a:r>
              <a:rPr lang="en-US" dirty="0"/>
              <a:t>With the wrong requirement it is impossible to build bug free application. </a:t>
            </a:r>
          </a:p>
          <a:p>
            <a:endParaRPr lang="en-US" dirty="0"/>
          </a:p>
        </p:txBody>
      </p:sp>
    </p:spTree>
    <p:extLst>
      <p:ext uri="{BB962C8B-B14F-4D97-AF65-F5344CB8AC3E}">
        <p14:creationId xmlns:p14="http://schemas.microsoft.com/office/powerpoint/2010/main" val="1796677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1BE9-0415-AA4F-83D5-88353462A97E}"/>
              </a:ext>
            </a:extLst>
          </p:cNvPr>
          <p:cNvSpPr>
            <a:spLocks noGrp="1"/>
          </p:cNvSpPr>
          <p:nvPr>
            <p:ph type="title"/>
          </p:nvPr>
        </p:nvSpPr>
        <p:spPr/>
        <p:txBody>
          <a:bodyPr/>
          <a:lstStyle/>
          <a:p>
            <a:r>
              <a:rPr lang="en-US" dirty="0">
                <a:hlinkClick r:id="rId2" action="ppaction://hlinksldjump"/>
              </a:rPr>
              <a:t>Role</a:t>
            </a:r>
            <a:endParaRPr lang="en-US" dirty="0"/>
          </a:p>
        </p:txBody>
      </p:sp>
      <p:sp>
        <p:nvSpPr>
          <p:cNvPr id="3" name="Content Placeholder 2">
            <a:extLst>
              <a:ext uri="{FF2B5EF4-FFF2-40B4-BE49-F238E27FC236}">
                <a16:creationId xmlns:a16="http://schemas.microsoft.com/office/drawing/2014/main" id="{5BC88EEC-EE4C-0344-9976-C17384B0ABF0}"/>
              </a:ext>
            </a:extLst>
          </p:cNvPr>
          <p:cNvSpPr>
            <a:spLocks noGrp="1"/>
          </p:cNvSpPr>
          <p:nvPr>
            <p:ph idx="1"/>
          </p:nvPr>
        </p:nvSpPr>
        <p:spPr/>
        <p:txBody>
          <a:bodyPr>
            <a:noAutofit/>
          </a:bodyPr>
          <a:lstStyle/>
          <a:p>
            <a:r>
              <a:rPr lang="en-US" sz="1600" dirty="0"/>
              <a:t>As an automation engineer, I develop my ‘testing framework’ based on POM (Page Object Model). I performed various types of testing, like; functional testing, smoke testing, regression testing and back-end testing. I am responsible executing Regression test when developers add new functionality to the application or end of the sprints. </a:t>
            </a:r>
          </a:p>
          <a:p>
            <a:r>
              <a:rPr lang="en-US" sz="1600" dirty="0"/>
              <a:t>I am also responsible to check report of Smoke Test to make sure that environment is up and running first thing in the morning. </a:t>
            </a:r>
          </a:p>
          <a:p>
            <a:r>
              <a:rPr lang="en-US" sz="1600" dirty="0"/>
              <a:t>If there are any issues, I analyze them. </a:t>
            </a:r>
          </a:p>
          <a:p>
            <a:r>
              <a:rPr lang="en-US" sz="1600" dirty="0"/>
              <a:t>If it is service issue, I will immediately contact developers. </a:t>
            </a:r>
          </a:p>
          <a:p>
            <a:r>
              <a:rPr lang="en-US" sz="1600" dirty="0"/>
              <a:t>If it is about my scripts, I debug my scripts and fix it. </a:t>
            </a:r>
          </a:p>
          <a:p>
            <a:r>
              <a:rPr lang="en-US" sz="1600" dirty="0"/>
              <a:t>If it is a bug, I re-produce it and log the defect. </a:t>
            </a:r>
          </a:p>
          <a:p>
            <a:r>
              <a:rPr lang="en-US" sz="1600" dirty="0"/>
              <a:t>And also I am using Jira as bug management tool. Once the bug reports fixed by the developers, I re-test it and if it is passed I close it. If the defect is not fixed, I re-open it. Also, as a part of the Agile Scrum Team, I participate in the several walkthroughs meeting for the requirement reviews and provide valuable feedback to the BA. Lastly, I am cross-functional team member that is always willing to help my team in any way to achieve our sprint goal.</a:t>
            </a:r>
          </a:p>
          <a:p>
            <a:r>
              <a:rPr lang="en-US" sz="1600" dirty="0"/>
              <a:t>That is pretty much about my role as an automation engineer.</a:t>
            </a:r>
          </a:p>
          <a:p>
            <a:endParaRPr lang="en-US" sz="1600" dirty="0"/>
          </a:p>
        </p:txBody>
      </p:sp>
    </p:spTree>
    <p:extLst>
      <p:ext uri="{BB962C8B-B14F-4D97-AF65-F5344CB8AC3E}">
        <p14:creationId xmlns:p14="http://schemas.microsoft.com/office/powerpoint/2010/main" val="792965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1813-E590-7849-98B1-0C10D03EBADB}"/>
              </a:ext>
            </a:extLst>
          </p:cNvPr>
          <p:cNvSpPr>
            <a:spLocks noGrp="1"/>
          </p:cNvSpPr>
          <p:nvPr>
            <p:ph type="title"/>
          </p:nvPr>
        </p:nvSpPr>
        <p:spPr/>
        <p:txBody>
          <a:bodyPr/>
          <a:lstStyle/>
          <a:p>
            <a:r>
              <a:rPr lang="en-US" b="1" dirty="0">
                <a:hlinkClick r:id="rId2" action="ppaction://hlinksldjump"/>
              </a:rPr>
              <a:t>Defect Life Cycle? </a:t>
            </a:r>
            <a:endParaRPr lang="en-US" dirty="0"/>
          </a:p>
        </p:txBody>
      </p:sp>
      <p:sp>
        <p:nvSpPr>
          <p:cNvPr id="3" name="Content Placeholder 2">
            <a:extLst>
              <a:ext uri="{FF2B5EF4-FFF2-40B4-BE49-F238E27FC236}">
                <a16:creationId xmlns:a16="http://schemas.microsoft.com/office/drawing/2014/main" id="{69462B10-27E6-D94E-9D7B-F68893B22B95}"/>
              </a:ext>
            </a:extLst>
          </p:cNvPr>
          <p:cNvSpPr>
            <a:spLocks noGrp="1"/>
          </p:cNvSpPr>
          <p:nvPr>
            <p:ph idx="1"/>
          </p:nvPr>
        </p:nvSpPr>
        <p:spPr/>
        <p:txBody>
          <a:bodyPr/>
          <a:lstStyle/>
          <a:p>
            <a:r>
              <a:rPr lang="en-US" dirty="0"/>
              <a:t>New </a:t>
            </a:r>
          </a:p>
          <a:p>
            <a:r>
              <a:rPr lang="en-US" dirty="0"/>
              <a:t>Assigned </a:t>
            </a:r>
          </a:p>
          <a:p>
            <a:r>
              <a:rPr lang="en-US" dirty="0"/>
              <a:t>Open </a:t>
            </a:r>
          </a:p>
          <a:p>
            <a:r>
              <a:rPr lang="en-US" dirty="0"/>
              <a:t>Fixed </a:t>
            </a:r>
          </a:p>
          <a:p>
            <a:r>
              <a:rPr lang="en-US" dirty="0"/>
              <a:t>Retested </a:t>
            </a:r>
          </a:p>
          <a:p>
            <a:r>
              <a:rPr lang="en-US" dirty="0"/>
              <a:t>Close </a:t>
            </a:r>
          </a:p>
          <a:p>
            <a:endParaRPr lang="en-US" dirty="0"/>
          </a:p>
        </p:txBody>
      </p:sp>
    </p:spTree>
    <p:extLst>
      <p:ext uri="{BB962C8B-B14F-4D97-AF65-F5344CB8AC3E}">
        <p14:creationId xmlns:p14="http://schemas.microsoft.com/office/powerpoint/2010/main" val="327302432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7567-C10B-5543-BF7B-1C77119DB8C3}"/>
              </a:ext>
            </a:extLst>
          </p:cNvPr>
          <p:cNvSpPr>
            <a:spLocks noGrp="1"/>
          </p:cNvSpPr>
          <p:nvPr>
            <p:ph type="title"/>
          </p:nvPr>
        </p:nvSpPr>
        <p:spPr/>
        <p:txBody>
          <a:bodyPr/>
          <a:lstStyle/>
          <a:p>
            <a:r>
              <a:rPr lang="en-US" b="1" dirty="0">
                <a:hlinkClick r:id="rId2" action="ppaction://hlinksldjump"/>
              </a:rPr>
              <a:t>Epic, User stories &amp; Tasks? </a:t>
            </a:r>
            <a:endParaRPr lang="en-US" dirty="0"/>
          </a:p>
        </p:txBody>
      </p:sp>
      <p:sp>
        <p:nvSpPr>
          <p:cNvPr id="3" name="Content Placeholder 2">
            <a:extLst>
              <a:ext uri="{FF2B5EF4-FFF2-40B4-BE49-F238E27FC236}">
                <a16:creationId xmlns:a16="http://schemas.microsoft.com/office/drawing/2014/main" id="{9B15B3DB-D346-A04C-A561-1EE9DD5E3BE8}"/>
              </a:ext>
            </a:extLst>
          </p:cNvPr>
          <p:cNvSpPr>
            <a:spLocks noGrp="1"/>
          </p:cNvSpPr>
          <p:nvPr>
            <p:ph idx="1"/>
          </p:nvPr>
        </p:nvSpPr>
        <p:spPr/>
        <p:txBody>
          <a:bodyPr/>
          <a:lstStyle/>
          <a:p>
            <a:r>
              <a:rPr lang="en-US" b="1" dirty="0"/>
              <a:t>User </a:t>
            </a:r>
            <a:r>
              <a:rPr lang="en-US" b="1" dirty="0" err="1"/>
              <a:t>Stories:</a:t>
            </a:r>
            <a:r>
              <a:rPr lang="en-US" dirty="0" err="1"/>
              <a:t>User</a:t>
            </a:r>
            <a:r>
              <a:rPr lang="en-US" dirty="0"/>
              <a:t> Stories defines the actual business requirement. Generally created by Business owner</a:t>
            </a:r>
          </a:p>
          <a:p>
            <a:r>
              <a:rPr lang="en-US" b="1" dirty="0"/>
              <a:t>Task</a:t>
            </a:r>
            <a:r>
              <a:rPr lang="en-US" dirty="0"/>
              <a:t>: To accomplish the business requirements development team create tasks</a:t>
            </a:r>
          </a:p>
          <a:p>
            <a:r>
              <a:rPr lang="en-US" b="1" dirty="0"/>
              <a:t>Epic</a:t>
            </a:r>
            <a:r>
              <a:rPr lang="en-US" dirty="0"/>
              <a:t>: A group of related user stories is called an Epic</a:t>
            </a:r>
          </a:p>
        </p:txBody>
      </p:sp>
      <p:pic>
        <p:nvPicPr>
          <p:cNvPr id="9219" name="Picture 3" descr="page1image7170176">
            <a:extLst>
              <a:ext uri="{FF2B5EF4-FFF2-40B4-BE49-F238E27FC236}">
                <a16:creationId xmlns:a16="http://schemas.microsoft.com/office/drawing/2014/main" id="{59E6F897-FDA3-E546-BEE1-CE8CCDE41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98800" cy="16510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page1image7170176">
            <a:extLst>
              <a:ext uri="{FF2B5EF4-FFF2-40B4-BE49-F238E27FC236}">
                <a16:creationId xmlns:a16="http://schemas.microsoft.com/office/drawing/2014/main" id="{9A129516-B9CF-6843-975B-0E6A68813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98800" cy="16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page1image7162304">
            <a:extLst>
              <a:ext uri="{FF2B5EF4-FFF2-40B4-BE49-F238E27FC236}">
                <a16:creationId xmlns:a16="http://schemas.microsoft.com/office/drawing/2014/main" id="{24446E89-B8CD-7D4E-9289-4FAA06BEC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98800" cy="16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08733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0692-8FE7-D346-8111-14E8FC1AA6AA}"/>
              </a:ext>
            </a:extLst>
          </p:cNvPr>
          <p:cNvSpPr>
            <a:spLocks noGrp="1"/>
          </p:cNvSpPr>
          <p:nvPr>
            <p:ph type="title"/>
          </p:nvPr>
        </p:nvSpPr>
        <p:spPr/>
        <p:txBody>
          <a:bodyPr>
            <a:normAutofit/>
          </a:bodyPr>
          <a:lstStyle/>
          <a:p>
            <a:r>
              <a:rPr lang="en-US" b="1" dirty="0">
                <a:hlinkClick r:id="rId2" action="ppaction://hlinksldjump"/>
              </a:rPr>
              <a:t>What is testing hierarchy?</a:t>
            </a:r>
            <a:endParaRPr lang="en-US" dirty="0"/>
          </a:p>
        </p:txBody>
      </p:sp>
      <p:sp>
        <p:nvSpPr>
          <p:cNvPr id="3" name="Content Placeholder 2">
            <a:extLst>
              <a:ext uri="{FF2B5EF4-FFF2-40B4-BE49-F238E27FC236}">
                <a16:creationId xmlns:a16="http://schemas.microsoft.com/office/drawing/2014/main" id="{718D49A8-BBFB-DD46-8017-7557A1417A4F}"/>
              </a:ext>
            </a:extLst>
          </p:cNvPr>
          <p:cNvSpPr>
            <a:spLocks noGrp="1"/>
          </p:cNvSpPr>
          <p:nvPr>
            <p:ph idx="1"/>
          </p:nvPr>
        </p:nvSpPr>
        <p:spPr/>
        <p:txBody>
          <a:bodyPr>
            <a:normAutofit fontScale="92500" lnSpcReduction="20000"/>
          </a:bodyPr>
          <a:lstStyle/>
          <a:p>
            <a:r>
              <a:rPr lang="en-US" b="1" dirty="0"/>
              <a:t>Unit testing </a:t>
            </a:r>
            <a:r>
              <a:rPr lang="en-US" dirty="0"/>
              <a:t>– Developers test each module or block of code during development. </a:t>
            </a:r>
          </a:p>
          <a:p>
            <a:r>
              <a:rPr lang="en-US" b="1" dirty="0"/>
              <a:t>Component Testing </a:t>
            </a:r>
            <a:r>
              <a:rPr lang="en-US" dirty="0"/>
              <a:t>– Component is a standalone functionality that can work by itself. Ex. Amazon Buyer Functionality, Seller Functionality, Prime Video Functionality. </a:t>
            </a:r>
          </a:p>
          <a:p>
            <a:r>
              <a:rPr lang="en-US" b="1" dirty="0"/>
              <a:t>Integration Testing </a:t>
            </a:r>
            <a:r>
              <a:rPr lang="en-US" dirty="0"/>
              <a:t>– Combine all of the Functionalities. When I integrate them, can I still use all of the functions? Make sure they all still work. </a:t>
            </a:r>
          </a:p>
          <a:p>
            <a:r>
              <a:rPr lang="en-US" b="1" dirty="0"/>
              <a:t>System Testing </a:t>
            </a:r>
            <a:r>
              <a:rPr lang="en-US" dirty="0"/>
              <a:t>– </a:t>
            </a:r>
            <a:r>
              <a:rPr lang="en-US" dirty="0" err="1"/>
              <a:t>End­to­End</a:t>
            </a:r>
            <a:r>
              <a:rPr lang="en-US" dirty="0"/>
              <a:t> testing. Test everything from beginning to end. </a:t>
            </a:r>
          </a:p>
          <a:p>
            <a:r>
              <a:rPr lang="en-US" b="1" dirty="0"/>
              <a:t>Acceptance Testing </a:t>
            </a:r>
            <a:r>
              <a:rPr lang="en-US" dirty="0"/>
              <a:t>– Hire a UAT (User Acceptance Testing) Team or Business Analyst can also do Acceptance Testing.</a:t>
            </a:r>
            <a:br>
              <a:rPr lang="en-US" dirty="0"/>
            </a:br>
            <a:r>
              <a:rPr lang="en-US" dirty="0"/>
              <a:t>After testing has been complete you have to get another team to do acceptance testing so they can confirm the QA teams testing was successful and have the product ready for the customer. </a:t>
            </a:r>
          </a:p>
        </p:txBody>
      </p:sp>
    </p:spTree>
    <p:extLst>
      <p:ext uri="{BB962C8B-B14F-4D97-AF65-F5344CB8AC3E}">
        <p14:creationId xmlns:p14="http://schemas.microsoft.com/office/powerpoint/2010/main" val="164866520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BE42-6DAA-544D-8B61-3BD0ADCB1122}"/>
              </a:ext>
            </a:extLst>
          </p:cNvPr>
          <p:cNvSpPr>
            <a:spLocks noGrp="1"/>
          </p:cNvSpPr>
          <p:nvPr>
            <p:ph type="title"/>
          </p:nvPr>
        </p:nvSpPr>
        <p:spPr/>
        <p:txBody>
          <a:bodyPr/>
          <a:lstStyle/>
          <a:p>
            <a:r>
              <a:rPr lang="en-US" b="1" dirty="0">
                <a:hlinkClick r:id="rId2" action="ppaction://hlinksldjump"/>
              </a:rPr>
              <a:t>Requirement Traceability Matrix (RTM) </a:t>
            </a:r>
            <a:endParaRPr lang="en-US" dirty="0"/>
          </a:p>
        </p:txBody>
      </p:sp>
      <p:sp>
        <p:nvSpPr>
          <p:cNvPr id="3" name="Content Placeholder 2">
            <a:extLst>
              <a:ext uri="{FF2B5EF4-FFF2-40B4-BE49-F238E27FC236}">
                <a16:creationId xmlns:a16="http://schemas.microsoft.com/office/drawing/2014/main" id="{A6902DC3-FEB2-5A4C-B781-6C0008E1FF60}"/>
              </a:ext>
            </a:extLst>
          </p:cNvPr>
          <p:cNvSpPr>
            <a:spLocks noGrp="1"/>
          </p:cNvSpPr>
          <p:nvPr>
            <p:ph idx="1"/>
          </p:nvPr>
        </p:nvSpPr>
        <p:spPr/>
        <p:txBody>
          <a:bodyPr/>
          <a:lstStyle/>
          <a:p>
            <a:r>
              <a:rPr lang="en-US" dirty="0"/>
              <a:t>RTM is used to make sure that all test cases cover the requirement or not. It is like excel sheet. </a:t>
            </a:r>
          </a:p>
          <a:p>
            <a:endParaRPr lang="en-US" dirty="0"/>
          </a:p>
        </p:txBody>
      </p:sp>
    </p:spTree>
    <p:extLst>
      <p:ext uri="{BB962C8B-B14F-4D97-AF65-F5344CB8AC3E}">
        <p14:creationId xmlns:p14="http://schemas.microsoft.com/office/powerpoint/2010/main" val="73099559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056D-85CD-0148-A0E2-EBDA4ECCF0CF}"/>
              </a:ext>
            </a:extLst>
          </p:cNvPr>
          <p:cNvSpPr>
            <a:spLocks noGrp="1"/>
          </p:cNvSpPr>
          <p:nvPr>
            <p:ph type="title"/>
          </p:nvPr>
        </p:nvSpPr>
        <p:spPr/>
        <p:txBody>
          <a:bodyPr>
            <a:normAutofit/>
          </a:bodyPr>
          <a:lstStyle/>
          <a:p>
            <a:r>
              <a:rPr lang="en-US" b="1" dirty="0">
                <a:hlinkClick r:id="rId2" action="ppaction://hlinksldjump"/>
              </a:rPr>
              <a:t>Defect</a:t>
            </a:r>
            <a:endParaRPr lang="en-US" dirty="0"/>
          </a:p>
        </p:txBody>
      </p:sp>
      <p:sp>
        <p:nvSpPr>
          <p:cNvPr id="3" name="Content Placeholder 2">
            <a:extLst>
              <a:ext uri="{FF2B5EF4-FFF2-40B4-BE49-F238E27FC236}">
                <a16:creationId xmlns:a16="http://schemas.microsoft.com/office/drawing/2014/main" id="{6AAB372B-456B-F249-9B38-85FFBD6DD995}"/>
              </a:ext>
            </a:extLst>
          </p:cNvPr>
          <p:cNvSpPr>
            <a:spLocks noGrp="1"/>
          </p:cNvSpPr>
          <p:nvPr>
            <p:ph idx="1"/>
          </p:nvPr>
        </p:nvSpPr>
        <p:spPr/>
        <p:txBody>
          <a:bodyPr/>
          <a:lstStyle/>
          <a:p>
            <a:r>
              <a:rPr lang="en-US" dirty="0"/>
              <a:t>When expected result does not match actual result it is a defect. </a:t>
            </a:r>
          </a:p>
          <a:p>
            <a:endParaRPr lang="en-US" dirty="0"/>
          </a:p>
        </p:txBody>
      </p:sp>
    </p:spTree>
    <p:extLst>
      <p:ext uri="{BB962C8B-B14F-4D97-AF65-F5344CB8AC3E}">
        <p14:creationId xmlns:p14="http://schemas.microsoft.com/office/powerpoint/2010/main" val="194074307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D501-5816-A64D-80C8-9B4CF17837A4}"/>
              </a:ext>
            </a:extLst>
          </p:cNvPr>
          <p:cNvSpPr>
            <a:spLocks noGrp="1"/>
          </p:cNvSpPr>
          <p:nvPr>
            <p:ph type="title"/>
          </p:nvPr>
        </p:nvSpPr>
        <p:spPr/>
        <p:txBody>
          <a:bodyPr/>
          <a:lstStyle/>
          <a:p>
            <a:r>
              <a:rPr lang="en-US" b="1" dirty="0">
                <a:hlinkClick r:id="rId2" action="ppaction://hlinksldjump"/>
              </a:rPr>
              <a:t>What to do when you find a defect? </a:t>
            </a:r>
            <a:endParaRPr lang="en-US" dirty="0"/>
          </a:p>
        </p:txBody>
      </p:sp>
      <p:sp>
        <p:nvSpPr>
          <p:cNvPr id="3" name="Content Placeholder 2">
            <a:extLst>
              <a:ext uri="{FF2B5EF4-FFF2-40B4-BE49-F238E27FC236}">
                <a16:creationId xmlns:a16="http://schemas.microsoft.com/office/drawing/2014/main" id="{D8FAFE79-F64E-6847-9929-8CE42DD0638D}"/>
              </a:ext>
            </a:extLst>
          </p:cNvPr>
          <p:cNvSpPr>
            <a:spLocks noGrp="1"/>
          </p:cNvSpPr>
          <p:nvPr>
            <p:ph idx="1"/>
          </p:nvPr>
        </p:nvSpPr>
        <p:spPr/>
        <p:txBody>
          <a:bodyPr/>
          <a:lstStyle/>
          <a:p>
            <a:r>
              <a:rPr lang="en-US" dirty="0"/>
              <a:t>If I find a defect, before report it I re-produce the bug that I need to make sure that is a valid defect. </a:t>
            </a:r>
          </a:p>
          <a:p>
            <a:r>
              <a:rPr lang="en-US" dirty="0"/>
              <a:t>If it is a small issue, I will go to the developer desk, and he can fix it right away. </a:t>
            </a:r>
          </a:p>
          <a:p>
            <a:r>
              <a:rPr lang="en-US" dirty="0"/>
              <a:t>If it is a big issue, then I open my JIRA and log the defect. </a:t>
            </a:r>
          </a:p>
          <a:p>
            <a:r>
              <a:rPr lang="en-US" dirty="0"/>
              <a:t>If I am not sure it is bug or not I will talk to SME (subject matter expert it means the person who knows the application better than anyone). </a:t>
            </a:r>
          </a:p>
          <a:p>
            <a:endParaRPr lang="en-US" dirty="0"/>
          </a:p>
        </p:txBody>
      </p:sp>
    </p:spTree>
    <p:extLst>
      <p:ext uri="{BB962C8B-B14F-4D97-AF65-F5344CB8AC3E}">
        <p14:creationId xmlns:p14="http://schemas.microsoft.com/office/powerpoint/2010/main" val="29962158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5A45-F02C-4142-80AD-FE8EB57161CA}"/>
              </a:ext>
            </a:extLst>
          </p:cNvPr>
          <p:cNvSpPr>
            <a:spLocks noGrp="1"/>
          </p:cNvSpPr>
          <p:nvPr>
            <p:ph type="title"/>
          </p:nvPr>
        </p:nvSpPr>
        <p:spPr/>
        <p:txBody>
          <a:bodyPr/>
          <a:lstStyle/>
          <a:p>
            <a:r>
              <a:rPr lang="en-US" b="1" dirty="0">
                <a:hlinkClick r:id="rId2" action="ppaction://hlinksldjump"/>
              </a:rPr>
              <a:t>If Developer says not a defect, what to do? </a:t>
            </a:r>
            <a:endParaRPr lang="en-US" dirty="0"/>
          </a:p>
        </p:txBody>
      </p:sp>
      <p:sp>
        <p:nvSpPr>
          <p:cNvPr id="3" name="Content Placeholder 2">
            <a:extLst>
              <a:ext uri="{FF2B5EF4-FFF2-40B4-BE49-F238E27FC236}">
                <a16:creationId xmlns:a16="http://schemas.microsoft.com/office/drawing/2014/main" id="{F90E1DCA-88CB-4646-B677-E3781C4DFB36}"/>
              </a:ext>
            </a:extLst>
          </p:cNvPr>
          <p:cNvSpPr>
            <a:spLocks noGrp="1"/>
          </p:cNvSpPr>
          <p:nvPr>
            <p:ph idx="1"/>
          </p:nvPr>
        </p:nvSpPr>
        <p:spPr/>
        <p:txBody>
          <a:bodyPr/>
          <a:lstStyle/>
          <a:p>
            <a:r>
              <a:rPr lang="en-US" dirty="0"/>
              <a:t>I always make sure that it is a real defect that’s why I reproduce it. </a:t>
            </a:r>
          </a:p>
          <a:p>
            <a:r>
              <a:rPr lang="en-US" dirty="0"/>
              <a:t>I take a screenshots and give all the steps to reproduce the defect</a:t>
            </a:r>
          </a:p>
          <a:p>
            <a:r>
              <a:rPr lang="en-US" dirty="0"/>
              <a:t>Actually one of my biggest challenges that I faced in my current project is that…</a:t>
            </a:r>
          </a:p>
        </p:txBody>
      </p:sp>
      <p:pic>
        <p:nvPicPr>
          <p:cNvPr id="10241" name="Picture 1" descr="page1image7050304">
            <a:extLst>
              <a:ext uri="{FF2B5EF4-FFF2-40B4-BE49-F238E27FC236}">
                <a16:creationId xmlns:a16="http://schemas.microsoft.com/office/drawing/2014/main" id="{4EF8F0CE-7F7C-B447-B277-A7E4CB0A3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21000" cy="1651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page1image7059520">
            <a:extLst>
              <a:ext uri="{FF2B5EF4-FFF2-40B4-BE49-F238E27FC236}">
                <a16:creationId xmlns:a16="http://schemas.microsoft.com/office/drawing/2014/main" id="{0E590A34-B1E9-934C-B3E2-894615A352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46200" cy="1651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page1image7045312">
            <a:extLst>
              <a:ext uri="{FF2B5EF4-FFF2-40B4-BE49-F238E27FC236}">
                <a16:creationId xmlns:a16="http://schemas.microsoft.com/office/drawing/2014/main" id="{7A60D070-F9A9-4249-B7C8-EA8E6D821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098800" cy="165100"/>
          </a:xfrm>
          <a:prstGeom prst="rect">
            <a:avLst/>
          </a:prstGeom>
          <a:noFill/>
          <a:extLst>
            <a:ext uri="{909E8E84-426E-40DD-AFC4-6F175D3DCCD1}">
              <a14:hiddenFill xmlns:a14="http://schemas.microsoft.com/office/drawing/2010/main">
                <a:solidFill>
                  <a:srgbClr val="FFFFFF"/>
                </a:solidFill>
              </a14:hiddenFill>
            </a:ext>
          </a:extLst>
        </p:spPr>
      </p:pic>
      <p:pic>
        <p:nvPicPr>
          <p:cNvPr id="10247" name="Picture 7" descr="page1image7045312">
            <a:extLst>
              <a:ext uri="{FF2B5EF4-FFF2-40B4-BE49-F238E27FC236}">
                <a16:creationId xmlns:a16="http://schemas.microsoft.com/office/drawing/2014/main" id="{769F245F-5B78-F44E-924F-337B1D92F7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098800" cy="16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09344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F403-BD05-6449-BA1B-7437A74D45BE}"/>
              </a:ext>
            </a:extLst>
          </p:cNvPr>
          <p:cNvSpPr>
            <a:spLocks noGrp="1"/>
          </p:cNvSpPr>
          <p:nvPr>
            <p:ph type="title"/>
          </p:nvPr>
        </p:nvSpPr>
        <p:spPr/>
        <p:txBody>
          <a:bodyPr>
            <a:normAutofit/>
          </a:bodyPr>
          <a:lstStyle/>
          <a:p>
            <a:r>
              <a:rPr lang="en-US" b="1" dirty="0">
                <a:hlinkClick r:id="rId2" action="ppaction://hlinksldjump"/>
              </a:rPr>
              <a:t>When will you Automate?</a:t>
            </a:r>
            <a:endParaRPr lang="en-US" dirty="0"/>
          </a:p>
        </p:txBody>
      </p:sp>
      <p:sp>
        <p:nvSpPr>
          <p:cNvPr id="3" name="Content Placeholder 2">
            <a:extLst>
              <a:ext uri="{FF2B5EF4-FFF2-40B4-BE49-F238E27FC236}">
                <a16:creationId xmlns:a16="http://schemas.microsoft.com/office/drawing/2014/main" id="{DA3FEC1B-CC8B-ED47-8442-F8BC55E8E3E7}"/>
              </a:ext>
            </a:extLst>
          </p:cNvPr>
          <p:cNvSpPr>
            <a:spLocks noGrp="1"/>
          </p:cNvSpPr>
          <p:nvPr>
            <p:ph idx="1"/>
          </p:nvPr>
        </p:nvSpPr>
        <p:spPr/>
        <p:txBody>
          <a:bodyPr/>
          <a:lstStyle/>
          <a:p>
            <a:r>
              <a:rPr lang="en-US" dirty="0"/>
              <a:t>If it is taking a lot of manual effort. I run at least once manually and after that I automate it. Automation is good for most repetitive functionality.</a:t>
            </a:r>
            <a:br>
              <a:rPr lang="en-US" dirty="0"/>
            </a:br>
            <a:r>
              <a:rPr lang="en-US" dirty="0"/>
              <a:t>-If the test cases are high priority test cases.</a:t>
            </a:r>
            <a:br>
              <a:rPr lang="en-US" dirty="0"/>
            </a:br>
            <a:r>
              <a:rPr lang="en-US" dirty="0"/>
              <a:t>-If the functionality is critical functionality. -Shakeout or smoke-test test cases.</a:t>
            </a:r>
            <a:br>
              <a:rPr lang="en-US" dirty="0"/>
            </a:br>
            <a:r>
              <a:rPr lang="en-US" dirty="0"/>
              <a:t>-If the test cases are too long and too difficult to execute. The regression test cases based on the priority.</a:t>
            </a:r>
            <a:br>
              <a:rPr lang="en-US" dirty="0"/>
            </a:br>
            <a:r>
              <a:rPr lang="en-US" dirty="0"/>
              <a:t>-We should automate as much as possible.</a:t>
            </a:r>
            <a:br>
              <a:rPr lang="en-US" dirty="0"/>
            </a:br>
            <a:endParaRPr lang="en-US" dirty="0"/>
          </a:p>
          <a:p>
            <a:endParaRPr lang="en-US" dirty="0"/>
          </a:p>
        </p:txBody>
      </p:sp>
    </p:spTree>
    <p:extLst>
      <p:ext uri="{BB962C8B-B14F-4D97-AF65-F5344CB8AC3E}">
        <p14:creationId xmlns:p14="http://schemas.microsoft.com/office/powerpoint/2010/main" val="229119591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82D0-D69D-7840-A8BE-D544F54F2117}"/>
              </a:ext>
            </a:extLst>
          </p:cNvPr>
          <p:cNvSpPr>
            <a:spLocks noGrp="1"/>
          </p:cNvSpPr>
          <p:nvPr>
            <p:ph type="title"/>
          </p:nvPr>
        </p:nvSpPr>
        <p:spPr/>
        <p:txBody>
          <a:bodyPr>
            <a:normAutofit/>
          </a:bodyPr>
          <a:lstStyle/>
          <a:p>
            <a:r>
              <a:rPr lang="en-US" b="1" dirty="0">
                <a:hlinkClick r:id="rId2" action="ppaction://hlinksldjump"/>
              </a:rPr>
              <a:t>When will you not Automate?</a:t>
            </a:r>
            <a:endParaRPr lang="en-US" dirty="0"/>
          </a:p>
        </p:txBody>
      </p:sp>
      <p:sp>
        <p:nvSpPr>
          <p:cNvPr id="3" name="Content Placeholder 2">
            <a:extLst>
              <a:ext uri="{FF2B5EF4-FFF2-40B4-BE49-F238E27FC236}">
                <a16:creationId xmlns:a16="http://schemas.microsoft.com/office/drawing/2014/main" id="{9A72973E-E2CC-0448-910E-C91590E28779}"/>
              </a:ext>
            </a:extLst>
          </p:cNvPr>
          <p:cNvSpPr>
            <a:spLocks noGrp="1"/>
          </p:cNvSpPr>
          <p:nvPr>
            <p:ph idx="1"/>
          </p:nvPr>
        </p:nvSpPr>
        <p:spPr/>
        <p:txBody>
          <a:bodyPr/>
          <a:lstStyle/>
          <a:p>
            <a:r>
              <a:rPr lang="en-US" dirty="0"/>
              <a:t>-If functionality keeps changing</a:t>
            </a:r>
            <a:br>
              <a:rPr lang="en-US" dirty="0"/>
            </a:br>
            <a:r>
              <a:rPr lang="en-US" dirty="0"/>
              <a:t>-If functionality is used only once during the entire project</a:t>
            </a:r>
            <a:br>
              <a:rPr lang="en-US" dirty="0"/>
            </a:br>
            <a:r>
              <a:rPr lang="en-US" dirty="0"/>
              <a:t>-Ad-Hoc test can not be automated.</a:t>
            </a:r>
            <a:br>
              <a:rPr lang="en-US" dirty="0"/>
            </a:br>
            <a:endParaRPr lang="en-US" dirty="0"/>
          </a:p>
          <a:p>
            <a:endParaRPr lang="en-US" dirty="0"/>
          </a:p>
        </p:txBody>
      </p:sp>
    </p:spTree>
    <p:extLst>
      <p:ext uri="{BB962C8B-B14F-4D97-AF65-F5344CB8AC3E}">
        <p14:creationId xmlns:p14="http://schemas.microsoft.com/office/powerpoint/2010/main" val="281723044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ADCB-0FC4-1840-AA48-9F49FE72E285}"/>
              </a:ext>
            </a:extLst>
          </p:cNvPr>
          <p:cNvSpPr>
            <a:spLocks noGrp="1"/>
          </p:cNvSpPr>
          <p:nvPr>
            <p:ph type="title"/>
          </p:nvPr>
        </p:nvSpPr>
        <p:spPr/>
        <p:txBody>
          <a:bodyPr>
            <a:normAutofit/>
          </a:bodyPr>
          <a:lstStyle/>
          <a:p>
            <a:r>
              <a:rPr lang="en-US" b="1" dirty="0">
                <a:hlinkClick r:id="rId2" action="ppaction://hlinksldjump"/>
              </a:rPr>
              <a:t>Debugging vs testing? </a:t>
            </a:r>
            <a:endParaRPr lang="en-US" dirty="0"/>
          </a:p>
        </p:txBody>
      </p:sp>
      <p:sp>
        <p:nvSpPr>
          <p:cNvPr id="3" name="Content Placeholder 2">
            <a:extLst>
              <a:ext uri="{FF2B5EF4-FFF2-40B4-BE49-F238E27FC236}">
                <a16:creationId xmlns:a16="http://schemas.microsoft.com/office/drawing/2014/main" id="{0AF7B8F7-B947-FE47-9BC3-83ABD603CE5C}"/>
              </a:ext>
            </a:extLst>
          </p:cNvPr>
          <p:cNvSpPr>
            <a:spLocks noGrp="1"/>
          </p:cNvSpPr>
          <p:nvPr>
            <p:ph idx="1"/>
          </p:nvPr>
        </p:nvSpPr>
        <p:spPr/>
        <p:txBody>
          <a:bodyPr/>
          <a:lstStyle/>
          <a:p>
            <a:r>
              <a:rPr lang="en-US" dirty="0"/>
              <a:t>The main difference between debugging and testing is that debugging is typically conducted by a developer who also fixes errors during the debugging phase. Testing on the other hand, finds errors rather than fixes them. When a tester finds a bug, they usually report it so that a developer can fix it. </a:t>
            </a:r>
          </a:p>
          <a:p>
            <a:endParaRPr lang="en-US" dirty="0"/>
          </a:p>
        </p:txBody>
      </p:sp>
    </p:spTree>
    <p:extLst>
      <p:ext uri="{BB962C8B-B14F-4D97-AF65-F5344CB8AC3E}">
        <p14:creationId xmlns:p14="http://schemas.microsoft.com/office/powerpoint/2010/main" val="62711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A2CF-C00B-DF4C-8CBE-BEEBD6771846}"/>
              </a:ext>
            </a:extLst>
          </p:cNvPr>
          <p:cNvSpPr>
            <a:spLocks noGrp="1"/>
          </p:cNvSpPr>
          <p:nvPr>
            <p:ph type="title"/>
          </p:nvPr>
        </p:nvSpPr>
        <p:spPr/>
        <p:txBody>
          <a:bodyPr/>
          <a:lstStyle/>
          <a:p>
            <a:r>
              <a:rPr lang="en-US" dirty="0">
                <a:hlinkClick r:id="rId2" action="ppaction://hlinksldjump"/>
              </a:rPr>
              <a:t>Framework</a:t>
            </a:r>
            <a:endParaRPr lang="en-US" dirty="0"/>
          </a:p>
        </p:txBody>
      </p:sp>
      <p:sp>
        <p:nvSpPr>
          <p:cNvPr id="3" name="Content Placeholder 2">
            <a:extLst>
              <a:ext uri="{FF2B5EF4-FFF2-40B4-BE49-F238E27FC236}">
                <a16:creationId xmlns:a16="http://schemas.microsoft.com/office/drawing/2014/main" id="{2E582B0B-A2E0-6146-B7C9-989C44438ADD}"/>
              </a:ext>
            </a:extLst>
          </p:cNvPr>
          <p:cNvSpPr>
            <a:spLocks noGrp="1"/>
          </p:cNvSpPr>
          <p:nvPr>
            <p:ph idx="1"/>
          </p:nvPr>
        </p:nvSpPr>
        <p:spPr/>
        <p:txBody>
          <a:bodyPr>
            <a:noAutofit/>
          </a:bodyPr>
          <a:lstStyle/>
          <a:p>
            <a:r>
              <a:rPr lang="en-US" sz="2000" dirty="0"/>
              <a:t>In my framework, I’ve developed my testing code using Java programming language and Selenium WebDriver. I used Maven to manage and centralize my dependencies which I have </a:t>
            </a:r>
            <a:r>
              <a:rPr lang="en-US" sz="2000" dirty="0" err="1"/>
              <a:t>pom.xml</a:t>
            </a:r>
            <a:r>
              <a:rPr lang="en-US" sz="2000" dirty="0"/>
              <a:t>.</a:t>
            </a:r>
          </a:p>
          <a:p>
            <a:r>
              <a:rPr lang="en-US" sz="2000" dirty="0"/>
              <a:t>My framework was structured based on the POM that every page element go to one class and it makes easy to maintenance and to keep my code organized and clean. </a:t>
            </a:r>
          </a:p>
          <a:p>
            <a:r>
              <a:rPr lang="en-US" sz="2000" dirty="0"/>
              <a:t>My framework supports Behavior Driven Development (BDD) and scenario outline. I use Cucumber with Gherkin Language in feature file to make sure that my test cases are understandable for each member in my team.</a:t>
            </a:r>
          </a:p>
          <a:p>
            <a:r>
              <a:rPr lang="en-US" sz="2000" dirty="0"/>
              <a:t>I am using Jira as bug management tool. And I achieve continuous integration and schedule my tests using Jenkins. I also use Apache POI with excel spreadsheets.</a:t>
            </a:r>
          </a:p>
          <a:p>
            <a:r>
              <a:rPr lang="en-US" sz="2000" dirty="0"/>
              <a:t>That is pretty much about my framework.</a:t>
            </a:r>
          </a:p>
          <a:p>
            <a:endParaRPr lang="en-US" sz="2000" dirty="0"/>
          </a:p>
        </p:txBody>
      </p:sp>
    </p:spTree>
    <p:extLst>
      <p:ext uri="{BB962C8B-B14F-4D97-AF65-F5344CB8AC3E}">
        <p14:creationId xmlns:p14="http://schemas.microsoft.com/office/powerpoint/2010/main" val="36996975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7C08-7703-D54D-B80E-E54724EB70B2}"/>
              </a:ext>
            </a:extLst>
          </p:cNvPr>
          <p:cNvSpPr>
            <a:spLocks noGrp="1"/>
          </p:cNvSpPr>
          <p:nvPr>
            <p:ph type="title"/>
          </p:nvPr>
        </p:nvSpPr>
        <p:spPr/>
        <p:txBody>
          <a:bodyPr>
            <a:normAutofit/>
          </a:bodyPr>
          <a:lstStyle/>
          <a:p>
            <a:r>
              <a:rPr lang="en-US" b="1" dirty="0">
                <a:hlinkClick r:id="rId2" action="ppaction://hlinksldjump"/>
              </a:rPr>
              <a:t>Peer review?</a:t>
            </a:r>
            <a:endParaRPr lang="en-US" dirty="0"/>
          </a:p>
        </p:txBody>
      </p:sp>
      <p:sp>
        <p:nvSpPr>
          <p:cNvPr id="3" name="Content Placeholder 2">
            <a:extLst>
              <a:ext uri="{FF2B5EF4-FFF2-40B4-BE49-F238E27FC236}">
                <a16:creationId xmlns:a16="http://schemas.microsoft.com/office/drawing/2014/main" id="{7089DD13-DD31-2B45-8906-367443004FE1}"/>
              </a:ext>
            </a:extLst>
          </p:cNvPr>
          <p:cNvSpPr>
            <a:spLocks noGrp="1"/>
          </p:cNvSpPr>
          <p:nvPr>
            <p:ph idx="1"/>
          </p:nvPr>
        </p:nvSpPr>
        <p:spPr/>
        <p:txBody>
          <a:bodyPr/>
          <a:lstStyle/>
          <a:p>
            <a:r>
              <a:rPr lang="en-US" dirty="0"/>
              <a:t>Peer reviews are reviews conducted among people that work on the same team. For example, a test case that was written by one QA engineer may be reviewed by a developer and/or another QA engineer. </a:t>
            </a:r>
          </a:p>
          <a:p>
            <a:endParaRPr lang="en-US" dirty="0"/>
          </a:p>
        </p:txBody>
      </p:sp>
    </p:spTree>
    <p:extLst>
      <p:ext uri="{BB962C8B-B14F-4D97-AF65-F5344CB8AC3E}">
        <p14:creationId xmlns:p14="http://schemas.microsoft.com/office/powerpoint/2010/main" val="307940360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780D-D00D-2046-B47F-8B90615B2E10}"/>
              </a:ext>
            </a:extLst>
          </p:cNvPr>
          <p:cNvSpPr>
            <a:spLocks noGrp="1"/>
          </p:cNvSpPr>
          <p:nvPr>
            <p:ph type="title"/>
          </p:nvPr>
        </p:nvSpPr>
        <p:spPr/>
        <p:txBody>
          <a:bodyPr/>
          <a:lstStyle/>
          <a:p>
            <a:r>
              <a:rPr lang="en-US" b="1" dirty="0">
                <a:hlinkClick r:id="rId2" action="ppaction://hlinksldjump"/>
              </a:rPr>
              <a:t>Who writes test plans and test cases? </a:t>
            </a:r>
            <a:endParaRPr lang="en-US" dirty="0"/>
          </a:p>
        </p:txBody>
      </p:sp>
      <p:sp>
        <p:nvSpPr>
          <p:cNvPr id="3" name="Content Placeholder 2">
            <a:extLst>
              <a:ext uri="{FF2B5EF4-FFF2-40B4-BE49-F238E27FC236}">
                <a16:creationId xmlns:a16="http://schemas.microsoft.com/office/drawing/2014/main" id="{FA4DDA33-8BA1-5C49-8101-309DCC757BAB}"/>
              </a:ext>
            </a:extLst>
          </p:cNvPr>
          <p:cNvSpPr>
            <a:spLocks noGrp="1"/>
          </p:cNvSpPr>
          <p:nvPr>
            <p:ph idx="1"/>
          </p:nvPr>
        </p:nvSpPr>
        <p:spPr/>
        <p:txBody>
          <a:bodyPr/>
          <a:lstStyle/>
          <a:p>
            <a:r>
              <a:rPr lang="en-US" dirty="0"/>
              <a:t>Test plans are typically written by the quality assurance lead while testers usually write test cases. </a:t>
            </a:r>
          </a:p>
          <a:p>
            <a:endParaRPr lang="en-US" dirty="0"/>
          </a:p>
        </p:txBody>
      </p:sp>
    </p:spTree>
    <p:extLst>
      <p:ext uri="{BB962C8B-B14F-4D97-AF65-F5344CB8AC3E}">
        <p14:creationId xmlns:p14="http://schemas.microsoft.com/office/powerpoint/2010/main" val="292854183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5B9E-FFEE-2F49-AA10-4B593958A726}"/>
              </a:ext>
            </a:extLst>
          </p:cNvPr>
          <p:cNvSpPr>
            <a:spLocks noGrp="1"/>
          </p:cNvSpPr>
          <p:nvPr>
            <p:ph type="title"/>
          </p:nvPr>
        </p:nvSpPr>
        <p:spPr/>
        <p:txBody>
          <a:bodyPr/>
          <a:lstStyle/>
          <a:p>
            <a:r>
              <a:rPr lang="en-US" dirty="0">
                <a:hlinkClick r:id="rId2" action="ppaction://hlinksldjump"/>
              </a:rPr>
              <a:t>Bug severity vs bug priority</a:t>
            </a:r>
            <a:endParaRPr lang="en-US" dirty="0"/>
          </a:p>
        </p:txBody>
      </p:sp>
      <p:sp>
        <p:nvSpPr>
          <p:cNvPr id="3" name="Content Placeholder 2">
            <a:extLst>
              <a:ext uri="{FF2B5EF4-FFF2-40B4-BE49-F238E27FC236}">
                <a16:creationId xmlns:a16="http://schemas.microsoft.com/office/drawing/2014/main" id="{E1175F3C-45A5-F646-B4C6-929181EEC661}"/>
              </a:ext>
            </a:extLst>
          </p:cNvPr>
          <p:cNvSpPr>
            <a:spLocks noGrp="1"/>
          </p:cNvSpPr>
          <p:nvPr>
            <p:ph idx="1"/>
          </p:nvPr>
        </p:nvSpPr>
        <p:spPr/>
        <p:txBody>
          <a:bodyPr/>
          <a:lstStyle/>
          <a:p>
            <a:r>
              <a:rPr lang="en-US" b="1" dirty="0"/>
              <a:t>Bug severity </a:t>
            </a:r>
            <a:r>
              <a:rPr lang="en-US" dirty="0"/>
              <a:t>refers to the level of impact that the bug has on the application or system while bug priority refers to the level of urgency in the need for a fix. </a:t>
            </a:r>
          </a:p>
          <a:p>
            <a:r>
              <a:rPr lang="en-US" dirty="0"/>
              <a:t>Usually the severity is defined in terms of financial loss, damage to environment, company's reputation and loss of life. </a:t>
            </a:r>
          </a:p>
          <a:p>
            <a:r>
              <a:rPr lang="en-US" b="1" dirty="0"/>
              <a:t>Priority</a:t>
            </a:r>
            <a:r>
              <a:rPr lang="en-US" dirty="0"/>
              <a:t> of a defect is related to how quickly a bug should be fixed and deployed to live servers. </a:t>
            </a:r>
          </a:p>
          <a:p>
            <a:endParaRPr lang="en-US" dirty="0"/>
          </a:p>
        </p:txBody>
      </p:sp>
    </p:spTree>
    <p:extLst>
      <p:ext uri="{BB962C8B-B14F-4D97-AF65-F5344CB8AC3E}">
        <p14:creationId xmlns:p14="http://schemas.microsoft.com/office/powerpoint/2010/main" val="212574510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2C83-0F74-E742-8F85-D17B521455E4}"/>
              </a:ext>
            </a:extLst>
          </p:cNvPr>
          <p:cNvSpPr>
            <a:spLocks noGrp="1"/>
          </p:cNvSpPr>
          <p:nvPr>
            <p:ph type="title"/>
          </p:nvPr>
        </p:nvSpPr>
        <p:spPr/>
        <p:txBody>
          <a:bodyPr/>
          <a:lstStyle/>
          <a:p>
            <a:r>
              <a:rPr lang="en-US" b="1" dirty="0">
                <a:hlinkClick r:id="rId2" action="ppaction://hlinksldjump"/>
              </a:rPr>
              <a:t>System testing and integration testing? </a:t>
            </a:r>
            <a:endParaRPr lang="en-US" dirty="0"/>
          </a:p>
        </p:txBody>
      </p:sp>
      <p:sp>
        <p:nvSpPr>
          <p:cNvPr id="3" name="Content Placeholder 2">
            <a:extLst>
              <a:ext uri="{FF2B5EF4-FFF2-40B4-BE49-F238E27FC236}">
                <a16:creationId xmlns:a16="http://schemas.microsoft.com/office/drawing/2014/main" id="{E9F797F4-6304-C940-92F0-FB49CCB180F5}"/>
              </a:ext>
            </a:extLst>
          </p:cNvPr>
          <p:cNvSpPr>
            <a:spLocks noGrp="1"/>
          </p:cNvSpPr>
          <p:nvPr>
            <p:ph idx="1"/>
          </p:nvPr>
        </p:nvSpPr>
        <p:spPr/>
        <p:txBody>
          <a:bodyPr/>
          <a:lstStyle/>
          <a:p>
            <a:r>
              <a:rPr lang="en-US" dirty="0"/>
              <a:t>For system testing, the entire system as a whole is checked, </a:t>
            </a:r>
          </a:p>
          <a:p>
            <a:r>
              <a:rPr lang="en-US" dirty="0"/>
              <a:t>whereas for integration testing, the interaction between the individual modules are tested. </a:t>
            </a:r>
          </a:p>
          <a:p>
            <a:endParaRPr lang="en-US" dirty="0"/>
          </a:p>
        </p:txBody>
      </p:sp>
    </p:spTree>
    <p:extLst>
      <p:ext uri="{BB962C8B-B14F-4D97-AF65-F5344CB8AC3E}">
        <p14:creationId xmlns:p14="http://schemas.microsoft.com/office/powerpoint/2010/main" val="197685610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6BA2-94E1-EF4C-A910-3617FBEA0F47}"/>
              </a:ext>
            </a:extLst>
          </p:cNvPr>
          <p:cNvSpPr>
            <a:spLocks noGrp="1"/>
          </p:cNvSpPr>
          <p:nvPr>
            <p:ph type="title"/>
          </p:nvPr>
        </p:nvSpPr>
        <p:spPr/>
        <p:txBody>
          <a:bodyPr/>
          <a:lstStyle/>
          <a:p>
            <a:r>
              <a:rPr lang="en-US" b="1" dirty="0">
                <a:hlinkClick r:id="rId2" action="ppaction://hlinksldjump"/>
              </a:rPr>
              <a:t>Black box vs white box testing? </a:t>
            </a:r>
            <a:endParaRPr lang="en-US" dirty="0"/>
          </a:p>
        </p:txBody>
      </p:sp>
      <p:sp>
        <p:nvSpPr>
          <p:cNvPr id="3" name="Content Placeholder 2">
            <a:extLst>
              <a:ext uri="{FF2B5EF4-FFF2-40B4-BE49-F238E27FC236}">
                <a16:creationId xmlns:a16="http://schemas.microsoft.com/office/drawing/2014/main" id="{2D3405BB-44B1-E44F-BB16-8B3D42276804}"/>
              </a:ext>
            </a:extLst>
          </p:cNvPr>
          <p:cNvSpPr>
            <a:spLocks noGrp="1"/>
          </p:cNvSpPr>
          <p:nvPr>
            <p:ph idx="1"/>
          </p:nvPr>
        </p:nvSpPr>
        <p:spPr/>
        <p:txBody>
          <a:bodyPr/>
          <a:lstStyle/>
          <a:p>
            <a:r>
              <a:rPr lang="en-US" b="1" dirty="0"/>
              <a:t>White Box Testing </a:t>
            </a:r>
            <a:r>
              <a:rPr lang="en-US" dirty="0"/>
              <a:t>has many names such as Glass Box, Clear Box, or Structural Testing. It requires the testers to gain code-level perspective, design cases to exploit code and find potential bugs. </a:t>
            </a:r>
          </a:p>
          <a:p>
            <a:r>
              <a:rPr lang="en-US" b="1" dirty="0"/>
              <a:t>Black Box Testing </a:t>
            </a:r>
            <a:r>
              <a:rPr lang="en-US" dirty="0"/>
              <a:t>is a standard software testing approach which requires testers to assess the functionality of the software as per the business requirements. They treat the software as a black box and validate as per the end user point of view. It applies to all levels of software testing such as Unit, Integration, System or Acceptance Testing. </a:t>
            </a:r>
          </a:p>
          <a:p>
            <a:endParaRPr lang="en-US" dirty="0"/>
          </a:p>
        </p:txBody>
      </p:sp>
    </p:spTree>
    <p:extLst>
      <p:ext uri="{BB962C8B-B14F-4D97-AF65-F5344CB8AC3E}">
        <p14:creationId xmlns:p14="http://schemas.microsoft.com/office/powerpoint/2010/main" val="305345267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2400-6A61-1E48-A9D1-23AC3A321A6A}"/>
              </a:ext>
            </a:extLst>
          </p:cNvPr>
          <p:cNvSpPr>
            <a:spLocks noGrp="1"/>
          </p:cNvSpPr>
          <p:nvPr>
            <p:ph type="title"/>
          </p:nvPr>
        </p:nvSpPr>
        <p:spPr/>
        <p:txBody>
          <a:bodyPr/>
          <a:lstStyle/>
          <a:p>
            <a:r>
              <a:rPr lang="en-US" b="1" dirty="0">
                <a:hlinkClick r:id="rId2" action="ppaction://hlinksldjump"/>
              </a:rPr>
              <a:t>Front End Testing and Back End testing? </a:t>
            </a:r>
            <a:endParaRPr lang="en-US" dirty="0"/>
          </a:p>
        </p:txBody>
      </p:sp>
      <p:sp>
        <p:nvSpPr>
          <p:cNvPr id="3" name="Content Placeholder 2">
            <a:extLst>
              <a:ext uri="{FF2B5EF4-FFF2-40B4-BE49-F238E27FC236}">
                <a16:creationId xmlns:a16="http://schemas.microsoft.com/office/drawing/2014/main" id="{DE21FFAD-9FC5-3E49-9EEB-0D728CDE1EBE}"/>
              </a:ext>
            </a:extLst>
          </p:cNvPr>
          <p:cNvSpPr>
            <a:spLocks noGrp="1"/>
          </p:cNvSpPr>
          <p:nvPr>
            <p:ph idx="1"/>
          </p:nvPr>
        </p:nvSpPr>
        <p:spPr/>
        <p:txBody>
          <a:bodyPr/>
          <a:lstStyle/>
          <a:p>
            <a:r>
              <a:rPr lang="en-US" dirty="0"/>
              <a:t>Front End Testing is performed on the Graphical User Interface (GUI), whereas Back End Testing involves databases testing. Front end consist of web site look where user can interact whereas in case of back end it is the database which is required to store the data. </a:t>
            </a:r>
          </a:p>
          <a:p>
            <a:r>
              <a:rPr lang="en-US" dirty="0"/>
              <a:t>When user enters data in GUI of the front end application, then this entered data is stored in the database. To save this data into the database we write SQL queries. </a:t>
            </a:r>
          </a:p>
          <a:p>
            <a:endParaRPr lang="en-US" dirty="0"/>
          </a:p>
        </p:txBody>
      </p:sp>
    </p:spTree>
    <p:extLst>
      <p:ext uri="{BB962C8B-B14F-4D97-AF65-F5344CB8AC3E}">
        <p14:creationId xmlns:p14="http://schemas.microsoft.com/office/powerpoint/2010/main" val="89814094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4B3C-2C50-1E44-9213-EF0A3DC4398C}"/>
              </a:ext>
            </a:extLst>
          </p:cNvPr>
          <p:cNvSpPr>
            <a:spLocks noGrp="1"/>
          </p:cNvSpPr>
          <p:nvPr>
            <p:ph type="title"/>
          </p:nvPr>
        </p:nvSpPr>
        <p:spPr/>
        <p:txBody>
          <a:bodyPr/>
          <a:lstStyle/>
          <a:p>
            <a:r>
              <a:rPr lang="en-US" b="1" dirty="0">
                <a:hlinkClick r:id="rId2" action="ppaction://hlinksldjump"/>
              </a:rPr>
              <a:t>Functional testing &amp; non-functional testing </a:t>
            </a:r>
            <a:endParaRPr lang="en-US" dirty="0"/>
          </a:p>
        </p:txBody>
      </p:sp>
      <p:sp>
        <p:nvSpPr>
          <p:cNvPr id="3" name="Content Placeholder 2">
            <a:extLst>
              <a:ext uri="{FF2B5EF4-FFF2-40B4-BE49-F238E27FC236}">
                <a16:creationId xmlns:a16="http://schemas.microsoft.com/office/drawing/2014/main" id="{2B5F2CA1-7ABB-4E46-9E1F-A27C199E5DF1}"/>
              </a:ext>
            </a:extLst>
          </p:cNvPr>
          <p:cNvSpPr>
            <a:spLocks noGrp="1"/>
          </p:cNvSpPr>
          <p:nvPr>
            <p:ph idx="1"/>
          </p:nvPr>
        </p:nvSpPr>
        <p:spPr>
          <a:xfrm>
            <a:off x="838200" y="1454046"/>
            <a:ext cx="10515600" cy="5038829"/>
          </a:xfrm>
        </p:spPr>
        <p:txBody>
          <a:bodyPr>
            <a:normAutofit fontScale="70000" lnSpcReduction="20000"/>
          </a:bodyPr>
          <a:lstStyle/>
          <a:p>
            <a:r>
              <a:rPr lang="en-US" b="1" dirty="0"/>
              <a:t>Functional testing </a:t>
            </a:r>
            <a:r>
              <a:rPr lang="en-US" dirty="0"/>
              <a:t>is a type of testing which verifies that each function of the software application operates in conformance with the </a:t>
            </a:r>
          </a:p>
          <a:p>
            <a:r>
              <a:rPr lang="en-US" dirty="0"/>
              <a:t>requirement specification. </a:t>
            </a:r>
          </a:p>
          <a:p>
            <a:r>
              <a:rPr lang="en-US" dirty="0"/>
              <a:t>-Unit Testing </a:t>
            </a:r>
          </a:p>
          <a:p>
            <a:r>
              <a:rPr lang="en-US" dirty="0"/>
              <a:t>-System Testing </a:t>
            </a:r>
          </a:p>
          <a:p>
            <a:r>
              <a:rPr lang="en-US" dirty="0"/>
              <a:t>-Smoke Testing </a:t>
            </a:r>
          </a:p>
          <a:p>
            <a:r>
              <a:rPr lang="en-US" dirty="0"/>
              <a:t>-User Acceptance Testing </a:t>
            </a:r>
          </a:p>
          <a:p>
            <a:r>
              <a:rPr lang="en-US" dirty="0"/>
              <a:t>-Integration Testing </a:t>
            </a:r>
          </a:p>
          <a:p>
            <a:r>
              <a:rPr lang="en-US" dirty="0"/>
              <a:t>-Regression Testing </a:t>
            </a:r>
          </a:p>
          <a:p>
            <a:r>
              <a:rPr lang="en-US" b="1" dirty="0"/>
              <a:t>Non-functional testing </a:t>
            </a:r>
            <a:r>
              <a:rPr lang="en-US" dirty="0"/>
              <a:t>is a type of testing to check non-functional aspects (performance, usability, reliability, etc.) of a software application. </a:t>
            </a:r>
          </a:p>
          <a:p>
            <a:r>
              <a:rPr lang="en-US" dirty="0"/>
              <a:t>-Performance Testing </a:t>
            </a:r>
          </a:p>
          <a:p>
            <a:r>
              <a:rPr lang="en-US" dirty="0"/>
              <a:t>-Stress Testing </a:t>
            </a:r>
          </a:p>
          <a:p>
            <a:r>
              <a:rPr lang="en-US" dirty="0"/>
              <a:t>-Load Testing </a:t>
            </a:r>
          </a:p>
          <a:p>
            <a:r>
              <a:rPr lang="en-US" dirty="0"/>
              <a:t>-Security Testing </a:t>
            </a:r>
          </a:p>
        </p:txBody>
      </p:sp>
    </p:spTree>
    <p:extLst>
      <p:ext uri="{BB962C8B-B14F-4D97-AF65-F5344CB8AC3E}">
        <p14:creationId xmlns:p14="http://schemas.microsoft.com/office/powerpoint/2010/main" val="15787064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9A1A-3AB1-F64B-B3FA-D279E5F617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E1B020-60B9-6D4F-AAB4-033445E75096}"/>
              </a:ext>
            </a:extLst>
          </p:cNvPr>
          <p:cNvSpPr>
            <a:spLocks noGrp="1"/>
          </p:cNvSpPr>
          <p:nvPr>
            <p:ph idx="1"/>
          </p:nvPr>
        </p:nvSpPr>
        <p:spPr/>
        <p:txBody>
          <a:bodyPr/>
          <a:lstStyle/>
          <a:p>
            <a:r>
              <a:rPr lang="en-US" dirty="0"/>
              <a:t>Java Technical</a:t>
            </a:r>
          </a:p>
        </p:txBody>
      </p:sp>
    </p:spTree>
    <p:extLst>
      <p:ext uri="{BB962C8B-B14F-4D97-AF65-F5344CB8AC3E}">
        <p14:creationId xmlns:p14="http://schemas.microsoft.com/office/powerpoint/2010/main" val="259164168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C2189-D9B8-DD46-9542-57B23F04FD16}"/>
              </a:ext>
            </a:extLst>
          </p:cNvPr>
          <p:cNvSpPr>
            <a:spLocks noGrp="1"/>
          </p:cNvSpPr>
          <p:nvPr>
            <p:ph type="title"/>
          </p:nvPr>
        </p:nvSpPr>
        <p:spPr/>
        <p:txBody>
          <a:bodyPr>
            <a:normAutofit/>
          </a:bodyPr>
          <a:lstStyle/>
          <a:p>
            <a:r>
              <a:rPr lang="en-US" b="1" dirty="0">
                <a:hlinkClick r:id="rId2" action="ppaction://hlinksldjump"/>
              </a:rPr>
              <a:t>Even - Odd</a:t>
            </a:r>
            <a:endParaRPr lang="en-US" dirty="0"/>
          </a:p>
        </p:txBody>
      </p:sp>
      <p:sp>
        <p:nvSpPr>
          <p:cNvPr id="3" name="Content Placeholder 2">
            <a:extLst>
              <a:ext uri="{FF2B5EF4-FFF2-40B4-BE49-F238E27FC236}">
                <a16:creationId xmlns:a16="http://schemas.microsoft.com/office/drawing/2014/main" id="{C636C12A-2127-5B44-905E-661ED5FBDC06}"/>
              </a:ext>
            </a:extLst>
          </p:cNvPr>
          <p:cNvSpPr>
            <a:spLocks noGrp="1"/>
          </p:cNvSpPr>
          <p:nvPr>
            <p:ph idx="1"/>
          </p:nvPr>
        </p:nvSpPr>
        <p:spPr/>
        <p:txBody>
          <a:bodyPr/>
          <a:lstStyle/>
          <a:p>
            <a:r>
              <a:rPr lang="en-US" dirty="0"/>
              <a:t>if(num % 2 == 0) </a:t>
            </a:r>
            <a:r>
              <a:rPr lang="en-US" dirty="0" err="1"/>
              <a:t>System.out.println</a:t>
            </a:r>
            <a:r>
              <a:rPr lang="en-US" dirty="0"/>
              <a:t>(num + " is even"); </a:t>
            </a:r>
          </a:p>
          <a:p>
            <a:r>
              <a:rPr lang="en-US" dirty="0"/>
              <a:t>else</a:t>
            </a:r>
          </a:p>
          <a:p>
            <a:r>
              <a:rPr lang="en-US" dirty="0" err="1"/>
              <a:t>System.out.println</a:t>
            </a:r>
            <a:r>
              <a:rPr lang="en-US" dirty="0"/>
              <a:t>(num + " is odd"); </a:t>
            </a:r>
          </a:p>
          <a:p>
            <a:endParaRPr lang="en-US" dirty="0"/>
          </a:p>
        </p:txBody>
      </p:sp>
    </p:spTree>
    <p:extLst>
      <p:ext uri="{BB962C8B-B14F-4D97-AF65-F5344CB8AC3E}">
        <p14:creationId xmlns:p14="http://schemas.microsoft.com/office/powerpoint/2010/main" val="345169814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AB91-6A19-A345-883C-E33FD6F19BB8}"/>
              </a:ext>
            </a:extLst>
          </p:cNvPr>
          <p:cNvSpPr>
            <a:spLocks noGrp="1"/>
          </p:cNvSpPr>
          <p:nvPr>
            <p:ph type="title"/>
          </p:nvPr>
        </p:nvSpPr>
        <p:spPr/>
        <p:txBody>
          <a:bodyPr/>
          <a:lstStyle/>
          <a:p>
            <a:r>
              <a:rPr lang="en-US" b="1" dirty="0">
                <a:hlinkClick r:id="rId2" action="ppaction://hlinksldjump"/>
              </a:rPr>
              <a:t>Swap Numbers </a:t>
            </a:r>
            <a:endParaRPr lang="en-US" dirty="0"/>
          </a:p>
        </p:txBody>
      </p:sp>
      <p:sp>
        <p:nvSpPr>
          <p:cNvPr id="3" name="Content Placeholder 2">
            <a:extLst>
              <a:ext uri="{FF2B5EF4-FFF2-40B4-BE49-F238E27FC236}">
                <a16:creationId xmlns:a16="http://schemas.microsoft.com/office/drawing/2014/main" id="{F8CB54A1-E42E-A843-9806-3F7A693D3022}"/>
              </a:ext>
            </a:extLst>
          </p:cNvPr>
          <p:cNvSpPr>
            <a:spLocks noGrp="1"/>
          </p:cNvSpPr>
          <p:nvPr>
            <p:ph idx="1"/>
          </p:nvPr>
        </p:nvSpPr>
        <p:spPr/>
        <p:txBody>
          <a:bodyPr/>
          <a:lstStyle/>
          <a:p>
            <a:r>
              <a:rPr lang="en-US" dirty="0"/>
              <a:t>x = x + y;</a:t>
            </a:r>
            <a:br>
              <a:rPr lang="en-US" dirty="0"/>
            </a:br>
            <a:r>
              <a:rPr lang="en-US" dirty="0"/>
              <a:t>y = x - y;</a:t>
            </a:r>
            <a:br>
              <a:rPr lang="en-US" dirty="0"/>
            </a:br>
            <a:r>
              <a:rPr lang="en-US" dirty="0"/>
              <a:t>x = x - y; </a:t>
            </a:r>
          </a:p>
          <a:p>
            <a:endParaRPr lang="en-US" dirty="0"/>
          </a:p>
        </p:txBody>
      </p:sp>
    </p:spTree>
    <p:extLst>
      <p:ext uri="{BB962C8B-B14F-4D97-AF65-F5344CB8AC3E}">
        <p14:creationId xmlns:p14="http://schemas.microsoft.com/office/powerpoint/2010/main" val="949263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0556-63F6-2446-AE3E-3CB763C3681E}"/>
              </a:ext>
            </a:extLst>
          </p:cNvPr>
          <p:cNvSpPr>
            <a:spLocks noGrp="1"/>
          </p:cNvSpPr>
          <p:nvPr>
            <p:ph type="title"/>
          </p:nvPr>
        </p:nvSpPr>
        <p:spPr/>
        <p:txBody>
          <a:bodyPr/>
          <a:lstStyle/>
          <a:p>
            <a:r>
              <a:rPr lang="en-US" dirty="0">
                <a:hlinkClick r:id="rId2" action="ppaction://hlinksldjump"/>
              </a:rPr>
              <a:t>Team Structure</a:t>
            </a:r>
            <a:endParaRPr lang="en-US" dirty="0"/>
          </a:p>
        </p:txBody>
      </p:sp>
      <p:sp>
        <p:nvSpPr>
          <p:cNvPr id="3" name="Content Placeholder 2">
            <a:extLst>
              <a:ext uri="{FF2B5EF4-FFF2-40B4-BE49-F238E27FC236}">
                <a16:creationId xmlns:a16="http://schemas.microsoft.com/office/drawing/2014/main" id="{020AF605-7385-BF4C-8703-1D9ADE0788AD}"/>
              </a:ext>
            </a:extLst>
          </p:cNvPr>
          <p:cNvSpPr>
            <a:spLocks noGrp="1"/>
          </p:cNvSpPr>
          <p:nvPr>
            <p:ph idx="1"/>
          </p:nvPr>
        </p:nvSpPr>
        <p:spPr/>
        <p:txBody>
          <a:bodyPr/>
          <a:lstStyle/>
          <a:p>
            <a:r>
              <a:rPr lang="en-US" dirty="0"/>
              <a:t>My team consist of adaptive, cross-functional and self-organized individuals that highly motivated and knowledgeable. We have 9 people in my team.</a:t>
            </a:r>
          </a:p>
          <a:p>
            <a:r>
              <a:rPr lang="en-US" dirty="0"/>
              <a:t>4 developers, </a:t>
            </a:r>
          </a:p>
          <a:p>
            <a:r>
              <a:rPr lang="en-US" dirty="0"/>
              <a:t>3 testers (1</a:t>
            </a:r>
            <a:r>
              <a:rPr lang="it-IT" dirty="0"/>
              <a:t> </a:t>
            </a:r>
            <a:r>
              <a:rPr lang="it-IT" dirty="0" err="1"/>
              <a:t>manual</a:t>
            </a:r>
            <a:r>
              <a:rPr lang="en-US" dirty="0"/>
              <a:t> tester -</a:t>
            </a:r>
            <a:r>
              <a:rPr lang="fr-FR" dirty="0"/>
              <a:t> 2 automation</a:t>
            </a:r>
            <a:r>
              <a:rPr lang="en-US" dirty="0"/>
              <a:t>),</a:t>
            </a:r>
          </a:p>
          <a:p>
            <a:r>
              <a:rPr lang="de-DE" dirty="0"/>
              <a:t>1 </a:t>
            </a:r>
            <a:r>
              <a:rPr lang="de-DE" dirty="0" err="1"/>
              <a:t>Scrum</a:t>
            </a:r>
            <a:r>
              <a:rPr lang="de-DE" dirty="0"/>
              <a:t> Master,</a:t>
            </a:r>
            <a:endParaRPr lang="en-US" dirty="0"/>
          </a:p>
          <a:p>
            <a:r>
              <a:rPr lang="ru-RU" dirty="0"/>
              <a:t>1 </a:t>
            </a:r>
            <a:r>
              <a:rPr lang="en-US" dirty="0"/>
              <a:t>PO. </a:t>
            </a:r>
          </a:p>
        </p:txBody>
      </p:sp>
    </p:spTree>
    <p:extLst>
      <p:ext uri="{BB962C8B-B14F-4D97-AF65-F5344CB8AC3E}">
        <p14:creationId xmlns:p14="http://schemas.microsoft.com/office/powerpoint/2010/main" val="22696064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9816-2E0B-4B4E-9E3B-3191F94AB348}"/>
              </a:ext>
            </a:extLst>
          </p:cNvPr>
          <p:cNvSpPr>
            <a:spLocks noGrp="1"/>
          </p:cNvSpPr>
          <p:nvPr>
            <p:ph type="title"/>
          </p:nvPr>
        </p:nvSpPr>
        <p:spPr/>
        <p:txBody>
          <a:bodyPr/>
          <a:lstStyle/>
          <a:p>
            <a:r>
              <a:rPr lang="en-US" b="1" dirty="0">
                <a:hlinkClick r:id="rId2" action="ppaction://hlinksldjump"/>
              </a:rPr>
              <a:t>Reverse String </a:t>
            </a:r>
            <a:endParaRPr lang="en-US" dirty="0"/>
          </a:p>
        </p:txBody>
      </p:sp>
      <p:sp>
        <p:nvSpPr>
          <p:cNvPr id="3" name="Content Placeholder 2">
            <a:extLst>
              <a:ext uri="{FF2B5EF4-FFF2-40B4-BE49-F238E27FC236}">
                <a16:creationId xmlns:a16="http://schemas.microsoft.com/office/drawing/2014/main" id="{80C66116-85CB-234C-ABF0-4649D262746A}"/>
              </a:ext>
            </a:extLst>
          </p:cNvPr>
          <p:cNvSpPr>
            <a:spLocks noGrp="1"/>
          </p:cNvSpPr>
          <p:nvPr>
            <p:ph idx="1"/>
          </p:nvPr>
        </p:nvSpPr>
        <p:spPr/>
        <p:txBody>
          <a:bodyPr/>
          <a:lstStyle/>
          <a:p>
            <a:r>
              <a:rPr lang="en-US" dirty="0"/>
              <a:t>public static String </a:t>
            </a:r>
            <a:r>
              <a:rPr lang="en-US" dirty="0" err="1"/>
              <a:t>reverseString</a:t>
            </a:r>
            <a:r>
              <a:rPr lang="en-US" dirty="0"/>
              <a:t> (String str) { </a:t>
            </a:r>
          </a:p>
          <a:p>
            <a:r>
              <a:rPr lang="en-US" dirty="0"/>
              <a:t>String reverse= "";</a:t>
            </a:r>
          </a:p>
          <a:p>
            <a:r>
              <a:rPr lang="en-US" dirty="0"/>
              <a:t>for(int </a:t>
            </a:r>
            <a:r>
              <a:rPr lang="en-US" dirty="0" err="1"/>
              <a:t>i</a:t>
            </a:r>
            <a:r>
              <a:rPr lang="en-US" dirty="0"/>
              <a:t> = </a:t>
            </a:r>
            <a:r>
              <a:rPr lang="en-US" dirty="0" err="1"/>
              <a:t>str.length</a:t>
            </a:r>
            <a:r>
              <a:rPr lang="en-US" dirty="0"/>
              <a:t>()-1; </a:t>
            </a:r>
            <a:r>
              <a:rPr lang="en-US" dirty="0" err="1"/>
              <a:t>i</a:t>
            </a:r>
            <a:r>
              <a:rPr lang="en-US" dirty="0"/>
              <a:t> &gt;=0; </a:t>
            </a:r>
            <a:r>
              <a:rPr lang="en-US" dirty="0" err="1"/>
              <a:t>i</a:t>
            </a:r>
            <a:r>
              <a:rPr lang="en-US" dirty="0"/>
              <a:t>--) {</a:t>
            </a:r>
          </a:p>
          <a:p>
            <a:r>
              <a:rPr lang="en-US" dirty="0"/>
              <a:t>reverse += </a:t>
            </a:r>
            <a:r>
              <a:rPr lang="en-US" dirty="0" err="1"/>
              <a:t>str.charAt</a:t>
            </a:r>
            <a:r>
              <a:rPr lang="en-US" dirty="0"/>
              <a:t>(</a:t>
            </a:r>
            <a:r>
              <a:rPr lang="en-US" dirty="0" err="1"/>
              <a:t>i</a:t>
            </a:r>
            <a:r>
              <a:rPr lang="en-US" dirty="0"/>
              <a:t>); } </a:t>
            </a:r>
          </a:p>
          <a:p>
            <a:r>
              <a:rPr lang="en-US" dirty="0"/>
              <a:t>return reverse; } </a:t>
            </a:r>
          </a:p>
          <a:p>
            <a:endParaRPr lang="en-US" dirty="0"/>
          </a:p>
        </p:txBody>
      </p:sp>
    </p:spTree>
    <p:extLst>
      <p:ext uri="{BB962C8B-B14F-4D97-AF65-F5344CB8AC3E}">
        <p14:creationId xmlns:p14="http://schemas.microsoft.com/office/powerpoint/2010/main" val="54276196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755D-84A0-1E42-9C0E-61BEBB1E97C4}"/>
              </a:ext>
            </a:extLst>
          </p:cNvPr>
          <p:cNvSpPr>
            <a:spLocks noGrp="1"/>
          </p:cNvSpPr>
          <p:nvPr>
            <p:ph type="title"/>
          </p:nvPr>
        </p:nvSpPr>
        <p:spPr/>
        <p:txBody>
          <a:bodyPr/>
          <a:lstStyle/>
          <a:p>
            <a:r>
              <a:rPr lang="en-US" b="1" dirty="0">
                <a:hlinkClick r:id="rId2" action="ppaction://hlinksldjump"/>
              </a:rPr>
              <a:t>Reverse Integer </a:t>
            </a:r>
            <a:endParaRPr lang="en-US" dirty="0"/>
          </a:p>
        </p:txBody>
      </p:sp>
      <p:sp>
        <p:nvSpPr>
          <p:cNvPr id="3" name="Content Placeholder 2">
            <a:extLst>
              <a:ext uri="{FF2B5EF4-FFF2-40B4-BE49-F238E27FC236}">
                <a16:creationId xmlns:a16="http://schemas.microsoft.com/office/drawing/2014/main" id="{D5B769B4-47B8-2440-BD29-EA55B99A1BE3}"/>
              </a:ext>
            </a:extLst>
          </p:cNvPr>
          <p:cNvSpPr>
            <a:spLocks noGrp="1"/>
          </p:cNvSpPr>
          <p:nvPr>
            <p:ph idx="1"/>
          </p:nvPr>
        </p:nvSpPr>
        <p:spPr/>
        <p:txBody>
          <a:bodyPr/>
          <a:lstStyle/>
          <a:p>
            <a:r>
              <a:rPr lang="en-US" dirty="0"/>
              <a:t>int num = 1234, reversed = 0;</a:t>
            </a:r>
            <a:br>
              <a:rPr lang="en-US" dirty="0"/>
            </a:br>
            <a:r>
              <a:rPr lang="en-US" dirty="0"/>
              <a:t>while(num != 0) {</a:t>
            </a:r>
            <a:br>
              <a:rPr lang="en-US" dirty="0"/>
            </a:br>
            <a:r>
              <a:rPr lang="en-US" dirty="0"/>
              <a:t>int digit = num % 10;</a:t>
            </a:r>
            <a:br>
              <a:rPr lang="en-US" dirty="0"/>
            </a:br>
            <a:r>
              <a:rPr lang="en-US" dirty="0"/>
              <a:t>reversed = reversed * 10 + digit;</a:t>
            </a:r>
            <a:br>
              <a:rPr lang="en-US" dirty="0"/>
            </a:br>
            <a:r>
              <a:rPr lang="en-US" dirty="0"/>
              <a:t>num /= 10; }</a:t>
            </a:r>
            <a:br>
              <a:rPr lang="en-US" dirty="0"/>
            </a:br>
            <a:r>
              <a:rPr lang="en-US" dirty="0" err="1"/>
              <a:t>System.out.println</a:t>
            </a:r>
            <a:r>
              <a:rPr lang="en-US" dirty="0"/>
              <a:t>("Reversed Number: " + reversed); }} </a:t>
            </a:r>
          </a:p>
          <a:p>
            <a:endParaRPr lang="en-US" dirty="0"/>
          </a:p>
        </p:txBody>
      </p:sp>
    </p:spTree>
    <p:extLst>
      <p:ext uri="{BB962C8B-B14F-4D97-AF65-F5344CB8AC3E}">
        <p14:creationId xmlns:p14="http://schemas.microsoft.com/office/powerpoint/2010/main" val="428338791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4DE9-B1C4-AB4B-A310-07FDFCCB05A7}"/>
              </a:ext>
            </a:extLst>
          </p:cNvPr>
          <p:cNvSpPr>
            <a:spLocks noGrp="1"/>
          </p:cNvSpPr>
          <p:nvPr>
            <p:ph type="title"/>
          </p:nvPr>
        </p:nvSpPr>
        <p:spPr/>
        <p:txBody>
          <a:bodyPr>
            <a:normAutofit/>
          </a:bodyPr>
          <a:lstStyle/>
          <a:p>
            <a:r>
              <a:rPr lang="en-US" b="1" dirty="0">
                <a:hlinkClick r:id="rId2" action="ppaction://hlinksldjump"/>
              </a:rPr>
              <a:t>Prime Numbers</a:t>
            </a:r>
            <a:endParaRPr lang="en-US" dirty="0"/>
          </a:p>
        </p:txBody>
      </p:sp>
      <p:sp>
        <p:nvSpPr>
          <p:cNvPr id="3" name="Content Placeholder 2">
            <a:extLst>
              <a:ext uri="{FF2B5EF4-FFF2-40B4-BE49-F238E27FC236}">
                <a16:creationId xmlns:a16="http://schemas.microsoft.com/office/drawing/2014/main" id="{A41F73AC-99F7-D44F-8DC7-B0E7D01EAF5E}"/>
              </a:ext>
            </a:extLst>
          </p:cNvPr>
          <p:cNvSpPr>
            <a:spLocks noGrp="1"/>
          </p:cNvSpPr>
          <p:nvPr>
            <p:ph idx="1"/>
          </p:nvPr>
        </p:nvSpPr>
        <p:spPr/>
        <p:txBody>
          <a:bodyPr/>
          <a:lstStyle/>
          <a:p>
            <a:r>
              <a:rPr lang="en-US" dirty="0"/>
              <a:t>public static </a:t>
            </a:r>
            <a:r>
              <a:rPr lang="en-US" dirty="0" err="1"/>
              <a:t>boolean</a:t>
            </a:r>
            <a:r>
              <a:rPr lang="en-US" dirty="0"/>
              <a:t> </a:t>
            </a:r>
            <a:r>
              <a:rPr lang="en-US" dirty="0" err="1"/>
              <a:t>isPrime</a:t>
            </a:r>
            <a:r>
              <a:rPr lang="en-US" dirty="0"/>
              <a:t> (int number) { </a:t>
            </a:r>
          </a:p>
          <a:p>
            <a:r>
              <a:rPr lang="en-US" dirty="0"/>
              <a:t>for(int </a:t>
            </a:r>
            <a:r>
              <a:rPr lang="en-US" dirty="0" err="1"/>
              <a:t>i</a:t>
            </a:r>
            <a:r>
              <a:rPr lang="en-US" dirty="0"/>
              <a:t>=2; </a:t>
            </a:r>
            <a:r>
              <a:rPr lang="en-US" dirty="0" err="1"/>
              <a:t>i</a:t>
            </a:r>
            <a:r>
              <a:rPr lang="en-US" dirty="0"/>
              <a:t> &lt; number ; </a:t>
            </a:r>
            <a:r>
              <a:rPr lang="en-US" dirty="0" err="1"/>
              <a:t>i</a:t>
            </a:r>
            <a:r>
              <a:rPr lang="en-US" dirty="0"/>
              <a:t>++) { if(</a:t>
            </a:r>
            <a:r>
              <a:rPr lang="en-US" dirty="0" err="1"/>
              <a:t>number%i</a:t>
            </a:r>
            <a:r>
              <a:rPr lang="en-US" dirty="0"/>
              <a:t> == 0) {</a:t>
            </a:r>
            <a:br>
              <a:rPr lang="en-US" dirty="0"/>
            </a:br>
            <a:r>
              <a:rPr lang="en-US" dirty="0"/>
              <a:t>return false; }}</a:t>
            </a:r>
            <a:br>
              <a:rPr lang="en-US" dirty="0"/>
            </a:br>
            <a:r>
              <a:rPr lang="en-US" dirty="0"/>
              <a:t>return true; } </a:t>
            </a:r>
          </a:p>
          <a:p>
            <a:endParaRPr lang="en-US" dirty="0"/>
          </a:p>
        </p:txBody>
      </p:sp>
    </p:spTree>
    <p:extLst>
      <p:ext uri="{BB962C8B-B14F-4D97-AF65-F5344CB8AC3E}">
        <p14:creationId xmlns:p14="http://schemas.microsoft.com/office/powerpoint/2010/main" val="164168048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4AC1-347E-554C-89FC-AF7F056E72FD}"/>
              </a:ext>
            </a:extLst>
          </p:cNvPr>
          <p:cNvSpPr>
            <a:spLocks noGrp="1"/>
          </p:cNvSpPr>
          <p:nvPr>
            <p:ph type="title"/>
          </p:nvPr>
        </p:nvSpPr>
        <p:spPr/>
        <p:txBody>
          <a:bodyPr/>
          <a:lstStyle/>
          <a:p>
            <a:r>
              <a:rPr lang="en-US" b="1" dirty="0">
                <a:hlinkClick r:id="rId2" action="ppaction://hlinksldjump"/>
              </a:rPr>
              <a:t>String Palindrome </a:t>
            </a:r>
            <a:endParaRPr lang="en-US" dirty="0"/>
          </a:p>
        </p:txBody>
      </p:sp>
      <p:sp>
        <p:nvSpPr>
          <p:cNvPr id="3" name="Content Placeholder 2">
            <a:extLst>
              <a:ext uri="{FF2B5EF4-FFF2-40B4-BE49-F238E27FC236}">
                <a16:creationId xmlns:a16="http://schemas.microsoft.com/office/drawing/2014/main" id="{A7C2169C-F38C-7A4A-B308-BD791110EBA1}"/>
              </a:ext>
            </a:extLst>
          </p:cNvPr>
          <p:cNvSpPr>
            <a:spLocks noGrp="1"/>
          </p:cNvSpPr>
          <p:nvPr>
            <p:ph idx="1"/>
          </p:nvPr>
        </p:nvSpPr>
        <p:spPr/>
        <p:txBody>
          <a:bodyPr/>
          <a:lstStyle/>
          <a:p>
            <a:r>
              <a:rPr lang="en-US" dirty="0"/>
              <a:t>for(int </a:t>
            </a:r>
            <a:r>
              <a:rPr lang="en-US" dirty="0" err="1"/>
              <a:t>i</a:t>
            </a:r>
            <a:r>
              <a:rPr lang="en-US" dirty="0"/>
              <a:t>=</a:t>
            </a:r>
            <a:r>
              <a:rPr lang="en-US" dirty="0" err="1"/>
              <a:t>word.length</a:t>
            </a:r>
            <a:r>
              <a:rPr lang="en-US" dirty="0"/>
              <a:t>()-1;i&gt;=0;i--) { </a:t>
            </a:r>
          </a:p>
          <a:p>
            <a:r>
              <a:rPr lang="en-US" dirty="0"/>
              <a:t>reverse+=</a:t>
            </a:r>
            <a:r>
              <a:rPr lang="en-US" dirty="0" err="1"/>
              <a:t>word.charAt</a:t>
            </a:r>
            <a:r>
              <a:rPr lang="en-US" dirty="0"/>
              <a:t>(</a:t>
            </a:r>
            <a:r>
              <a:rPr lang="en-US" dirty="0" err="1"/>
              <a:t>i</a:t>
            </a:r>
            <a:r>
              <a:rPr lang="en-US" dirty="0"/>
              <a:t>); } </a:t>
            </a:r>
          </a:p>
          <a:p>
            <a:r>
              <a:rPr lang="en-US" dirty="0"/>
              <a:t>if(</a:t>
            </a:r>
            <a:r>
              <a:rPr lang="en-US" dirty="0" err="1"/>
              <a:t>word.equalsIgnoreCase</a:t>
            </a:r>
            <a:r>
              <a:rPr lang="en-US" dirty="0"/>
              <a:t>(reverse)) { </a:t>
            </a:r>
          </a:p>
          <a:p>
            <a:r>
              <a:rPr lang="en-US" dirty="0" err="1"/>
              <a:t>System.out.println</a:t>
            </a:r>
            <a:r>
              <a:rPr lang="en-US" dirty="0"/>
              <a:t>("The word is palindrome"); }else { </a:t>
            </a:r>
          </a:p>
          <a:p>
            <a:r>
              <a:rPr lang="en-US" dirty="0" err="1"/>
              <a:t>System.out.println</a:t>
            </a:r>
            <a:r>
              <a:rPr lang="en-US" dirty="0"/>
              <a:t>("The word is not palindrome”); } </a:t>
            </a:r>
          </a:p>
          <a:p>
            <a:endParaRPr lang="en-US" dirty="0"/>
          </a:p>
        </p:txBody>
      </p:sp>
    </p:spTree>
    <p:extLst>
      <p:ext uri="{BB962C8B-B14F-4D97-AF65-F5344CB8AC3E}">
        <p14:creationId xmlns:p14="http://schemas.microsoft.com/office/powerpoint/2010/main" val="365038592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7F61-CC85-074E-BC8D-F7772D122502}"/>
              </a:ext>
            </a:extLst>
          </p:cNvPr>
          <p:cNvSpPr>
            <a:spLocks noGrp="1"/>
          </p:cNvSpPr>
          <p:nvPr>
            <p:ph type="title"/>
          </p:nvPr>
        </p:nvSpPr>
        <p:spPr/>
        <p:txBody>
          <a:bodyPr>
            <a:normAutofit/>
          </a:bodyPr>
          <a:lstStyle/>
          <a:p>
            <a:r>
              <a:rPr lang="en-US" b="1" dirty="0">
                <a:hlinkClick r:id="rId2" action="ppaction://hlinksldjump"/>
              </a:rPr>
              <a:t>Integer Palindrome</a:t>
            </a:r>
            <a:endParaRPr lang="en-US" dirty="0"/>
          </a:p>
        </p:txBody>
      </p:sp>
      <p:sp>
        <p:nvSpPr>
          <p:cNvPr id="3" name="Content Placeholder 2">
            <a:extLst>
              <a:ext uri="{FF2B5EF4-FFF2-40B4-BE49-F238E27FC236}">
                <a16:creationId xmlns:a16="http://schemas.microsoft.com/office/drawing/2014/main" id="{D36C8054-5F90-5847-B793-3E5E16C54BFB}"/>
              </a:ext>
            </a:extLst>
          </p:cNvPr>
          <p:cNvSpPr>
            <a:spLocks noGrp="1"/>
          </p:cNvSpPr>
          <p:nvPr>
            <p:ph idx="1"/>
          </p:nvPr>
        </p:nvSpPr>
        <p:spPr/>
        <p:txBody>
          <a:bodyPr>
            <a:normAutofit lnSpcReduction="10000"/>
          </a:bodyPr>
          <a:lstStyle/>
          <a:p>
            <a:r>
              <a:rPr lang="en-US" dirty="0"/>
              <a:t>public static </a:t>
            </a:r>
            <a:r>
              <a:rPr lang="en-US" dirty="0" err="1"/>
              <a:t>boolean</a:t>
            </a:r>
            <a:r>
              <a:rPr lang="en-US" dirty="0"/>
              <a:t> </a:t>
            </a:r>
            <a:r>
              <a:rPr lang="en-US" dirty="0" err="1"/>
              <a:t>isPalindrome</a:t>
            </a:r>
            <a:r>
              <a:rPr lang="en-US" dirty="0"/>
              <a:t>(int number) { </a:t>
            </a:r>
          </a:p>
          <a:p>
            <a:r>
              <a:rPr lang="en-US" dirty="0"/>
              <a:t>int palindrome = number;</a:t>
            </a:r>
            <a:br>
              <a:rPr lang="en-US" dirty="0"/>
            </a:br>
            <a:r>
              <a:rPr lang="en-US" dirty="0"/>
              <a:t>int reverse=0;</a:t>
            </a:r>
            <a:br>
              <a:rPr lang="en-US" dirty="0"/>
            </a:br>
            <a:r>
              <a:rPr lang="en-US" dirty="0"/>
              <a:t>while (palindrome! = 0) {</a:t>
            </a:r>
            <a:br>
              <a:rPr lang="en-US" dirty="0"/>
            </a:br>
            <a:r>
              <a:rPr lang="en-US" dirty="0"/>
              <a:t>int remainder=palindrome%10;</a:t>
            </a:r>
            <a:br>
              <a:rPr lang="en-US" dirty="0"/>
            </a:br>
            <a:r>
              <a:rPr lang="en-US" dirty="0"/>
              <a:t>reverse = reverse*10 + remainder;</a:t>
            </a:r>
            <a:br>
              <a:rPr lang="en-US" dirty="0"/>
            </a:br>
            <a:r>
              <a:rPr lang="en-US" dirty="0"/>
              <a:t>palindrome = palindrome/10;</a:t>
            </a:r>
            <a:br>
              <a:rPr lang="en-US" dirty="0"/>
            </a:br>
            <a:r>
              <a:rPr lang="en-US" dirty="0"/>
              <a:t>if (number == reverse) {</a:t>
            </a:r>
            <a:br>
              <a:rPr lang="en-US" dirty="0"/>
            </a:br>
            <a:r>
              <a:rPr lang="en-US" dirty="0"/>
              <a:t>return true; }</a:t>
            </a:r>
            <a:br>
              <a:rPr lang="en-US" dirty="0"/>
            </a:br>
            <a:r>
              <a:rPr lang="en-US" dirty="0"/>
              <a:t>return false; </a:t>
            </a:r>
          </a:p>
          <a:p>
            <a:r>
              <a:rPr lang="en-US" dirty="0"/>
              <a:t>} }} </a:t>
            </a:r>
          </a:p>
          <a:p>
            <a:endParaRPr lang="en-US" dirty="0"/>
          </a:p>
        </p:txBody>
      </p:sp>
    </p:spTree>
    <p:extLst>
      <p:ext uri="{BB962C8B-B14F-4D97-AF65-F5344CB8AC3E}">
        <p14:creationId xmlns:p14="http://schemas.microsoft.com/office/powerpoint/2010/main" val="364261399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881D-172C-954C-A0E3-D3DCB5555644}"/>
              </a:ext>
            </a:extLst>
          </p:cNvPr>
          <p:cNvSpPr>
            <a:spLocks noGrp="1"/>
          </p:cNvSpPr>
          <p:nvPr>
            <p:ph type="title"/>
          </p:nvPr>
        </p:nvSpPr>
        <p:spPr/>
        <p:txBody>
          <a:bodyPr/>
          <a:lstStyle/>
          <a:p>
            <a:r>
              <a:rPr lang="en-US" b="1" dirty="0">
                <a:hlinkClick r:id="rId2" action="ppaction://hlinksldjump"/>
              </a:rPr>
              <a:t>Factorial </a:t>
            </a:r>
            <a:endParaRPr lang="en-US" dirty="0"/>
          </a:p>
        </p:txBody>
      </p:sp>
      <p:sp>
        <p:nvSpPr>
          <p:cNvPr id="3" name="Content Placeholder 2">
            <a:extLst>
              <a:ext uri="{FF2B5EF4-FFF2-40B4-BE49-F238E27FC236}">
                <a16:creationId xmlns:a16="http://schemas.microsoft.com/office/drawing/2014/main" id="{06DC6BCE-E5D3-AA4D-BE21-3CEC4085329B}"/>
              </a:ext>
            </a:extLst>
          </p:cNvPr>
          <p:cNvSpPr>
            <a:spLocks noGrp="1"/>
          </p:cNvSpPr>
          <p:nvPr>
            <p:ph idx="1"/>
          </p:nvPr>
        </p:nvSpPr>
        <p:spPr/>
        <p:txBody>
          <a:bodyPr/>
          <a:lstStyle/>
          <a:p>
            <a:r>
              <a:rPr lang="en-US" dirty="0"/>
              <a:t>int number = 10;</a:t>
            </a:r>
            <a:br>
              <a:rPr lang="en-US" dirty="0"/>
            </a:br>
            <a:r>
              <a:rPr lang="en-US" dirty="0"/>
              <a:t>int </a:t>
            </a:r>
            <a:r>
              <a:rPr lang="en-US" dirty="0" err="1"/>
              <a:t>factorialSum</a:t>
            </a:r>
            <a:r>
              <a:rPr lang="en-US" dirty="0"/>
              <a:t> = 1;</a:t>
            </a:r>
            <a:br>
              <a:rPr lang="en-US" dirty="0"/>
            </a:br>
            <a:r>
              <a:rPr lang="en-US" dirty="0"/>
              <a:t>for(int </a:t>
            </a:r>
            <a:r>
              <a:rPr lang="en-US" dirty="0" err="1"/>
              <a:t>i</a:t>
            </a:r>
            <a:r>
              <a:rPr lang="en-US" dirty="0"/>
              <a:t> = 1 ; </a:t>
            </a:r>
            <a:r>
              <a:rPr lang="en-US" dirty="0" err="1"/>
              <a:t>i</a:t>
            </a:r>
            <a:r>
              <a:rPr lang="en-US" dirty="0"/>
              <a:t> &lt;=number; </a:t>
            </a:r>
            <a:r>
              <a:rPr lang="en-US" dirty="0" err="1"/>
              <a:t>i</a:t>
            </a:r>
            <a:r>
              <a:rPr lang="en-US" dirty="0"/>
              <a:t>++) {</a:t>
            </a:r>
            <a:br>
              <a:rPr lang="en-US" dirty="0"/>
            </a:br>
            <a:r>
              <a:rPr lang="en-US" dirty="0" err="1"/>
              <a:t>factorialSum</a:t>
            </a:r>
            <a:r>
              <a:rPr lang="en-US" dirty="0"/>
              <a:t> = </a:t>
            </a:r>
            <a:r>
              <a:rPr lang="en-US" dirty="0" err="1"/>
              <a:t>factorialSum</a:t>
            </a:r>
            <a:r>
              <a:rPr lang="en-US" dirty="0"/>
              <a:t> * </a:t>
            </a:r>
            <a:r>
              <a:rPr lang="en-US" dirty="0" err="1"/>
              <a:t>i</a:t>
            </a:r>
            <a:r>
              <a:rPr lang="en-US" dirty="0"/>
              <a:t>; } </a:t>
            </a:r>
          </a:p>
          <a:p>
            <a:r>
              <a:rPr lang="en-US" dirty="0" err="1"/>
              <a:t>System.out.println</a:t>
            </a:r>
            <a:r>
              <a:rPr lang="en-US" dirty="0"/>
              <a:t>("Factorial of " + number + " is " + </a:t>
            </a:r>
            <a:r>
              <a:rPr lang="en-US" dirty="0" err="1"/>
              <a:t>factorialSum</a:t>
            </a:r>
            <a:r>
              <a:rPr lang="en-US" dirty="0"/>
              <a:t>); } </a:t>
            </a:r>
          </a:p>
          <a:p>
            <a:endParaRPr lang="en-US" dirty="0"/>
          </a:p>
        </p:txBody>
      </p:sp>
    </p:spTree>
    <p:extLst>
      <p:ext uri="{BB962C8B-B14F-4D97-AF65-F5344CB8AC3E}">
        <p14:creationId xmlns:p14="http://schemas.microsoft.com/office/powerpoint/2010/main" val="26678828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7263-1E10-5A49-952B-3D61BB62B0A6}"/>
              </a:ext>
            </a:extLst>
          </p:cNvPr>
          <p:cNvSpPr>
            <a:spLocks noGrp="1"/>
          </p:cNvSpPr>
          <p:nvPr>
            <p:ph type="title"/>
          </p:nvPr>
        </p:nvSpPr>
        <p:spPr/>
        <p:txBody>
          <a:bodyPr/>
          <a:lstStyle/>
          <a:p>
            <a:r>
              <a:rPr lang="en-US" b="1" dirty="0">
                <a:hlinkClick r:id="rId2" action="ppaction://hlinksldjump"/>
              </a:rPr>
              <a:t>Sum of Digits </a:t>
            </a:r>
            <a:endParaRPr lang="en-US" dirty="0"/>
          </a:p>
        </p:txBody>
      </p:sp>
      <p:sp>
        <p:nvSpPr>
          <p:cNvPr id="3" name="Content Placeholder 2">
            <a:extLst>
              <a:ext uri="{FF2B5EF4-FFF2-40B4-BE49-F238E27FC236}">
                <a16:creationId xmlns:a16="http://schemas.microsoft.com/office/drawing/2014/main" id="{B7184869-E59C-0B4A-8E43-D19E449CC414}"/>
              </a:ext>
            </a:extLst>
          </p:cNvPr>
          <p:cNvSpPr>
            <a:spLocks noGrp="1"/>
          </p:cNvSpPr>
          <p:nvPr>
            <p:ph idx="1"/>
          </p:nvPr>
        </p:nvSpPr>
        <p:spPr/>
        <p:txBody>
          <a:bodyPr/>
          <a:lstStyle/>
          <a:p>
            <a:r>
              <a:rPr lang="en-US" dirty="0"/>
              <a:t>int number = 1346; int sum = 0;</a:t>
            </a:r>
            <a:br>
              <a:rPr lang="en-US" dirty="0"/>
            </a:br>
            <a:r>
              <a:rPr lang="en-US" dirty="0"/>
              <a:t>while(number &gt; 0) {</a:t>
            </a:r>
            <a:br>
              <a:rPr lang="en-US" dirty="0"/>
            </a:br>
            <a:r>
              <a:rPr lang="en-US" dirty="0"/>
              <a:t>sum += number%10; number = number/10; } </a:t>
            </a:r>
            <a:r>
              <a:rPr lang="en-US" dirty="0" err="1"/>
              <a:t>System.out.println</a:t>
            </a:r>
            <a:r>
              <a:rPr lang="en-US" dirty="0"/>
              <a:t>(sum); } </a:t>
            </a:r>
          </a:p>
          <a:p>
            <a:endParaRPr lang="en-US" dirty="0"/>
          </a:p>
        </p:txBody>
      </p:sp>
    </p:spTree>
    <p:extLst>
      <p:ext uri="{BB962C8B-B14F-4D97-AF65-F5344CB8AC3E}">
        <p14:creationId xmlns:p14="http://schemas.microsoft.com/office/powerpoint/2010/main" val="80202093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A63D-1D12-FF4E-B5A9-D2014C21CC8F}"/>
              </a:ext>
            </a:extLst>
          </p:cNvPr>
          <p:cNvSpPr>
            <a:spLocks noGrp="1"/>
          </p:cNvSpPr>
          <p:nvPr>
            <p:ph type="title"/>
          </p:nvPr>
        </p:nvSpPr>
        <p:spPr/>
        <p:txBody>
          <a:bodyPr/>
          <a:lstStyle/>
          <a:p>
            <a:r>
              <a:rPr lang="en-US" b="1" dirty="0">
                <a:hlinkClick r:id="rId2" action="ppaction://hlinksldjump"/>
              </a:rPr>
              <a:t>Fibonacci </a:t>
            </a:r>
            <a:endParaRPr lang="en-US" dirty="0"/>
          </a:p>
        </p:txBody>
      </p:sp>
      <p:sp>
        <p:nvSpPr>
          <p:cNvPr id="3" name="Content Placeholder 2">
            <a:extLst>
              <a:ext uri="{FF2B5EF4-FFF2-40B4-BE49-F238E27FC236}">
                <a16:creationId xmlns:a16="http://schemas.microsoft.com/office/drawing/2014/main" id="{2037EF57-3A84-E04D-87B0-2AC8A2B4E835}"/>
              </a:ext>
            </a:extLst>
          </p:cNvPr>
          <p:cNvSpPr>
            <a:spLocks noGrp="1"/>
          </p:cNvSpPr>
          <p:nvPr>
            <p:ph idx="1"/>
          </p:nvPr>
        </p:nvSpPr>
        <p:spPr>
          <a:xfrm>
            <a:off x="419725" y="1690688"/>
            <a:ext cx="11587396" cy="4976735"/>
          </a:xfrm>
        </p:spPr>
        <p:txBody>
          <a:bodyPr>
            <a:normAutofit/>
          </a:bodyPr>
          <a:lstStyle/>
          <a:p>
            <a:r>
              <a:rPr lang="en-US" dirty="0"/>
              <a:t>public static void main(String[] </a:t>
            </a:r>
            <a:r>
              <a:rPr lang="en-US" dirty="0" err="1"/>
              <a:t>args</a:t>
            </a:r>
            <a:r>
              <a:rPr lang="en-US" dirty="0"/>
              <a:t>) { int </a:t>
            </a:r>
            <a:r>
              <a:rPr lang="en-US" dirty="0" err="1"/>
              <a:t>previousNumber</a:t>
            </a:r>
            <a:r>
              <a:rPr lang="en-US" dirty="0"/>
              <a:t>=0;</a:t>
            </a:r>
            <a:br>
              <a:rPr lang="en-US" dirty="0"/>
            </a:br>
            <a:r>
              <a:rPr lang="en-US" dirty="0"/>
              <a:t>int </a:t>
            </a:r>
            <a:r>
              <a:rPr lang="en-US" dirty="0" err="1"/>
              <a:t>nextNumber</a:t>
            </a:r>
            <a:r>
              <a:rPr lang="en-US" dirty="0"/>
              <a:t>=1;</a:t>
            </a:r>
            <a:br>
              <a:rPr lang="en-US" dirty="0"/>
            </a:br>
            <a:r>
              <a:rPr lang="en-US" dirty="0"/>
              <a:t>int </a:t>
            </a:r>
            <a:r>
              <a:rPr lang="en-US" dirty="0" err="1"/>
              <a:t>maxNumber</a:t>
            </a:r>
            <a:r>
              <a:rPr lang="en-US" dirty="0"/>
              <a:t>=0; </a:t>
            </a:r>
          </a:p>
          <a:p>
            <a:r>
              <a:rPr lang="en-US" dirty="0"/>
              <a:t>Scanner scan=new Scanner(</a:t>
            </a:r>
            <a:r>
              <a:rPr lang="en-US" dirty="0" err="1"/>
              <a:t>System.in</a:t>
            </a:r>
            <a:r>
              <a:rPr lang="en-US" dirty="0"/>
              <a:t>); </a:t>
            </a:r>
          </a:p>
          <a:p>
            <a:r>
              <a:rPr lang="en-US" dirty="0" err="1"/>
              <a:t>System.out.println</a:t>
            </a:r>
            <a:r>
              <a:rPr lang="en-US" dirty="0"/>
              <a:t>("How many numbers you want in Fibonacci?");</a:t>
            </a:r>
            <a:br>
              <a:rPr lang="en-US" dirty="0"/>
            </a:br>
            <a:r>
              <a:rPr lang="en-US" dirty="0" err="1"/>
              <a:t>maxNumber</a:t>
            </a:r>
            <a:r>
              <a:rPr lang="en-US" dirty="0"/>
              <a:t>=</a:t>
            </a:r>
            <a:r>
              <a:rPr lang="en-US" dirty="0" err="1"/>
              <a:t>scan.nextInt</a:t>
            </a:r>
            <a:r>
              <a:rPr lang="en-US" dirty="0"/>
              <a:t>(); </a:t>
            </a:r>
            <a:r>
              <a:rPr lang="en-US" dirty="0" err="1"/>
              <a:t>System.out.println</a:t>
            </a:r>
            <a:r>
              <a:rPr lang="en-US" dirty="0"/>
              <a:t>("First"+</a:t>
            </a:r>
            <a:r>
              <a:rPr lang="en-US" dirty="0" err="1"/>
              <a:t>maxNumber</a:t>
            </a:r>
            <a:r>
              <a:rPr lang="en-US" dirty="0"/>
              <a:t>+" Fibonacci numbers");</a:t>
            </a:r>
            <a:br>
              <a:rPr lang="en-US" dirty="0"/>
            </a:br>
            <a:r>
              <a:rPr lang="en-US" dirty="0"/>
              <a:t>for(int </a:t>
            </a:r>
            <a:r>
              <a:rPr lang="en-US" dirty="0" err="1"/>
              <a:t>i</a:t>
            </a:r>
            <a:r>
              <a:rPr lang="en-US" dirty="0"/>
              <a:t>=0;i&lt;=</a:t>
            </a:r>
            <a:r>
              <a:rPr lang="en-US" dirty="0" err="1"/>
              <a:t>maxNumber;i</a:t>
            </a:r>
            <a:r>
              <a:rPr lang="en-US" dirty="0"/>
              <a:t>++) { </a:t>
            </a:r>
            <a:r>
              <a:rPr lang="en-US" dirty="0" err="1"/>
              <a:t>System.out.print</a:t>
            </a:r>
            <a:r>
              <a:rPr lang="en-US" dirty="0"/>
              <a:t>(</a:t>
            </a:r>
            <a:r>
              <a:rPr lang="en-US" dirty="0" err="1"/>
              <a:t>previousNumber</a:t>
            </a:r>
            <a:r>
              <a:rPr lang="en-US" dirty="0"/>
              <a:t>+" ");</a:t>
            </a:r>
            <a:br>
              <a:rPr lang="en-US" dirty="0"/>
            </a:br>
            <a:r>
              <a:rPr lang="en-US" dirty="0"/>
              <a:t>int sum=</a:t>
            </a:r>
            <a:r>
              <a:rPr lang="en-US" dirty="0" err="1"/>
              <a:t>previousNumber</a:t>
            </a:r>
            <a:r>
              <a:rPr lang="en-US" dirty="0"/>
              <a:t> + </a:t>
            </a:r>
            <a:r>
              <a:rPr lang="en-US" dirty="0" err="1"/>
              <a:t>nextNumber</a:t>
            </a:r>
            <a:r>
              <a:rPr lang="en-US" dirty="0"/>
              <a:t>; </a:t>
            </a:r>
            <a:r>
              <a:rPr lang="en-US" dirty="0" err="1"/>
              <a:t>previousNumber</a:t>
            </a:r>
            <a:r>
              <a:rPr lang="en-US" dirty="0"/>
              <a:t> = </a:t>
            </a:r>
            <a:r>
              <a:rPr lang="en-US" dirty="0" err="1"/>
              <a:t>nextNumber</a:t>
            </a:r>
            <a:r>
              <a:rPr lang="en-US" dirty="0"/>
              <a:t>; </a:t>
            </a:r>
            <a:r>
              <a:rPr lang="en-US" dirty="0" err="1"/>
              <a:t>nextNumber</a:t>
            </a:r>
            <a:r>
              <a:rPr lang="en-US" dirty="0"/>
              <a:t>=sum; }}} </a:t>
            </a:r>
          </a:p>
          <a:p>
            <a:endParaRPr lang="en-US" dirty="0"/>
          </a:p>
        </p:txBody>
      </p:sp>
    </p:spTree>
    <p:extLst>
      <p:ext uri="{BB962C8B-B14F-4D97-AF65-F5344CB8AC3E}">
        <p14:creationId xmlns:p14="http://schemas.microsoft.com/office/powerpoint/2010/main" val="6562424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FA9F-1009-B54D-885D-FE0508263F43}"/>
              </a:ext>
            </a:extLst>
          </p:cNvPr>
          <p:cNvSpPr>
            <a:spLocks noGrp="1"/>
          </p:cNvSpPr>
          <p:nvPr>
            <p:ph type="title"/>
          </p:nvPr>
        </p:nvSpPr>
        <p:spPr/>
        <p:txBody>
          <a:bodyPr>
            <a:normAutofit/>
          </a:bodyPr>
          <a:lstStyle/>
          <a:p>
            <a:r>
              <a:rPr lang="en-US" b="1" dirty="0">
                <a:hlinkClick r:id="rId2" action="ppaction://hlinksldjump"/>
              </a:rPr>
              <a:t>FizzBuzz</a:t>
            </a:r>
            <a:endParaRPr lang="en-US" dirty="0"/>
          </a:p>
        </p:txBody>
      </p:sp>
      <p:sp>
        <p:nvSpPr>
          <p:cNvPr id="3" name="Content Placeholder 2">
            <a:extLst>
              <a:ext uri="{FF2B5EF4-FFF2-40B4-BE49-F238E27FC236}">
                <a16:creationId xmlns:a16="http://schemas.microsoft.com/office/drawing/2014/main" id="{BC6190EC-3664-F84F-AF91-3851DA115CDE}"/>
              </a:ext>
            </a:extLst>
          </p:cNvPr>
          <p:cNvSpPr>
            <a:spLocks noGrp="1"/>
          </p:cNvSpPr>
          <p:nvPr>
            <p:ph idx="1"/>
          </p:nvPr>
        </p:nvSpPr>
        <p:spPr/>
        <p:txBody>
          <a:bodyPr/>
          <a:lstStyle/>
          <a:p>
            <a:r>
              <a:rPr lang="en-US" dirty="0"/>
              <a:t>public static void main(String[] </a:t>
            </a:r>
            <a:r>
              <a:rPr lang="en-US" dirty="0" err="1"/>
              <a:t>args</a:t>
            </a:r>
            <a:r>
              <a:rPr lang="en-US" dirty="0"/>
              <a:t>) { </a:t>
            </a:r>
          </a:p>
          <a:p>
            <a:r>
              <a:rPr lang="en-US" dirty="0"/>
              <a:t>for(int </a:t>
            </a:r>
            <a:r>
              <a:rPr lang="en-US" dirty="0" err="1"/>
              <a:t>i</a:t>
            </a:r>
            <a:r>
              <a:rPr lang="en-US" dirty="0"/>
              <a:t> = 1 ; </a:t>
            </a:r>
            <a:r>
              <a:rPr lang="en-US" dirty="0" err="1"/>
              <a:t>i</a:t>
            </a:r>
            <a:r>
              <a:rPr lang="en-US" dirty="0"/>
              <a:t>&lt;=50 ; </a:t>
            </a:r>
            <a:r>
              <a:rPr lang="en-US" dirty="0" err="1"/>
              <a:t>i</a:t>
            </a:r>
            <a:r>
              <a:rPr lang="en-US" dirty="0"/>
              <a:t>++) {</a:t>
            </a:r>
            <a:br>
              <a:rPr lang="en-US" dirty="0"/>
            </a:br>
            <a:r>
              <a:rPr lang="en-US" dirty="0"/>
              <a:t>if ( </a:t>
            </a:r>
            <a:r>
              <a:rPr lang="en-US" dirty="0" err="1"/>
              <a:t>i</a:t>
            </a:r>
            <a:r>
              <a:rPr lang="en-US" dirty="0"/>
              <a:t> % (5*3) == 0 ) {</a:t>
            </a:r>
          </a:p>
          <a:p>
            <a:r>
              <a:rPr lang="en-US" dirty="0" err="1"/>
              <a:t>System.out.println</a:t>
            </a:r>
            <a:r>
              <a:rPr lang="en-US" dirty="0"/>
              <a:t>("FizzBuzz"); </a:t>
            </a:r>
          </a:p>
          <a:p>
            <a:r>
              <a:rPr lang="en-US" dirty="0"/>
              <a:t>} else if(i%3==0){ </a:t>
            </a:r>
          </a:p>
          <a:p>
            <a:r>
              <a:rPr lang="en-US" dirty="0" err="1"/>
              <a:t>System.out.println</a:t>
            </a:r>
            <a:r>
              <a:rPr lang="en-US" dirty="0"/>
              <a:t>("Fizz"); }else if(i%5==0) { </a:t>
            </a:r>
            <a:r>
              <a:rPr lang="en-US" dirty="0" err="1"/>
              <a:t>System.out.println</a:t>
            </a:r>
            <a:r>
              <a:rPr lang="en-US" dirty="0"/>
              <a:t>("Buzz");</a:t>
            </a:r>
          </a:p>
          <a:p>
            <a:r>
              <a:rPr lang="en-US" dirty="0"/>
              <a:t>}else { </a:t>
            </a:r>
          </a:p>
          <a:p>
            <a:r>
              <a:rPr lang="en-US" dirty="0" err="1"/>
              <a:t>System.out.println</a:t>
            </a:r>
            <a:r>
              <a:rPr lang="en-US" dirty="0"/>
              <a:t>(</a:t>
            </a:r>
            <a:r>
              <a:rPr lang="en-US" dirty="0" err="1"/>
              <a:t>i</a:t>
            </a:r>
            <a:r>
              <a:rPr lang="en-US" dirty="0"/>
              <a:t>); }}}} </a:t>
            </a:r>
          </a:p>
          <a:p>
            <a:endParaRPr lang="en-US" dirty="0"/>
          </a:p>
        </p:txBody>
      </p:sp>
    </p:spTree>
    <p:extLst>
      <p:ext uri="{BB962C8B-B14F-4D97-AF65-F5344CB8AC3E}">
        <p14:creationId xmlns:p14="http://schemas.microsoft.com/office/powerpoint/2010/main" val="60154666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87F1-17EE-0841-8CA0-648BBB89C902}"/>
              </a:ext>
            </a:extLst>
          </p:cNvPr>
          <p:cNvSpPr>
            <a:spLocks noGrp="1"/>
          </p:cNvSpPr>
          <p:nvPr>
            <p:ph type="title"/>
          </p:nvPr>
        </p:nvSpPr>
        <p:spPr/>
        <p:txBody>
          <a:bodyPr>
            <a:normAutofit/>
          </a:bodyPr>
          <a:lstStyle/>
          <a:p>
            <a:r>
              <a:rPr lang="en-US" b="1" dirty="0">
                <a:hlinkClick r:id="rId2" action="ppaction://hlinksldjump"/>
              </a:rPr>
              <a:t>Only Unique Letters</a:t>
            </a:r>
            <a:endParaRPr lang="en-US" dirty="0"/>
          </a:p>
        </p:txBody>
      </p:sp>
      <p:sp>
        <p:nvSpPr>
          <p:cNvPr id="3" name="Content Placeholder 2">
            <a:extLst>
              <a:ext uri="{FF2B5EF4-FFF2-40B4-BE49-F238E27FC236}">
                <a16:creationId xmlns:a16="http://schemas.microsoft.com/office/drawing/2014/main" id="{DA5A0A09-B699-A545-A4D2-962EBDA90565}"/>
              </a:ext>
            </a:extLst>
          </p:cNvPr>
          <p:cNvSpPr>
            <a:spLocks noGrp="1"/>
          </p:cNvSpPr>
          <p:nvPr>
            <p:ph idx="1"/>
          </p:nvPr>
        </p:nvSpPr>
        <p:spPr/>
        <p:txBody>
          <a:bodyPr/>
          <a:lstStyle/>
          <a:p>
            <a:r>
              <a:rPr lang="en-US" dirty="0"/>
              <a:t>public static String </a:t>
            </a:r>
            <a:r>
              <a:rPr lang="en-US" dirty="0" err="1"/>
              <a:t>uniqueChars</a:t>
            </a:r>
            <a:r>
              <a:rPr lang="en-US" dirty="0"/>
              <a:t>(String str) { </a:t>
            </a:r>
          </a:p>
          <a:p>
            <a:r>
              <a:rPr lang="en-US" dirty="0"/>
              <a:t>String unique = "";</a:t>
            </a:r>
            <a:br>
              <a:rPr lang="en-US" dirty="0"/>
            </a:br>
            <a:r>
              <a:rPr lang="en-US" dirty="0"/>
              <a:t>for (int </a:t>
            </a:r>
            <a:r>
              <a:rPr lang="en-US" dirty="0" err="1"/>
              <a:t>i</a:t>
            </a:r>
            <a:r>
              <a:rPr lang="en-US" dirty="0"/>
              <a:t> = 0; </a:t>
            </a:r>
            <a:r>
              <a:rPr lang="en-US" dirty="0" err="1"/>
              <a:t>i</a:t>
            </a:r>
            <a:r>
              <a:rPr lang="en-US" dirty="0"/>
              <a:t> &lt; </a:t>
            </a:r>
            <a:r>
              <a:rPr lang="en-US" dirty="0" err="1"/>
              <a:t>str.length</a:t>
            </a:r>
            <a:r>
              <a:rPr lang="en-US" dirty="0"/>
              <a:t>(); </a:t>
            </a:r>
            <a:r>
              <a:rPr lang="en-US" dirty="0" err="1"/>
              <a:t>i</a:t>
            </a:r>
            <a:r>
              <a:rPr lang="en-US" dirty="0"/>
              <a:t>++) {</a:t>
            </a:r>
            <a:br>
              <a:rPr lang="en-US" dirty="0"/>
            </a:br>
            <a:r>
              <a:rPr lang="en-US" dirty="0"/>
              <a:t>if (!</a:t>
            </a:r>
            <a:r>
              <a:rPr lang="en-US" dirty="0" err="1"/>
              <a:t>unique.contains</a:t>
            </a:r>
            <a:r>
              <a:rPr lang="en-US" dirty="0"/>
              <a:t>("" + </a:t>
            </a:r>
            <a:r>
              <a:rPr lang="en-US" dirty="0" err="1"/>
              <a:t>str.charAt</a:t>
            </a:r>
            <a:r>
              <a:rPr lang="en-US" dirty="0"/>
              <a:t>(</a:t>
            </a:r>
            <a:r>
              <a:rPr lang="en-US" dirty="0" err="1"/>
              <a:t>i</a:t>
            </a:r>
            <a:r>
              <a:rPr lang="en-US" dirty="0"/>
              <a:t>))) {</a:t>
            </a:r>
          </a:p>
          <a:p>
            <a:r>
              <a:rPr lang="en-US" dirty="0"/>
              <a:t>unique += </a:t>
            </a:r>
            <a:r>
              <a:rPr lang="en-US" dirty="0" err="1"/>
              <a:t>str.charAt</a:t>
            </a:r>
            <a:r>
              <a:rPr lang="en-US" dirty="0"/>
              <a:t>(</a:t>
            </a:r>
            <a:r>
              <a:rPr lang="en-US" dirty="0" err="1"/>
              <a:t>i</a:t>
            </a:r>
            <a:r>
              <a:rPr lang="en-US" dirty="0"/>
              <a:t>); }}</a:t>
            </a:r>
            <a:br>
              <a:rPr lang="en-US" dirty="0"/>
            </a:br>
            <a:r>
              <a:rPr lang="en-US" dirty="0"/>
              <a:t>return unique; }}</a:t>
            </a:r>
            <a:br>
              <a:rPr lang="en-US" dirty="0"/>
            </a:br>
            <a:endParaRPr lang="en-US" dirty="0"/>
          </a:p>
          <a:p>
            <a:endParaRPr lang="en-US" dirty="0"/>
          </a:p>
        </p:txBody>
      </p:sp>
    </p:spTree>
    <p:extLst>
      <p:ext uri="{BB962C8B-B14F-4D97-AF65-F5344CB8AC3E}">
        <p14:creationId xmlns:p14="http://schemas.microsoft.com/office/powerpoint/2010/main" val="1774067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0D26-5838-FA4B-9702-CD9DD0173480}"/>
              </a:ext>
            </a:extLst>
          </p:cNvPr>
          <p:cNvSpPr>
            <a:spLocks noGrp="1"/>
          </p:cNvSpPr>
          <p:nvPr>
            <p:ph type="title"/>
          </p:nvPr>
        </p:nvSpPr>
        <p:spPr>
          <a:xfrm>
            <a:off x="838200" y="365125"/>
            <a:ext cx="10515600" cy="915035"/>
          </a:xfrm>
        </p:spPr>
        <p:txBody>
          <a:bodyPr/>
          <a:lstStyle/>
          <a:p>
            <a:r>
              <a:rPr lang="en-US" dirty="0">
                <a:hlinkClick r:id="rId2" action="ppaction://hlinksldjump"/>
              </a:rPr>
              <a:t>Main Responsibility as an SDET?</a:t>
            </a:r>
            <a:endParaRPr lang="en-US" dirty="0"/>
          </a:p>
        </p:txBody>
      </p:sp>
      <p:sp>
        <p:nvSpPr>
          <p:cNvPr id="3" name="Content Placeholder 2">
            <a:extLst>
              <a:ext uri="{FF2B5EF4-FFF2-40B4-BE49-F238E27FC236}">
                <a16:creationId xmlns:a16="http://schemas.microsoft.com/office/drawing/2014/main" id="{B2FA0B49-14A6-0F47-98DD-A45E9E9F02D8}"/>
              </a:ext>
            </a:extLst>
          </p:cNvPr>
          <p:cNvSpPr>
            <a:spLocks noGrp="1"/>
          </p:cNvSpPr>
          <p:nvPr>
            <p:ph idx="1"/>
          </p:nvPr>
        </p:nvSpPr>
        <p:spPr/>
        <p:txBody>
          <a:bodyPr/>
          <a:lstStyle/>
          <a:p>
            <a:r>
              <a:rPr lang="en-US" dirty="0"/>
              <a:t>Turn manually executed test scenarios into automatically executed test scenarios via a Selenium, Java and Cucumber testing framework and Gherkin.</a:t>
            </a:r>
          </a:p>
          <a:p>
            <a:r>
              <a:rPr lang="en-US" dirty="0"/>
              <a:t>Design and develop test plans that verify user stories and system requirements.</a:t>
            </a:r>
          </a:p>
          <a:p>
            <a:r>
              <a:rPr lang="en-US" dirty="0"/>
              <a:t>Develop and automate test cases  to ensure what we build meets the highest levels of quality.</a:t>
            </a:r>
          </a:p>
          <a:p>
            <a:r>
              <a:rPr lang="en-US" dirty="0"/>
              <a:t>Functional Testing, Regression Testing, Smoke Testing</a:t>
            </a:r>
          </a:p>
          <a:p>
            <a:endParaRPr lang="en-US" dirty="0"/>
          </a:p>
        </p:txBody>
      </p:sp>
    </p:spTree>
    <p:extLst>
      <p:ext uri="{BB962C8B-B14F-4D97-AF65-F5344CB8AC3E}">
        <p14:creationId xmlns:p14="http://schemas.microsoft.com/office/powerpoint/2010/main" val="1609282574"/>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1835-6F96-304A-A80C-781EF0EF4489}"/>
              </a:ext>
            </a:extLst>
          </p:cNvPr>
          <p:cNvSpPr>
            <a:spLocks noGrp="1"/>
          </p:cNvSpPr>
          <p:nvPr>
            <p:ph type="title"/>
          </p:nvPr>
        </p:nvSpPr>
        <p:spPr/>
        <p:txBody>
          <a:bodyPr/>
          <a:lstStyle/>
          <a:p>
            <a:r>
              <a:rPr lang="en-US" b="1" dirty="0">
                <a:hlinkClick r:id="rId2" action="ppaction://hlinksldjump"/>
              </a:rPr>
              <a:t>Remove Duplicates </a:t>
            </a:r>
            <a:endParaRPr lang="en-US" dirty="0"/>
          </a:p>
        </p:txBody>
      </p:sp>
      <p:sp>
        <p:nvSpPr>
          <p:cNvPr id="3" name="Content Placeholder 2">
            <a:extLst>
              <a:ext uri="{FF2B5EF4-FFF2-40B4-BE49-F238E27FC236}">
                <a16:creationId xmlns:a16="http://schemas.microsoft.com/office/drawing/2014/main" id="{238A1B69-0C45-F247-9856-CFC7A70AD6A3}"/>
              </a:ext>
            </a:extLst>
          </p:cNvPr>
          <p:cNvSpPr>
            <a:spLocks noGrp="1"/>
          </p:cNvSpPr>
          <p:nvPr>
            <p:ph idx="1"/>
          </p:nvPr>
        </p:nvSpPr>
        <p:spPr/>
        <p:txBody>
          <a:bodyPr/>
          <a:lstStyle/>
          <a:p>
            <a:r>
              <a:rPr lang="en-US" dirty="0"/>
              <a:t>converting </a:t>
            </a:r>
            <a:r>
              <a:rPr lang="en-US" dirty="0" err="1"/>
              <a:t>theArrayList</a:t>
            </a:r>
            <a:r>
              <a:rPr lang="en-US" dirty="0"/>
              <a:t> to a HashSet effectively removes duplicates</a:t>
            </a:r>
          </a:p>
          <a:p>
            <a:r>
              <a:rPr lang="en-US" dirty="0"/>
              <a:t>Set&lt;String&gt; s = new </a:t>
            </a:r>
            <a:r>
              <a:rPr lang="en-US" dirty="0" err="1"/>
              <a:t>LinkedHashSet</a:t>
            </a:r>
            <a:r>
              <a:rPr lang="en-US" dirty="0"/>
              <a:t>&lt;&gt;(list); </a:t>
            </a:r>
          </a:p>
          <a:p>
            <a:endParaRPr lang="en-US" dirty="0"/>
          </a:p>
        </p:txBody>
      </p:sp>
    </p:spTree>
    <p:extLst>
      <p:ext uri="{BB962C8B-B14F-4D97-AF65-F5344CB8AC3E}">
        <p14:creationId xmlns:p14="http://schemas.microsoft.com/office/powerpoint/2010/main" val="565925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B31-46F4-0C40-822B-FF9586796E19}"/>
              </a:ext>
            </a:extLst>
          </p:cNvPr>
          <p:cNvSpPr>
            <a:spLocks noGrp="1"/>
          </p:cNvSpPr>
          <p:nvPr>
            <p:ph type="title"/>
          </p:nvPr>
        </p:nvSpPr>
        <p:spPr/>
        <p:txBody>
          <a:bodyPr/>
          <a:lstStyle/>
          <a:p>
            <a:r>
              <a:rPr lang="en-US" b="1" dirty="0">
                <a:hlinkClick r:id="rId2" action="ppaction://hlinksldjump"/>
              </a:rPr>
              <a:t>Largest Number in Array </a:t>
            </a:r>
            <a:endParaRPr lang="en-US" dirty="0"/>
          </a:p>
        </p:txBody>
      </p:sp>
      <p:sp>
        <p:nvSpPr>
          <p:cNvPr id="3" name="Content Placeholder 2">
            <a:extLst>
              <a:ext uri="{FF2B5EF4-FFF2-40B4-BE49-F238E27FC236}">
                <a16:creationId xmlns:a16="http://schemas.microsoft.com/office/drawing/2014/main" id="{9B326622-324C-D741-B96D-023770EA23BB}"/>
              </a:ext>
            </a:extLst>
          </p:cNvPr>
          <p:cNvSpPr>
            <a:spLocks noGrp="1"/>
          </p:cNvSpPr>
          <p:nvPr>
            <p:ph idx="1"/>
          </p:nvPr>
        </p:nvSpPr>
        <p:spPr/>
        <p:txBody>
          <a:bodyPr/>
          <a:lstStyle/>
          <a:p>
            <a:r>
              <a:rPr lang="en-US" dirty="0"/>
              <a:t>int [] </a:t>
            </a:r>
            <a:r>
              <a:rPr lang="en-US" dirty="0" err="1"/>
              <a:t>arr</a:t>
            </a:r>
            <a:r>
              <a:rPr lang="en-US" dirty="0"/>
              <a:t> = {5, 6, 76, 31, 43, 1}; </a:t>
            </a:r>
          </a:p>
          <a:p>
            <a:r>
              <a:rPr lang="en-US" dirty="0" err="1"/>
              <a:t>Arrays.sort</a:t>
            </a:r>
            <a:r>
              <a:rPr lang="en-US" dirty="0"/>
              <a:t>(</a:t>
            </a:r>
            <a:r>
              <a:rPr lang="en-US" dirty="0" err="1"/>
              <a:t>arr</a:t>
            </a:r>
            <a:r>
              <a:rPr lang="en-US" dirty="0"/>
              <a:t>);</a:t>
            </a:r>
          </a:p>
          <a:p>
            <a:r>
              <a:rPr lang="en-US" dirty="0" err="1"/>
              <a:t>System.out.println</a:t>
            </a:r>
            <a:r>
              <a:rPr lang="en-US" dirty="0"/>
              <a:t> (</a:t>
            </a:r>
            <a:r>
              <a:rPr lang="en-US" dirty="0" err="1"/>
              <a:t>arr</a:t>
            </a:r>
            <a:r>
              <a:rPr lang="en-US" dirty="0"/>
              <a:t>[ </a:t>
            </a:r>
            <a:r>
              <a:rPr lang="en-US" dirty="0" err="1"/>
              <a:t>arr.length</a:t>
            </a:r>
            <a:r>
              <a:rPr lang="en-US" dirty="0"/>
              <a:t> - 1 ]); </a:t>
            </a:r>
          </a:p>
          <a:p>
            <a:endParaRPr lang="en-US" dirty="0"/>
          </a:p>
        </p:txBody>
      </p:sp>
    </p:spTree>
    <p:extLst>
      <p:ext uri="{BB962C8B-B14F-4D97-AF65-F5344CB8AC3E}">
        <p14:creationId xmlns:p14="http://schemas.microsoft.com/office/powerpoint/2010/main" val="118521618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7F47-12D3-D847-9F43-4A9F84487DC6}"/>
              </a:ext>
            </a:extLst>
          </p:cNvPr>
          <p:cNvSpPr>
            <a:spLocks noGrp="1"/>
          </p:cNvSpPr>
          <p:nvPr>
            <p:ph type="title"/>
          </p:nvPr>
        </p:nvSpPr>
        <p:spPr/>
        <p:txBody>
          <a:bodyPr/>
          <a:lstStyle/>
          <a:p>
            <a:r>
              <a:rPr lang="en-US" b="1" dirty="0">
                <a:hlinkClick r:id="rId2" action="ppaction://hlinksldjump"/>
              </a:rPr>
              <a:t>Armstrong Number </a:t>
            </a:r>
            <a:endParaRPr lang="en-US" dirty="0"/>
          </a:p>
        </p:txBody>
      </p:sp>
      <p:sp>
        <p:nvSpPr>
          <p:cNvPr id="3" name="Content Placeholder 2">
            <a:extLst>
              <a:ext uri="{FF2B5EF4-FFF2-40B4-BE49-F238E27FC236}">
                <a16:creationId xmlns:a16="http://schemas.microsoft.com/office/drawing/2014/main" id="{DBA2737C-3ADC-9349-8570-FDBE853EE48A}"/>
              </a:ext>
            </a:extLst>
          </p:cNvPr>
          <p:cNvSpPr>
            <a:spLocks noGrp="1"/>
          </p:cNvSpPr>
          <p:nvPr>
            <p:ph idx="1"/>
          </p:nvPr>
        </p:nvSpPr>
        <p:spPr/>
        <p:txBody>
          <a:bodyPr>
            <a:normAutofit fontScale="85000" lnSpcReduction="20000"/>
          </a:bodyPr>
          <a:lstStyle/>
          <a:p>
            <a:r>
              <a:rPr lang="en-US" dirty="0"/>
              <a:t>public static void main(String[] </a:t>
            </a:r>
            <a:r>
              <a:rPr lang="en-US" dirty="0" err="1"/>
              <a:t>args</a:t>
            </a:r>
            <a:r>
              <a:rPr lang="en-US" dirty="0"/>
              <a:t>) { Scanner scan=new Scanner(</a:t>
            </a:r>
            <a:r>
              <a:rPr lang="en-US" dirty="0" err="1"/>
              <a:t>System.in</a:t>
            </a:r>
            <a:r>
              <a:rPr lang="en-US" dirty="0"/>
              <a:t>); </a:t>
            </a:r>
            <a:r>
              <a:rPr lang="en-US" dirty="0" err="1"/>
              <a:t>System.out.println</a:t>
            </a:r>
            <a:r>
              <a:rPr lang="en-US" dirty="0"/>
              <a:t>("Please enter number"); int number=</a:t>
            </a:r>
            <a:r>
              <a:rPr lang="en-US" dirty="0" err="1"/>
              <a:t>scan.nextInt</a:t>
            </a:r>
            <a:r>
              <a:rPr lang="en-US" dirty="0"/>
              <a:t>(); </a:t>
            </a:r>
            <a:r>
              <a:rPr lang="en-US" dirty="0" err="1"/>
              <a:t>System.out.println</a:t>
            </a:r>
            <a:r>
              <a:rPr lang="en-US" dirty="0"/>
              <a:t>("Please enter number of digits"); </a:t>
            </a:r>
          </a:p>
          <a:p>
            <a:r>
              <a:rPr lang="en-US" dirty="0"/>
              <a:t>int digit=</a:t>
            </a:r>
            <a:r>
              <a:rPr lang="en-US" dirty="0" err="1"/>
              <a:t>scan.nextInt</a:t>
            </a:r>
            <a:r>
              <a:rPr lang="en-US" dirty="0"/>
              <a:t>(); int temp=number;</a:t>
            </a:r>
            <a:br>
              <a:rPr lang="en-US" dirty="0"/>
            </a:br>
            <a:r>
              <a:rPr lang="en-US" dirty="0"/>
              <a:t>int sum=0;</a:t>
            </a:r>
            <a:br>
              <a:rPr lang="en-US" dirty="0"/>
            </a:br>
            <a:r>
              <a:rPr lang="en-US" dirty="0"/>
              <a:t>do { </a:t>
            </a:r>
          </a:p>
          <a:p>
            <a:r>
              <a:rPr lang="en-US" dirty="0"/>
              <a:t>int value = temp % 10;</a:t>
            </a:r>
            <a:br>
              <a:rPr lang="en-US" dirty="0"/>
            </a:br>
            <a:r>
              <a:rPr lang="en-US" dirty="0"/>
              <a:t>temp /= 10;</a:t>
            </a:r>
            <a:br>
              <a:rPr lang="en-US" dirty="0"/>
            </a:br>
            <a:r>
              <a:rPr lang="en-US" dirty="0"/>
              <a:t>sum += </a:t>
            </a:r>
            <a:r>
              <a:rPr lang="en-US" dirty="0" err="1"/>
              <a:t>Math.pow</a:t>
            </a:r>
            <a:r>
              <a:rPr lang="en-US" dirty="0"/>
              <a:t> (value , digit);</a:t>
            </a:r>
            <a:br>
              <a:rPr lang="en-US" dirty="0"/>
            </a:br>
            <a:r>
              <a:rPr lang="en-US" dirty="0"/>
              <a:t>} while (temp&gt;0);</a:t>
            </a:r>
            <a:br>
              <a:rPr lang="en-US" dirty="0"/>
            </a:br>
            <a:r>
              <a:rPr lang="en-US" dirty="0"/>
              <a:t>if (number==sum) {</a:t>
            </a:r>
            <a:br>
              <a:rPr lang="en-US" dirty="0"/>
            </a:br>
            <a:r>
              <a:rPr lang="en-US" dirty="0" err="1"/>
              <a:t>System.out.println</a:t>
            </a:r>
            <a:r>
              <a:rPr lang="en-US" dirty="0"/>
              <a:t>("This is an Armstrong number");</a:t>
            </a:r>
            <a:br>
              <a:rPr lang="en-US" dirty="0"/>
            </a:br>
            <a:r>
              <a:rPr lang="en-US" dirty="0"/>
              <a:t>}else {</a:t>
            </a:r>
            <a:br>
              <a:rPr lang="en-US" dirty="0"/>
            </a:br>
            <a:r>
              <a:rPr lang="en-US" dirty="0" err="1"/>
              <a:t>System.out.println</a:t>
            </a:r>
            <a:r>
              <a:rPr lang="en-US" dirty="0"/>
              <a:t>("This is not an Armstrong </a:t>
            </a:r>
          </a:p>
          <a:p>
            <a:r>
              <a:rPr lang="en-US" dirty="0"/>
              <a:t>number”); }}} </a:t>
            </a:r>
          </a:p>
          <a:p>
            <a:endParaRPr lang="en-US" dirty="0"/>
          </a:p>
        </p:txBody>
      </p:sp>
    </p:spTree>
    <p:extLst>
      <p:ext uri="{BB962C8B-B14F-4D97-AF65-F5344CB8AC3E}">
        <p14:creationId xmlns:p14="http://schemas.microsoft.com/office/powerpoint/2010/main" val="41130481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ED9B-8C1F-984F-A3D6-F88F4CF67FC4}"/>
              </a:ext>
            </a:extLst>
          </p:cNvPr>
          <p:cNvSpPr>
            <a:spLocks noGrp="1"/>
          </p:cNvSpPr>
          <p:nvPr>
            <p:ph type="title"/>
          </p:nvPr>
        </p:nvSpPr>
        <p:spPr>
          <a:xfrm>
            <a:off x="838200" y="365126"/>
            <a:ext cx="10526486" cy="920042"/>
          </a:xfrm>
        </p:spPr>
        <p:txBody>
          <a:bodyPr>
            <a:normAutofit/>
          </a:bodyPr>
          <a:lstStyle/>
          <a:p>
            <a:r>
              <a:rPr lang="en-US" b="1" dirty="0">
                <a:hlinkClick r:id="rId2" action="ppaction://hlinksldjump"/>
              </a:rPr>
              <a:t>Diamond of Asterisks </a:t>
            </a:r>
            <a:endParaRPr lang="en-US" dirty="0"/>
          </a:p>
        </p:txBody>
      </p:sp>
      <p:pic>
        <p:nvPicPr>
          <p:cNvPr id="5" name="Content Placeholder 4">
            <a:extLst>
              <a:ext uri="{FF2B5EF4-FFF2-40B4-BE49-F238E27FC236}">
                <a16:creationId xmlns:a16="http://schemas.microsoft.com/office/drawing/2014/main" id="{AFAE4927-1D5F-D846-A180-021EC91224BC}"/>
              </a:ext>
            </a:extLst>
          </p:cNvPr>
          <p:cNvPicPr>
            <a:picLocks noGrp="1" noChangeAspect="1"/>
          </p:cNvPicPr>
          <p:nvPr>
            <p:ph idx="1"/>
          </p:nvPr>
        </p:nvPicPr>
        <p:blipFill>
          <a:blip r:embed="rId3"/>
          <a:stretch>
            <a:fillRect/>
          </a:stretch>
        </p:blipFill>
        <p:spPr>
          <a:xfrm>
            <a:off x="1648917" y="1285167"/>
            <a:ext cx="7914807" cy="4834096"/>
          </a:xfrm>
        </p:spPr>
      </p:pic>
    </p:spTree>
    <p:extLst>
      <p:ext uri="{BB962C8B-B14F-4D97-AF65-F5344CB8AC3E}">
        <p14:creationId xmlns:p14="http://schemas.microsoft.com/office/powerpoint/2010/main" val="239006050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4430-D5BB-C545-BE62-B2A4797C6543}"/>
              </a:ext>
            </a:extLst>
          </p:cNvPr>
          <p:cNvSpPr>
            <a:spLocks noGrp="1"/>
          </p:cNvSpPr>
          <p:nvPr>
            <p:ph type="title"/>
          </p:nvPr>
        </p:nvSpPr>
        <p:spPr/>
        <p:txBody>
          <a:bodyPr/>
          <a:lstStyle/>
          <a:p>
            <a:r>
              <a:rPr lang="en-US" b="1" dirty="0">
                <a:hlinkClick r:id="rId2" action="ppaction://hlinksldjump"/>
              </a:rPr>
              <a:t>Pyramid Of Numbers </a:t>
            </a:r>
            <a:endParaRPr lang="en-US" dirty="0"/>
          </a:p>
        </p:txBody>
      </p:sp>
      <p:sp>
        <p:nvSpPr>
          <p:cNvPr id="3" name="Content Placeholder 2">
            <a:extLst>
              <a:ext uri="{FF2B5EF4-FFF2-40B4-BE49-F238E27FC236}">
                <a16:creationId xmlns:a16="http://schemas.microsoft.com/office/drawing/2014/main" id="{012A69B6-36E7-C247-8A95-9C03CD129B47}"/>
              </a:ext>
            </a:extLst>
          </p:cNvPr>
          <p:cNvSpPr>
            <a:spLocks noGrp="1"/>
          </p:cNvSpPr>
          <p:nvPr>
            <p:ph idx="1"/>
          </p:nvPr>
        </p:nvSpPr>
        <p:spPr/>
        <p:txBody>
          <a:bodyPr>
            <a:normAutofit lnSpcReduction="10000"/>
          </a:bodyPr>
          <a:lstStyle/>
          <a:p>
            <a:r>
              <a:rPr lang="en-US" dirty="0"/>
              <a:t>Scanner scan=new Scanner (</a:t>
            </a:r>
            <a:r>
              <a:rPr lang="en-US" dirty="0" err="1"/>
              <a:t>System.in</a:t>
            </a:r>
            <a:r>
              <a:rPr lang="en-US" dirty="0"/>
              <a:t>); </a:t>
            </a:r>
          </a:p>
          <a:p>
            <a:r>
              <a:rPr lang="en-US" dirty="0" err="1"/>
              <a:t>System.out.println</a:t>
            </a:r>
            <a:r>
              <a:rPr lang="en-US" dirty="0"/>
              <a:t>("How many rows you want in your pyramid?");</a:t>
            </a:r>
            <a:br>
              <a:rPr lang="en-US" dirty="0"/>
            </a:br>
            <a:r>
              <a:rPr lang="en-US" dirty="0"/>
              <a:t>int </a:t>
            </a:r>
            <a:r>
              <a:rPr lang="en-US" dirty="0" err="1"/>
              <a:t>noOfRows</a:t>
            </a:r>
            <a:r>
              <a:rPr lang="en-US" dirty="0"/>
              <a:t>=</a:t>
            </a:r>
            <a:r>
              <a:rPr lang="en-US" dirty="0" err="1"/>
              <a:t>scan.nextInt</a:t>
            </a:r>
            <a:r>
              <a:rPr lang="en-US" dirty="0"/>
              <a:t>();</a:t>
            </a:r>
            <a:br>
              <a:rPr lang="en-US" dirty="0"/>
            </a:br>
            <a:r>
              <a:rPr lang="en-US" dirty="0"/>
              <a:t>int </a:t>
            </a:r>
            <a:r>
              <a:rPr lang="en-US" dirty="0" err="1"/>
              <a:t>rowCount</a:t>
            </a:r>
            <a:r>
              <a:rPr lang="en-US" dirty="0"/>
              <a:t>=1;</a:t>
            </a:r>
            <a:br>
              <a:rPr lang="en-US" dirty="0"/>
            </a:br>
            <a:r>
              <a:rPr lang="en-US" dirty="0" err="1"/>
              <a:t>System.out.println</a:t>
            </a:r>
            <a:r>
              <a:rPr lang="en-US" dirty="0"/>
              <a:t>("Here is your pyramid");</a:t>
            </a:r>
            <a:br>
              <a:rPr lang="en-US" dirty="0"/>
            </a:br>
            <a:r>
              <a:rPr lang="en-US" dirty="0"/>
              <a:t>for(int </a:t>
            </a:r>
            <a:r>
              <a:rPr lang="en-US" dirty="0" err="1"/>
              <a:t>i</a:t>
            </a:r>
            <a:r>
              <a:rPr lang="en-US" dirty="0"/>
              <a:t>=</a:t>
            </a:r>
            <a:r>
              <a:rPr lang="en-US" dirty="0" err="1"/>
              <a:t>noOfRows;i</a:t>
            </a:r>
            <a:r>
              <a:rPr lang="en-US" dirty="0"/>
              <a:t>&gt;0;i--) {</a:t>
            </a:r>
            <a:br>
              <a:rPr lang="en-US" dirty="0"/>
            </a:br>
            <a:r>
              <a:rPr lang="en-US" dirty="0"/>
              <a:t>for(int j=1;j&lt;=</a:t>
            </a:r>
            <a:r>
              <a:rPr lang="en-US" dirty="0" err="1"/>
              <a:t>i;j</a:t>
            </a:r>
            <a:r>
              <a:rPr lang="en-US" dirty="0"/>
              <a:t>++) {</a:t>
            </a:r>
            <a:br>
              <a:rPr lang="en-US" dirty="0"/>
            </a:br>
            <a:r>
              <a:rPr lang="en-US" dirty="0" err="1"/>
              <a:t>System.out.print</a:t>
            </a:r>
            <a:r>
              <a:rPr lang="en-US" dirty="0"/>
              <a:t>(" “); }</a:t>
            </a:r>
            <a:br>
              <a:rPr lang="en-US" dirty="0"/>
            </a:br>
            <a:r>
              <a:rPr lang="en-US" dirty="0"/>
              <a:t>for(int j=1;j&lt;=</a:t>
            </a:r>
            <a:r>
              <a:rPr lang="en-US" dirty="0" err="1"/>
              <a:t>rowCount;j</a:t>
            </a:r>
            <a:r>
              <a:rPr lang="en-US" dirty="0"/>
              <a:t>++) { </a:t>
            </a:r>
            <a:r>
              <a:rPr lang="en-US" dirty="0" err="1"/>
              <a:t>System.out.print</a:t>
            </a:r>
            <a:r>
              <a:rPr lang="en-US" dirty="0"/>
              <a:t>(</a:t>
            </a:r>
            <a:r>
              <a:rPr lang="en-US" dirty="0" err="1"/>
              <a:t>rowCount</a:t>
            </a:r>
            <a:r>
              <a:rPr lang="en-US" dirty="0"/>
              <a:t>+ " “); } </a:t>
            </a:r>
            <a:r>
              <a:rPr lang="en-US" dirty="0" err="1"/>
              <a:t>System.out.println</a:t>
            </a:r>
            <a:r>
              <a:rPr lang="en-US" dirty="0"/>
              <a:t>();</a:t>
            </a:r>
            <a:br>
              <a:rPr lang="en-US" dirty="0"/>
            </a:br>
            <a:r>
              <a:rPr lang="en-US" dirty="0" err="1"/>
              <a:t>rowCount</a:t>
            </a:r>
            <a:r>
              <a:rPr lang="en-US" dirty="0"/>
              <a:t>++; }}} </a:t>
            </a:r>
          </a:p>
          <a:p>
            <a:endParaRPr lang="en-US" dirty="0"/>
          </a:p>
        </p:txBody>
      </p:sp>
    </p:spTree>
    <p:extLst>
      <p:ext uri="{BB962C8B-B14F-4D97-AF65-F5344CB8AC3E}">
        <p14:creationId xmlns:p14="http://schemas.microsoft.com/office/powerpoint/2010/main" val="62836672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CA4C-90D7-BE4A-B2DD-F47F22BAEDC8}"/>
              </a:ext>
            </a:extLst>
          </p:cNvPr>
          <p:cNvSpPr>
            <a:spLocks noGrp="1"/>
          </p:cNvSpPr>
          <p:nvPr>
            <p:ph type="title"/>
          </p:nvPr>
        </p:nvSpPr>
        <p:spPr>
          <a:xfrm>
            <a:off x="838200" y="365125"/>
            <a:ext cx="9966649" cy="642581"/>
          </a:xfrm>
        </p:spPr>
        <p:txBody>
          <a:bodyPr>
            <a:normAutofit fontScale="90000"/>
          </a:bodyPr>
          <a:lstStyle/>
          <a:p>
            <a:r>
              <a:rPr lang="en-US" b="1" dirty="0">
                <a:hlinkClick r:id="rId2" action="ppaction://hlinksldjump"/>
              </a:rPr>
              <a:t>Floyds Triangle</a:t>
            </a:r>
            <a:endParaRPr lang="en-US" dirty="0"/>
          </a:p>
        </p:txBody>
      </p:sp>
      <p:sp>
        <p:nvSpPr>
          <p:cNvPr id="3" name="Content Placeholder 2">
            <a:extLst>
              <a:ext uri="{FF2B5EF4-FFF2-40B4-BE49-F238E27FC236}">
                <a16:creationId xmlns:a16="http://schemas.microsoft.com/office/drawing/2014/main" id="{0F957C12-282F-DD47-8F7C-09E2C67A5C86}"/>
              </a:ext>
            </a:extLst>
          </p:cNvPr>
          <p:cNvSpPr>
            <a:spLocks noGrp="1"/>
          </p:cNvSpPr>
          <p:nvPr>
            <p:ph idx="1"/>
          </p:nvPr>
        </p:nvSpPr>
        <p:spPr>
          <a:xfrm>
            <a:off x="838200" y="1409075"/>
            <a:ext cx="10515600" cy="5083800"/>
          </a:xfrm>
        </p:spPr>
        <p:txBody>
          <a:bodyPr>
            <a:normAutofit fontScale="85000" lnSpcReduction="20000"/>
          </a:bodyPr>
          <a:lstStyle/>
          <a:p>
            <a:r>
              <a:rPr lang="en-US" dirty="0"/>
              <a:t>Floyd’s triangle is the right angled triangle consists of natural numbers in the following fashion.</a:t>
            </a:r>
            <a:br>
              <a:rPr lang="en-US" dirty="0"/>
            </a:br>
            <a:r>
              <a:rPr lang="en-US" dirty="0"/>
              <a:t>Floyd's Triangle : </a:t>
            </a:r>
          </a:p>
          <a:p>
            <a:r>
              <a:rPr lang="en-US" dirty="0"/>
              <a:t>1</a:t>
            </a:r>
            <a:br>
              <a:rPr lang="en-US" dirty="0"/>
            </a:br>
            <a:r>
              <a:rPr lang="en-US" dirty="0"/>
              <a:t>23</a:t>
            </a:r>
            <a:br>
              <a:rPr lang="en-US" dirty="0"/>
            </a:br>
            <a:r>
              <a:rPr lang="en-US" dirty="0"/>
              <a:t>456</a:t>
            </a:r>
            <a:br>
              <a:rPr lang="en-US" dirty="0"/>
            </a:br>
            <a:r>
              <a:rPr lang="en-US" dirty="0"/>
              <a:t>7 8 9 10</a:t>
            </a:r>
            <a:br>
              <a:rPr lang="en-US" dirty="0"/>
            </a:br>
            <a:r>
              <a:rPr lang="en-US" dirty="0"/>
              <a:t>11 12 13 14 15 </a:t>
            </a:r>
          </a:p>
          <a:p>
            <a:r>
              <a:rPr lang="en-US" dirty="0"/>
              <a:t>public static void main(String[] </a:t>
            </a:r>
            <a:r>
              <a:rPr lang="en-US" dirty="0" err="1"/>
              <a:t>args</a:t>
            </a:r>
            <a:r>
              <a:rPr lang="en-US" dirty="0"/>
              <a:t>) { </a:t>
            </a:r>
          </a:p>
          <a:p>
            <a:r>
              <a:rPr lang="en-US" dirty="0" err="1"/>
              <a:t>System.out.println</a:t>
            </a:r>
            <a:r>
              <a:rPr lang="en-US" dirty="0"/>
              <a:t>("How many rows you want in Floyd's Triangle?");</a:t>
            </a:r>
            <a:br>
              <a:rPr lang="en-US" dirty="0"/>
            </a:br>
            <a:r>
              <a:rPr lang="en-US" dirty="0"/>
              <a:t>Scanner scan = new Scanner(</a:t>
            </a:r>
            <a:r>
              <a:rPr lang="en-US" dirty="0" err="1"/>
              <a:t>System.in</a:t>
            </a:r>
            <a:r>
              <a:rPr lang="en-US" dirty="0"/>
              <a:t>);</a:t>
            </a:r>
            <a:br>
              <a:rPr lang="en-US" dirty="0"/>
            </a:br>
            <a:r>
              <a:rPr lang="en-US" dirty="0"/>
              <a:t>int </a:t>
            </a:r>
            <a:r>
              <a:rPr lang="en-US" dirty="0" err="1"/>
              <a:t>noOfRows</a:t>
            </a:r>
            <a:r>
              <a:rPr lang="en-US" dirty="0"/>
              <a:t> = </a:t>
            </a:r>
            <a:r>
              <a:rPr lang="en-US" dirty="0" err="1"/>
              <a:t>scan.nextInt</a:t>
            </a:r>
            <a:r>
              <a:rPr lang="en-US" dirty="0"/>
              <a:t>(); </a:t>
            </a:r>
          </a:p>
          <a:p>
            <a:r>
              <a:rPr lang="en-US" dirty="0"/>
              <a:t>int value = 1; </a:t>
            </a:r>
            <a:r>
              <a:rPr lang="en-US" dirty="0" err="1"/>
              <a:t>System.out.println</a:t>
            </a:r>
            <a:r>
              <a:rPr lang="en-US" dirty="0"/>
              <a:t>("Floyd's Triangle : "); for(int </a:t>
            </a:r>
            <a:r>
              <a:rPr lang="en-US" dirty="0" err="1"/>
              <a:t>i</a:t>
            </a:r>
            <a:r>
              <a:rPr lang="en-US" dirty="0"/>
              <a:t>=1 ; </a:t>
            </a:r>
            <a:r>
              <a:rPr lang="en-US" dirty="0" err="1"/>
              <a:t>i</a:t>
            </a:r>
            <a:r>
              <a:rPr lang="en-US" dirty="0"/>
              <a:t>&lt;=</a:t>
            </a:r>
            <a:r>
              <a:rPr lang="en-US" dirty="0" err="1"/>
              <a:t>noOfRows</a:t>
            </a:r>
            <a:r>
              <a:rPr lang="en-US" dirty="0"/>
              <a:t> ; </a:t>
            </a:r>
            <a:r>
              <a:rPr lang="en-US" dirty="0" err="1"/>
              <a:t>i</a:t>
            </a:r>
            <a:r>
              <a:rPr lang="en-US" dirty="0"/>
              <a:t>++) {</a:t>
            </a:r>
            <a:br>
              <a:rPr lang="en-US" dirty="0"/>
            </a:br>
            <a:r>
              <a:rPr lang="en-US" dirty="0"/>
              <a:t>for(int j=1 ; j&lt;=</a:t>
            </a:r>
            <a:r>
              <a:rPr lang="en-US" dirty="0" err="1"/>
              <a:t>i</a:t>
            </a:r>
            <a:r>
              <a:rPr lang="en-US" dirty="0"/>
              <a:t> ; </a:t>
            </a:r>
            <a:r>
              <a:rPr lang="en-US" dirty="0" err="1"/>
              <a:t>j++</a:t>
            </a:r>
            <a:r>
              <a:rPr lang="en-US" dirty="0"/>
              <a:t>) { </a:t>
            </a:r>
            <a:r>
              <a:rPr lang="en-US" dirty="0" err="1"/>
              <a:t>System.out.print</a:t>
            </a:r>
            <a:r>
              <a:rPr lang="en-US" dirty="0"/>
              <a:t>(value+ " ");</a:t>
            </a:r>
            <a:br>
              <a:rPr lang="en-US" dirty="0"/>
            </a:br>
            <a:r>
              <a:rPr lang="en-US" dirty="0"/>
              <a:t>value++; }</a:t>
            </a:r>
            <a:br>
              <a:rPr lang="en-US" dirty="0"/>
            </a:br>
            <a:r>
              <a:rPr lang="en-US" dirty="0" err="1"/>
              <a:t>System.out.println</a:t>
            </a:r>
            <a:r>
              <a:rPr lang="en-US" dirty="0"/>
              <a:t>(); }}} </a:t>
            </a:r>
          </a:p>
          <a:p>
            <a:endParaRPr lang="en-US" dirty="0"/>
          </a:p>
        </p:txBody>
      </p:sp>
    </p:spTree>
    <p:extLst>
      <p:ext uri="{BB962C8B-B14F-4D97-AF65-F5344CB8AC3E}">
        <p14:creationId xmlns:p14="http://schemas.microsoft.com/office/powerpoint/2010/main" val="218304297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3244-8C18-DF46-8AFA-6ECC25B658ED}"/>
              </a:ext>
            </a:extLst>
          </p:cNvPr>
          <p:cNvSpPr>
            <a:spLocks noGrp="1"/>
          </p:cNvSpPr>
          <p:nvPr>
            <p:ph type="title"/>
          </p:nvPr>
        </p:nvSpPr>
        <p:spPr>
          <a:xfrm>
            <a:off x="838200" y="365126"/>
            <a:ext cx="10515600" cy="773210"/>
          </a:xfrm>
        </p:spPr>
        <p:txBody>
          <a:bodyPr/>
          <a:lstStyle/>
          <a:p>
            <a:r>
              <a:rPr lang="en-US" b="1" dirty="0">
                <a:hlinkClick r:id="rId2" action="ppaction://hlinksldjump"/>
              </a:rPr>
              <a:t>Anagram</a:t>
            </a:r>
            <a:r>
              <a:rPr lang="en-US" b="1" dirty="0"/>
              <a:t> </a:t>
            </a:r>
            <a:endParaRPr lang="en-US" dirty="0"/>
          </a:p>
        </p:txBody>
      </p:sp>
      <p:sp>
        <p:nvSpPr>
          <p:cNvPr id="3" name="Content Placeholder 2">
            <a:extLst>
              <a:ext uri="{FF2B5EF4-FFF2-40B4-BE49-F238E27FC236}">
                <a16:creationId xmlns:a16="http://schemas.microsoft.com/office/drawing/2014/main" id="{98554842-9685-8049-8E69-53853AC7E20D}"/>
              </a:ext>
            </a:extLst>
          </p:cNvPr>
          <p:cNvSpPr>
            <a:spLocks noGrp="1"/>
          </p:cNvSpPr>
          <p:nvPr>
            <p:ph idx="1"/>
          </p:nvPr>
        </p:nvSpPr>
        <p:spPr>
          <a:xfrm>
            <a:off x="838200" y="1454046"/>
            <a:ext cx="10515600" cy="5038829"/>
          </a:xfrm>
        </p:spPr>
        <p:txBody>
          <a:bodyPr>
            <a:normAutofit fontScale="85000" lnSpcReduction="20000"/>
          </a:bodyPr>
          <a:lstStyle/>
          <a:p>
            <a:r>
              <a:rPr lang="en-US" dirty="0"/>
              <a:t>What Is Anagram?</a:t>
            </a:r>
            <a:br>
              <a:rPr lang="en-US" dirty="0"/>
            </a:br>
            <a:r>
              <a:rPr lang="en-US" dirty="0"/>
              <a:t>Two strings are called anagrams if they contain same set of characters but in different order.</a:t>
            </a:r>
            <a:br>
              <a:rPr lang="en-US" dirty="0"/>
            </a:br>
            <a:r>
              <a:rPr lang="en-US" dirty="0"/>
              <a:t>For example, “Dormitory – Dirty Room”, “keep – peek”, “School Master – The Classroom” are some anagrams. </a:t>
            </a:r>
          </a:p>
          <a:p>
            <a:r>
              <a:rPr lang="en-US" dirty="0"/>
              <a:t>static void </a:t>
            </a:r>
            <a:r>
              <a:rPr lang="en-US" dirty="0" err="1"/>
              <a:t>isAnagram</a:t>
            </a:r>
            <a:r>
              <a:rPr lang="en-US" dirty="0"/>
              <a:t>(String s1, String s2) {</a:t>
            </a:r>
            <a:br>
              <a:rPr lang="en-US" dirty="0"/>
            </a:br>
            <a:r>
              <a:rPr lang="en-US" dirty="0"/>
              <a:t>// Removing all white spaces from s1 and s2 String copyOfs1 = s1.replaceAll("\\s","");</a:t>
            </a:r>
            <a:br>
              <a:rPr lang="en-US" dirty="0"/>
            </a:br>
            <a:r>
              <a:rPr lang="en-US" dirty="0"/>
              <a:t>String copyOfs2 = s2.replaceAll("\\s",""); </a:t>
            </a:r>
            <a:r>
              <a:rPr lang="en-US" dirty="0" err="1"/>
              <a:t>boolean</a:t>
            </a:r>
            <a:r>
              <a:rPr lang="en-US" dirty="0"/>
              <a:t> status = true;</a:t>
            </a:r>
            <a:br>
              <a:rPr lang="en-US" dirty="0"/>
            </a:br>
            <a:r>
              <a:rPr lang="en-US" dirty="0"/>
              <a:t>if (copyOfs1.length()! = copyOfs2.length() ) { status=false;</a:t>
            </a:r>
            <a:br>
              <a:rPr lang="en-US" dirty="0"/>
            </a:br>
            <a:r>
              <a:rPr lang="en-US" dirty="0"/>
              <a:t>}else { char[]s1Array=copyOfs1.toLowerCase().</a:t>
            </a:r>
            <a:r>
              <a:rPr lang="en-US" dirty="0" err="1"/>
              <a:t>toCharAr</a:t>
            </a:r>
            <a:r>
              <a:rPr lang="en-US" dirty="0"/>
              <a:t> ray(); char[]s2Array=copyOfs2.toLowerCase().</a:t>
            </a:r>
            <a:r>
              <a:rPr lang="en-US" dirty="0" err="1"/>
              <a:t>toCharAr</a:t>
            </a:r>
            <a:r>
              <a:rPr lang="en-US" dirty="0"/>
              <a:t> ray();</a:t>
            </a:r>
            <a:br>
              <a:rPr lang="en-US" dirty="0"/>
            </a:br>
            <a:r>
              <a:rPr lang="en-US" dirty="0" err="1"/>
              <a:t>Arrays.sort</a:t>
            </a:r>
            <a:r>
              <a:rPr lang="en-US" dirty="0"/>
              <a:t>(s1Array);</a:t>
            </a:r>
            <a:br>
              <a:rPr lang="en-US" dirty="0"/>
            </a:br>
            <a:r>
              <a:rPr lang="en-US" dirty="0" err="1"/>
              <a:t>Arrays.sort</a:t>
            </a:r>
            <a:r>
              <a:rPr lang="en-US" dirty="0"/>
              <a:t>(s2Array);</a:t>
            </a:r>
            <a:br>
              <a:rPr lang="en-US" dirty="0"/>
            </a:br>
            <a:r>
              <a:rPr lang="en-US" dirty="0"/>
              <a:t>status= </a:t>
            </a:r>
            <a:r>
              <a:rPr lang="en-US" dirty="0" err="1"/>
              <a:t>Arrays.equals</a:t>
            </a:r>
            <a:r>
              <a:rPr lang="en-US" dirty="0"/>
              <a:t>(s1Array, s2Array); } if(status) {</a:t>
            </a:r>
            <a:br>
              <a:rPr lang="en-US" dirty="0"/>
            </a:br>
            <a:r>
              <a:rPr lang="en-US" dirty="0" err="1"/>
              <a:t>System.out.println</a:t>
            </a:r>
            <a:r>
              <a:rPr lang="en-US" dirty="0"/>
              <a:t>(s1+ " and "+ s2+ " are anagrams");</a:t>
            </a:r>
            <a:br>
              <a:rPr lang="en-US" dirty="0"/>
            </a:br>
            <a:r>
              <a:rPr lang="en-US" dirty="0"/>
              <a:t>}else {</a:t>
            </a:r>
            <a:br>
              <a:rPr lang="en-US" dirty="0"/>
            </a:br>
            <a:r>
              <a:rPr lang="en-US" dirty="0" err="1"/>
              <a:t>System.out.println</a:t>
            </a:r>
            <a:r>
              <a:rPr lang="en-US" dirty="0"/>
              <a:t>(s1+ " and "+ s2+ " are not anagrams”); }} </a:t>
            </a:r>
          </a:p>
          <a:p>
            <a:endParaRPr lang="en-US" dirty="0"/>
          </a:p>
        </p:txBody>
      </p:sp>
    </p:spTree>
    <p:extLst>
      <p:ext uri="{BB962C8B-B14F-4D97-AF65-F5344CB8AC3E}">
        <p14:creationId xmlns:p14="http://schemas.microsoft.com/office/powerpoint/2010/main" val="387755180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38DC-221E-6C4F-8405-7A9954761D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EF93B5-8293-9642-BF15-C81B4B7EF42C}"/>
              </a:ext>
            </a:extLst>
          </p:cNvPr>
          <p:cNvSpPr>
            <a:spLocks noGrp="1"/>
          </p:cNvSpPr>
          <p:nvPr>
            <p:ph idx="1"/>
          </p:nvPr>
        </p:nvSpPr>
        <p:spPr/>
        <p:txBody>
          <a:bodyPr/>
          <a:lstStyle/>
          <a:p>
            <a:r>
              <a:rPr lang="en-US" dirty="0"/>
              <a:t>SDLC-Agile</a:t>
            </a:r>
          </a:p>
        </p:txBody>
      </p:sp>
    </p:spTree>
    <p:extLst>
      <p:ext uri="{BB962C8B-B14F-4D97-AF65-F5344CB8AC3E}">
        <p14:creationId xmlns:p14="http://schemas.microsoft.com/office/powerpoint/2010/main" val="109239467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83BA-2E7F-D647-BA52-6F7F1AB1128E}"/>
              </a:ext>
            </a:extLst>
          </p:cNvPr>
          <p:cNvSpPr>
            <a:spLocks noGrp="1"/>
          </p:cNvSpPr>
          <p:nvPr>
            <p:ph type="title"/>
          </p:nvPr>
        </p:nvSpPr>
        <p:spPr/>
        <p:txBody>
          <a:bodyPr/>
          <a:lstStyle/>
          <a:p>
            <a:r>
              <a:rPr lang="en-US" b="1" dirty="0">
                <a:hlinkClick r:id="rId2" action="ppaction://hlinksldjump"/>
              </a:rPr>
              <a:t>SDLC and what is it used for? </a:t>
            </a:r>
            <a:endParaRPr lang="en-US" dirty="0"/>
          </a:p>
        </p:txBody>
      </p:sp>
      <p:sp>
        <p:nvSpPr>
          <p:cNvPr id="3" name="Content Placeholder 2">
            <a:extLst>
              <a:ext uri="{FF2B5EF4-FFF2-40B4-BE49-F238E27FC236}">
                <a16:creationId xmlns:a16="http://schemas.microsoft.com/office/drawing/2014/main" id="{30A8B949-5A47-7243-84A2-986B44F5FFA0}"/>
              </a:ext>
            </a:extLst>
          </p:cNvPr>
          <p:cNvSpPr>
            <a:spLocks noGrp="1"/>
          </p:cNvSpPr>
          <p:nvPr>
            <p:ph idx="1"/>
          </p:nvPr>
        </p:nvSpPr>
        <p:spPr/>
        <p:txBody>
          <a:bodyPr>
            <a:normAutofit fontScale="92500" lnSpcReduction="20000"/>
          </a:bodyPr>
          <a:lstStyle/>
          <a:p>
            <a:r>
              <a:rPr lang="en-US" dirty="0"/>
              <a:t>SDLC is an abbreviation of Software Development Life Cycle. SDLC defines the phases in building of software or application. </a:t>
            </a:r>
          </a:p>
          <a:p>
            <a:r>
              <a:rPr lang="en-US" dirty="0"/>
              <a:t>• Project Planning</a:t>
            </a:r>
            <a:br>
              <a:rPr lang="en-US" dirty="0"/>
            </a:br>
            <a:r>
              <a:rPr lang="en-US" dirty="0"/>
              <a:t>• Requirement Gathering (Gathering information </a:t>
            </a:r>
          </a:p>
          <a:p>
            <a:r>
              <a:rPr lang="en-US" dirty="0"/>
              <a:t>used to plan project, Identifying risks) </a:t>
            </a:r>
          </a:p>
          <a:p>
            <a:r>
              <a:rPr lang="en-US" dirty="0"/>
              <a:t>• Design (How the application will be built) </a:t>
            </a:r>
          </a:p>
          <a:p>
            <a:r>
              <a:rPr lang="en-US" dirty="0"/>
              <a:t>•Coding (developing) (Based on requirements, developers will write the application) </a:t>
            </a:r>
          </a:p>
          <a:p>
            <a:r>
              <a:rPr lang="en-US" dirty="0"/>
              <a:t>• Testing </a:t>
            </a:r>
          </a:p>
          <a:p>
            <a:r>
              <a:rPr lang="en-US" dirty="0"/>
              <a:t>• Production (deployment)(Releasing product) </a:t>
            </a:r>
          </a:p>
          <a:p>
            <a:r>
              <a:rPr lang="en-US" dirty="0"/>
              <a:t>•Maintenance (Making sure product is stable, looking at customer report on bugs and fixing it) </a:t>
            </a:r>
          </a:p>
          <a:p>
            <a:endParaRPr lang="en-US" dirty="0"/>
          </a:p>
        </p:txBody>
      </p:sp>
    </p:spTree>
    <p:extLst>
      <p:ext uri="{BB962C8B-B14F-4D97-AF65-F5344CB8AC3E}">
        <p14:creationId xmlns:p14="http://schemas.microsoft.com/office/powerpoint/2010/main" val="10528574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0CB1A-6554-344F-81D1-4CB47A9A7E5D}"/>
              </a:ext>
            </a:extLst>
          </p:cNvPr>
          <p:cNvSpPr>
            <a:spLocks noGrp="1"/>
          </p:cNvSpPr>
          <p:nvPr>
            <p:ph type="title"/>
          </p:nvPr>
        </p:nvSpPr>
        <p:spPr/>
        <p:txBody>
          <a:bodyPr/>
          <a:lstStyle/>
          <a:p>
            <a:r>
              <a:rPr lang="en-US" b="1" dirty="0">
                <a:hlinkClick r:id="rId2" action="ppaction://hlinksldjump"/>
              </a:rPr>
              <a:t>Software Testing Life Cycle (STLC) </a:t>
            </a:r>
            <a:endParaRPr lang="en-US" dirty="0"/>
          </a:p>
        </p:txBody>
      </p:sp>
      <p:sp>
        <p:nvSpPr>
          <p:cNvPr id="3" name="Content Placeholder 2">
            <a:extLst>
              <a:ext uri="{FF2B5EF4-FFF2-40B4-BE49-F238E27FC236}">
                <a16:creationId xmlns:a16="http://schemas.microsoft.com/office/drawing/2014/main" id="{E08D83B2-27C3-4B4D-92B9-229AE4D45242}"/>
              </a:ext>
            </a:extLst>
          </p:cNvPr>
          <p:cNvSpPr>
            <a:spLocks noGrp="1"/>
          </p:cNvSpPr>
          <p:nvPr>
            <p:ph idx="1"/>
          </p:nvPr>
        </p:nvSpPr>
        <p:spPr/>
        <p:txBody>
          <a:bodyPr/>
          <a:lstStyle/>
          <a:p>
            <a:r>
              <a:rPr lang="en-US" dirty="0"/>
              <a:t>STLC defines the phases in </a:t>
            </a:r>
            <a:r>
              <a:rPr lang="en-US" b="1" dirty="0"/>
              <a:t>testing </a:t>
            </a:r>
            <a:r>
              <a:rPr lang="en-US" dirty="0"/>
              <a:t>of software or application. In STLC process in different activities are carried out to improve the quality of the product. </a:t>
            </a:r>
          </a:p>
          <a:p>
            <a:r>
              <a:rPr lang="en-US" dirty="0"/>
              <a:t>• Requirements analysis • Test Planning</a:t>
            </a:r>
            <a:br>
              <a:rPr lang="en-US" dirty="0"/>
            </a:br>
            <a:r>
              <a:rPr lang="en-US" dirty="0"/>
              <a:t>• Test Designing</a:t>
            </a:r>
            <a:br>
              <a:rPr lang="en-US" dirty="0"/>
            </a:br>
            <a:r>
              <a:rPr lang="en-US" dirty="0"/>
              <a:t>• Test Environment Setup • Test Execution </a:t>
            </a:r>
          </a:p>
          <a:p>
            <a:r>
              <a:rPr lang="en-US" dirty="0"/>
              <a:t>• Test Reporting</a:t>
            </a:r>
            <a:br>
              <a:rPr lang="en-US" dirty="0"/>
            </a:br>
            <a:endParaRPr lang="en-US" dirty="0"/>
          </a:p>
          <a:p>
            <a:endParaRPr lang="en-US" dirty="0"/>
          </a:p>
        </p:txBody>
      </p:sp>
    </p:spTree>
    <p:extLst>
      <p:ext uri="{BB962C8B-B14F-4D97-AF65-F5344CB8AC3E}">
        <p14:creationId xmlns:p14="http://schemas.microsoft.com/office/powerpoint/2010/main" val="300845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A141-ED50-EB44-B47A-D5FD638F74C6}"/>
              </a:ext>
            </a:extLst>
          </p:cNvPr>
          <p:cNvSpPr>
            <a:spLocks noGrp="1"/>
          </p:cNvSpPr>
          <p:nvPr>
            <p:ph type="title"/>
          </p:nvPr>
        </p:nvSpPr>
        <p:spPr/>
        <p:txBody>
          <a:bodyPr/>
          <a:lstStyle/>
          <a:p>
            <a:r>
              <a:rPr lang="en-US" dirty="0">
                <a:hlinkClick r:id="rId2" action="ppaction://hlinksldjump"/>
              </a:rPr>
              <a:t>Agile experience in your most recent project? </a:t>
            </a:r>
            <a:endParaRPr lang="en-US" dirty="0"/>
          </a:p>
        </p:txBody>
      </p:sp>
      <p:sp>
        <p:nvSpPr>
          <p:cNvPr id="3" name="Content Placeholder 2">
            <a:extLst>
              <a:ext uri="{FF2B5EF4-FFF2-40B4-BE49-F238E27FC236}">
                <a16:creationId xmlns:a16="http://schemas.microsoft.com/office/drawing/2014/main" id="{55BCAD06-C2D7-4442-8E4F-3F00987916AD}"/>
              </a:ext>
            </a:extLst>
          </p:cNvPr>
          <p:cNvSpPr>
            <a:spLocks noGrp="1"/>
          </p:cNvSpPr>
          <p:nvPr>
            <p:ph idx="1"/>
          </p:nvPr>
        </p:nvSpPr>
        <p:spPr/>
        <p:txBody>
          <a:bodyPr>
            <a:noAutofit/>
          </a:bodyPr>
          <a:lstStyle/>
          <a:p>
            <a:r>
              <a:rPr lang="en-US" sz="1800" dirty="0"/>
              <a:t>Our sprint is 4 weeks and we have release every 3 sprints as a release cycle. We have 9 people in my team. 4 developers , 2 automation (Me) and 1 functional testers, also 1 SM  and 1 PO.</a:t>
            </a:r>
          </a:p>
          <a:p>
            <a:r>
              <a:rPr lang="en-US" sz="1800" dirty="0"/>
              <a:t>We start a sprint with Sprint Planning Meeting and we learn the part of the application which we are going to develop. We get general idea than we do Sprint Grooming for giving some estimates for the tasks. </a:t>
            </a:r>
          </a:p>
          <a:p>
            <a:r>
              <a:rPr lang="en-US" sz="1800" dirty="0"/>
              <a:t>After sprint starts, we do Daily Standup Meeting everyday morning and we discuss what did we do yesterday, what will we do today and is there any blocker. Just we synchronize info about the sprint. </a:t>
            </a:r>
          </a:p>
          <a:p>
            <a:r>
              <a:rPr lang="en-US" sz="1800" dirty="0"/>
              <a:t>End of the sprint, usually we do Sprint Demo/Review Meeting . It is just to show customer what we build sprint (PO can put feedback) As an SDET in my team, I have done presentation sometimes and go over through the functionalities in the conference room. Client or stakeholders or business people they ask questions what they don’t know. </a:t>
            </a:r>
          </a:p>
          <a:p>
            <a:r>
              <a:rPr lang="en-US" sz="1800" dirty="0"/>
              <a:t>After Sprint Demo, we do Sprint Retrospective Meeting. In Sprint Retro, we talk about what was good in last sprint, what kind of mistakes we made. We go over them and make sure that we don’t make the same mistakes again. If we did something good , we would continue doing it.</a:t>
            </a:r>
          </a:p>
          <a:p>
            <a:r>
              <a:rPr lang="en-US" sz="1800" dirty="0"/>
              <a:t>This is pretty much our Sprint process</a:t>
            </a:r>
          </a:p>
          <a:p>
            <a:endParaRPr lang="en-US" sz="1800" dirty="0"/>
          </a:p>
        </p:txBody>
      </p:sp>
    </p:spTree>
    <p:extLst>
      <p:ext uri="{BB962C8B-B14F-4D97-AF65-F5344CB8AC3E}">
        <p14:creationId xmlns:p14="http://schemas.microsoft.com/office/powerpoint/2010/main" val="231003661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D987-27CB-8940-8F93-C4CEAAFA536D}"/>
              </a:ext>
            </a:extLst>
          </p:cNvPr>
          <p:cNvSpPr>
            <a:spLocks noGrp="1"/>
          </p:cNvSpPr>
          <p:nvPr>
            <p:ph type="title"/>
          </p:nvPr>
        </p:nvSpPr>
        <p:spPr/>
        <p:txBody>
          <a:bodyPr>
            <a:normAutofit/>
          </a:bodyPr>
          <a:lstStyle/>
          <a:p>
            <a:r>
              <a:rPr lang="en-US" b="1" dirty="0">
                <a:hlinkClick r:id="rId2" action="ppaction://hlinksldjump"/>
              </a:rPr>
              <a:t>STLC vs SDLC </a:t>
            </a:r>
            <a:endParaRPr lang="en-US" dirty="0"/>
          </a:p>
        </p:txBody>
      </p:sp>
      <p:sp>
        <p:nvSpPr>
          <p:cNvPr id="3" name="Content Placeholder 2">
            <a:extLst>
              <a:ext uri="{FF2B5EF4-FFF2-40B4-BE49-F238E27FC236}">
                <a16:creationId xmlns:a16="http://schemas.microsoft.com/office/drawing/2014/main" id="{FE829A04-D0C1-9E44-8C6F-F9D5516A5373}"/>
              </a:ext>
            </a:extLst>
          </p:cNvPr>
          <p:cNvSpPr>
            <a:spLocks noGrp="1"/>
          </p:cNvSpPr>
          <p:nvPr>
            <p:ph idx="1"/>
          </p:nvPr>
        </p:nvSpPr>
        <p:spPr/>
        <p:txBody>
          <a:bodyPr/>
          <a:lstStyle/>
          <a:p>
            <a:r>
              <a:rPr lang="en-US" dirty="0"/>
              <a:t>STLC is part of SDLC. It can be said that STLC is a subset of the SDLC set. The complete Verification and Validation of software is done in SDLC, while STLC only does Validation of the system. </a:t>
            </a:r>
          </a:p>
          <a:p>
            <a:endParaRPr lang="en-US" dirty="0"/>
          </a:p>
        </p:txBody>
      </p:sp>
    </p:spTree>
    <p:extLst>
      <p:ext uri="{BB962C8B-B14F-4D97-AF65-F5344CB8AC3E}">
        <p14:creationId xmlns:p14="http://schemas.microsoft.com/office/powerpoint/2010/main" val="2561604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CD8A-7953-C64D-B5BD-B0D27F5CAE0A}"/>
              </a:ext>
            </a:extLst>
          </p:cNvPr>
          <p:cNvSpPr>
            <a:spLocks noGrp="1"/>
          </p:cNvSpPr>
          <p:nvPr>
            <p:ph type="title"/>
          </p:nvPr>
        </p:nvSpPr>
        <p:spPr/>
        <p:txBody>
          <a:bodyPr/>
          <a:lstStyle/>
          <a:p>
            <a:r>
              <a:rPr lang="en-US" b="1" dirty="0">
                <a:hlinkClick r:id="rId2" action="ppaction://hlinksldjump"/>
              </a:rPr>
              <a:t>Validation and verification ? </a:t>
            </a:r>
            <a:endParaRPr lang="en-US" dirty="0"/>
          </a:p>
        </p:txBody>
      </p:sp>
      <p:sp>
        <p:nvSpPr>
          <p:cNvPr id="3" name="Content Placeholder 2">
            <a:extLst>
              <a:ext uri="{FF2B5EF4-FFF2-40B4-BE49-F238E27FC236}">
                <a16:creationId xmlns:a16="http://schemas.microsoft.com/office/drawing/2014/main" id="{BD030E32-8116-964F-A0F2-1B8AE4C0A1FD}"/>
              </a:ext>
            </a:extLst>
          </p:cNvPr>
          <p:cNvSpPr>
            <a:spLocks noGrp="1"/>
          </p:cNvSpPr>
          <p:nvPr>
            <p:ph idx="1"/>
          </p:nvPr>
        </p:nvSpPr>
        <p:spPr/>
        <p:txBody>
          <a:bodyPr/>
          <a:lstStyle/>
          <a:p>
            <a:r>
              <a:rPr lang="en-US" b="1" dirty="0"/>
              <a:t>Validation</a:t>
            </a:r>
            <a:r>
              <a:rPr lang="en-US" dirty="0"/>
              <a:t> is the process, whether we are building the right product</a:t>
            </a:r>
          </a:p>
          <a:p>
            <a:r>
              <a:rPr lang="en-US" b="1" dirty="0"/>
              <a:t>Verification</a:t>
            </a:r>
            <a:r>
              <a:rPr lang="en-US" dirty="0"/>
              <a:t> is the process, to ensure that whether we are building the product right </a:t>
            </a:r>
          </a:p>
          <a:p>
            <a:endParaRPr lang="en-US" dirty="0"/>
          </a:p>
        </p:txBody>
      </p:sp>
    </p:spTree>
    <p:extLst>
      <p:ext uri="{BB962C8B-B14F-4D97-AF65-F5344CB8AC3E}">
        <p14:creationId xmlns:p14="http://schemas.microsoft.com/office/powerpoint/2010/main" val="11325319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7AC7-D498-154C-BE6D-E1A3B233C472}"/>
              </a:ext>
            </a:extLst>
          </p:cNvPr>
          <p:cNvSpPr>
            <a:spLocks noGrp="1"/>
          </p:cNvSpPr>
          <p:nvPr>
            <p:ph type="title"/>
          </p:nvPr>
        </p:nvSpPr>
        <p:spPr/>
        <p:txBody>
          <a:bodyPr/>
          <a:lstStyle/>
          <a:p>
            <a:r>
              <a:rPr lang="en-US" b="1" dirty="0">
                <a:hlinkClick r:id="rId2" action="ppaction://hlinksldjump"/>
              </a:rPr>
              <a:t>Requirement document? </a:t>
            </a:r>
            <a:endParaRPr lang="en-US" dirty="0"/>
          </a:p>
        </p:txBody>
      </p:sp>
      <p:sp>
        <p:nvSpPr>
          <p:cNvPr id="3" name="Content Placeholder 2">
            <a:extLst>
              <a:ext uri="{FF2B5EF4-FFF2-40B4-BE49-F238E27FC236}">
                <a16:creationId xmlns:a16="http://schemas.microsoft.com/office/drawing/2014/main" id="{FEBCAA0F-83C6-CF4B-8D26-C78EE07F7C99}"/>
              </a:ext>
            </a:extLst>
          </p:cNvPr>
          <p:cNvSpPr>
            <a:spLocks noGrp="1"/>
          </p:cNvSpPr>
          <p:nvPr>
            <p:ph idx="1"/>
          </p:nvPr>
        </p:nvSpPr>
        <p:spPr/>
        <p:txBody>
          <a:bodyPr/>
          <a:lstStyle/>
          <a:p>
            <a:r>
              <a:rPr lang="en-US" dirty="0"/>
              <a:t>Requirements convey the expectation of users for the software or product.</a:t>
            </a:r>
            <a:br>
              <a:rPr lang="en-US" dirty="0"/>
            </a:br>
            <a:r>
              <a:rPr lang="en-US" dirty="0"/>
              <a:t>In other words, all the expected functionalities out of the application are documented in terms of “Requirements” and this document is called a Requirement document. It is also called an SRS document, which stands for System Requirement Specification Document.</a:t>
            </a:r>
            <a:br>
              <a:rPr lang="en-US" dirty="0"/>
            </a:br>
            <a:r>
              <a:rPr lang="en-US" dirty="0"/>
              <a:t>The SRS documented is prepared by the Business Analyst by taking all the requirements for the customer. </a:t>
            </a:r>
          </a:p>
          <a:p>
            <a:endParaRPr lang="en-US" dirty="0"/>
          </a:p>
        </p:txBody>
      </p:sp>
    </p:spTree>
    <p:extLst>
      <p:ext uri="{BB962C8B-B14F-4D97-AF65-F5344CB8AC3E}">
        <p14:creationId xmlns:p14="http://schemas.microsoft.com/office/powerpoint/2010/main" val="224293225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AF14-8E33-BC4A-8A0C-23E2891658DF}"/>
              </a:ext>
            </a:extLst>
          </p:cNvPr>
          <p:cNvSpPr>
            <a:spLocks noGrp="1"/>
          </p:cNvSpPr>
          <p:nvPr>
            <p:ph type="title"/>
          </p:nvPr>
        </p:nvSpPr>
        <p:spPr/>
        <p:txBody>
          <a:bodyPr/>
          <a:lstStyle/>
          <a:p>
            <a:r>
              <a:rPr lang="en-US" b="1" dirty="0">
                <a:hlinkClick r:id="rId2" action="ppaction://hlinksldjump"/>
              </a:rPr>
              <a:t>Where is the requirement coming from? </a:t>
            </a:r>
            <a:endParaRPr lang="en-US" dirty="0"/>
          </a:p>
        </p:txBody>
      </p:sp>
      <p:sp>
        <p:nvSpPr>
          <p:cNvPr id="3" name="Content Placeholder 2">
            <a:extLst>
              <a:ext uri="{FF2B5EF4-FFF2-40B4-BE49-F238E27FC236}">
                <a16:creationId xmlns:a16="http://schemas.microsoft.com/office/drawing/2014/main" id="{A44CCE9C-1C4C-CB4E-BDD5-25C3C68B0DB4}"/>
              </a:ext>
            </a:extLst>
          </p:cNvPr>
          <p:cNvSpPr>
            <a:spLocks noGrp="1"/>
          </p:cNvSpPr>
          <p:nvPr>
            <p:ph idx="1"/>
          </p:nvPr>
        </p:nvSpPr>
        <p:spPr/>
        <p:txBody>
          <a:bodyPr/>
          <a:lstStyle/>
          <a:p>
            <a:r>
              <a:rPr lang="en-US" dirty="0"/>
              <a:t>Customers give requirements for the application Talk to the End-users the person that will be using this application the most </a:t>
            </a:r>
          </a:p>
          <a:p>
            <a:r>
              <a:rPr lang="en-US" dirty="0"/>
              <a:t>Talk to Partners</a:t>
            </a:r>
          </a:p>
          <a:p>
            <a:r>
              <a:rPr lang="en-US" dirty="0"/>
              <a:t>Talk to Domain Experts – coders and developers that have already build this application similar before or someone that is an expert the type of product being built</a:t>
            </a:r>
          </a:p>
          <a:p>
            <a:r>
              <a:rPr lang="en-US" dirty="0"/>
              <a:t>Industry Analysts and Information about competitors </a:t>
            </a:r>
          </a:p>
          <a:p>
            <a:endParaRPr lang="en-US" dirty="0"/>
          </a:p>
        </p:txBody>
      </p:sp>
    </p:spTree>
    <p:extLst>
      <p:ext uri="{BB962C8B-B14F-4D97-AF65-F5344CB8AC3E}">
        <p14:creationId xmlns:p14="http://schemas.microsoft.com/office/powerpoint/2010/main" val="318298108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9A29-B3C6-EF4F-A4C5-904A4A34E288}"/>
              </a:ext>
            </a:extLst>
          </p:cNvPr>
          <p:cNvSpPr>
            <a:spLocks noGrp="1"/>
          </p:cNvSpPr>
          <p:nvPr>
            <p:ph type="title"/>
          </p:nvPr>
        </p:nvSpPr>
        <p:spPr/>
        <p:txBody>
          <a:bodyPr/>
          <a:lstStyle/>
          <a:p>
            <a:r>
              <a:rPr lang="en-US" b="1" dirty="0">
                <a:hlinkClick r:id="rId2" action="ppaction://hlinksldjump"/>
              </a:rPr>
              <a:t>The requirement is good or bad? </a:t>
            </a:r>
            <a:endParaRPr lang="en-US" dirty="0"/>
          </a:p>
        </p:txBody>
      </p:sp>
      <p:sp>
        <p:nvSpPr>
          <p:cNvPr id="3" name="Content Placeholder 2">
            <a:extLst>
              <a:ext uri="{FF2B5EF4-FFF2-40B4-BE49-F238E27FC236}">
                <a16:creationId xmlns:a16="http://schemas.microsoft.com/office/drawing/2014/main" id="{55EF0651-02EC-4146-B0D1-1B91BBDDE537}"/>
              </a:ext>
            </a:extLst>
          </p:cNvPr>
          <p:cNvSpPr>
            <a:spLocks noGrp="1"/>
          </p:cNvSpPr>
          <p:nvPr>
            <p:ph idx="1"/>
          </p:nvPr>
        </p:nvSpPr>
        <p:spPr/>
        <p:txBody>
          <a:bodyPr/>
          <a:lstStyle/>
          <a:p>
            <a:r>
              <a:rPr lang="en-US" dirty="0"/>
              <a:t>Requirement must be (SMART)</a:t>
            </a:r>
            <a:br>
              <a:rPr lang="en-US" dirty="0"/>
            </a:br>
            <a:r>
              <a:rPr lang="en-US" dirty="0"/>
              <a:t>Specific User should be able to login. Authorized </a:t>
            </a:r>
          </a:p>
          <a:p>
            <a:r>
              <a:rPr lang="en-US" dirty="0"/>
              <a:t>user with valid username and password should be able to login</a:t>
            </a:r>
            <a:br>
              <a:rPr lang="en-US" dirty="0"/>
            </a:br>
            <a:r>
              <a:rPr lang="en-US" dirty="0"/>
              <a:t>Measurable User should able to login very fast (in 2 second after clicking login button). </a:t>
            </a:r>
          </a:p>
          <a:p>
            <a:r>
              <a:rPr lang="en-US" dirty="0"/>
              <a:t>Attainable</a:t>
            </a:r>
            <a:br>
              <a:rPr lang="en-US" dirty="0"/>
            </a:br>
            <a:r>
              <a:rPr lang="en-US" dirty="0"/>
              <a:t>Realistic</a:t>
            </a:r>
            <a:br>
              <a:rPr lang="en-US" dirty="0"/>
            </a:br>
            <a:r>
              <a:rPr lang="en-US" dirty="0"/>
              <a:t>Testable</a:t>
            </a:r>
            <a:br>
              <a:rPr lang="en-US" dirty="0"/>
            </a:br>
            <a:endParaRPr lang="en-US" dirty="0"/>
          </a:p>
          <a:p>
            <a:endParaRPr lang="en-US" dirty="0"/>
          </a:p>
        </p:txBody>
      </p:sp>
    </p:spTree>
    <p:extLst>
      <p:ext uri="{BB962C8B-B14F-4D97-AF65-F5344CB8AC3E}">
        <p14:creationId xmlns:p14="http://schemas.microsoft.com/office/powerpoint/2010/main" val="174256126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C3F7-5537-D44F-97E6-DDE2DE8118DC}"/>
              </a:ext>
            </a:extLst>
          </p:cNvPr>
          <p:cNvSpPr>
            <a:spLocks noGrp="1"/>
          </p:cNvSpPr>
          <p:nvPr>
            <p:ph type="title"/>
          </p:nvPr>
        </p:nvSpPr>
        <p:spPr/>
        <p:txBody>
          <a:bodyPr>
            <a:normAutofit/>
          </a:bodyPr>
          <a:lstStyle/>
          <a:p>
            <a:r>
              <a:rPr lang="en-US" b="1" dirty="0">
                <a:hlinkClick r:id="rId2" action="ppaction://hlinksldjump"/>
              </a:rPr>
              <a:t>Agile</a:t>
            </a:r>
            <a:endParaRPr lang="en-US" dirty="0"/>
          </a:p>
        </p:txBody>
      </p:sp>
      <p:sp>
        <p:nvSpPr>
          <p:cNvPr id="3" name="Content Placeholder 2">
            <a:extLst>
              <a:ext uri="{FF2B5EF4-FFF2-40B4-BE49-F238E27FC236}">
                <a16:creationId xmlns:a16="http://schemas.microsoft.com/office/drawing/2014/main" id="{A56EA3D2-CAFA-A147-930F-09CBE53F96E5}"/>
              </a:ext>
            </a:extLst>
          </p:cNvPr>
          <p:cNvSpPr>
            <a:spLocks noGrp="1"/>
          </p:cNvSpPr>
          <p:nvPr>
            <p:ph idx="1"/>
          </p:nvPr>
        </p:nvSpPr>
        <p:spPr/>
        <p:txBody>
          <a:bodyPr/>
          <a:lstStyle/>
          <a:p>
            <a:r>
              <a:rPr lang="en-US" dirty="0"/>
              <a:t>Agile is flexible methodology using for Software Development. </a:t>
            </a:r>
          </a:p>
          <a:p>
            <a:r>
              <a:rPr lang="en-US" dirty="0"/>
              <a:t>You can go back. </a:t>
            </a:r>
          </a:p>
          <a:p>
            <a:r>
              <a:rPr lang="en-US" dirty="0"/>
              <a:t>It keeps on changing. </a:t>
            </a:r>
          </a:p>
          <a:p>
            <a:r>
              <a:rPr lang="en-US" dirty="0"/>
              <a:t>Changing is always welcome. </a:t>
            </a:r>
          </a:p>
          <a:p>
            <a:endParaRPr lang="en-US" dirty="0"/>
          </a:p>
        </p:txBody>
      </p:sp>
    </p:spTree>
    <p:extLst>
      <p:ext uri="{BB962C8B-B14F-4D97-AF65-F5344CB8AC3E}">
        <p14:creationId xmlns:p14="http://schemas.microsoft.com/office/powerpoint/2010/main" val="75984108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03CC-55B9-784C-96E3-D43A09A6C750}"/>
              </a:ext>
            </a:extLst>
          </p:cNvPr>
          <p:cNvSpPr>
            <a:spLocks noGrp="1"/>
          </p:cNvSpPr>
          <p:nvPr>
            <p:ph type="title"/>
          </p:nvPr>
        </p:nvSpPr>
        <p:spPr/>
        <p:txBody>
          <a:bodyPr>
            <a:normAutofit/>
          </a:bodyPr>
          <a:lstStyle/>
          <a:p>
            <a:r>
              <a:rPr lang="en-US" b="1" dirty="0">
                <a:hlinkClick r:id="rId2" action="ppaction://hlinksldjump"/>
              </a:rPr>
              <a:t>Agile Framework?</a:t>
            </a:r>
            <a:endParaRPr lang="en-US" dirty="0"/>
          </a:p>
        </p:txBody>
      </p:sp>
      <p:sp>
        <p:nvSpPr>
          <p:cNvPr id="3" name="Content Placeholder 2">
            <a:extLst>
              <a:ext uri="{FF2B5EF4-FFF2-40B4-BE49-F238E27FC236}">
                <a16:creationId xmlns:a16="http://schemas.microsoft.com/office/drawing/2014/main" id="{CB7D9B52-A0A2-A048-8FC5-5B872AA48AA4}"/>
              </a:ext>
            </a:extLst>
          </p:cNvPr>
          <p:cNvSpPr>
            <a:spLocks noGrp="1"/>
          </p:cNvSpPr>
          <p:nvPr>
            <p:ph idx="1"/>
          </p:nvPr>
        </p:nvSpPr>
        <p:spPr/>
        <p:txBody>
          <a:bodyPr/>
          <a:lstStyle/>
          <a:p>
            <a:r>
              <a:rPr lang="en-US" b="1" dirty="0"/>
              <a:t>Role</a:t>
            </a:r>
            <a:r>
              <a:rPr lang="en-US" dirty="0"/>
              <a:t> : PO, SM, Team </a:t>
            </a:r>
          </a:p>
          <a:p>
            <a:r>
              <a:rPr lang="en-US" b="1" dirty="0"/>
              <a:t>Ceremonies</a:t>
            </a:r>
            <a:r>
              <a:rPr lang="en-US" dirty="0"/>
              <a:t> : Sprint Planning, Daily Scrum, Sprint Review, Sprint Retro, Grooming Session </a:t>
            </a:r>
          </a:p>
          <a:p>
            <a:r>
              <a:rPr lang="en-US" b="1" dirty="0"/>
              <a:t>Artifacts</a:t>
            </a:r>
            <a:r>
              <a:rPr lang="en-US" dirty="0"/>
              <a:t> : Product backlog, Sprint backlog, Burnout chart </a:t>
            </a:r>
          </a:p>
          <a:p>
            <a:endParaRPr lang="en-US" dirty="0"/>
          </a:p>
        </p:txBody>
      </p:sp>
    </p:spTree>
    <p:extLst>
      <p:ext uri="{BB962C8B-B14F-4D97-AF65-F5344CB8AC3E}">
        <p14:creationId xmlns:p14="http://schemas.microsoft.com/office/powerpoint/2010/main" val="98151294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29E1-1E95-5D46-B0AB-0D158E7F1AD8}"/>
              </a:ext>
            </a:extLst>
          </p:cNvPr>
          <p:cNvSpPr>
            <a:spLocks noGrp="1"/>
          </p:cNvSpPr>
          <p:nvPr>
            <p:ph type="title"/>
          </p:nvPr>
        </p:nvSpPr>
        <p:spPr/>
        <p:txBody>
          <a:bodyPr>
            <a:normAutofit/>
          </a:bodyPr>
          <a:lstStyle/>
          <a:p>
            <a:r>
              <a:rPr lang="en-US" b="1" dirty="0">
                <a:hlinkClick r:id="rId2" action="ppaction://hlinksldjump"/>
              </a:rPr>
              <a:t>Waterfall?</a:t>
            </a:r>
            <a:endParaRPr lang="en-US" dirty="0"/>
          </a:p>
        </p:txBody>
      </p:sp>
      <p:sp>
        <p:nvSpPr>
          <p:cNvPr id="3" name="Content Placeholder 2">
            <a:extLst>
              <a:ext uri="{FF2B5EF4-FFF2-40B4-BE49-F238E27FC236}">
                <a16:creationId xmlns:a16="http://schemas.microsoft.com/office/drawing/2014/main" id="{C09924BB-AE4E-6447-844C-6B105A220D6F}"/>
              </a:ext>
            </a:extLst>
          </p:cNvPr>
          <p:cNvSpPr>
            <a:spLocks noGrp="1"/>
          </p:cNvSpPr>
          <p:nvPr>
            <p:ph idx="1"/>
          </p:nvPr>
        </p:nvSpPr>
        <p:spPr/>
        <p:txBody>
          <a:bodyPr/>
          <a:lstStyle/>
          <a:p>
            <a:r>
              <a:rPr lang="en-US" dirty="0"/>
              <a:t>Waterfall methodology is the sequential method using for Software Development. </a:t>
            </a:r>
          </a:p>
          <a:p>
            <a:r>
              <a:rPr lang="en-US" dirty="0"/>
              <a:t>You can not go back and have to finish the phase before you move on. </a:t>
            </a:r>
          </a:p>
          <a:p>
            <a:endParaRPr lang="en-US" dirty="0"/>
          </a:p>
        </p:txBody>
      </p:sp>
    </p:spTree>
    <p:extLst>
      <p:ext uri="{BB962C8B-B14F-4D97-AF65-F5344CB8AC3E}">
        <p14:creationId xmlns:p14="http://schemas.microsoft.com/office/powerpoint/2010/main" val="331616698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A66E-E246-F94E-BC30-3337A32F20ED}"/>
              </a:ext>
            </a:extLst>
          </p:cNvPr>
          <p:cNvSpPr>
            <a:spLocks noGrp="1"/>
          </p:cNvSpPr>
          <p:nvPr>
            <p:ph type="title"/>
          </p:nvPr>
        </p:nvSpPr>
        <p:spPr/>
        <p:txBody>
          <a:bodyPr>
            <a:normAutofit/>
          </a:bodyPr>
          <a:lstStyle/>
          <a:p>
            <a:r>
              <a:rPr lang="en-US" b="1" dirty="0">
                <a:hlinkClick r:id="rId2" action="ppaction://hlinksldjump"/>
              </a:rPr>
              <a:t>Agile methodology did you use in your previous projects ? </a:t>
            </a:r>
            <a:endParaRPr lang="en-US" dirty="0"/>
          </a:p>
        </p:txBody>
      </p:sp>
      <p:sp>
        <p:nvSpPr>
          <p:cNvPr id="3" name="Content Placeholder 2">
            <a:extLst>
              <a:ext uri="{FF2B5EF4-FFF2-40B4-BE49-F238E27FC236}">
                <a16:creationId xmlns:a16="http://schemas.microsoft.com/office/drawing/2014/main" id="{A717350C-6B39-7A45-8067-EE07BDE75168}"/>
              </a:ext>
            </a:extLst>
          </p:cNvPr>
          <p:cNvSpPr>
            <a:spLocks noGrp="1"/>
          </p:cNvSpPr>
          <p:nvPr>
            <p:ph idx="1"/>
          </p:nvPr>
        </p:nvSpPr>
        <p:spPr/>
        <p:txBody>
          <a:bodyPr/>
          <a:lstStyle/>
          <a:p>
            <a:r>
              <a:rPr lang="en-US" dirty="0"/>
              <a:t>I have heard Extreme programming(XP) , Kanban and Scrum. </a:t>
            </a:r>
          </a:p>
          <a:p>
            <a:r>
              <a:rPr lang="en-US" dirty="0"/>
              <a:t>But I have only worked with scrum only. </a:t>
            </a:r>
          </a:p>
          <a:p>
            <a:endParaRPr lang="en-US" dirty="0"/>
          </a:p>
        </p:txBody>
      </p:sp>
    </p:spTree>
    <p:extLst>
      <p:ext uri="{BB962C8B-B14F-4D97-AF65-F5344CB8AC3E}">
        <p14:creationId xmlns:p14="http://schemas.microsoft.com/office/powerpoint/2010/main" val="361366236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E41E-08DC-7149-9258-BF609C4C8395}"/>
              </a:ext>
            </a:extLst>
          </p:cNvPr>
          <p:cNvSpPr>
            <a:spLocks noGrp="1"/>
          </p:cNvSpPr>
          <p:nvPr>
            <p:ph type="title"/>
          </p:nvPr>
        </p:nvSpPr>
        <p:spPr/>
        <p:txBody>
          <a:bodyPr>
            <a:normAutofit/>
          </a:bodyPr>
          <a:lstStyle/>
          <a:p>
            <a:r>
              <a:rPr lang="en-US" b="1" dirty="0">
                <a:hlinkClick r:id="rId2" action="ppaction://hlinksldjump"/>
              </a:rPr>
              <a:t>Relation between Agile and Scrum? What is Scrum? </a:t>
            </a:r>
            <a:endParaRPr lang="en-US" dirty="0"/>
          </a:p>
        </p:txBody>
      </p:sp>
      <p:sp>
        <p:nvSpPr>
          <p:cNvPr id="3" name="Content Placeholder 2">
            <a:extLst>
              <a:ext uri="{FF2B5EF4-FFF2-40B4-BE49-F238E27FC236}">
                <a16:creationId xmlns:a16="http://schemas.microsoft.com/office/drawing/2014/main" id="{FCFF7FDF-BF33-E745-AC50-E71650A27645}"/>
              </a:ext>
            </a:extLst>
          </p:cNvPr>
          <p:cNvSpPr>
            <a:spLocks noGrp="1"/>
          </p:cNvSpPr>
          <p:nvPr>
            <p:ph idx="1"/>
          </p:nvPr>
        </p:nvSpPr>
        <p:spPr/>
        <p:txBody>
          <a:bodyPr/>
          <a:lstStyle/>
          <a:p>
            <a:r>
              <a:rPr lang="en-US" dirty="0"/>
              <a:t>Agile is the software development methodology that focuses on customer satisfaction by delivery shippable software frequently.</a:t>
            </a:r>
          </a:p>
          <a:p>
            <a:r>
              <a:rPr lang="en-US" dirty="0"/>
              <a:t>Scrum is one of the many approaches to implement Agile. </a:t>
            </a:r>
          </a:p>
          <a:p>
            <a:r>
              <a:rPr lang="en-US" dirty="0"/>
              <a:t>Scrum is an Agile framework. </a:t>
            </a:r>
          </a:p>
          <a:p>
            <a:r>
              <a:rPr lang="en-US" dirty="0"/>
              <a:t>Scrum is suitable for certain type of projects where there are rapidly changing requirements. </a:t>
            </a:r>
          </a:p>
          <a:p>
            <a:r>
              <a:rPr lang="en-US" dirty="0"/>
              <a:t>In simple words, Agile is the practice and scrum is the process to following this practice. </a:t>
            </a:r>
          </a:p>
          <a:p>
            <a:endParaRPr lang="en-US" dirty="0"/>
          </a:p>
        </p:txBody>
      </p:sp>
    </p:spTree>
    <p:extLst>
      <p:ext uri="{BB962C8B-B14F-4D97-AF65-F5344CB8AC3E}">
        <p14:creationId xmlns:p14="http://schemas.microsoft.com/office/powerpoint/2010/main" val="4045696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73E8-E8AC-C242-B01E-DC6455F287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5B27AF-BF1A-7D4E-A450-BAF1C958EB02}"/>
              </a:ext>
            </a:extLst>
          </p:cNvPr>
          <p:cNvSpPr>
            <a:spLocks noGrp="1"/>
          </p:cNvSpPr>
          <p:nvPr>
            <p:ph idx="1"/>
          </p:nvPr>
        </p:nvSpPr>
        <p:spPr/>
        <p:txBody>
          <a:bodyPr/>
          <a:lstStyle/>
          <a:p>
            <a:r>
              <a:rPr lang="en-US" dirty="0"/>
              <a:t>Java</a:t>
            </a:r>
          </a:p>
        </p:txBody>
      </p:sp>
    </p:spTree>
    <p:extLst>
      <p:ext uri="{BB962C8B-B14F-4D97-AF65-F5344CB8AC3E}">
        <p14:creationId xmlns:p14="http://schemas.microsoft.com/office/powerpoint/2010/main" val="1979743179"/>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0BCF-9CEF-984C-9DF2-F5D6F896DB33}"/>
              </a:ext>
            </a:extLst>
          </p:cNvPr>
          <p:cNvSpPr>
            <a:spLocks noGrp="1"/>
          </p:cNvSpPr>
          <p:nvPr>
            <p:ph type="title"/>
          </p:nvPr>
        </p:nvSpPr>
        <p:spPr/>
        <p:txBody>
          <a:bodyPr/>
          <a:lstStyle/>
          <a:p>
            <a:r>
              <a:rPr lang="en-US" b="1" dirty="0">
                <a:hlinkClick r:id="rId2" action="ppaction://hlinksldjump"/>
              </a:rPr>
              <a:t>Why do we need Agile? Waterfall and Agile? </a:t>
            </a:r>
            <a:endParaRPr lang="en-US" dirty="0"/>
          </a:p>
        </p:txBody>
      </p:sp>
      <p:sp>
        <p:nvSpPr>
          <p:cNvPr id="3" name="Content Placeholder 2">
            <a:extLst>
              <a:ext uri="{FF2B5EF4-FFF2-40B4-BE49-F238E27FC236}">
                <a16:creationId xmlns:a16="http://schemas.microsoft.com/office/drawing/2014/main" id="{AFB1D950-D6E7-B04E-A34C-B55DB8A5938E}"/>
              </a:ext>
            </a:extLst>
          </p:cNvPr>
          <p:cNvSpPr>
            <a:spLocks noGrp="1"/>
          </p:cNvSpPr>
          <p:nvPr>
            <p:ph idx="1"/>
          </p:nvPr>
        </p:nvSpPr>
        <p:spPr/>
        <p:txBody>
          <a:bodyPr>
            <a:normAutofit fontScale="85000" lnSpcReduction="20000"/>
          </a:bodyPr>
          <a:lstStyle/>
          <a:p>
            <a:r>
              <a:rPr lang="en-US" dirty="0"/>
              <a:t>Because waterfall methodologies have following disadvantage;</a:t>
            </a:r>
            <a:br>
              <a:rPr lang="en-US" dirty="0"/>
            </a:br>
            <a:r>
              <a:rPr lang="en-US" dirty="0"/>
              <a:t>Requirement can not be change or hard to change once document is signed. </a:t>
            </a:r>
          </a:p>
          <a:p>
            <a:r>
              <a:rPr lang="en-US" dirty="0"/>
              <a:t>In waterfall before completing the one phase you can’t move to the next phase. For example, before coding phase is completed testing can not be started. </a:t>
            </a:r>
          </a:p>
          <a:p>
            <a:r>
              <a:rPr lang="en-US" dirty="0"/>
              <a:t>Customer can’t see what they are going to get until very late stage in development life cycle.</a:t>
            </a:r>
            <a:br>
              <a:rPr lang="en-US" dirty="0"/>
            </a:br>
            <a:r>
              <a:rPr lang="en-US" dirty="0"/>
              <a:t>It takes longer time to go to the production. By the time product goes to the market it might be outdated already. </a:t>
            </a:r>
          </a:p>
          <a:p>
            <a:r>
              <a:rPr lang="en-US" dirty="0"/>
              <a:t>Agile has following advantages:</a:t>
            </a:r>
            <a:br>
              <a:rPr lang="en-US" dirty="0"/>
            </a:br>
            <a:r>
              <a:rPr lang="en-US" dirty="0"/>
              <a:t>The change is welcomed. For example after the sprint demo if client does not like something we can take their feedback and improve the product. Requirement change is OK.</a:t>
            </a:r>
            <a:br>
              <a:rPr lang="en-US" dirty="0"/>
            </a:br>
            <a:r>
              <a:rPr lang="en-US" dirty="0"/>
              <a:t>Since it is iterative development process, the development team can developed piece of functionality, get feedback and improve next iteration. So the product will be continuously improve. </a:t>
            </a:r>
          </a:p>
          <a:p>
            <a:endParaRPr lang="en-US" dirty="0"/>
          </a:p>
        </p:txBody>
      </p:sp>
    </p:spTree>
    <p:extLst>
      <p:ext uri="{BB962C8B-B14F-4D97-AF65-F5344CB8AC3E}">
        <p14:creationId xmlns:p14="http://schemas.microsoft.com/office/powerpoint/2010/main" val="84556456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0229-9598-ED4F-ABDD-F090CA724385}"/>
              </a:ext>
            </a:extLst>
          </p:cNvPr>
          <p:cNvSpPr>
            <a:spLocks noGrp="1"/>
          </p:cNvSpPr>
          <p:nvPr>
            <p:ph type="title"/>
          </p:nvPr>
        </p:nvSpPr>
        <p:spPr/>
        <p:txBody>
          <a:bodyPr/>
          <a:lstStyle/>
          <a:p>
            <a:r>
              <a:rPr lang="en-US" b="1" dirty="0">
                <a:hlinkClick r:id="rId2" action="ppaction://hlinksldjump"/>
              </a:rPr>
              <a:t>Different roles in Scrum? </a:t>
            </a:r>
            <a:endParaRPr lang="en-US" dirty="0"/>
          </a:p>
        </p:txBody>
      </p:sp>
      <p:sp>
        <p:nvSpPr>
          <p:cNvPr id="3" name="Content Placeholder 2">
            <a:extLst>
              <a:ext uri="{FF2B5EF4-FFF2-40B4-BE49-F238E27FC236}">
                <a16:creationId xmlns:a16="http://schemas.microsoft.com/office/drawing/2014/main" id="{2C7FA21D-F3BE-4041-988B-8EA5A556A291}"/>
              </a:ext>
            </a:extLst>
          </p:cNvPr>
          <p:cNvSpPr>
            <a:spLocks noGrp="1"/>
          </p:cNvSpPr>
          <p:nvPr>
            <p:ph idx="1"/>
          </p:nvPr>
        </p:nvSpPr>
        <p:spPr/>
        <p:txBody>
          <a:bodyPr>
            <a:normAutofit fontScale="92500"/>
          </a:bodyPr>
          <a:lstStyle/>
          <a:p>
            <a:r>
              <a:rPr lang="en-US" b="1" dirty="0"/>
              <a:t>Product owner </a:t>
            </a:r>
            <a:r>
              <a:rPr lang="en-US" dirty="0"/>
              <a:t>is actually the stakeholder of the project. He represents the project requirements before the </a:t>
            </a:r>
            <a:r>
              <a:rPr lang="en-US" dirty="0" err="1"/>
              <a:t>team.He</a:t>
            </a:r>
            <a:r>
              <a:rPr lang="en-US" dirty="0"/>
              <a:t> is responsible to have a vision of what to build and convey his detailed vision to the team. He is the starting point of an agile scrum software development project. </a:t>
            </a:r>
          </a:p>
          <a:p>
            <a:r>
              <a:rPr lang="en-US" b="1" dirty="0"/>
              <a:t>Scrum team </a:t>
            </a:r>
            <a:r>
              <a:rPr lang="en-US" dirty="0"/>
              <a:t>is formed by the collective contribution of individuals who perform for the accomplishment of a particular project. The team is bound to work for the timely delivery of the requested product. </a:t>
            </a:r>
          </a:p>
          <a:p>
            <a:r>
              <a:rPr lang="en-US" b="1" dirty="0"/>
              <a:t>Scrum master </a:t>
            </a:r>
            <a:r>
              <a:rPr lang="en-US" dirty="0"/>
              <a:t>– Scrum master is the leader and the coach for the scrum team who checks whether the scrum team is executing committed tasks properly. He is also responsible to increase the efficiency and productivity of the team so that they can achieve the sprint goal effectively. </a:t>
            </a:r>
          </a:p>
          <a:p>
            <a:endParaRPr lang="en-US" dirty="0"/>
          </a:p>
        </p:txBody>
      </p:sp>
    </p:spTree>
    <p:extLst>
      <p:ext uri="{BB962C8B-B14F-4D97-AF65-F5344CB8AC3E}">
        <p14:creationId xmlns:p14="http://schemas.microsoft.com/office/powerpoint/2010/main" val="165193905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A961-1F68-2740-8C0B-EEB0EF8067FA}"/>
              </a:ext>
            </a:extLst>
          </p:cNvPr>
          <p:cNvSpPr>
            <a:spLocks noGrp="1"/>
          </p:cNvSpPr>
          <p:nvPr>
            <p:ph type="title"/>
          </p:nvPr>
        </p:nvSpPr>
        <p:spPr/>
        <p:txBody>
          <a:bodyPr>
            <a:normAutofit/>
          </a:bodyPr>
          <a:lstStyle/>
          <a:p>
            <a:r>
              <a:rPr lang="en-US" b="1" dirty="0">
                <a:hlinkClick r:id="rId2" action="ppaction://hlinksldjump"/>
              </a:rPr>
              <a:t>Describe a scrum team?</a:t>
            </a:r>
            <a:endParaRPr lang="en-US" dirty="0"/>
          </a:p>
        </p:txBody>
      </p:sp>
      <p:sp>
        <p:nvSpPr>
          <p:cNvPr id="3" name="Content Placeholder 2">
            <a:extLst>
              <a:ext uri="{FF2B5EF4-FFF2-40B4-BE49-F238E27FC236}">
                <a16:creationId xmlns:a16="http://schemas.microsoft.com/office/drawing/2014/main" id="{0C3A8FC7-429A-7947-B8B6-81791E830529}"/>
              </a:ext>
            </a:extLst>
          </p:cNvPr>
          <p:cNvSpPr>
            <a:spLocks noGrp="1"/>
          </p:cNvSpPr>
          <p:nvPr>
            <p:ph idx="1"/>
          </p:nvPr>
        </p:nvSpPr>
        <p:spPr/>
        <p:txBody>
          <a:bodyPr/>
          <a:lstStyle/>
          <a:p>
            <a:r>
              <a:rPr lang="en-US" dirty="0"/>
              <a:t>For me the team is a group of people who are sharing the same goal , moving to the same direction , who trust each other and who will effectively communicate and collaborate with each other to build great product. There should be no star individual but a star team. </a:t>
            </a:r>
          </a:p>
          <a:p>
            <a:endParaRPr lang="en-US" dirty="0"/>
          </a:p>
        </p:txBody>
      </p:sp>
    </p:spTree>
    <p:extLst>
      <p:ext uri="{BB962C8B-B14F-4D97-AF65-F5344CB8AC3E}">
        <p14:creationId xmlns:p14="http://schemas.microsoft.com/office/powerpoint/2010/main" val="264259010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5C3C-CEE1-A64F-9670-EFACF1FE79FC}"/>
              </a:ext>
            </a:extLst>
          </p:cNvPr>
          <p:cNvSpPr>
            <a:spLocks noGrp="1"/>
          </p:cNvSpPr>
          <p:nvPr>
            <p:ph type="title"/>
          </p:nvPr>
        </p:nvSpPr>
        <p:spPr/>
        <p:txBody>
          <a:bodyPr>
            <a:normAutofit/>
          </a:bodyPr>
          <a:lstStyle/>
          <a:p>
            <a:r>
              <a:rPr lang="en-US" b="1" dirty="0">
                <a:hlinkClick r:id="rId2" action="ppaction://hlinksldjump"/>
              </a:rPr>
              <a:t>Scrum of scrums?</a:t>
            </a:r>
            <a:endParaRPr lang="en-US" dirty="0"/>
          </a:p>
        </p:txBody>
      </p:sp>
      <p:sp>
        <p:nvSpPr>
          <p:cNvPr id="3" name="Content Placeholder 2">
            <a:extLst>
              <a:ext uri="{FF2B5EF4-FFF2-40B4-BE49-F238E27FC236}">
                <a16:creationId xmlns:a16="http://schemas.microsoft.com/office/drawing/2014/main" id="{9ACD5FFD-5B60-364C-9EE2-7A27E5D7A971}"/>
              </a:ext>
            </a:extLst>
          </p:cNvPr>
          <p:cNvSpPr>
            <a:spLocks noGrp="1"/>
          </p:cNvSpPr>
          <p:nvPr>
            <p:ph idx="1"/>
          </p:nvPr>
        </p:nvSpPr>
        <p:spPr/>
        <p:txBody>
          <a:bodyPr/>
          <a:lstStyle/>
          <a:p>
            <a:r>
              <a:rPr lang="en-US" dirty="0"/>
              <a:t>In case, there are multiple teams involved in the project, scrum of scrums is used to scale the daily stand-up meeting. </a:t>
            </a:r>
          </a:p>
          <a:p>
            <a:r>
              <a:rPr lang="en-US" dirty="0"/>
              <a:t>It supports agile teams to collaborate and coordinate their work with other teams. </a:t>
            </a:r>
          </a:p>
          <a:p>
            <a:endParaRPr lang="en-US" dirty="0"/>
          </a:p>
        </p:txBody>
      </p:sp>
    </p:spTree>
    <p:extLst>
      <p:ext uri="{BB962C8B-B14F-4D97-AF65-F5344CB8AC3E}">
        <p14:creationId xmlns:p14="http://schemas.microsoft.com/office/powerpoint/2010/main" val="7408457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C315-BEC1-A849-A191-C01933194C81}"/>
              </a:ext>
            </a:extLst>
          </p:cNvPr>
          <p:cNvSpPr>
            <a:spLocks noGrp="1"/>
          </p:cNvSpPr>
          <p:nvPr>
            <p:ph type="title"/>
          </p:nvPr>
        </p:nvSpPr>
        <p:spPr/>
        <p:txBody>
          <a:bodyPr/>
          <a:lstStyle/>
          <a:p>
            <a:r>
              <a:rPr lang="en-US" b="1" dirty="0">
                <a:hlinkClick r:id="rId2" action="ppaction://hlinksldjump"/>
              </a:rPr>
              <a:t>Burn-down and burn-up charts </a:t>
            </a:r>
            <a:endParaRPr lang="en-US" dirty="0"/>
          </a:p>
        </p:txBody>
      </p:sp>
      <p:sp>
        <p:nvSpPr>
          <p:cNvPr id="3" name="Content Placeholder 2">
            <a:extLst>
              <a:ext uri="{FF2B5EF4-FFF2-40B4-BE49-F238E27FC236}">
                <a16:creationId xmlns:a16="http://schemas.microsoft.com/office/drawing/2014/main" id="{DAAFCF78-B68E-9049-BDFC-704CD0B5A1BA}"/>
              </a:ext>
            </a:extLst>
          </p:cNvPr>
          <p:cNvSpPr>
            <a:spLocks noGrp="1"/>
          </p:cNvSpPr>
          <p:nvPr>
            <p:ph idx="1"/>
          </p:nvPr>
        </p:nvSpPr>
        <p:spPr/>
        <p:txBody>
          <a:bodyPr/>
          <a:lstStyle/>
          <a:p>
            <a:r>
              <a:rPr lang="en-US" dirty="0"/>
              <a:t>To track the progress of an ongoing project, these charts are used.</a:t>
            </a:r>
          </a:p>
          <a:p>
            <a:r>
              <a:rPr lang="en-US" b="1" dirty="0"/>
              <a:t>Burn-up charts </a:t>
            </a:r>
            <a:r>
              <a:rPr lang="en-US" dirty="0"/>
              <a:t>indicate the work that has been completed while</a:t>
            </a:r>
          </a:p>
          <a:p>
            <a:r>
              <a:rPr lang="en-US" b="1" dirty="0"/>
              <a:t>Burn-down chart </a:t>
            </a:r>
            <a:r>
              <a:rPr lang="en-US" dirty="0"/>
              <a:t>shows the amount of remaining work in a project. </a:t>
            </a:r>
          </a:p>
          <a:p>
            <a:endParaRPr lang="en-US" dirty="0"/>
          </a:p>
        </p:txBody>
      </p:sp>
    </p:spTree>
    <p:extLst>
      <p:ext uri="{BB962C8B-B14F-4D97-AF65-F5344CB8AC3E}">
        <p14:creationId xmlns:p14="http://schemas.microsoft.com/office/powerpoint/2010/main" val="281353128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416A-E432-2D4B-BE9C-85FE84FE07B4}"/>
              </a:ext>
            </a:extLst>
          </p:cNvPr>
          <p:cNvSpPr>
            <a:spLocks noGrp="1"/>
          </p:cNvSpPr>
          <p:nvPr>
            <p:ph type="title"/>
          </p:nvPr>
        </p:nvSpPr>
        <p:spPr/>
        <p:txBody>
          <a:bodyPr/>
          <a:lstStyle/>
          <a:p>
            <a:r>
              <a:rPr lang="en-US" b="1" dirty="0">
                <a:hlinkClick r:id="rId2" action="ppaction://hlinksldjump"/>
              </a:rPr>
              <a:t>Sprint?</a:t>
            </a:r>
            <a:endParaRPr lang="en-US" dirty="0"/>
          </a:p>
        </p:txBody>
      </p:sp>
      <p:sp>
        <p:nvSpPr>
          <p:cNvPr id="3" name="Content Placeholder 2">
            <a:extLst>
              <a:ext uri="{FF2B5EF4-FFF2-40B4-BE49-F238E27FC236}">
                <a16:creationId xmlns:a16="http://schemas.microsoft.com/office/drawing/2014/main" id="{AB4AB93A-BA8D-3440-921E-5846AD5ECDE5}"/>
              </a:ext>
            </a:extLst>
          </p:cNvPr>
          <p:cNvSpPr>
            <a:spLocks noGrp="1"/>
          </p:cNvSpPr>
          <p:nvPr>
            <p:ph idx="1"/>
          </p:nvPr>
        </p:nvSpPr>
        <p:spPr/>
        <p:txBody>
          <a:bodyPr/>
          <a:lstStyle/>
          <a:p>
            <a:r>
              <a:rPr lang="en-US" dirty="0"/>
              <a:t>In Scrum, the project is divided into Sprints. </a:t>
            </a:r>
          </a:p>
          <a:p>
            <a:r>
              <a:rPr lang="en-US" dirty="0"/>
              <a:t>Each Sprint has a specified timeline (2 weeks to 1 month). This timeline will be agreed by a Scrum Team during the Sprint Planning Meeting. Here, User Stories are split into different modules. The end result of every Sprint should be a potentially shippable product. </a:t>
            </a:r>
          </a:p>
          <a:p>
            <a:endParaRPr lang="en-US" dirty="0"/>
          </a:p>
        </p:txBody>
      </p:sp>
    </p:spTree>
    <p:extLst>
      <p:ext uri="{BB962C8B-B14F-4D97-AF65-F5344CB8AC3E}">
        <p14:creationId xmlns:p14="http://schemas.microsoft.com/office/powerpoint/2010/main" val="423486711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2F18-CBAE-2241-B7F7-79C852A2C157}"/>
              </a:ext>
            </a:extLst>
          </p:cNvPr>
          <p:cNvSpPr>
            <a:spLocks noGrp="1"/>
          </p:cNvSpPr>
          <p:nvPr>
            <p:ph type="title"/>
          </p:nvPr>
        </p:nvSpPr>
        <p:spPr/>
        <p:txBody>
          <a:bodyPr/>
          <a:lstStyle/>
          <a:p>
            <a:r>
              <a:rPr lang="en-US" b="1" dirty="0">
                <a:hlinkClick r:id="rId2" action="ppaction://hlinksldjump"/>
              </a:rPr>
              <a:t>Product backlog &amp; Sprint Backlog? </a:t>
            </a:r>
            <a:endParaRPr lang="en-US" dirty="0"/>
          </a:p>
        </p:txBody>
      </p:sp>
      <p:sp>
        <p:nvSpPr>
          <p:cNvPr id="3" name="Content Placeholder 2">
            <a:extLst>
              <a:ext uri="{FF2B5EF4-FFF2-40B4-BE49-F238E27FC236}">
                <a16:creationId xmlns:a16="http://schemas.microsoft.com/office/drawing/2014/main" id="{6F5A0566-7741-7B43-86BB-9F121CEEF07F}"/>
              </a:ext>
            </a:extLst>
          </p:cNvPr>
          <p:cNvSpPr>
            <a:spLocks noGrp="1"/>
          </p:cNvSpPr>
          <p:nvPr>
            <p:ph idx="1"/>
          </p:nvPr>
        </p:nvSpPr>
        <p:spPr/>
        <p:txBody>
          <a:bodyPr/>
          <a:lstStyle/>
          <a:p>
            <a:r>
              <a:rPr lang="en-US" b="1" dirty="0"/>
              <a:t>Product backlog </a:t>
            </a:r>
            <a:r>
              <a:rPr lang="en-US" dirty="0"/>
              <a:t>is maintained by the project owner which contains every feature and requirement of the product.</a:t>
            </a:r>
          </a:p>
          <a:p>
            <a:r>
              <a:rPr lang="en-US" b="1" dirty="0"/>
              <a:t>Sprint backlog </a:t>
            </a:r>
            <a:r>
              <a:rPr lang="en-US" dirty="0"/>
              <a:t>can be treated as subset of product backlog which contains features and requirements related to that particular sprint only. </a:t>
            </a:r>
          </a:p>
          <a:p>
            <a:endParaRPr lang="en-US" dirty="0"/>
          </a:p>
        </p:txBody>
      </p:sp>
    </p:spTree>
    <p:extLst>
      <p:ext uri="{BB962C8B-B14F-4D97-AF65-F5344CB8AC3E}">
        <p14:creationId xmlns:p14="http://schemas.microsoft.com/office/powerpoint/2010/main" val="338700983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7319-3950-374D-9137-ABCFFC9ACEA0}"/>
              </a:ext>
            </a:extLst>
          </p:cNvPr>
          <p:cNvSpPr>
            <a:spLocks noGrp="1"/>
          </p:cNvSpPr>
          <p:nvPr>
            <p:ph type="title"/>
          </p:nvPr>
        </p:nvSpPr>
        <p:spPr/>
        <p:txBody>
          <a:bodyPr/>
          <a:lstStyle/>
          <a:p>
            <a:r>
              <a:rPr lang="en-US" b="1" dirty="0">
                <a:hlinkClick r:id="rId2" action="ppaction://hlinksldjump"/>
              </a:rPr>
              <a:t>Velocity of a sprint and how it is measured? </a:t>
            </a:r>
            <a:endParaRPr lang="en-US" dirty="0"/>
          </a:p>
        </p:txBody>
      </p:sp>
      <p:sp>
        <p:nvSpPr>
          <p:cNvPr id="3" name="Content Placeholder 2">
            <a:extLst>
              <a:ext uri="{FF2B5EF4-FFF2-40B4-BE49-F238E27FC236}">
                <a16:creationId xmlns:a16="http://schemas.microsoft.com/office/drawing/2014/main" id="{B85EDD84-9584-8049-973D-D9BB0A01C812}"/>
              </a:ext>
            </a:extLst>
          </p:cNvPr>
          <p:cNvSpPr>
            <a:spLocks noGrp="1"/>
          </p:cNvSpPr>
          <p:nvPr>
            <p:ph idx="1"/>
          </p:nvPr>
        </p:nvSpPr>
        <p:spPr/>
        <p:txBody>
          <a:bodyPr/>
          <a:lstStyle/>
          <a:p>
            <a:r>
              <a:rPr lang="en-US" b="1" dirty="0"/>
              <a:t>Velocity</a:t>
            </a:r>
            <a:r>
              <a:rPr lang="en-US" dirty="0"/>
              <a:t> is one of the planning tool used to estimate the speed of the work and time of completion of the project. </a:t>
            </a:r>
          </a:p>
          <a:p>
            <a:r>
              <a:rPr lang="en-US" dirty="0"/>
              <a:t>The calculation of velocity is done by reviewing the work team has successfully completed during earlier sprints; </a:t>
            </a:r>
          </a:p>
          <a:p>
            <a:r>
              <a:rPr lang="en-US" dirty="0"/>
              <a:t>for example, if the team completed 5 stories during a two-week sprint and each story was worth 3 story points, then the team's velocity is 15 story points per sprint. </a:t>
            </a:r>
          </a:p>
          <a:p>
            <a:endParaRPr lang="en-US" dirty="0"/>
          </a:p>
        </p:txBody>
      </p:sp>
    </p:spTree>
    <p:extLst>
      <p:ext uri="{BB962C8B-B14F-4D97-AF65-F5344CB8AC3E}">
        <p14:creationId xmlns:p14="http://schemas.microsoft.com/office/powerpoint/2010/main" val="280759697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6106-5FEE-8C49-ABDF-069217AA22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E5E083-C5FF-0841-AC1A-A1E86A043A99}"/>
              </a:ext>
            </a:extLst>
          </p:cNvPr>
          <p:cNvSpPr>
            <a:spLocks noGrp="1"/>
          </p:cNvSpPr>
          <p:nvPr>
            <p:ph idx="1"/>
          </p:nvPr>
        </p:nvSpPr>
        <p:spPr/>
        <p:txBody>
          <a:bodyPr/>
          <a:lstStyle/>
          <a:p>
            <a:r>
              <a:rPr lang="en-US" dirty="0"/>
              <a:t>Behavioral</a:t>
            </a:r>
          </a:p>
        </p:txBody>
      </p:sp>
    </p:spTree>
    <p:extLst>
      <p:ext uri="{BB962C8B-B14F-4D97-AF65-F5344CB8AC3E}">
        <p14:creationId xmlns:p14="http://schemas.microsoft.com/office/powerpoint/2010/main" val="263464366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C8CC-9E30-7341-BA2C-00CA2CA0A727}"/>
              </a:ext>
            </a:extLst>
          </p:cNvPr>
          <p:cNvSpPr>
            <a:spLocks noGrp="1"/>
          </p:cNvSpPr>
          <p:nvPr>
            <p:ph type="title"/>
          </p:nvPr>
        </p:nvSpPr>
        <p:spPr/>
        <p:txBody>
          <a:bodyPr>
            <a:normAutofit/>
          </a:bodyPr>
          <a:lstStyle/>
          <a:p>
            <a:r>
              <a:rPr lang="en-US" b="1" dirty="0">
                <a:hlinkClick r:id="rId2" action="ppaction://hlinksldjump"/>
              </a:rPr>
              <a:t>Biggest Accomplishment?</a:t>
            </a:r>
            <a:endParaRPr lang="en-US" dirty="0"/>
          </a:p>
        </p:txBody>
      </p:sp>
      <p:sp>
        <p:nvSpPr>
          <p:cNvPr id="3" name="Content Placeholder 2">
            <a:extLst>
              <a:ext uri="{FF2B5EF4-FFF2-40B4-BE49-F238E27FC236}">
                <a16:creationId xmlns:a16="http://schemas.microsoft.com/office/drawing/2014/main" id="{4F98E3B8-B313-5A43-A7A0-5E9C048E90FC}"/>
              </a:ext>
            </a:extLst>
          </p:cNvPr>
          <p:cNvSpPr>
            <a:spLocks noGrp="1"/>
          </p:cNvSpPr>
          <p:nvPr>
            <p:ph idx="1"/>
          </p:nvPr>
        </p:nvSpPr>
        <p:spPr/>
        <p:txBody>
          <a:bodyPr/>
          <a:lstStyle/>
          <a:p>
            <a:r>
              <a:rPr lang="en-US" dirty="0"/>
              <a:t>I would say is establishing a great trustworthy relationship within the team. If you are asking for technical: When I joined my last project, the application had very less “id” so I had to spend hours to locate one </a:t>
            </a:r>
            <a:r>
              <a:rPr lang="en-US" dirty="0" err="1"/>
              <a:t>WebPage</a:t>
            </a:r>
            <a:r>
              <a:rPr lang="en-US" dirty="0"/>
              <a:t> elements in my POM project so I communicated with developers and other team members and all together we come up with the solution which I got the access to put id in the application by myself.</a:t>
            </a:r>
            <a:br>
              <a:rPr lang="en-US" dirty="0"/>
            </a:br>
            <a:r>
              <a:rPr lang="en-US" dirty="0"/>
              <a:t>That was great for me it saved my and others time. So instead of spending time to locating elements I spend my time to more creating automation test scripts and executing them. </a:t>
            </a:r>
          </a:p>
          <a:p>
            <a:endParaRPr lang="en-US" dirty="0"/>
          </a:p>
        </p:txBody>
      </p:sp>
    </p:spTree>
    <p:extLst>
      <p:ext uri="{BB962C8B-B14F-4D97-AF65-F5344CB8AC3E}">
        <p14:creationId xmlns:p14="http://schemas.microsoft.com/office/powerpoint/2010/main" val="2340987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7362-542D-2E45-A105-788F89A7D146}"/>
              </a:ext>
            </a:extLst>
          </p:cNvPr>
          <p:cNvSpPr>
            <a:spLocks noGrp="1"/>
          </p:cNvSpPr>
          <p:nvPr>
            <p:ph type="title"/>
          </p:nvPr>
        </p:nvSpPr>
        <p:spPr/>
        <p:txBody>
          <a:bodyPr/>
          <a:lstStyle/>
          <a:p>
            <a:r>
              <a:rPr lang="en-US" dirty="0">
                <a:hlinkClick r:id="rId2" action="ppaction://hlinksldjump"/>
              </a:rPr>
              <a:t>JDK, JRE and JVM? </a:t>
            </a:r>
            <a:endParaRPr lang="en-US" dirty="0"/>
          </a:p>
        </p:txBody>
      </p:sp>
      <p:sp>
        <p:nvSpPr>
          <p:cNvPr id="3" name="Content Placeholder 2">
            <a:extLst>
              <a:ext uri="{FF2B5EF4-FFF2-40B4-BE49-F238E27FC236}">
                <a16:creationId xmlns:a16="http://schemas.microsoft.com/office/drawing/2014/main" id="{075FA096-721E-A942-8BBE-406F68BBC0B4}"/>
              </a:ext>
            </a:extLst>
          </p:cNvPr>
          <p:cNvSpPr>
            <a:spLocks noGrp="1"/>
          </p:cNvSpPr>
          <p:nvPr>
            <p:ph idx="1"/>
          </p:nvPr>
        </p:nvSpPr>
        <p:spPr/>
        <p:txBody>
          <a:bodyPr/>
          <a:lstStyle/>
          <a:p>
            <a:r>
              <a:rPr lang="it-IT" b="1" dirty="0"/>
              <a:t>Java Virtual Machine</a:t>
            </a:r>
            <a:r>
              <a:rPr lang="en-US" dirty="0"/>
              <a:t>: JVM is an abstract machine. It actually runs by Java code. Most people know Java with this slogan "Write once and run everywhere' This slogan is because of JVM.</a:t>
            </a:r>
          </a:p>
          <a:p>
            <a:r>
              <a:rPr lang="en-US" b="1" dirty="0"/>
              <a:t>Java Runtime Environment : </a:t>
            </a:r>
            <a:r>
              <a:rPr lang="en-US" dirty="0"/>
              <a:t>JRE is what we need to run a Java program and contains set of libraries and other files that JVM uses at run time. JRE = JVM + Library Classes </a:t>
            </a:r>
          </a:p>
          <a:p>
            <a:r>
              <a:rPr lang="en-US" b="1" dirty="0"/>
              <a:t>Java Development Kit : 	</a:t>
            </a:r>
            <a:r>
              <a:rPr lang="en-US" dirty="0"/>
              <a:t>JDK is what we need to compile Java source code and contains JRE, development tools. JDK = JRE + Development tools </a:t>
            </a:r>
          </a:p>
          <a:p>
            <a:endParaRPr lang="en-US" dirty="0"/>
          </a:p>
        </p:txBody>
      </p:sp>
    </p:spTree>
    <p:extLst>
      <p:ext uri="{BB962C8B-B14F-4D97-AF65-F5344CB8AC3E}">
        <p14:creationId xmlns:p14="http://schemas.microsoft.com/office/powerpoint/2010/main" val="350181727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E069-241E-A942-BBC6-2A54F1731F44}"/>
              </a:ext>
            </a:extLst>
          </p:cNvPr>
          <p:cNvSpPr>
            <a:spLocks noGrp="1"/>
          </p:cNvSpPr>
          <p:nvPr>
            <p:ph type="title"/>
          </p:nvPr>
        </p:nvSpPr>
        <p:spPr/>
        <p:txBody>
          <a:bodyPr>
            <a:normAutofit/>
          </a:bodyPr>
          <a:lstStyle/>
          <a:p>
            <a:r>
              <a:rPr lang="en-US" b="1" dirty="0">
                <a:hlinkClick r:id="rId2" action="ppaction://hlinksldjump"/>
              </a:rPr>
              <a:t>Why did you apply for this position?</a:t>
            </a:r>
            <a:endParaRPr lang="en-US" dirty="0"/>
          </a:p>
        </p:txBody>
      </p:sp>
      <p:sp>
        <p:nvSpPr>
          <p:cNvPr id="3" name="Content Placeholder 2">
            <a:extLst>
              <a:ext uri="{FF2B5EF4-FFF2-40B4-BE49-F238E27FC236}">
                <a16:creationId xmlns:a16="http://schemas.microsoft.com/office/drawing/2014/main" id="{AD431EC4-D087-7B46-9432-53A37449F022}"/>
              </a:ext>
            </a:extLst>
          </p:cNvPr>
          <p:cNvSpPr>
            <a:spLocks noGrp="1"/>
          </p:cNvSpPr>
          <p:nvPr>
            <p:ph idx="1"/>
          </p:nvPr>
        </p:nvSpPr>
        <p:spPr/>
        <p:txBody>
          <a:bodyPr/>
          <a:lstStyle/>
          <a:p>
            <a:r>
              <a:rPr lang="en-US" dirty="0"/>
              <a:t>After looking at the job description, I think it matches my day-to-day activity and my experience. </a:t>
            </a:r>
          </a:p>
          <a:p>
            <a:r>
              <a:rPr lang="en-US" dirty="0"/>
              <a:t>I was confident with the job description that’s why I applied. </a:t>
            </a:r>
          </a:p>
          <a:p>
            <a:r>
              <a:rPr lang="en-US" dirty="0"/>
              <a:t>Also, I have done some research on the company and I am really excited about the company’s product and services like... </a:t>
            </a:r>
          </a:p>
          <a:p>
            <a:endParaRPr lang="en-US" dirty="0"/>
          </a:p>
        </p:txBody>
      </p:sp>
    </p:spTree>
    <p:extLst>
      <p:ext uri="{BB962C8B-B14F-4D97-AF65-F5344CB8AC3E}">
        <p14:creationId xmlns:p14="http://schemas.microsoft.com/office/powerpoint/2010/main" val="347652085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4CFF-DBBD-9546-A533-C1C21FA41B57}"/>
              </a:ext>
            </a:extLst>
          </p:cNvPr>
          <p:cNvSpPr>
            <a:spLocks noGrp="1"/>
          </p:cNvSpPr>
          <p:nvPr>
            <p:ph type="title"/>
          </p:nvPr>
        </p:nvSpPr>
        <p:spPr/>
        <p:txBody>
          <a:bodyPr/>
          <a:lstStyle/>
          <a:p>
            <a:r>
              <a:rPr lang="en-US" b="1" dirty="0">
                <a:hlinkClick r:id="rId2" action="ppaction://hlinksldjump"/>
              </a:rPr>
              <a:t>Where do you see yourself 5 years from now? </a:t>
            </a:r>
            <a:endParaRPr lang="en-US" dirty="0"/>
          </a:p>
        </p:txBody>
      </p:sp>
      <p:sp>
        <p:nvSpPr>
          <p:cNvPr id="3" name="Content Placeholder 2">
            <a:extLst>
              <a:ext uri="{FF2B5EF4-FFF2-40B4-BE49-F238E27FC236}">
                <a16:creationId xmlns:a16="http://schemas.microsoft.com/office/drawing/2014/main" id="{6363B92F-0681-4D44-BEC2-29D52CD10041}"/>
              </a:ext>
            </a:extLst>
          </p:cNvPr>
          <p:cNvSpPr>
            <a:spLocks noGrp="1"/>
          </p:cNvSpPr>
          <p:nvPr>
            <p:ph idx="1"/>
          </p:nvPr>
        </p:nvSpPr>
        <p:spPr/>
        <p:txBody>
          <a:bodyPr/>
          <a:lstStyle/>
          <a:p>
            <a:r>
              <a:rPr lang="en-US" dirty="0"/>
              <a:t>I want to learn as much as possible to be more technical. I would like to see myself SDET. I want to be technically very competitive person 5 years from now. </a:t>
            </a:r>
          </a:p>
          <a:p>
            <a:endParaRPr lang="en-US" dirty="0"/>
          </a:p>
        </p:txBody>
      </p:sp>
    </p:spTree>
    <p:extLst>
      <p:ext uri="{BB962C8B-B14F-4D97-AF65-F5344CB8AC3E}">
        <p14:creationId xmlns:p14="http://schemas.microsoft.com/office/powerpoint/2010/main" val="40237193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3AB0-AC97-3844-8E36-439419F1430B}"/>
              </a:ext>
            </a:extLst>
          </p:cNvPr>
          <p:cNvSpPr>
            <a:spLocks noGrp="1"/>
          </p:cNvSpPr>
          <p:nvPr>
            <p:ph type="title"/>
          </p:nvPr>
        </p:nvSpPr>
        <p:spPr/>
        <p:txBody>
          <a:bodyPr>
            <a:normAutofit/>
          </a:bodyPr>
          <a:lstStyle/>
          <a:p>
            <a:r>
              <a:rPr lang="en-US" b="1" dirty="0">
                <a:hlinkClick r:id="rId2" action="ppaction://hlinksldjump"/>
              </a:rPr>
              <a:t>Why should we hire you?</a:t>
            </a:r>
            <a:endParaRPr lang="en-US" dirty="0"/>
          </a:p>
        </p:txBody>
      </p:sp>
      <p:sp>
        <p:nvSpPr>
          <p:cNvPr id="3" name="Content Placeholder 2">
            <a:extLst>
              <a:ext uri="{FF2B5EF4-FFF2-40B4-BE49-F238E27FC236}">
                <a16:creationId xmlns:a16="http://schemas.microsoft.com/office/drawing/2014/main" id="{98632896-0B2B-0444-AD14-429841089B21}"/>
              </a:ext>
            </a:extLst>
          </p:cNvPr>
          <p:cNvSpPr>
            <a:spLocks noGrp="1"/>
          </p:cNvSpPr>
          <p:nvPr>
            <p:ph idx="1"/>
          </p:nvPr>
        </p:nvSpPr>
        <p:spPr/>
        <p:txBody>
          <a:bodyPr/>
          <a:lstStyle/>
          <a:p>
            <a:r>
              <a:rPr lang="en-US" dirty="0"/>
              <a:t>I think you should hire the candidate that has the best qualifications for this position. Since I don’t know the other candidates, I can represent only myself. I think my experience and technical expertise will bring a lot of values and benefits to the company and the project. I think that’s why you should hire me. </a:t>
            </a:r>
          </a:p>
          <a:p>
            <a:endParaRPr lang="en-US" dirty="0"/>
          </a:p>
        </p:txBody>
      </p:sp>
    </p:spTree>
    <p:extLst>
      <p:ext uri="{BB962C8B-B14F-4D97-AF65-F5344CB8AC3E}">
        <p14:creationId xmlns:p14="http://schemas.microsoft.com/office/powerpoint/2010/main" val="404301162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810D-EB52-B348-BF55-87E7AEB21909}"/>
              </a:ext>
            </a:extLst>
          </p:cNvPr>
          <p:cNvSpPr>
            <a:spLocks noGrp="1"/>
          </p:cNvSpPr>
          <p:nvPr>
            <p:ph type="title"/>
          </p:nvPr>
        </p:nvSpPr>
        <p:spPr/>
        <p:txBody>
          <a:bodyPr/>
          <a:lstStyle/>
          <a:p>
            <a:r>
              <a:rPr lang="en-US" b="1" dirty="0">
                <a:hlinkClick r:id="rId2" action="ppaction://hlinksldjump"/>
              </a:rPr>
              <a:t>Weakness? </a:t>
            </a:r>
            <a:endParaRPr lang="en-US" dirty="0"/>
          </a:p>
        </p:txBody>
      </p:sp>
      <p:sp>
        <p:nvSpPr>
          <p:cNvPr id="3" name="Content Placeholder 2">
            <a:extLst>
              <a:ext uri="{FF2B5EF4-FFF2-40B4-BE49-F238E27FC236}">
                <a16:creationId xmlns:a16="http://schemas.microsoft.com/office/drawing/2014/main" id="{4FC57FD0-3D0D-0D4B-B611-93E0061ADDE2}"/>
              </a:ext>
            </a:extLst>
          </p:cNvPr>
          <p:cNvSpPr>
            <a:spLocks noGrp="1"/>
          </p:cNvSpPr>
          <p:nvPr>
            <p:ph idx="1"/>
          </p:nvPr>
        </p:nvSpPr>
        <p:spPr/>
        <p:txBody>
          <a:bodyPr/>
          <a:lstStyle/>
          <a:p>
            <a:r>
              <a:rPr lang="en-US" dirty="0"/>
              <a:t>Well, I think my weakness is that whenever I am given some responsibilities and there is a deadline for it, I work day and night, sometimes 7 days a week. This is bad for my family life, the reality is I can not sleep unless I am done with my assignments.</a:t>
            </a:r>
          </a:p>
          <a:p>
            <a:endParaRPr lang="en-US" dirty="0"/>
          </a:p>
        </p:txBody>
      </p:sp>
      <p:pic>
        <p:nvPicPr>
          <p:cNvPr id="1031" name="Picture 7" descr="page1image25635520">
            <a:extLst>
              <a:ext uri="{FF2B5EF4-FFF2-40B4-BE49-F238E27FC236}">
                <a16:creationId xmlns:a16="http://schemas.microsoft.com/office/drawing/2014/main" id="{397A3E95-DF6D-5E48-81FE-120C195E2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988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image25635520">
            <a:extLst>
              <a:ext uri="{FF2B5EF4-FFF2-40B4-BE49-F238E27FC236}">
                <a16:creationId xmlns:a16="http://schemas.microsoft.com/office/drawing/2014/main" id="{A4A1D7F4-4787-C240-80B5-DA31FA5D2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988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image25635520">
            <a:extLst>
              <a:ext uri="{FF2B5EF4-FFF2-40B4-BE49-F238E27FC236}">
                <a16:creationId xmlns:a16="http://schemas.microsoft.com/office/drawing/2014/main" id="{543A5B4C-D046-5244-B98D-B15CF6C59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988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13151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0DBA-797E-3646-8A78-55380746E04D}"/>
              </a:ext>
            </a:extLst>
          </p:cNvPr>
          <p:cNvSpPr>
            <a:spLocks noGrp="1"/>
          </p:cNvSpPr>
          <p:nvPr>
            <p:ph type="title"/>
          </p:nvPr>
        </p:nvSpPr>
        <p:spPr/>
        <p:txBody>
          <a:bodyPr/>
          <a:lstStyle/>
          <a:p>
            <a:r>
              <a:rPr lang="en-US" b="1" dirty="0">
                <a:hlinkClick r:id="rId2" action="ppaction://hlinksldjump"/>
              </a:rPr>
              <a:t>Strength?</a:t>
            </a:r>
            <a:endParaRPr lang="en-US" dirty="0"/>
          </a:p>
        </p:txBody>
      </p:sp>
      <p:sp>
        <p:nvSpPr>
          <p:cNvPr id="3" name="Content Placeholder 2">
            <a:extLst>
              <a:ext uri="{FF2B5EF4-FFF2-40B4-BE49-F238E27FC236}">
                <a16:creationId xmlns:a16="http://schemas.microsoft.com/office/drawing/2014/main" id="{E8413E59-6FFE-1C4D-9490-239177EC5FB5}"/>
              </a:ext>
            </a:extLst>
          </p:cNvPr>
          <p:cNvSpPr>
            <a:spLocks noGrp="1"/>
          </p:cNvSpPr>
          <p:nvPr>
            <p:ph idx="1"/>
          </p:nvPr>
        </p:nvSpPr>
        <p:spPr/>
        <p:txBody>
          <a:bodyPr/>
          <a:lstStyle/>
          <a:p>
            <a:r>
              <a:rPr lang="en-US" dirty="0"/>
              <a:t>Well, I am very detail oriented person. I have the sense of urgency. I can prioritize my job according to the deadline. I am very much dedicated towards my job. I am honest. I have the skills and expertise in QA process. These are some of my strengths.</a:t>
            </a:r>
          </a:p>
          <a:p>
            <a:endParaRPr lang="en-US" dirty="0"/>
          </a:p>
        </p:txBody>
      </p:sp>
    </p:spTree>
    <p:extLst>
      <p:ext uri="{BB962C8B-B14F-4D97-AF65-F5344CB8AC3E}">
        <p14:creationId xmlns:p14="http://schemas.microsoft.com/office/powerpoint/2010/main" val="181440290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519F-CD7E-3C4A-B2FB-B58845651F0B}"/>
              </a:ext>
            </a:extLst>
          </p:cNvPr>
          <p:cNvSpPr>
            <a:spLocks noGrp="1"/>
          </p:cNvSpPr>
          <p:nvPr>
            <p:ph type="title"/>
          </p:nvPr>
        </p:nvSpPr>
        <p:spPr/>
        <p:txBody>
          <a:bodyPr/>
          <a:lstStyle/>
          <a:p>
            <a:r>
              <a:rPr lang="en-US" b="1" dirty="0">
                <a:hlinkClick r:id="rId2" action="ppaction://hlinksldjump"/>
              </a:rPr>
              <a:t>challenge you faced during your last project?</a:t>
            </a:r>
            <a:endParaRPr lang="en-US" dirty="0"/>
          </a:p>
        </p:txBody>
      </p:sp>
      <p:sp>
        <p:nvSpPr>
          <p:cNvPr id="3" name="Content Placeholder 2">
            <a:extLst>
              <a:ext uri="{FF2B5EF4-FFF2-40B4-BE49-F238E27FC236}">
                <a16:creationId xmlns:a16="http://schemas.microsoft.com/office/drawing/2014/main" id="{B0E58418-20DA-DA47-83EC-713D5DE55336}"/>
              </a:ext>
            </a:extLst>
          </p:cNvPr>
          <p:cNvSpPr>
            <a:spLocks noGrp="1"/>
          </p:cNvSpPr>
          <p:nvPr>
            <p:ph idx="1"/>
          </p:nvPr>
        </p:nvSpPr>
        <p:spPr/>
        <p:txBody>
          <a:bodyPr>
            <a:normAutofit fontScale="85000" lnSpcReduction="20000"/>
          </a:bodyPr>
          <a:lstStyle/>
          <a:p>
            <a:r>
              <a:rPr lang="en-US" dirty="0"/>
              <a:t>I think, one of the biggest challenges that I faced with in my current project is that…</a:t>
            </a:r>
          </a:p>
          <a:p>
            <a:r>
              <a:rPr lang="en-US" dirty="0"/>
              <a:t>… </a:t>
            </a:r>
            <a:r>
              <a:rPr lang="en-US" dirty="0" err="1"/>
              <a:t>everytime</a:t>
            </a:r>
            <a:r>
              <a:rPr lang="en-US" dirty="0"/>
              <a:t> I found a bug, the developer disagreed to accept it and most of the time we had to ask BA for clarification. Then I realize the requirement itself was not specific enough, so I understood it differently than the developer. In the Sprint Retro, I said we should spend more time on requirement clarification because you know that is the key to the project success. We did so and this issue was solved. Work on result more. I think, the most important problem is misunderstanding and the lack of communication in the business life. If we come together as a group and discuss it, there is nothing we cannot solve. I'm really grateful and blessed to have been in the team that I was in, because we were able to collaborate and come together to solve the problem.</a:t>
            </a:r>
          </a:p>
          <a:p>
            <a:r>
              <a:rPr lang="en-US" dirty="0"/>
              <a:t>The challenge I have faced is locating dynamic elements by retrieving the right HTML code. One of my recent challenge is that another coworker who is also QA had to leave.</a:t>
            </a:r>
          </a:p>
          <a:p>
            <a:endParaRPr lang="en-US" dirty="0"/>
          </a:p>
        </p:txBody>
      </p:sp>
    </p:spTree>
    <p:extLst>
      <p:ext uri="{BB962C8B-B14F-4D97-AF65-F5344CB8AC3E}">
        <p14:creationId xmlns:p14="http://schemas.microsoft.com/office/powerpoint/2010/main" val="154210695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AC30-A36A-F443-B45C-2E2DF37F6CA1}"/>
              </a:ext>
            </a:extLst>
          </p:cNvPr>
          <p:cNvSpPr>
            <a:spLocks noGrp="1"/>
          </p:cNvSpPr>
          <p:nvPr>
            <p:ph type="title"/>
          </p:nvPr>
        </p:nvSpPr>
        <p:spPr/>
        <p:txBody>
          <a:bodyPr/>
          <a:lstStyle/>
          <a:p>
            <a:r>
              <a:rPr lang="en-US" b="1" dirty="0">
                <a:hlinkClick r:id="rId2" action="ppaction://hlinksldjump"/>
              </a:rPr>
              <a:t>How do you handle stress? Or Conflict?</a:t>
            </a:r>
            <a:endParaRPr lang="en-US" dirty="0"/>
          </a:p>
        </p:txBody>
      </p:sp>
      <p:sp>
        <p:nvSpPr>
          <p:cNvPr id="3" name="Content Placeholder 2">
            <a:extLst>
              <a:ext uri="{FF2B5EF4-FFF2-40B4-BE49-F238E27FC236}">
                <a16:creationId xmlns:a16="http://schemas.microsoft.com/office/drawing/2014/main" id="{7FA96616-C654-0449-98B7-27F11C454971}"/>
              </a:ext>
            </a:extLst>
          </p:cNvPr>
          <p:cNvSpPr>
            <a:spLocks noGrp="1"/>
          </p:cNvSpPr>
          <p:nvPr>
            <p:ph idx="1"/>
          </p:nvPr>
        </p:nvSpPr>
        <p:spPr/>
        <p:txBody>
          <a:bodyPr/>
          <a:lstStyle/>
          <a:p>
            <a:r>
              <a:rPr lang="en-US" dirty="0"/>
              <a:t>Nothing is personal. Everyone thinks company’s benefits so I would like to explain my concern and his/her explanation makes sense for me. Of course, I can do the things which is most helpful to my company. So, I try to communicate with his/her and I would try to understand the concern. Because everyone have the same goal and wants to get job done </a:t>
            </a:r>
            <a:r>
              <a:rPr lang="en-US" dirty="0" err="1"/>
              <a:t>successfully.Aı</a:t>
            </a:r>
            <a:r>
              <a:rPr lang="it-IT" dirty="0"/>
              <a:t>so in </a:t>
            </a:r>
            <a:r>
              <a:rPr lang="it-IT" dirty="0" err="1"/>
              <a:t>scrum</a:t>
            </a:r>
            <a:r>
              <a:rPr lang="it-IT" dirty="0"/>
              <a:t> </a:t>
            </a:r>
            <a:r>
              <a:rPr lang="en-US" dirty="0"/>
              <a:t>environment we working as a team . I always maintain good communication and relationship with my colleagues. So they trust me and they can communicate with me very easily. . . I always avoid miscommunication and my team believe me every time.</a:t>
            </a:r>
          </a:p>
          <a:p>
            <a:endParaRPr lang="en-US" dirty="0"/>
          </a:p>
        </p:txBody>
      </p:sp>
    </p:spTree>
    <p:extLst>
      <p:ext uri="{BB962C8B-B14F-4D97-AF65-F5344CB8AC3E}">
        <p14:creationId xmlns:p14="http://schemas.microsoft.com/office/powerpoint/2010/main" val="193310220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1023-EE2F-5B46-8585-6A129711B798}"/>
              </a:ext>
            </a:extLst>
          </p:cNvPr>
          <p:cNvSpPr>
            <a:spLocks noGrp="1"/>
          </p:cNvSpPr>
          <p:nvPr>
            <p:ph type="title"/>
          </p:nvPr>
        </p:nvSpPr>
        <p:spPr/>
        <p:txBody>
          <a:bodyPr/>
          <a:lstStyle/>
          <a:p>
            <a:r>
              <a:rPr lang="en-US" b="1" dirty="0">
                <a:hlinkClick r:id="rId2" action="ppaction://hlinksldjump"/>
              </a:rPr>
              <a:t>Can you start tomorrow?</a:t>
            </a:r>
            <a:endParaRPr lang="en-US" dirty="0"/>
          </a:p>
        </p:txBody>
      </p:sp>
      <p:sp>
        <p:nvSpPr>
          <p:cNvPr id="3" name="Content Placeholder 2">
            <a:extLst>
              <a:ext uri="{FF2B5EF4-FFF2-40B4-BE49-F238E27FC236}">
                <a16:creationId xmlns:a16="http://schemas.microsoft.com/office/drawing/2014/main" id="{FE98243D-C7DA-AE41-93B7-4E1320B3D34D}"/>
              </a:ext>
            </a:extLst>
          </p:cNvPr>
          <p:cNvSpPr>
            <a:spLocks noGrp="1"/>
          </p:cNvSpPr>
          <p:nvPr>
            <p:ph idx="1"/>
          </p:nvPr>
        </p:nvSpPr>
        <p:spPr/>
        <p:txBody>
          <a:bodyPr/>
          <a:lstStyle/>
          <a:p>
            <a:r>
              <a:rPr lang="en-US" dirty="0"/>
              <a:t>My team won’t be happy with me if I leave tomorrow, and I don’t think it is professional and I have never done that before. I have to transfer the automation framework knowledge to other team members before I leave. </a:t>
            </a:r>
          </a:p>
          <a:p>
            <a:endParaRPr lang="en-US" dirty="0"/>
          </a:p>
        </p:txBody>
      </p:sp>
    </p:spTree>
    <p:extLst>
      <p:ext uri="{BB962C8B-B14F-4D97-AF65-F5344CB8AC3E}">
        <p14:creationId xmlns:p14="http://schemas.microsoft.com/office/powerpoint/2010/main" val="387669761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6041-6CCE-E149-BA05-58F1BE5A5638}"/>
              </a:ext>
            </a:extLst>
          </p:cNvPr>
          <p:cNvSpPr>
            <a:spLocks noGrp="1"/>
          </p:cNvSpPr>
          <p:nvPr>
            <p:ph type="title"/>
          </p:nvPr>
        </p:nvSpPr>
        <p:spPr/>
        <p:txBody>
          <a:bodyPr/>
          <a:lstStyle/>
          <a:p>
            <a:r>
              <a:rPr lang="en-US" b="1" dirty="0">
                <a:hlinkClick r:id="rId2" action="ppaction://hlinksldjump"/>
              </a:rPr>
              <a:t>What do you do if I hire you?</a:t>
            </a:r>
            <a:endParaRPr lang="en-US" dirty="0"/>
          </a:p>
        </p:txBody>
      </p:sp>
      <p:sp>
        <p:nvSpPr>
          <p:cNvPr id="3" name="Content Placeholder 2">
            <a:extLst>
              <a:ext uri="{FF2B5EF4-FFF2-40B4-BE49-F238E27FC236}">
                <a16:creationId xmlns:a16="http://schemas.microsoft.com/office/drawing/2014/main" id="{1E0C0845-8188-7E4C-9A79-EBA89CD406D3}"/>
              </a:ext>
            </a:extLst>
          </p:cNvPr>
          <p:cNvSpPr>
            <a:spLocks noGrp="1"/>
          </p:cNvSpPr>
          <p:nvPr>
            <p:ph idx="1"/>
          </p:nvPr>
        </p:nvSpPr>
        <p:spPr/>
        <p:txBody>
          <a:bodyPr/>
          <a:lstStyle/>
          <a:p>
            <a:r>
              <a:rPr lang="en-US" dirty="0"/>
              <a:t>In first week, you know, I will get done all the paper works, getting the machines and necessary access to the project, databases </a:t>
            </a:r>
            <a:r>
              <a:rPr lang="en-US" dirty="0" err="1"/>
              <a:t>etc.Then</a:t>
            </a:r>
            <a:r>
              <a:rPr lang="en-US" dirty="0"/>
              <a:t> I will have to learn the company culture. I have to learn also more about my projects and my teammates. I think, understanding what the project is doing, it is very important if I want to be more productive.</a:t>
            </a:r>
          </a:p>
          <a:p>
            <a:endParaRPr lang="en-US" dirty="0"/>
          </a:p>
        </p:txBody>
      </p:sp>
    </p:spTree>
    <p:extLst>
      <p:ext uri="{BB962C8B-B14F-4D97-AF65-F5344CB8AC3E}">
        <p14:creationId xmlns:p14="http://schemas.microsoft.com/office/powerpoint/2010/main" val="408873332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6764-8DFF-8F44-BC77-EE4E7AFD420B}"/>
              </a:ext>
            </a:extLst>
          </p:cNvPr>
          <p:cNvSpPr>
            <a:spLocks noGrp="1"/>
          </p:cNvSpPr>
          <p:nvPr>
            <p:ph type="title"/>
          </p:nvPr>
        </p:nvSpPr>
        <p:spPr/>
        <p:txBody>
          <a:bodyPr/>
          <a:lstStyle/>
          <a:p>
            <a:r>
              <a:rPr lang="en-US" b="1" dirty="0">
                <a:hlinkClick r:id="rId2" action="ppaction://hlinksldjump"/>
              </a:rPr>
              <a:t>how long are you planning to stay?</a:t>
            </a:r>
            <a:endParaRPr lang="en-US" dirty="0"/>
          </a:p>
        </p:txBody>
      </p:sp>
      <p:sp>
        <p:nvSpPr>
          <p:cNvPr id="3" name="Content Placeholder 2">
            <a:extLst>
              <a:ext uri="{FF2B5EF4-FFF2-40B4-BE49-F238E27FC236}">
                <a16:creationId xmlns:a16="http://schemas.microsoft.com/office/drawing/2014/main" id="{7A65F2DB-202B-1145-AE50-657CEF00D594}"/>
              </a:ext>
            </a:extLst>
          </p:cNvPr>
          <p:cNvSpPr>
            <a:spLocks noGrp="1"/>
          </p:cNvSpPr>
          <p:nvPr>
            <p:ph idx="1"/>
          </p:nvPr>
        </p:nvSpPr>
        <p:spPr/>
        <p:txBody>
          <a:bodyPr/>
          <a:lstStyle/>
          <a:p>
            <a:r>
              <a:rPr lang="en-US" dirty="0"/>
              <a:t>As long as there is a project to work, I am willing to stay as long as possible. </a:t>
            </a:r>
          </a:p>
          <a:p>
            <a:endParaRPr lang="en-US" dirty="0"/>
          </a:p>
        </p:txBody>
      </p:sp>
    </p:spTree>
    <p:extLst>
      <p:ext uri="{BB962C8B-B14F-4D97-AF65-F5344CB8AC3E}">
        <p14:creationId xmlns:p14="http://schemas.microsoft.com/office/powerpoint/2010/main" val="3996014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DA8B-81E0-D047-B028-921766CC341D}"/>
              </a:ext>
            </a:extLst>
          </p:cNvPr>
          <p:cNvSpPr>
            <a:spLocks noGrp="1"/>
          </p:cNvSpPr>
          <p:nvPr>
            <p:ph type="title"/>
          </p:nvPr>
        </p:nvSpPr>
        <p:spPr/>
        <p:txBody>
          <a:bodyPr/>
          <a:lstStyle/>
          <a:p>
            <a:r>
              <a:rPr lang="en-US" dirty="0">
                <a:hlinkClick r:id="rId2" action="ppaction://hlinksldjump"/>
              </a:rPr>
              <a:t>public static void main (String </a:t>
            </a:r>
            <a:r>
              <a:rPr lang="en-US" dirty="0" err="1">
                <a:hlinkClick r:id="rId2" action="ppaction://hlinksldjump"/>
              </a:rPr>
              <a:t>args</a:t>
            </a:r>
            <a:r>
              <a:rPr lang="en-US" dirty="0">
                <a:hlinkClick r:id="rId2" action="ppaction://hlinksldjump"/>
              </a:rPr>
              <a:t>[] ) in Java </a:t>
            </a:r>
            <a:endParaRPr lang="en-US" dirty="0"/>
          </a:p>
        </p:txBody>
      </p:sp>
      <p:sp>
        <p:nvSpPr>
          <p:cNvPr id="6" name="Content Placeholder 2">
            <a:extLst>
              <a:ext uri="{FF2B5EF4-FFF2-40B4-BE49-F238E27FC236}">
                <a16:creationId xmlns:a16="http://schemas.microsoft.com/office/drawing/2014/main" id="{10CA53CF-6672-714A-AFCA-1C5EF6D4A15D}"/>
              </a:ext>
            </a:extLst>
          </p:cNvPr>
          <p:cNvSpPr txBox="1">
            <a:spLocks/>
          </p:cNvSpPr>
          <p:nvPr/>
        </p:nvSpPr>
        <p:spPr>
          <a:xfrm>
            <a:off x="838200" y="1469036"/>
            <a:ext cx="10668000" cy="502383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public: </a:t>
            </a:r>
          </a:p>
          <a:p>
            <a:r>
              <a:rPr lang="en-US" dirty="0"/>
              <a:t>            public is an access modifies which is used to specify who</a:t>
            </a:r>
          </a:p>
          <a:p>
            <a:r>
              <a:rPr lang="en-US" dirty="0"/>
              <a:t>            can access this method. Public means that this method will be</a:t>
            </a:r>
          </a:p>
          <a:p>
            <a:r>
              <a:rPr lang="en-US" dirty="0"/>
              <a:t>            accessible by any Class. </a:t>
            </a:r>
          </a:p>
          <a:p>
            <a:r>
              <a:rPr lang="en-US" dirty="0"/>
              <a:t>    - static:   </a:t>
            </a:r>
          </a:p>
          <a:p>
            <a:r>
              <a:rPr lang="en-US" dirty="0"/>
              <a:t>            It is a keyword in java which identifies it is class bases </a:t>
            </a:r>
            <a:r>
              <a:rPr lang="en-US" dirty="0" err="1"/>
              <a:t>i.e</a:t>
            </a:r>
            <a:r>
              <a:rPr lang="en-US" dirty="0"/>
              <a:t> </a:t>
            </a:r>
          </a:p>
          <a:p>
            <a:r>
              <a:rPr lang="en-US" dirty="0"/>
              <a:t>            it can be accessed without creating the instance of a class</a:t>
            </a:r>
          </a:p>
          <a:p>
            <a:r>
              <a:rPr lang="en-US" dirty="0"/>
              <a:t>    - void: </a:t>
            </a:r>
          </a:p>
          <a:p>
            <a:r>
              <a:rPr lang="en-US" dirty="0"/>
              <a:t>            it is the return type of the method void defines the method which </a:t>
            </a:r>
          </a:p>
          <a:p>
            <a:r>
              <a:rPr lang="en-US" dirty="0"/>
              <a:t>            will not return any value</a:t>
            </a:r>
          </a:p>
          <a:p>
            <a:r>
              <a:rPr lang="en-US" dirty="0"/>
              <a:t>    - main: </a:t>
            </a:r>
          </a:p>
          <a:p>
            <a:r>
              <a:rPr lang="en-US" dirty="0"/>
              <a:t>            it is the name of the method which is searched by JVM as a </a:t>
            </a:r>
          </a:p>
          <a:p>
            <a:r>
              <a:rPr lang="en-US" dirty="0"/>
              <a:t>            starting point for an application with a particular signature only.</a:t>
            </a:r>
          </a:p>
          <a:p>
            <a:r>
              <a:rPr lang="en-US" dirty="0"/>
              <a:t>            it is the method where the main executions occurs</a:t>
            </a:r>
          </a:p>
          <a:p>
            <a:r>
              <a:rPr lang="en-US" dirty="0"/>
              <a:t>    - String </a:t>
            </a:r>
            <a:r>
              <a:rPr lang="en-US" dirty="0" err="1"/>
              <a:t>args</a:t>
            </a:r>
            <a:r>
              <a:rPr lang="en-US" dirty="0"/>
              <a:t>:</a:t>
            </a:r>
          </a:p>
          <a:p>
            <a:r>
              <a:rPr lang="en-US" dirty="0"/>
              <a:t>            it is the parameter passed to the main method</a:t>
            </a:r>
          </a:p>
        </p:txBody>
      </p:sp>
    </p:spTree>
    <p:extLst>
      <p:ext uri="{BB962C8B-B14F-4D97-AF65-F5344CB8AC3E}">
        <p14:creationId xmlns:p14="http://schemas.microsoft.com/office/powerpoint/2010/main" val="3589064379"/>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BCC6-CA34-5241-AD6E-C02ADCE42ED7}"/>
              </a:ext>
            </a:extLst>
          </p:cNvPr>
          <p:cNvSpPr>
            <a:spLocks noGrp="1"/>
          </p:cNvSpPr>
          <p:nvPr>
            <p:ph type="title"/>
          </p:nvPr>
        </p:nvSpPr>
        <p:spPr/>
        <p:txBody>
          <a:bodyPr/>
          <a:lstStyle/>
          <a:p>
            <a:r>
              <a:rPr lang="en-US" b="1" dirty="0">
                <a:hlinkClick r:id="rId2" action="ppaction://hlinksldjump"/>
              </a:rPr>
              <a:t>Can you work under pressure?</a:t>
            </a:r>
            <a:endParaRPr lang="en-US" dirty="0"/>
          </a:p>
        </p:txBody>
      </p:sp>
      <p:sp>
        <p:nvSpPr>
          <p:cNvPr id="3" name="Content Placeholder 2">
            <a:extLst>
              <a:ext uri="{FF2B5EF4-FFF2-40B4-BE49-F238E27FC236}">
                <a16:creationId xmlns:a16="http://schemas.microsoft.com/office/drawing/2014/main" id="{20359193-3412-D94D-B799-ED53B13F8DC8}"/>
              </a:ext>
            </a:extLst>
          </p:cNvPr>
          <p:cNvSpPr>
            <a:spLocks noGrp="1"/>
          </p:cNvSpPr>
          <p:nvPr>
            <p:ph idx="1"/>
          </p:nvPr>
        </p:nvSpPr>
        <p:spPr/>
        <p:txBody>
          <a:bodyPr/>
          <a:lstStyle/>
          <a:p>
            <a:r>
              <a:rPr lang="en-US" dirty="0"/>
              <a:t>I don’t remember any project that I worked had no pressure. Pressure is good thing sometimes. It forces you to work harder and smarter.</a:t>
            </a:r>
          </a:p>
          <a:p>
            <a:endParaRPr lang="en-US" dirty="0"/>
          </a:p>
        </p:txBody>
      </p:sp>
    </p:spTree>
    <p:extLst>
      <p:ext uri="{BB962C8B-B14F-4D97-AF65-F5344CB8AC3E}">
        <p14:creationId xmlns:p14="http://schemas.microsoft.com/office/powerpoint/2010/main" val="3284670602"/>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77BF-150B-8842-A84E-6843E283E3B7}"/>
              </a:ext>
            </a:extLst>
          </p:cNvPr>
          <p:cNvSpPr>
            <a:spLocks noGrp="1"/>
          </p:cNvSpPr>
          <p:nvPr>
            <p:ph type="title"/>
          </p:nvPr>
        </p:nvSpPr>
        <p:spPr/>
        <p:txBody>
          <a:bodyPr/>
          <a:lstStyle/>
          <a:p>
            <a:r>
              <a:rPr lang="en-US" b="1" dirty="0">
                <a:hlinkClick r:id="rId2" action="ppaction://hlinksldjump"/>
              </a:rPr>
              <a:t>What do you like the most about testing?</a:t>
            </a:r>
            <a:endParaRPr lang="en-US" dirty="0"/>
          </a:p>
        </p:txBody>
      </p:sp>
      <p:sp>
        <p:nvSpPr>
          <p:cNvPr id="3" name="Content Placeholder 2">
            <a:extLst>
              <a:ext uri="{FF2B5EF4-FFF2-40B4-BE49-F238E27FC236}">
                <a16:creationId xmlns:a16="http://schemas.microsoft.com/office/drawing/2014/main" id="{7252DDBE-3053-4841-8CB5-8316B7BBC370}"/>
              </a:ext>
            </a:extLst>
          </p:cNvPr>
          <p:cNvSpPr>
            <a:spLocks noGrp="1"/>
          </p:cNvSpPr>
          <p:nvPr>
            <p:ph idx="1"/>
          </p:nvPr>
        </p:nvSpPr>
        <p:spPr/>
        <p:txBody>
          <a:bodyPr/>
          <a:lstStyle/>
          <a:p>
            <a:r>
              <a:rPr lang="en-US" dirty="0"/>
              <a:t>Testing is fun job for me because you are very important person to the client and end users. I love testing because as end user I want to buy better product that is piece of art and defect free. Also, I am helping others to make sure their product has top quality.</a:t>
            </a:r>
          </a:p>
          <a:p>
            <a:endParaRPr lang="en-US" dirty="0"/>
          </a:p>
        </p:txBody>
      </p:sp>
    </p:spTree>
    <p:extLst>
      <p:ext uri="{BB962C8B-B14F-4D97-AF65-F5344CB8AC3E}">
        <p14:creationId xmlns:p14="http://schemas.microsoft.com/office/powerpoint/2010/main" val="276780433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D648-10F0-0F4B-80C5-38DD7A7E46DB}"/>
              </a:ext>
            </a:extLst>
          </p:cNvPr>
          <p:cNvSpPr>
            <a:spLocks noGrp="1"/>
          </p:cNvSpPr>
          <p:nvPr>
            <p:ph type="title"/>
          </p:nvPr>
        </p:nvSpPr>
        <p:spPr/>
        <p:txBody>
          <a:bodyPr>
            <a:normAutofit/>
          </a:bodyPr>
          <a:lstStyle/>
          <a:p>
            <a:r>
              <a:rPr lang="en-US" b="1" dirty="0">
                <a:hlinkClick r:id="rId2" action="ppaction://hlinksldjump"/>
              </a:rPr>
              <a:t>What to do in case of you have too much work and you can not finish for the deadline? </a:t>
            </a:r>
            <a:endParaRPr lang="en-US" dirty="0"/>
          </a:p>
        </p:txBody>
      </p:sp>
      <p:sp>
        <p:nvSpPr>
          <p:cNvPr id="3" name="Content Placeholder 2">
            <a:extLst>
              <a:ext uri="{FF2B5EF4-FFF2-40B4-BE49-F238E27FC236}">
                <a16:creationId xmlns:a16="http://schemas.microsoft.com/office/drawing/2014/main" id="{E39FEF3B-687E-7843-BC01-5D408938AABB}"/>
              </a:ext>
            </a:extLst>
          </p:cNvPr>
          <p:cNvSpPr>
            <a:spLocks noGrp="1"/>
          </p:cNvSpPr>
          <p:nvPr>
            <p:ph idx="1"/>
          </p:nvPr>
        </p:nvSpPr>
        <p:spPr/>
        <p:txBody>
          <a:bodyPr>
            <a:normAutofit lnSpcReduction="10000"/>
          </a:bodyPr>
          <a:lstStyle/>
          <a:p>
            <a:r>
              <a:rPr lang="en-US" dirty="0"/>
              <a:t>When developers don’t deploy their code on time, our tester team don’t have enough time for completion. And the upper management keeps asking for us for completion. - Some of my team members simply focuses on task completion and not on the test coverage and quality of work. - So, at the Sprint Grooming Meeting, I suggested that we should work very closely with the developer and make sure that we are communicating on daily base. And also, the developers prioritize the important tasks and work on them first. Any scenarios left, would be pushed to the next sprint since it is not as important as the other ones. - Lastly, I try to prioritize my work and follow my test lead and manager whatever they see is more important I start with that.</a:t>
            </a:r>
          </a:p>
          <a:p>
            <a:endParaRPr lang="en-US" dirty="0"/>
          </a:p>
        </p:txBody>
      </p:sp>
    </p:spTree>
    <p:extLst>
      <p:ext uri="{BB962C8B-B14F-4D97-AF65-F5344CB8AC3E}">
        <p14:creationId xmlns:p14="http://schemas.microsoft.com/office/powerpoint/2010/main" val="396456061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C4C9-25D9-1247-85AF-9E443D5CABC4}"/>
              </a:ext>
            </a:extLst>
          </p:cNvPr>
          <p:cNvSpPr>
            <a:spLocks noGrp="1"/>
          </p:cNvSpPr>
          <p:nvPr>
            <p:ph type="title"/>
          </p:nvPr>
        </p:nvSpPr>
        <p:spPr/>
        <p:txBody>
          <a:bodyPr/>
          <a:lstStyle/>
          <a:p>
            <a:r>
              <a:rPr lang="en-US" b="1" dirty="0">
                <a:hlinkClick r:id="rId2" action="ppaction://hlinksldjump"/>
              </a:rPr>
              <a:t>Do you have any question for us?</a:t>
            </a:r>
            <a:endParaRPr lang="en-US" dirty="0"/>
          </a:p>
        </p:txBody>
      </p:sp>
      <p:sp>
        <p:nvSpPr>
          <p:cNvPr id="3" name="Content Placeholder 2">
            <a:extLst>
              <a:ext uri="{FF2B5EF4-FFF2-40B4-BE49-F238E27FC236}">
                <a16:creationId xmlns:a16="http://schemas.microsoft.com/office/drawing/2014/main" id="{4CDDB2B6-24E6-B24E-99F0-7C6621E2382D}"/>
              </a:ext>
            </a:extLst>
          </p:cNvPr>
          <p:cNvSpPr>
            <a:spLocks noGrp="1"/>
          </p:cNvSpPr>
          <p:nvPr>
            <p:ph idx="1"/>
          </p:nvPr>
        </p:nvSpPr>
        <p:spPr/>
        <p:txBody>
          <a:bodyPr/>
          <a:lstStyle/>
          <a:p>
            <a:r>
              <a:rPr lang="en-US" dirty="0"/>
              <a:t>it's important to me that I continually improve and try to achieve excellence in my position and the best way to do this is to continually learn. I'm always trying to learn new things or learn old things better. </a:t>
            </a:r>
          </a:p>
          <a:p>
            <a:r>
              <a:rPr lang="en-US" dirty="0"/>
              <a:t>Do you provide trainings, seminars or anything to support the education of your employees? </a:t>
            </a:r>
          </a:p>
          <a:p>
            <a:r>
              <a:rPr lang="en-US" dirty="0"/>
              <a:t>What are the next steps in the interview process? </a:t>
            </a:r>
          </a:p>
        </p:txBody>
      </p:sp>
    </p:spTree>
    <p:extLst>
      <p:ext uri="{BB962C8B-B14F-4D97-AF65-F5344CB8AC3E}">
        <p14:creationId xmlns:p14="http://schemas.microsoft.com/office/powerpoint/2010/main" val="4702524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C3F3-E444-FF4C-B73A-60A28BFB74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A17B91-FD73-3343-A5C0-38E70CB26DA8}"/>
              </a:ext>
            </a:extLst>
          </p:cNvPr>
          <p:cNvSpPr>
            <a:spLocks noGrp="1"/>
          </p:cNvSpPr>
          <p:nvPr>
            <p:ph idx="1"/>
          </p:nvPr>
        </p:nvSpPr>
        <p:spPr/>
        <p:txBody>
          <a:bodyPr/>
          <a:lstStyle/>
          <a:p>
            <a:pPr marL="0" indent="0">
              <a:buNone/>
            </a:pPr>
            <a:r>
              <a:rPr lang="en-US" dirty="0"/>
              <a:t>Jenkins - Git</a:t>
            </a:r>
          </a:p>
        </p:txBody>
      </p:sp>
    </p:spTree>
    <p:extLst>
      <p:ext uri="{BB962C8B-B14F-4D97-AF65-F5344CB8AC3E}">
        <p14:creationId xmlns:p14="http://schemas.microsoft.com/office/powerpoint/2010/main" val="314608620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1871-3662-914B-993F-5E10AE4A2B82}"/>
              </a:ext>
            </a:extLst>
          </p:cNvPr>
          <p:cNvSpPr>
            <a:spLocks noGrp="1"/>
          </p:cNvSpPr>
          <p:nvPr>
            <p:ph type="title"/>
          </p:nvPr>
        </p:nvSpPr>
        <p:spPr/>
        <p:txBody>
          <a:bodyPr/>
          <a:lstStyle/>
          <a:p>
            <a:r>
              <a:rPr lang="en-US" dirty="0">
                <a:hlinkClick r:id="rId2" action="ppaction://hlinksldjump"/>
              </a:rPr>
              <a:t>Jenkins</a:t>
            </a:r>
            <a:endParaRPr lang="en-US" dirty="0"/>
          </a:p>
        </p:txBody>
      </p:sp>
      <p:sp>
        <p:nvSpPr>
          <p:cNvPr id="3" name="Content Placeholder 2">
            <a:extLst>
              <a:ext uri="{FF2B5EF4-FFF2-40B4-BE49-F238E27FC236}">
                <a16:creationId xmlns:a16="http://schemas.microsoft.com/office/drawing/2014/main" id="{F455FFC3-5D4E-504A-A27B-EA7E34FA03A0}"/>
              </a:ext>
            </a:extLst>
          </p:cNvPr>
          <p:cNvSpPr>
            <a:spLocks noGrp="1"/>
          </p:cNvSpPr>
          <p:nvPr>
            <p:ph idx="1"/>
          </p:nvPr>
        </p:nvSpPr>
        <p:spPr/>
        <p:txBody>
          <a:bodyPr/>
          <a:lstStyle/>
          <a:p>
            <a:r>
              <a:rPr lang="en-US" dirty="0"/>
              <a:t>Jenkins used to automate the processes related to deployment and delivery. </a:t>
            </a:r>
          </a:p>
          <a:p>
            <a:r>
              <a:rPr lang="en-US" dirty="0"/>
              <a:t>Jenkins is application that is hosted in some server. My company uses AWS for hosting </a:t>
            </a:r>
            <a:r>
              <a:rPr lang="en-US" dirty="0" err="1"/>
              <a:t>jenkins</a:t>
            </a:r>
            <a:r>
              <a:rPr lang="en-US" dirty="0"/>
              <a:t>. Our Operations (DevOps) team set up the was instance, install Jenkins and other required tools.</a:t>
            </a:r>
          </a:p>
        </p:txBody>
      </p:sp>
    </p:spTree>
    <p:extLst>
      <p:ext uri="{BB962C8B-B14F-4D97-AF65-F5344CB8AC3E}">
        <p14:creationId xmlns:p14="http://schemas.microsoft.com/office/powerpoint/2010/main" val="394000214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6961-EE1F-194F-B3D5-E964C2917E8E}"/>
              </a:ext>
            </a:extLst>
          </p:cNvPr>
          <p:cNvSpPr>
            <a:spLocks noGrp="1"/>
          </p:cNvSpPr>
          <p:nvPr>
            <p:ph type="title"/>
          </p:nvPr>
        </p:nvSpPr>
        <p:spPr/>
        <p:txBody>
          <a:bodyPr/>
          <a:lstStyle/>
          <a:p>
            <a:r>
              <a:rPr lang="en-US" dirty="0">
                <a:hlinkClick r:id="rId2" action="ppaction://hlinksldjump"/>
              </a:rPr>
              <a:t>Jenkins – How do you create a job?</a:t>
            </a:r>
            <a:endParaRPr lang="en-US" dirty="0"/>
          </a:p>
        </p:txBody>
      </p:sp>
      <p:sp>
        <p:nvSpPr>
          <p:cNvPr id="3" name="Content Placeholder 2">
            <a:extLst>
              <a:ext uri="{FF2B5EF4-FFF2-40B4-BE49-F238E27FC236}">
                <a16:creationId xmlns:a16="http://schemas.microsoft.com/office/drawing/2014/main" id="{FA0A20F8-09AE-A942-9D18-6DB1B7B2C9B6}"/>
              </a:ext>
            </a:extLst>
          </p:cNvPr>
          <p:cNvSpPr>
            <a:spLocks noGrp="1"/>
          </p:cNvSpPr>
          <p:nvPr>
            <p:ph idx="1"/>
          </p:nvPr>
        </p:nvSpPr>
        <p:spPr/>
        <p:txBody>
          <a:bodyPr/>
          <a:lstStyle/>
          <a:p>
            <a:r>
              <a:rPr lang="en-US" dirty="0"/>
              <a:t>In my company </a:t>
            </a:r>
            <a:r>
              <a:rPr lang="en-US" dirty="0" err="1"/>
              <a:t>devops</a:t>
            </a:r>
            <a:r>
              <a:rPr lang="en-US" dirty="0"/>
              <a:t> team (operations team) maintains the </a:t>
            </a:r>
            <a:r>
              <a:rPr lang="en-US" dirty="0" err="1"/>
              <a:t>jenkins</a:t>
            </a:r>
            <a:r>
              <a:rPr lang="en-US" dirty="0"/>
              <a:t> and as a tester my </a:t>
            </a:r>
            <a:r>
              <a:rPr lang="en-US" dirty="0" err="1"/>
              <a:t>jenkins</a:t>
            </a:r>
            <a:r>
              <a:rPr lang="en-US" dirty="0"/>
              <a:t> account user do not have enough privilege to create new jobs. I can only see the jobs and results. </a:t>
            </a:r>
          </a:p>
          <a:p>
            <a:r>
              <a:rPr lang="en-US" dirty="0"/>
              <a:t>To create my smoke tests on </a:t>
            </a:r>
            <a:r>
              <a:rPr lang="en-US" dirty="0" err="1"/>
              <a:t>jenkins</a:t>
            </a:r>
            <a:r>
              <a:rPr lang="en-US" dirty="0"/>
              <a:t> I created a ticket in </a:t>
            </a:r>
            <a:r>
              <a:rPr lang="en-US" dirty="0" err="1"/>
              <a:t>jira</a:t>
            </a:r>
            <a:r>
              <a:rPr lang="en-US" dirty="0"/>
              <a:t> for the </a:t>
            </a:r>
            <a:r>
              <a:rPr lang="en-US" dirty="0" err="1"/>
              <a:t>devops</a:t>
            </a:r>
            <a:r>
              <a:rPr lang="en-US" dirty="0"/>
              <a:t> team. </a:t>
            </a:r>
          </a:p>
          <a:p>
            <a:r>
              <a:rPr lang="en-US" dirty="0"/>
              <a:t>But also know how to create and configure  </a:t>
            </a:r>
            <a:r>
              <a:rPr lang="en-US" dirty="0" err="1"/>
              <a:t>jenkins</a:t>
            </a:r>
            <a:r>
              <a:rPr lang="en-US" dirty="0"/>
              <a:t> jobs myself. I have do in in my previous projects.</a:t>
            </a:r>
          </a:p>
        </p:txBody>
      </p:sp>
    </p:spTree>
    <p:extLst>
      <p:ext uri="{BB962C8B-B14F-4D97-AF65-F5344CB8AC3E}">
        <p14:creationId xmlns:p14="http://schemas.microsoft.com/office/powerpoint/2010/main" val="317489747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83B0-AC10-6E44-B935-CC9CCDDBFEE2}"/>
              </a:ext>
            </a:extLst>
          </p:cNvPr>
          <p:cNvSpPr>
            <a:spLocks noGrp="1"/>
          </p:cNvSpPr>
          <p:nvPr>
            <p:ph type="title"/>
          </p:nvPr>
        </p:nvSpPr>
        <p:spPr>
          <a:xfrm>
            <a:off x="838200" y="365126"/>
            <a:ext cx="10515600" cy="647246"/>
          </a:xfrm>
        </p:spPr>
        <p:txBody>
          <a:bodyPr>
            <a:normAutofit fontScale="90000"/>
          </a:bodyPr>
          <a:lstStyle/>
          <a:p>
            <a:r>
              <a:rPr lang="en-US" dirty="0">
                <a:hlinkClick r:id="rId2" action="ppaction://hlinksldjump"/>
              </a:rPr>
              <a:t>Configure Jenkins</a:t>
            </a:r>
            <a:endParaRPr lang="en-US" dirty="0"/>
          </a:p>
        </p:txBody>
      </p:sp>
      <p:sp>
        <p:nvSpPr>
          <p:cNvPr id="3" name="Content Placeholder 2">
            <a:extLst>
              <a:ext uri="{FF2B5EF4-FFF2-40B4-BE49-F238E27FC236}">
                <a16:creationId xmlns:a16="http://schemas.microsoft.com/office/drawing/2014/main" id="{84678CA1-C71F-8F49-BBE7-29E860E25E74}"/>
              </a:ext>
            </a:extLst>
          </p:cNvPr>
          <p:cNvSpPr>
            <a:spLocks noGrp="1"/>
          </p:cNvSpPr>
          <p:nvPr>
            <p:ph idx="1"/>
          </p:nvPr>
        </p:nvSpPr>
        <p:spPr>
          <a:xfrm>
            <a:off x="838200" y="979714"/>
            <a:ext cx="10515600" cy="5878286"/>
          </a:xfrm>
        </p:spPr>
        <p:txBody>
          <a:bodyPr>
            <a:noAutofit/>
          </a:bodyPr>
          <a:lstStyle/>
          <a:p>
            <a:r>
              <a:rPr lang="en-US" sz="1600" dirty="0"/>
              <a:t>as a test engineer I only configured my smoke tests on </a:t>
            </a:r>
            <a:r>
              <a:rPr lang="en-US" sz="1600" dirty="0" err="1"/>
              <a:t>jenkins</a:t>
            </a:r>
            <a:r>
              <a:rPr lang="en-US" sz="1600" dirty="0"/>
              <a:t>. how we configure our smoke test also depends on what tools we have in our framework. I have a cucumber + </a:t>
            </a:r>
            <a:r>
              <a:rPr lang="en-US" sz="1600" dirty="0" err="1"/>
              <a:t>junit</a:t>
            </a:r>
            <a:r>
              <a:rPr lang="en-US" sz="1600" dirty="0"/>
              <a:t>+ maven framework. so this is how that job is configured:</a:t>
            </a:r>
          </a:p>
          <a:p>
            <a:r>
              <a:rPr lang="en-US" sz="1600" dirty="0"/>
              <a:t>1. Source Code Management</a:t>
            </a:r>
          </a:p>
          <a:p>
            <a:r>
              <a:rPr lang="en-US" sz="1600" dirty="0"/>
              <a:t>here we specify where to get the code from. we put the link to our repo and also enter the login information</a:t>
            </a:r>
          </a:p>
          <a:p>
            <a:r>
              <a:rPr lang="en-US" sz="1600" dirty="0"/>
              <a:t>2. Build Triggers</a:t>
            </a:r>
          </a:p>
          <a:p>
            <a:r>
              <a:rPr lang="en-US" sz="1600" dirty="0"/>
              <a:t>we specify how often we run those tests. we choose Build periodically because we want to run in certain schedule. in my project, we run smoke tests every morning. so in the build trigger we entered daily option:</a:t>
            </a:r>
          </a:p>
          <a:p>
            <a:r>
              <a:rPr lang="en-US" sz="1600" dirty="0"/>
              <a:t>H 6 * * * --&gt; every day 6 in the morning</a:t>
            </a:r>
          </a:p>
          <a:p>
            <a:r>
              <a:rPr lang="en-US" sz="1600" dirty="0"/>
              <a:t>3. Build</a:t>
            </a:r>
          </a:p>
          <a:p>
            <a:r>
              <a:rPr lang="en-US" sz="1600" dirty="0"/>
              <a:t>here we enter the details of the actual run. since my project is based on maven, </a:t>
            </a:r>
            <a:r>
              <a:rPr lang="en-US" sz="1600" dirty="0" err="1"/>
              <a:t>i</a:t>
            </a:r>
            <a:r>
              <a:rPr lang="en-US" sz="1600" dirty="0"/>
              <a:t> choose option: Invoke top-level maven targets then </a:t>
            </a:r>
            <a:r>
              <a:rPr lang="en-US" sz="1600" dirty="0" err="1"/>
              <a:t>i</a:t>
            </a:r>
            <a:r>
              <a:rPr lang="en-US" sz="1600" dirty="0"/>
              <a:t> choose which maven to run from the version dropdown. in the next field, </a:t>
            </a:r>
            <a:r>
              <a:rPr lang="en-US" sz="1600" dirty="0" err="1"/>
              <a:t>i</a:t>
            </a:r>
            <a:r>
              <a:rPr lang="en-US" sz="1600" dirty="0"/>
              <a:t> enter the maven goal: test. in this field we do not need to enter the word </a:t>
            </a:r>
            <a:r>
              <a:rPr lang="en-US" sz="1600" dirty="0" err="1"/>
              <a:t>mvn</a:t>
            </a:r>
            <a:r>
              <a:rPr lang="en-US" sz="1600" dirty="0"/>
              <a:t>. </a:t>
            </a:r>
            <a:r>
              <a:rPr lang="en-US" sz="1600" dirty="0" err="1"/>
              <a:t>i</a:t>
            </a:r>
            <a:r>
              <a:rPr lang="en-US" sz="1600" dirty="0"/>
              <a:t> also mention here which tag </a:t>
            </a:r>
            <a:r>
              <a:rPr lang="en-US" sz="1600" dirty="0" err="1"/>
              <a:t>i</a:t>
            </a:r>
            <a:r>
              <a:rPr lang="en-US" sz="1600" dirty="0"/>
              <a:t> want to run. so the command will be: </a:t>
            </a:r>
          </a:p>
          <a:p>
            <a:r>
              <a:rPr lang="en-US" sz="1600" dirty="0"/>
              <a:t>test -</a:t>
            </a:r>
            <a:r>
              <a:rPr lang="en-US" sz="1600" dirty="0" err="1"/>
              <a:t>Dcucumber.options</a:t>
            </a:r>
            <a:r>
              <a:rPr lang="en-US" sz="1600" dirty="0"/>
              <a:t>="--tags @smoke"</a:t>
            </a:r>
          </a:p>
          <a:p>
            <a:r>
              <a:rPr lang="en-US" sz="1600" dirty="0"/>
              <a:t>4. Add Post-build Actions</a:t>
            </a:r>
          </a:p>
          <a:p>
            <a:r>
              <a:rPr lang="en-US" sz="1600" dirty="0"/>
              <a:t>in the post build actions, we configure what we want to to after the ends. after each test we generate report and email</a:t>
            </a:r>
          </a:p>
          <a:p>
            <a:r>
              <a:rPr lang="en-US" sz="1600" dirty="0"/>
              <a:t>a. report : we generate report using Cucumber reports plugin. </a:t>
            </a:r>
            <a:r>
              <a:rPr lang="en-US" sz="1600" dirty="0" err="1"/>
              <a:t>i</a:t>
            </a:r>
            <a:r>
              <a:rPr lang="en-US" sz="1600" dirty="0"/>
              <a:t> select Cucumber reports plugin from the Post-build Actions to generate reports. </a:t>
            </a:r>
          </a:p>
          <a:p>
            <a:r>
              <a:rPr lang="en-US" sz="1600" dirty="0"/>
              <a:t>b. email : using the email plugin we can send email after every build. </a:t>
            </a:r>
            <a:r>
              <a:rPr lang="en-US" sz="1600" dirty="0" err="1"/>
              <a:t>i</a:t>
            </a:r>
            <a:r>
              <a:rPr lang="en-US" sz="1600" dirty="0"/>
              <a:t> select Editable Email Notification option from the Post-build Actions to send emails.</a:t>
            </a:r>
          </a:p>
        </p:txBody>
      </p:sp>
    </p:spTree>
    <p:extLst>
      <p:ext uri="{BB962C8B-B14F-4D97-AF65-F5344CB8AC3E}">
        <p14:creationId xmlns:p14="http://schemas.microsoft.com/office/powerpoint/2010/main" val="53771176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8D4B-D3B1-AD4A-9C26-DFBC3F65F3FA}"/>
              </a:ext>
            </a:extLst>
          </p:cNvPr>
          <p:cNvSpPr>
            <a:spLocks noGrp="1"/>
          </p:cNvSpPr>
          <p:nvPr>
            <p:ph type="title"/>
          </p:nvPr>
        </p:nvSpPr>
        <p:spPr/>
        <p:txBody>
          <a:bodyPr/>
          <a:lstStyle/>
          <a:p>
            <a:r>
              <a:rPr lang="en-US" dirty="0">
                <a:hlinkClick r:id="rId2" action="ppaction://hlinksldjump"/>
              </a:rPr>
              <a:t>How does Jenkins work overall?</a:t>
            </a:r>
            <a:endParaRPr lang="en-US" dirty="0"/>
          </a:p>
        </p:txBody>
      </p:sp>
      <p:sp>
        <p:nvSpPr>
          <p:cNvPr id="3" name="Content Placeholder 2">
            <a:extLst>
              <a:ext uri="{FF2B5EF4-FFF2-40B4-BE49-F238E27FC236}">
                <a16:creationId xmlns:a16="http://schemas.microsoft.com/office/drawing/2014/main" id="{0228152C-CC47-5540-AFEC-9F1B4E0719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402528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F335-13FF-994F-A358-45042CEE4C7A}"/>
              </a:ext>
            </a:extLst>
          </p:cNvPr>
          <p:cNvSpPr>
            <a:spLocks noGrp="1"/>
          </p:cNvSpPr>
          <p:nvPr>
            <p:ph type="title"/>
          </p:nvPr>
        </p:nvSpPr>
        <p:spPr/>
        <p:txBody>
          <a:bodyPr/>
          <a:lstStyle/>
          <a:p>
            <a:r>
              <a:rPr lang="en-US" dirty="0">
                <a:hlinkClick r:id="rId2" action="ppaction://hlinksldjump"/>
              </a:rPr>
              <a:t>How about pipeline with Jenkins? </a:t>
            </a:r>
            <a:endParaRPr lang="en-US" dirty="0"/>
          </a:p>
        </p:txBody>
      </p:sp>
      <p:sp>
        <p:nvSpPr>
          <p:cNvPr id="3" name="Content Placeholder 2">
            <a:extLst>
              <a:ext uri="{FF2B5EF4-FFF2-40B4-BE49-F238E27FC236}">
                <a16:creationId xmlns:a16="http://schemas.microsoft.com/office/drawing/2014/main" id="{AAE49B27-24E5-BE46-B4AF-9641A279CA44}"/>
              </a:ext>
            </a:extLst>
          </p:cNvPr>
          <p:cNvSpPr>
            <a:spLocks noGrp="1"/>
          </p:cNvSpPr>
          <p:nvPr>
            <p:ph idx="1"/>
          </p:nvPr>
        </p:nvSpPr>
        <p:spPr/>
        <p:txBody>
          <a:bodyPr/>
          <a:lstStyle/>
          <a:p>
            <a:r>
              <a:rPr lang="en-US" dirty="0"/>
              <a:t>I have built smoke tests on </a:t>
            </a:r>
            <a:r>
              <a:rPr lang="en-US" dirty="0" err="1"/>
              <a:t>jenkins</a:t>
            </a:r>
            <a:r>
              <a:rPr lang="en-US" dirty="0"/>
              <a:t> which part of the </a:t>
            </a:r>
            <a:r>
              <a:rPr lang="en-US" dirty="0" err="1"/>
              <a:t>devops</a:t>
            </a:r>
            <a:r>
              <a:rPr lang="en-US" dirty="0"/>
              <a:t> pipeline are. </a:t>
            </a:r>
            <a:r>
              <a:rPr lang="en-US" dirty="0" err="1"/>
              <a:t>devops</a:t>
            </a:r>
            <a:r>
              <a:rPr lang="en-US" dirty="0"/>
              <a:t> pipeline is built and managed by DevOps/Operations Support. But our smoke test are part of the pipeline. </a:t>
            </a:r>
          </a:p>
          <a:p>
            <a:r>
              <a:rPr lang="en-US" dirty="0"/>
              <a:t>So, I participated by creating and configuring the smoke tests on </a:t>
            </a:r>
            <a:r>
              <a:rPr lang="en-US" dirty="0" err="1"/>
              <a:t>jenkins</a:t>
            </a:r>
            <a:r>
              <a:rPr lang="en-US" dirty="0"/>
              <a:t>. </a:t>
            </a:r>
          </a:p>
          <a:p>
            <a:endParaRPr lang="en-US" dirty="0"/>
          </a:p>
        </p:txBody>
      </p:sp>
    </p:spTree>
    <p:extLst>
      <p:ext uri="{BB962C8B-B14F-4D97-AF65-F5344CB8AC3E}">
        <p14:creationId xmlns:p14="http://schemas.microsoft.com/office/powerpoint/2010/main" val="3623824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F57E-5A06-A54E-BEEF-17E9C8214BD3}"/>
              </a:ext>
            </a:extLst>
          </p:cNvPr>
          <p:cNvSpPr>
            <a:spLocks noGrp="1"/>
          </p:cNvSpPr>
          <p:nvPr>
            <p:ph type="title"/>
          </p:nvPr>
        </p:nvSpPr>
        <p:spPr/>
        <p:txBody>
          <a:bodyPr/>
          <a:lstStyle/>
          <a:p>
            <a:r>
              <a:rPr lang="en-US" dirty="0">
                <a:hlinkClick r:id="rId2" action="ppaction://hlinksldjump"/>
              </a:rPr>
              <a:t>Access Modifiers in Java? </a:t>
            </a:r>
            <a:endParaRPr lang="en-US" dirty="0"/>
          </a:p>
        </p:txBody>
      </p:sp>
      <p:sp>
        <p:nvSpPr>
          <p:cNvPr id="3" name="Content Placeholder 2">
            <a:extLst>
              <a:ext uri="{FF2B5EF4-FFF2-40B4-BE49-F238E27FC236}">
                <a16:creationId xmlns:a16="http://schemas.microsoft.com/office/drawing/2014/main" id="{ECBCCBD6-5ABD-0347-91D1-C772644DD7B1}"/>
              </a:ext>
            </a:extLst>
          </p:cNvPr>
          <p:cNvSpPr>
            <a:spLocks noGrp="1"/>
          </p:cNvSpPr>
          <p:nvPr>
            <p:ph idx="1"/>
          </p:nvPr>
        </p:nvSpPr>
        <p:spPr/>
        <p:txBody>
          <a:bodyPr>
            <a:noAutofit/>
          </a:bodyPr>
          <a:lstStyle/>
          <a:p>
            <a:r>
              <a:rPr lang="en-US" sz="2400" dirty="0"/>
              <a:t>In Java, access modifier which specifies accessibility of class, methods and variables. There are four access modifier in Java namely Public, Private, Protected and Default. </a:t>
            </a:r>
            <a:br>
              <a:rPr lang="en-US" sz="2400" dirty="0"/>
            </a:br>
            <a:r>
              <a:rPr lang="en-US" sz="2400" dirty="0"/>
              <a:t>The difference between these access modifies is that; The most importantly is the level of accessibility. </a:t>
            </a:r>
          </a:p>
          <a:p>
            <a:r>
              <a:rPr lang="en-US" sz="2400" b="1" dirty="0"/>
              <a:t>Public</a:t>
            </a:r>
            <a:r>
              <a:rPr lang="en-US" sz="2400" dirty="0"/>
              <a:t> is accessible to anywhere </a:t>
            </a:r>
          </a:p>
          <a:p>
            <a:r>
              <a:rPr lang="en-US" sz="2400" b="1" dirty="0"/>
              <a:t>Private</a:t>
            </a:r>
            <a:r>
              <a:rPr lang="en-US" sz="2400" dirty="0"/>
              <a:t> is only accessible in the same class which is declared. </a:t>
            </a:r>
          </a:p>
          <a:p>
            <a:r>
              <a:rPr lang="fr-FR" sz="2400" b="1" dirty="0"/>
              <a:t>Default</a:t>
            </a:r>
            <a:r>
              <a:rPr lang="en-US" sz="2400" dirty="0"/>
              <a:t> is accessible only inside the same package. </a:t>
            </a:r>
          </a:p>
          <a:p>
            <a:r>
              <a:rPr lang="en-US" sz="2400" b="1" dirty="0"/>
              <a:t>Protected</a:t>
            </a:r>
            <a:r>
              <a:rPr lang="en-US" sz="2400" dirty="0"/>
              <a:t> is accessible inside the same package and also outside the package but only the child classes. We cannot use private or protected modifier with a top­ </a:t>
            </a:r>
            <a:r>
              <a:rPr lang="it-IT" sz="2400" dirty="0" err="1"/>
              <a:t>level</a:t>
            </a:r>
            <a:r>
              <a:rPr lang="it-IT" sz="2400" dirty="0"/>
              <a:t> </a:t>
            </a:r>
            <a:r>
              <a:rPr lang="it-IT" sz="2400" dirty="0" err="1"/>
              <a:t>class</a:t>
            </a:r>
            <a:r>
              <a:rPr lang="it-IT" sz="2400" dirty="0"/>
              <a:t>. </a:t>
            </a:r>
            <a:endParaRPr lang="en-US" sz="2400" dirty="0"/>
          </a:p>
          <a:p>
            <a:endParaRPr lang="en-US" sz="2400" dirty="0"/>
          </a:p>
        </p:txBody>
      </p:sp>
    </p:spTree>
    <p:extLst>
      <p:ext uri="{BB962C8B-B14F-4D97-AF65-F5344CB8AC3E}">
        <p14:creationId xmlns:p14="http://schemas.microsoft.com/office/powerpoint/2010/main" val="3439259389"/>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2F34-94BB-1A4E-9E83-36EA7B803CFD}"/>
              </a:ext>
            </a:extLst>
          </p:cNvPr>
          <p:cNvSpPr>
            <a:spLocks noGrp="1"/>
          </p:cNvSpPr>
          <p:nvPr>
            <p:ph type="title"/>
          </p:nvPr>
        </p:nvSpPr>
        <p:spPr/>
        <p:txBody>
          <a:bodyPr/>
          <a:lstStyle/>
          <a:p>
            <a:r>
              <a:rPr lang="en-US" dirty="0">
                <a:hlinkClick r:id="rId2" action="ppaction://hlinksldjump"/>
              </a:rPr>
              <a:t>How many environment do you have?</a:t>
            </a:r>
            <a:endParaRPr lang="en-US" dirty="0"/>
          </a:p>
        </p:txBody>
      </p:sp>
      <p:sp>
        <p:nvSpPr>
          <p:cNvPr id="3" name="Content Placeholder 2">
            <a:extLst>
              <a:ext uri="{FF2B5EF4-FFF2-40B4-BE49-F238E27FC236}">
                <a16:creationId xmlns:a16="http://schemas.microsoft.com/office/drawing/2014/main" id="{6440D124-C8F1-D442-AB40-D72DE199D0FF}"/>
              </a:ext>
            </a:extLst>
          </p:cNvPr>
          <p:cNvSpPr>
            <a:spLocks noGrp="1"/>
          </p:cNvSpPr>
          <p:nvPr>
            <p:ph idx="1"/>
          </p:nvPr>
        </p:nvSpPr>
        <p:spPr/>
        <p:txBody>
          <a:bodyPr/>
          <a:lstStyle/>
          <a:p>
            <a:r>
              <a:rPr lang="en-US" dirty="0"/>
              <a:t>1. dev </a:t>
            </a:r>
            <a:r>
              <a:rPr lang="en-US" dirty="0" err="1"/>
              <a:t>enviroments</a:t>
            </a:r>
            <a:endParaRPr lang="en-US" dirty="0"/>
          </a:p>
          <a:p>
            <a:r>
              <a:rPr lang="en-US" dirty="0"/>
              <a:t>2. QA/Test </a:t>
            </a:r>
            <a:r>
              <a:rPr lang="en-US" dirty="0" err="1"/>
              <a:t>enviroment</a:t>
            </a:r>
            <a:r>
              <a:rPr lang="en-US" dirty="0"/>
              <a:t>- this is where </a:t>
            </a:r>
            <a:r>
              <a:rPr lang="en-US" dirty="0" err="1"/>
              <a:t>i</a:t>
            </a:r>
            <a:r>
              <a:rPr lang="en-US" dirty="0"/>
              <a:t> test</a:t>
            </a:r>
          </a:p>
          <a:p>
            <a:r>
              <a:rPr lang="en-US" dirty="0"/>
              <a:t>3. Staging </a:t>
            </a:r>
            <a:r>
              <a:rPr lang="en-US" dirty="0" err="1"/>
              <a:t>enviroment</a:t>
            </a:r>
            <a:endParaRPr lang="en-US" dirty="0"/>
          </a:p>
          <a:p>
            <a:r>
              <a:rPr lang="en-US" dirty="0"/>
              <a:t>4. Production</a:t>
            </a:r>
          </a:p>
          <a:p>
            <a:endParaRPr lang="en-US" dirty="0"/>
          </a:p>
          <a:p>
            <a:endParaRPr lang="en-US" dirty="0"/>
          </a:p>
        </p:txBody>
      </p:sp>
      <p:graphicFrame>
        <p:nvGraphicFramePr>
          <p:cNvPr id="5" name="Content Placeholder 2">
            <a:extLst>
              <a:ext uri="{FF2B5EF4-FFF2-40B4-BE49-F238E27FC236}">
                <a16:creationId xmlns:a16="http://schemas.microsoft.com/office/drawing/2014/main" id="{618BC80D-5446-E84F-8B20-9CDBCB5406AB}"/>
              </a:ext>
            </a:extLst>
          </p:cNvPr>
          <p:cNvGraphicFramePr>
            <a:graphicFrameLocks/>
          </p:cNvGraphicFramePr>
          <p:nvPr>
            <p:extLst>
              <p:ext uri="{D42A27DB-BD31-4B8C-83A1-F6EECF244321}">
                <p14:modId xmlns:p14="http://schemas.microsoft.com/office/powerpoint/2010/main" val="2315545709"/>
              </p:ext>
            </p:extLst>
          </p:nvPr>
        </p:nvGraphicFramePr>
        <p:xfrm>
          <a:off x="1967345" y="4001294"/>
          <a:ext cx="8465060" cy="2014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831681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615D-4155-BF4D-9D2B-E98D2F5A810E}"/>
              </a:ext>
            </a:extLst>
          </p:cNvPr>
          <p:cNvSpPr>
            <a:spLocks noGrp="1"/>
          </p:cNvSpPr>
          <p:nvPr>
            <p:ph type="title"/>
          </p:nvPr>
        </p:nvSpPr>
        <p:spPr/>
        <p:txBody>
          <a:bodyPr/>
          <a:lstStyle/>
          <a:p>
            <a:r>
              <a:rPr lang="en-US" dirty="0">
                <a:hlinkClick r:id="rId2" action="ppaction://hlinksldjump"/>
              </a:rPr>
              <a:t>How do you use Git?</a:t>
            </a:r>
            <a:endParaRPr lang="en-US" dirty="0"/>
          </a:p>
        </p:txBody>
      </p:sp>
      <p:sp>
        <p:nvSpPr>
          <p:cNvPr id="3" name="Content Placeholder 2">
            <a:extLst>
              <a:ext uri="{FF2B5EF4-FFF2-40B4-BE49-F238E27FC236}">
                <a16:creationId xmlns:a16="http://schemas.microsoft.com/office/drawing/2014/main" id="{18AFACB3-94D4-D34C-90ED-28E0732790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904089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E0F8-84B1-B54F-AD8E-23421018676B}"/>
              </a:ext>
            </a:extLst>
          </p:cNvPr>
          <p:cNvSpPr>
            <a:spLocks noGrp="1"/>
          </p:cNvSpPr>
          <p:nvPr>
            <p:ph type="title"/>
          </p:nvPr>
        </p:nvSpPr>
        <p:spPr/>
        <p:txBody>
          <a:bodyPr/>
          <a:lstStyle/>
          <a:p>
            <a:r>
              <a:rPr lang="en-US" dirty="0">
                <a:hlinkClick r:id="rId2" action="ppaction://hlinksldjump"/>
              </a:rPr>
              <a:t>Git Commends</a:t>
            </a:r>
            <a:endParaRPr lang="en-US" dirty="0"/>
          </a:p>
        </p:txBody>
      </p:sp>
      <p:sp>
        <p:nvSpPr>
          <p:cNvPr id="3" name="Content Placeholder 2">
            <a:extLst>
              <a:ext uri="{FF2B5EF4-FFF2-40B4-BE49-F238E27FC236}">
                <a16:creationId xmlns:a16="http://schemas.microsoft.com/office/drawing/2014/main" id="{E4052F20-630F-594F-B5EE-6C1AD6D36461}"/>
              </a:ext>
            </a:extLst>
          </p:cNvPr>
          <p:cNvSpPr>
            <a:spLocks noGrp="1"/>
          </p:cNvSpPr>
          <p:nvPr>
            <p:ph idx="1"/>
          </p:nvPr>
        </p:nvSpPr>
        <p:spPr/>
        <p:txBody>
          <a:bodyPr/>
          <a:lstStyle/>
          <a:p>
            <a:r>
              <a:rPr lang="en-US" dirty="0"/>
              <a:t> </a:t>
            </a:r>
            <a:r>
              <a:rPr lang="en-US" b="1" dirty="0"/>
              <a:t>Add</a:t>
            </a:r>
            <a:r>
              <a:rPr lang="en-US" dirty="0"/>
              <a:t>: add to staging area </a:t>
            </a:r>
          </a:p>
          <a:p>
            <a:r>
              <a:rPr lang="en-US" dirty="0"/>
              <a:t> </a:t>
            </a:r>
            <a:r>
              <a:rPr lang="en-US" b="1" dirty="0"/>
              <a:t>Commit</a:t>
            </a:r>
            <a:r>
              <a:rPr lang="en-US" dirty="0"/>
              <a:t>: add from working directory and local repo </a:t>
            </a:r>
          </a:p>
          <a:p>
            <a:r>
              <a:rPr lang="en-US" b="1" dirty="0"/>
              <a:t> Push</a:t>
            </a:r>
            <a:r>
              <a:rPr lang="en-US" dirty="0"/>
              <a:t>: add to remote repo </a:t>
            </a:r>
          </a:p>
          <a:p>
            <a:r>
              <a:rPr lang="en-US" dirty="0"/>
              <a:t> </a:t>
            </a:r>
            <a:r>
              <a:rPr lang="en-US" b="1" dirty="0"/>
              <a:t>Pull</a:t>
            </a:r>
            <a:r>
              <a:rPr lang="en-US" dirty="0"/>
              <a:t>: take changes from remote to working directory </a:t>
            </a:r>
          </a:p>
          <a:p>
            <a:endParaRPr lang="en-US" dirty="0"/>
          </a:p>
        </p:txBody>
      </p:sp>
    </p:spTree>
    <p:extLst>
      <p:ext uri="{BB962C8B-B14F-4D97-AF65-F5344CB8AC3E}">
        <p14:creationId xmlns:p14="http://schemas.microsoft.com/office/powerpoint/2010/main" val="251204840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A7F5-FD4E-E748-B280-C7E3727C93D8}"/>
              </a:ext>
            </a:extLst>
          </p:cNvPr>
          <p:cNvSpPr>
            <a:spLocks noGrp="1"/>
          </p:cNvSpPr>
          <p:nvPr>
            <p:ph type="title"/>
          </p:nvPr>
        </p:nvSpPr>
        <p:spPr/>
        <p:txBody>
          <a:bodyPr/>
          <a:lstStyle/>
          <a:p>
            <a:r>
              <a:rPr lang="en-US" dirty="0">
                <a:hlinkClick r:id="rId2" action="ppaction://hlinksldjump"/>
              </a:rPr>
              <a:t>Branching Strategy</a:t>
            </a:r>
            <a:endParaRPr lang="en-US" dirty="0"/>
          </a:p>
        </p:txBody>
      </p:sp>
      <p:sp>
        <p:nvSpPr>
          <p:cNvPr id="3" name="Content Placeholder 2">
            <a:extLst>
              <a:ext uri="{FF2B5EF4-FFF2-40B4-BE49-F238E27FC236}">
                <a16:creationId xmlns:a16="http://schemas.microsoft.com/office/drawing/2014/main" id="{294654E8-1E5A-F349-9E04-A43EDE5A4060}"/>
              </a:ext>
            </a:extLst>
          </p:cNvPr>
          <p:cNvSpPr>
            <a:spLocks noGrp="1"/>
          </p:cNvSpPr>
          <p:nvPr>
            <p:ph idx="1"/>
          </p:nvPr>
        </p:nvSpPr>
        <p:spPr/>
        <p:txBody>
          <a:bodyPr>
            <a:normAutofit fontScale="77500" lnSpcReduction="20000"/>
          </a:bodyPr>
          <a:lstStyle/>
          <a:p>
            <a:r>
              <a:rPr lang="en-US" b="1" dirty="0"/>
              <a:t>how do you do git branching now? </a:t>
            </a:r>
            <a:endParaRPr lang="en-US" dirty="0"/>
          </a:p>
          <a:p>
            <a:r>
              <a:rPr lang="en-US" dirty="0"/>
              <a:t>Currently HOW IT IS DONE IN GROUP PROJECTS: </a:t>
            </a:r>
          </a:p>
          <a:p>
            <a:r>
              <a:rPr lang="en-US" dirty="0"/>
              <a:t>There is master branch and separate branches for each team member. when someone finishes work, they push to their own branch, then after reviewing it is merged to master. </a:t>
            </a:r>
          </a:p>
          <a:p>
            <a:r>
              <a:rPr lang="en-US" b="1" dirty="0"/>
              <a:t>HOW WE DID IT? </a:t>
            </a:r>
            <a:endParaRPr lang="en-US" dirty="0"/>
          </a:p>
          <a:p>
            <a:r>
              <a:rPr lang="en-US" dirty="0"/>
              <a:t>in my project we had master, develop and branch for person. so, if we have 2 automation testers, we will have master - develop - tester1 - tester2 </a:t>
            </a:r>
          </a:p>
          <a:p>
            <a:r>
              <a:rPr lang="en-US" dirty="0"/>
              <a:t>each tester check in to their own branches. then after reviewing it is merged to develop branch. we merge master and develop only once a sprint. </a:t>
            </a:r>
          </a:p>
          <a:p>
            <a:pPr marL="0" indent="0">
              <a:buNone/>
            </a:pPr>
            <a:r>
              <a:rPr lang="en-US" dirty="0"/>
              <a:t>the interview when they ask about branching, talk about your automation project branching strategy. in you project, your code is separate repo from the application code repo. Automation framework have a smaller code base and fewer people involved. So, we can have less complicated branching policy. </a:t>
            </a:r>
          </a:p>
          <a:p>
            <a:endParaRPr lang="en-US" dirty="0"/>
          </a:p>
        </p:txBody>
      </p:sp>
    </p:spTree>
    <p:extLst>
      <p:ext uri="{BB962C8B-B14F-4D97-AF65-F5344CB8AC3E}">
        <p14:creationId xmlns:p14="http://schemas.microsoft.com/office/powerpoint/2010/main" val="306139374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A085-49AA-9046-861B-E44480AC8CE1}"/>
              </a:ext>
            </a:extLst>
          </p:cNvPr>
          <p:cNvSpPr>
            <a:spLocks noGrp="1"/>
          </p:cNvSpPr>
          <p:nvPr>
            <p:ph type="title"/>
          </p:nvPr>
        </p:nvSpPr>
        <p:spPr/>
        <p:txBody>
          <a:bodyPr/>
          <a:lstStyle/>
          <a:p>
            <a:r>
              <a:rPr lang="en-US" dirty="0">
                <a:hlinkClick r:id="rId2" action="ppaction://hlinksldjump"/>
              </a:rPr>
              <a:t>AWS</a:t>
            </a:r>
            <a:endParaRPr lang="en-US" dirty="0"/>
          </a:p>
        </p:txBody>
      </p:sp>
      <p:sp>
        <p:nvSpPr>
          <p:cNvPr id="3" name="Content Placeholder 2">
            <a:extLst>
              <a:ext uri="{FF2B5EF4-FFF2-40B4-BE49-F238E27FC236}">
                <a16:creationId xmlns:a16="http://schemas.microsoft.com/office/drawing/2014/main" id="{97E10117-C788-C24F-91DE-20C39220669F}"/>
              </a:ext>
            </a:extLst>
          </p:cNvPr>
          <p:cNvSpPr>
            <a:spLocks noGrp="1"/>
          </p:cNvSpPr>
          <p:nvPr>
            <p:ph idx="1"/>
          </p:nvPr>
        </p:nvSpPr>
        <p:spPr/>
        <p:txBody>
          <a:bodyPr/>
          <a:lstStyle/>
          <a:p>
            <a:r>
              <a:rPr lang="en-US" dirty="0"/>
              <a:t>AWS is providing cloud VM. Create an EC2 instance.</a:t>
            </a:r>
          </a:p>
          <a:p>
            <a:r>
              <a:rPr lang="en-US" dirty="0"/>
              <a:t>I can use this instance with remote desktop.</a:t>
            </a:r>
          </a:p>
          <a:p>
            <a:r>
              <a:rPr lang="en-US" dirty="0"/>
              <a:t>Actually after lunch my instance I just use a regular computer.</a:t>
            </a:r>
          </a:p>
        </p:txBody>
      </p:sp>
    </p:spTree>
    <p:extLst>
      <p:ext uri="{BB962C8B-B14F-4D97-AF65-F5344CB8AC3E}">
        <p14:creationId xmlns:p14="http://schemas.microsoft.com/office/powerpoint/2010/main" val="280024457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8DCF-D49C-6E4D-866B-0B3331E3A5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687CCF-8942-2443-B25D-F49B8DC99E4A}"/>
              </a:ext>
            </a:extLst>
          </p:cNvPr>
          <p:cNvSpPr>
            <a:spLocks noGrp="1"/>
          </p:cNvSpPr>
          <p:nvPr>
            <p:ph idx="1"/>
          </p:nvPr>
        </p:nvSpPr>
        <p:spPr/>
        <p:txBody>
          <a:bodyPr/>
          <a:lstStyle/>
          <a:p>
            <a:r>
              <a:rPr lang="en-US" dirty="0"/>
              <a:t>Will be added</a:t>
            </a:r>
          </a:p>
        </p:txBody>
      </p:sp>
    </p:spTree>
    <p:extLst>
      <p:ext uri="{BB962C8B-B14F-4D97-AF65-F5344CB8AC3E}">
        <p14:creationId xmlns:p14="http://schemas.microsoft.com/office/powerpoint/2010/main" val="374484084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9DDD-CE3C-6344-981D-11820A71074A}"/>
              </a:ext>
            </a:extLst>
          </p:cNvPr>
          <p:cNvSpPr>
            <a:spLocks noGrp="1"/>
          </p:cNvSpPr>
          <p:nvPr>
            <p:ph type="title"/>
          </p:nvPr>
        </p:nvSpPr>
        <p:spPr/>
        <p:txBody>
          <a:bodyPr>
            <a:normAutofit/>
          </a:bodyPr>
          <a:lstStyle/>
          <a:p>
            <a:r>
              <a:rPr lang="en-US" dirty="0"/>
              <a:t>How many test cases automated per day?</a:t>
            </a:r>
          </a:p>
        </p:txBody>
      </p:sp>
      <p:sp>
        <p:nvSpPr>
          <p:cNvPr id="3" name="Content Placeholder 2">
            <a:extLst>
              <a:ext uri="{FF2B5EF4-FFF2-40B4-BE49-F238E27FC236}">
                <a16:creationId xmlns:a16="http://schemas.microsoft.com/office/drawing/2014/main" id="{CC725D21-A092-2743-B17C-7AB4D08981F7}"/>
              </a:ext>
            </a:extLst>
          </p:cNvPr>
          <p:cNvSpPr>
            <a:spLocks noGrp="1"/>
          </p:cNvSpPr>
          <p:nvPr>
            <p:ph idx="1"/>
          </p:nvPr>
        </p:nvSpPr>
        <p:spPr/>
        <p:txBody>
          <a:bodyPr/>
          <a:lstStyle/>
          <a:p>
            <a:r>
              <a:rPr lang="en-US" dirty="0"/>
              <a:t>It depends on test case scenario complicity, I did automate 2-5 test scenarios per day when the complexity is limited. Sometimes just 1 or fewer test scenarios in a day when the complexity is high. </a:t>
            </a:r>
          </a:p>
          <a:p>
            <a:endParaRPr lang="en-US" dirty="0"/>
          </a:p>
        </p:txBody>
      </p:sp>
    </p:spTree>
    <p:extLst>
      <p:ext uri="{BB962C8B-B14F-4D97-AF65-F5344CB8AC3E}">
        <p14:creationId xmlns:p14="http://schemas.microsoft.com/office/powerpoint/2010/main" val="10035384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6F47-FDC9-9346-AFB1-AF2175AB4B1A}"/>
              </a:ext>
            </a:extLst>
          </p:cNvPr>
          <p:cNvSpPr>
            <a:spLocks noGrp="1"/>
          </p:cNvSpPr>
          <p:nvPr>
            <p:ph type="title"/>
          </p:nvPr>
        </p:nvSpPr>
        <p:spPr/>
        <p:txBody>
          <a:bodyPr/>
          <a:lstStyle/>
          <a:p>
            <a:r>
              <a:rPr lang="en-US" dirty="0"/>
              <a:t>Reverse String in Java</a:t>
            </a:r>
          </a:p>
        </p:txBody>
      </p:sp>
      <p:sp>
        <p:nvSpPr>
          <p:cNvPr id="3" name="Content Placeholder 2">
            <a:extLst>
              <a:ext uri="{FF2B5EF4-FFF2-40B4-BE49-F238E27FC236}">
                <a16:creationId xmlns:a16="http://schemas.microsoft.com/office/drawing/2014/main" id="{381E8FFD-375D-A949-AB0B-7619B04868CE}"/>
              </a:ext>
            </a:extLst>
          </p:cNvPr>
          <p:cNvSpPr>
            <a:spLocks noGrp="1"/>
          </p:cNvSpPr>
          <p:nvPr>
            <p:ph idx="1"/>
          </p:nvPr>
        </p:nvSpPr>
        <p:spPr/>
        <p:txBody>
          <a:bodyPr>
            <a:normAutofit fontScale="92500" lnSpcReduction="20000"/>
          </a:bodyPr>
          <a:lstStyle/>
          <a:p>
            <a:pPr marL="0" indent="0">
              <a:buNone/>
            </a:pPr>
            <a:r>
              <a:rPr lang="en-US" dirty="0"/>
              <a:t>1: </a:t>
            </a:r>
          </a:p>
          <a:p>
            <a:pPr marL="0" indent="0">
              <a:buNone/>
            </a:pPr>
            <a:r>
              <a:rPr lang="en-US" dirty="0"/>
              <a:t>        String string="whatever";</a:t>
            </a:r>
          </a:p>
          <a:p>
            <a:pPr marL="0" indent="0">
              <a:buNone/>
            </a:pPr>
            <a:r>
              <a:rPr lang="en-US" dirty="0"/>
              <a:t>        String reverse = </a:t>
            </a:r>
            <a:r>
              <a:rPr lang="en-US" dirty="0" err="1"/>
              <a:t>newStringBuilder</a:t>
            </a:r>
            <a:r>
              <a:rPr lang="en-US" dirty="0"/>
              <a:t>(string).reverse().</a:t>
            </a:r>
            <a:r>
              <a:rPr lang="en-US" dirty="0" err="1"/>
              <a:t>toString</a:t>
            </a:r>
            <a:r>
              <a:rPr lang="en-US" dirty="0"/>
              <a:t>();</a:t>
            </a:r>
          </a:p>
          <a:p>
            <a:pPr marL="0" indent="0">
              <a:buNone/>
            </a:pPr>
            <a:r>
              <a:rPr lang="en-US" dirty="0"/>
              <a:t>        </a:t>
            </a:r>
            <a:r>
              <a:rPr lang="en-US" dirty="0" err="1"/>
              <a:t>System.out.println</a:t>
            </a:r>
            <a:r>
              <a:rPr lang="en-US" dirty="0"/>
              <a:t>(reverse);</a:t>
            </a:r>
          </a:p>
          <a:p>
            <a:pPr marL="0" indent="0">
              <a:buNone/>
            </a:pPr>
            <a:r>
              <a:rPr lang="en-US" dirty="0"/>
              <a:t> 2:</a:t>
            </a:r>
          </a:p>
          <a:p>
            <a:pPr marL="0" indent="0">
              <a:buNone/>
            </a:pPr>
            <a:r>
              <a:rPr lang="en-US" dirty="0"/>
              <a:t>        String result="";</a:t>
            </a:r>
          </a:p>
          <a:p>
            <a:pPr marL="0" indent="0">
              <a:buNone/>
            </a:pPr>
            <a:r>
              <a:rPr lang="en-US" dirty="0"/>
              <a:t>        for(int </a:t>
            </a:r>
            <a:r>
              <a:rPr lang="en-US" dirty="0" err="1"/>
              <a:t>i</a:t>
            </a:r>
            <a:r>
              <a:rPr lang="en-US" dirty="0"/>
              <a:t> = </a:t>
            </a:r>
            <a:r>
              <a:rPr lang="en-US" dirty="0" err="1"/>
              <a:t>string.length</a:t>
            </a:r>
            <a:r>
              <a:rPr lang="en-US" dirty="0"/>
              <a:t>()-1; </a:t>
            </a:r>
            <a:r>
              <a:rPr lang="en-US" dirty="0" err="1"/>
              <a:t>i</a:t>
            </a:r>
            <a:r>
              <a:rPr lang="en-US" dirty="0"/>
              <a:t>&gt;=0; </a:t>
            </a:r>
            <a:r>
              <a:rPr lang="en-US" dirty="0" err="1"/>
              <a:t>i</a:t>
            </a:r>
            <a:r>
              <a:rPr lang="en-US" dirty="0"/>
              <a:t>--){</a:t>
            </a:r>
          </a:p>
          <a:p>
            <a:pPr marL="0" indent="0">
              <a:buNone/>
            </a:pPr>
            <a:r>
              <a:rPr lang="en-US" dirty="0"/>
              <a:t>            result = result+ </a:t>
            </a:r>
            <a:r>
              <a:rPr lang="en-US" dirty="0" err="1"/>
              <a:t>string.charAt</a:t>
            </a:r>
            <a:r>
              <a:rPr lang="en-US" dirty="0"/>
              <a:t>(</a:t>
            </a:r>
            <a:r>
              <a:rPr lang="en-US" dirty="0" err="1"/>
              <a:t>i</a:t>
            </a:r>
            <a:r>
              <a:rPr lang="en-US" dirty="0"/>
              <a:t>);</a:t>
            </a:r>
          </a:p>
          <a:p>
            <a:pPr marL="0" indent="0">
              <a:buNone/>
            </a:pPr>
            <a:r>
              <a:rPr lang="en-US" dirty="0"/>
              <a:t>        }</a:t>
            </a:r>
          </a:p>
          <a:p>
            <a:pPr marL="0" indent="0">
              <a:buNone/>
            </a:pPr>
            <a:r>
              <a:rPr lang="en-US" dirty="0"/>
              <a:t>        </a:t>
            </a:r>
            <a:r>
              <a:rPr lang="en-US" dirty="0" err="1"/>
              <a:t>System.out.println</a:t>
            </a:r>
            <a:r>
              <a:rPr lang="en-US" dirty="0"/>
              <a:t>(result);</a:t>
            </a:r>
          </a:p>
        </p:txBody>
      </p:sp>
    </p:spTree>
    <p:extLst>
      <p:ext uri="{BB962C8B-B14F-4D97-AF65-F5344CB8AC3E}">
        <p14:creationId xmlns:p14="http://schemas.microsoft.com/office/powerpoint/2010/main" val="240833095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C9EB-2A8B-DF44-9F26-49C237CDD59E}"/>
              </a:ext>
            </a:extLst>
          </p:cNvPr>
          <p:cNvSpPr>
            <a:spLocks noGrp="1"/>
          </p:cNvSpPr>
          <p:nvPr>
            <p:ph type="title"/>
          </p:nvPr>
        </p:nvSpPr>
        <p:spPr/>
        <p:txBody>
          <a:bodyPr/>
          <a:lstStyle/>
          <a:p>
            <a:r>
              <a:rPr lang="en-US" dirty="0"/>
              <a:t>Overloading vs Overriding</a:t>
            </a:r>
          </a:p>
        </p:txBody>
      </p:sp>
      <p:sp>
        <p:nvSpPr>
          <p:cNvPr id="3" name="Content Placeholder 2">
            <a:extLst>
              <a:ext uri="{FF2B5EF4-FFF2-40B4-BE49-F238E27FC236}">
                <a16:creationId xmlns:a16="http://schemas.microsoft.com/office/drawing/2014/main" id="{F4C78722-05CA-1149-AB2B-F3D605BE1EB2}"/>
              </a:ext>
            </a:extLst>
          </p:cNvPr>
          <p:cNvSpPr>
            <a:spLocks noGrp="1"/>
          </p:cNvSpPr>
          <p:nvPr>
            <p:ph sz="half" idx="1"/>
          </p:nvPr>
        </p:nvSpPr>
        <p:spPr/>
        <p:txBody>
          <a:bodyPr/>
          <a:lstStyle/>
          <a:p>
            <a:r>
              <a:rPr lang="en-US" dirty="0" err="1"/>
              <a:t>overlaoding</a:t>
            </a:r>
            <a:endParaRPr lang="en-US" dirty="0"/>
          </a:p>
          <a:p>
            <a:r>
              <a:rPr lang="en-US" dirty="0"/>
              <a:t>same method name but different parameters</a:t>
            </a:r>
          </a:p>
          <a:p>
            <a:r>
              <a:rPr lang="en-US" dirty="0"/>
              <a:t>return type can be different</a:t>
            </a:r>
          </a:p>
          <a:p>
            <a:endParaRPr lang="en-US" dirty="0"/>
          </a:p>
        </p:txBody>
      </p:sp>
      <p:sp>
        <p:nvSpPr>
          <p:cNvPr id="4" name="Content Placeholder 3">
            <a:extLst>
              <a:ext uri="{FF2B5EF4-FFF2-40B4-BE49-F238E27FC236}">
                <a16:creationId xmlns:a16="http://schemas.microsoft.com/office/drawing/2014/main" id="{CF0B3A5B-175D-6B49-ADA9-3F29CE218991}"/>
              </a:ext>
            </a:extLst>
          </p:cNvPr>
          <p:cNvSpPr>
            <a:spLocks noGrp="1"/>
          </p:cNvSpPr>
          <p:nvPr>
            <p:ph sz="half" idx="2"/>
          </p:nvPr>
        </p:nvSpPr>
        <p:spPr/>
        <p:txBody>
          <a:bodyPr/>
          <a:lstStyle/>
          <a:p>
            <a:r>
              <a:rPr lang="en-US" dirty="0"/>
              <a:t>overriding </a:t>
            </a:r>
          </a:p>
          <a:p>
            <a:r>
              <a:rPr lang="en-US" dirty="0"/>
              <a:t>same type or sub type</a:t>
            </a:r>
          </a:p>
          <a:p>
            <a:r>
              <a:rPr lang="en-US" dirty="0"/>
              <a:t>same method name and same </a:t>
            </a:r>
            <a:r>
              <a:rPr lang="en-US" dirty="0" err="1"/>
              <a:t>paramethers</a:t>
            </a:r>
            <a:endParaRPr lang="en-US" dirty="0"/>
          </a:p>
          <a:p>
            <a:endParaRPr lang="en-US" dirty="0"/>
          </a:p>
        </p:txBody>
      </p:sp>
    </p:spTree>
    <p:extLst>
      <p:ext uri="{BB962C8B-B14F-4D97-AF65-F5344CB8AC3E}">
        <p14:creationId xmlns:p14="http://schemas.microsoft.com/office/powerpoint/2010/main" val="292081502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AF42-D51B-7642-8E59-B8CDD4384D67}"/>
              </a:ext>
            </a:extLst>
          </p:cNvPr>
          <p:cNvSpPr>
            <a:spLocks noGrp="1"/>
          </p:cNvSpPr>
          <p:nvPr>
            <p:ph type="title"/>
          </p:nvPr>
        </p:nvSpPr>
        <p:spPr/>
        <p:txBody>
          <a:bodyPr/>
          <a:lstStyle/>
          <a:p>
            <a:r>
              <a:rPr lang="en-US" dirty="0"/>
              <a:t>How Selenium Grid works?</a:t>
            </a:r>
          </a:p>
        </p:txBody>
      </p:sp>
      <p:sp>
        <p:nvSpPr>
          <p:cNvPr id="5" name="Content Placeholder 4">
            <a:extLst>
              <a:ext uri="{FF2B5EF4-FFF2-40B4-BE49-F238E27FC236}">
                <a16:creationId xmlns:a16="http://schemas.microsoft.com/office/drawing/2014/main" id="{30F86574-7D5B-244F-B87E-F15FF2AB61D0}"/>
              </a:ext>
            </a:extLst>
          </p:cNvPr>
          <p:cNvSpPr>
            <a:spLocks noGrp="1"/>
          </p:cNvSpPr>
          <p:nvPr>
            <p:ph idx="1"/>
          </p:nvPr>
        </p:nvSpPr>
        <p:spPr/>
        <p:txBody>
          <a:bodyPr/>
          <a:lstStyle/>
          <a:p>
            <a:r>
              <a:rPr lang="en-US" dirty="0">
                <a:hlinkClick r:id="rId2"/>
              </a:rPr>
              <a:t>Selenium Grid</a:t>
            </a:r>
            <a:r>
              <a:rPr lang="en-US" dirty="0"/>
              <a:t> sent the tests to the hub. These tests are redirected to Selenium </a:t>
            </a:r>
            <a:r>
              <a:rPr lang="en-US" dirty="0" err="1"/>
              <a:t>Webdriver</a:t>
            </a:r>
            <a:r>
              <a:rPr lang="en-US" dirty="0"/>
              <a:t>, which launch the browser and run the test.  With entire test suite, it allows for running tests in parallel.</a:t>
            </a:r>
          </a:p>
          <a:p>
            <a:endParaRPr lang="en-US" dirty="0"/>
          </a:p>
        </p:txBody>
      </p:sp>
    </p:spTree>
    <p:extLst>
      <p:ext uri="{BB962C8B-B14F-4D97-AF65-F5344CB8AC3E}">
        <p14:creationId xmlns:p14="http://schemas.microsoft.com/office/powerpoint/2010/main" val="265116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D6E5-D276-1244-844E-87E5C91F6F22}"/>
              </a:ext>
            </a:extLst>
          </p:cNvPr>
          <p:cNvSpPr>
            <a:spLocks noGrp="1"/>
          </p:cNvSpPr>
          <p:nvPr>
            <p:ph type="title"/>
          </p:nvPr>
        </p:nvSpPr>
        <p:spPr>
          <a:xfrm>
            <a:off x="838200" y="365125"/>
            <a:ext cx="10515600" cy="665653"/>
          </a:xfrm>
        </p:spPr>
        <p:txBody>
          <a:bodyPr>
            <a:normAutofit fontScale="90000"/>
          </a:bodyPr>
          <a:lstStyle/>
          <a:p>
            <a:r>
              <a:rPr lang="en-US" dirty="0">
                <a:highlight>
                  <a:srgbClr val="FFFF00"/>
                </a:highlight>
                <a:hlinkClick r:id="" action="ppaction://hlinkshowjump?jump=firstslide"/>
              </a:rPr>
              <a:t>Java Questions</a:t>
            </a:r>
            <a:endParaRPr lang="en-US" dirty="0"/>
          </a:p>
        </p:txBody>
      </p:sp>
      <p:sp>
        <p:nvSpPr>
          <p:cNvPr id="3" name="Content Placeholder 2">
            <a:extLst>
              <a:ext uri="{FF2B5EF4-FFF2-40B4-BE49-F238E27FC236}">
                <a16:creationId xmlns:a16="http://schemas.microsoft.com/office/drawing/2014/main" id="{32F00A62-5163-C94B-941F-6179684EC2BE}"/>
              </a:ext>
            </a:extLst>
          </p:cNvPr>
          <p:cNvSpPr>
            <a:spLocks noGrp="1"/>
          </p:cNvSpPr>
          <p:nvPr>
            <p:ph idx="1"/>
          </p:nvPr>
        </p:nvSpPr>
        <p:spPr>
          <a:xfrm>
            <a:off x="482138" y="1147156"/>
            <a:ext cx="11405062" cy="5345719"/>
          </a:xfrm>
        </p:spPr>
        <p:txBody>
          <a:bodyPr numCol="2">
            <a:normAutofit fontScale="85000" lnSpcReduction="20000"/>
          </a:bodyPr>
          <a:lstStyle/>
          <a:p>
            <a:r>
              <a:rPr lang="en-US" sz="2400" dirty="0">
                <a:hlinkClick r:id="rId3" action="ppaction://hlinksldjump"/>
              </a:rPr>
              <a:t>22. JDK, JRE and JVM?</a:t>
            </a:r>
            <a:endParaRPr lang="en-US" sz="2400" dirty="0"/>
          </a:p>
          <a:p>
            <a:r>
              <a:rPr lang="en-US" sz="2400" dirty="0">
                <a:hlinkClick r:id="rId4" action="ppaction://hlinksldjump"/>
              </a:rPr>
              <a:t>23. public static void main (String args[] )</a:t>
            </a:r>
            <a:endParaRPr lang="en-US" sz="2400" dirty="0"/>
          </a:p>
          <a:p>
            <a:r>
              <a:rPr lang="en-US" sz="2400" dirty="0">
                <a:hlinkClick r:id="rId5" action="ppaction://hlinksldjump"/>
              </a:rPr>
              <a:t>24. Access Modifiers in Java?</a:t>
            </a:r>
            <a:endParaRPr lang="en-US" sz="2400" dirty="0"/>
          </a:p>
          <a:p>
            <a:r>
              <a:rPr lang="en-US" sz="2400" dirty="0">
                <a:hlinkClick r:id="rId6" action="ppaction://hlinksldjump"/>
              </a:rPr>
              <a:t>47. Abstract Class vs Interface</a:t>
            </a:r>
            <a:endParaRPr lang="en-US" sz="2400" dirty="0">
              <a:hlinkClick r:id="rId7" action="ppaction://hlinksldjump"/>
            </a:endParaRPr>
          </a:p>
          <a:p>
            <a:r>
              <a:rPr lang="en-US" sz="2400" dirty="0">
                <a:hlinkClick r:id="rId7" action="ppaction://hlinksldjump"/>
              </a:rPr>
              <a:t>25. Constructor vs Method?</a:t>
            </a:r>
            <a:endParaRPr lang="en-US" sz="2400" dirty="0"/>
          </a:p>
          <a:p>
            <a:r>
              <a:rPr lang="en-US" sz="2400" dirty="0">
                <a:hlinkClick r:id="rId8" action="ppaction://hlinksldjump"/>
              </a:rPr>
              <a:t>177. Object vs Class?</a:t>
            </a:r>
            <a:endParaRPr lang="en-US" sz="2400" dirty="0"/>
          </a:p>
          <a:p>
            <a:r>
              <a:rPr lang="en-US" sz="2400" dirty="0">
                <a:hlinkClick r:id="rId9" action="ppaction://hlinksldjump"/>
              </a:rPr>
              <a:t>42. Static keyword?</a:t>
            </a:r>
            <a:endParaRPr lang="en-US" sz="2400" dirty="0"/>
          </a:p>
          <a:p>
            <a:r>
              <a:rPr lang="en-US" sz="2400" dirty="0">
                <a:hlinkClick r:id="rId10" action="ppaction://hlinksldjump"/>
              </a:rPr>
              <a:t>26. Local variable vs instance variable?</a:t>
            </a:r>
            <a:endParaRPr lang="en-US" sz="2400" dirty="0"/>
          </a:p>
          <a:p>
            <a:r>
              <a:rPr lang="en-US" sz="2400" dirty="0">
                <a:hlinkClick r:id="rId11" action="ppaction://hlinksldjump"/>
              </a:rPr>
              <a:t>27. Set, List and Map in Java?</a:t>
            </a:r>
            <a:endParaRPr lang="en-US" sz="2400" dirty="0"/>
          </a:p>
          <a:p>
            <a:r>
              <a:rPr lang="en-US" sz="2400" dirty="0">
                <a:hlinkClick r:id="rId12" action="ppaction://hlinksldjump"/>
              </a:rPr>
              <a:t>28. Arrays vs ArrayList</a:t>
            </a:r>
            <a:endParaRPr lang="en-US" sz="2400" dirty="0"/>
          </a:p>
          <a:p>
            <a:r>
              <a:rPr lang="en-US" sz="2400" dirty="0">
                <a:hlinkClick r:id="rId13" action="ppaction://hlinksldjump"/>
              </a:rPr>
              <a:t>191. Overloading vs overriding</a:t>
            </a:r>
            <a:endParaRPr lang="en-US" sz="2400" dirty="0"/>
          </a:p>
          <a:p>
            <a:r>
              <a:rPr lang="en-US" sz="2400" dirty="0">
                <a:hlinkClick r:id="rId14" action="ppaction://hlinksldjump"/>
              </a:rPr>
              <a:t>29. HashTable vs HashMap</a:t>
            </a:r>
            <a:endParaRPr lang="en-US" sz="2400" dirty="0"/>
          </a:p>
          <a:p>
            <a:r>
              <a:rPr lang="en-US" sz="2400" dirty="0">
                <a:hlinkClick r:id="rId14" action="ppaction://hlinksldjump"/>
              </a:rPr>
              <a:t>30. HashMap vs HashSet</a:t>
            </a:r>
            <a:endParaRPr lang="en-US" sz="2400" dirty="0"/>
          </a:p>
          <a:p>
            <a:r>
              <a:rPr lang="en-US" sz="2400" dirty="0">
                <a:hlinkClick r:id="rId15" action="ppaction://hlinksldjump"/>
              </a:rPr>
              <a:t>31. Error vs Exception</a:t>
            </a:r>
            <a:endParaRPr lang="en-US" sz="2400" dirty="0"/>
          </a:p>
          <a:p>
            <a:r>
              <a:rPr lang="en-US" sz="2400" dirty="0">
                <a:hlinkClick r:id="rId16" action="ppaction://hlinksldjump"/>
              </a:rPr>
              <a:t>32. RuntimeException and CheckedException</a:t>
            </a:r>
            <a:endParaRPr lang="en-US" sz="2400" dirty="0"/>
          </a:p>
          <a:p>
            <a:r>
              <a:rPr lang="en-US" sz="2400" dirty="0">
                <a:hlinkClick r:id="rId17" action="ppaction://hlinksldjump"/>
              </a:rPr>
              <a:t>33. Throw and Throws</a:t>
            </a:r>
            <a:endParaRPr lang="en-US" sz="2400" dirty="0"/>
          </a:p>
          <a:p>
            <a:r>
              <a:rPr lang="en-US" sz="2400" dirty="0">
                <a:hlinkClick r:id="rId18" action="ppaction://hlinksldjump"/>
              </a:rPr>
              <a:t>34. How would you handle Exception?</a:t>
            </a:r>
            <a:endParaRPr lang="en-US" sz="2400" dirty="0"/>
          </a:p>
          <a:p>
            <a:r>
              <a:rPr lang="en-US" sz="2400" dirty="0">
                <a:hlinkClick r:id="rId19" action="ppaction://hlinksldjump"/>
              </a:rPr>
              <a:t>35. Final vs Finalize vs Finally?</a:t>
            </a:r>
            <a:endParaRPr lang="en-US" sz="2400" dirty="0"/>
          </a:p>
          <a:p>
            <a:r>
              <a:rPr lang="en-US" sz="2400" dirty="0">
                <a:hlinkClick r:id="rId20" action="ppaction://hlinksldjump"/>
              </a:rPr>
              <a:t>36. What is thread­safe or Synchronized?</a:t>
            </a:r>
            <a:endParaRPr lang="en-US" sz="2400" dirty="0"/>
          </a:p>
          <a:p>
            <a:r>
              <a:rPr lang="en-US" sz="2400" dirty="0">
                <a:hlinkClick r:id="rId21" action="ppaction://hlinksldjump"/>
              </a:rPr>
              <a:t>37. Treeset vs TreeMap</a:t>
            </a:r>
            <a:endParaRPr lang="en-US" sz="2400" dirty="0"/>
          </a:p>
          <a:p>
            <a:r>
              <a:rPr lang="en-US" sz="2400" dirty="0">
                <a:hlinkClick r:id="rId22" action="ppaction://hlinksldjump"/>
              </a:rPr>
              <a:t>38. equals() vs == in Java</a:t>
            </a:r>
            <a:endParaRPr lang="en-US" sz="2400" dirty="0"/>
          </a:p>
          <a:p>
            <a:r>
              <a:rPr lang="en-US" sz="2400" dirty="0">
                <a:hlinkClick r:id="rId23" action="ppaction://hlinksldjump"/>
              </a:rPr>
              <a:t>39. String, String Builder, and String Buffer</a:t>
            </a:r>
            <a:endParaRPr lang="en-US" sz="2400" dirty="0"/>
          </a:p>
          <a:p>
            <a:r>
              <a:rPr lang="en-US" sz="2400" dirty="0">
                <a:hlinkClick r:id="rId24" action="ppaction://hlinksldjump"/>
              </a:rPr>
              <a:t>40. Pass by value or pass by reference?</a:t>
            </a:r>
            <a:endParaRPr lang="en-US" sz="2400" dirty="0"/>
          </a:p>
          <a:p>
            <a:r>
              <a:rPr lang="en-US" sz="2400" dirty="0">
                <a:hlinkClick r:id="rId25" action="ppaction://hlinksldjump"/>
              </a:rPr>
              <a:t>41. Break vs Continue</a:t>
            </a:r>
            <a:endParaRPr lang="en-US" sz="2400" dirty="0"/>
          </a:p>
          <a:p>
            <a:r>
              <a:rPr lang="en-US" sz="2400" dirty="0">
                <a:hlinkClick r:id="rId26" action="ppaction://hlinksldjump"/>
              </a:rPr>
              <a:t>43. ‘this’ vs This()</a:t>
            </a:r>
            <a:endParaRPr lang="en-US" sz="2400" dirty="0"/>
          </a:p>
          <a:p>
            <a:r>
              <a:rPr lang="en-US" sz="2400" dirty="0">
                <a:hlinkClick r:id="rId27" action="ppaction://hlinksldjump"/>
              </a:rPr>
              <a:t>44. base class, subclass, and superclass?</a:t>
            </a:r>
            <a:endParaRPr lang="en-US" sz="2400" dirty="0"/>
          </a:p>
          <a:p>
            <a:r>
              <a:rPr lang="en-US" sz="2400" dirty="0">
                <a:hlinkClick r:id="rId28" action="ppaction://hlinksldjump"/>
              </a:rPr>
              <a:t>45. Array vs Vector</a:t>
            </a:r>
            <a:endParaRPr lang="en-US" sz="2400" dirty="0"/>
          </a:p>
          <a:p>
            <a:r>
              <a:rPr lang="en-US" sz="2400" dirty="0">
                <a:hlinkClick r:id="rId29" action="ppaction://hlinksldjump"/>
              </a:rPr>
              <a:t>46. Vector vs Arraylist</a:t>
            </a:r>
            <a:endParaRPr lang="en-US" sz="2400" dirty="0"/>
          </a:p>
          <a:p>
            <a:r>
              <a:rPr lang="en-US" sz="2400" dirty="0">
                <a:hlinkClick r:id="rId30" action="ppaction://hlinksldjump"/>
              </a:rPr>
              <a:t>48. ArrayList  vs LinkedList</a:t>
            </a:r>
            <a:endParaRPr lang="en-US" sz="2400" dirty="0"/>
          </a:p>
          <a:p>
            <a:r>
              <a:rPr lang="en-US" sz="2400" dirty="0">
                <a:hlinkClick r:id="rId31" action="ppaction://hlinksldjump"/>
              </a:rPr>
              <a:t>52. Java 7 vs Java 8</a:t>
            </a:r>
            <a:endParaRPr lang="en-US" sz="2400" dirty="0"/>
          </a:p>
        </p:txBody>
      </p:sp>
    </p:spTree>
    <p:extLst>
      <p:ext uri="{BB962C8B-B14F-4D97-AF65-F5344CB8AC3E}">
        <p14:creationId xmlns:p14="http://schemas.microsoft.com/office/powerpoint/2010/main" val="40870177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6C00-109E-D24F-B169-EECBC835B560}"/>
              </a:ext>
            </a:extLst>
          </p:cNvPr>
          <p:cNvSpPr>
            <a:spLocks noGrp="1"/>
          </p:cNvSpPr>
          <p:nvPr>
            <p:ph type="title"/>
          </p:nvPr>
        </p:nvSpPr>
        <p:spPr/>
        <p:txBody>
          <a:bodyPr/>
          <a:lstStyle/>
          <a:p>
            <a:r>
              <a:rPr lang="en-US" dirty="0">
                <a:hlinkClick r:id="rId2" action="ppaction://hlinksldjump"/>
              </a:rPr>
              <a:t>Constructor vs Method? </a:t>
            </a:r>
            <a:endParaRPr lang="en-US" dirty="0"/>
          </a:p>
        </p:txBody>
      </p:sp>
      <p:sp>
        <p:nvSpPr>
          <p:cNvPr id="3" name="Content Placeholder 2">
            <a:extLst>
              <a:ext uri="{FF2B5EF4-FFF2-40B4-BE49-F238E27FC236}">
                <a16:creationId xmlns:a16="http://schemas.microsoft.com/office/drawing/2014/main" id="{C5D99FF4-7CD8-ED47-88AA-D0530FB481F7}"/>
              </a:ext>
            </a:extLst>
          </p:cNvPr>
          <p:cNvSpPr>
            <a:spLocks noGrp="1"/>
          </p:cNvSpPr>
          <p:nvPr>
            <p:ph idx="1"/>
          </p:nvPr>
        </p:nvSpPr>
        <p:spPr/>
        <p:txBody>
          <a:bodyPr>
            <a:noAutofit/>
          </a:bodyPr>
          <a:lstStyle/>
          <a:p>
            <a:r>
              <a:rPr lang="es-ES_tradnl" sz="2000" b="1" dirty="0"/>
              <a:t>Constructor </a:t>
            </a:r>
            <a:r>
              <a:rPr lang="en-US" sz="2000" dirty="0"/>
              <a:t>is a special method in the class that is executed whenever object is created. Doesn’t have a return type and constructor’s name must be same as the class name.</a:t>
            </a:r>
          </a:p>
          <a:p>
            <a:r>
              <a:rPr lang="en-US" sz="2000" dirty="0"/>
              <a:t>Constructor is called automatically when a new object is created.</a:t>
            </a:r>
          </a:p>
          <a:p>
            <a:r>
              <a:rPr lang="en-US" sz="2000" dirty="0"/>
              <a:t>Constructor is invoked implicitly.</a:t>
            </a:r>
          </a:p>
          <a:p>
            <a:r>
              <a:rPr lang="en-US" sz="2000" dirty="0"/>
              <a:t>The Java compiler provides a default constructor if we don’t have any constructor.</a:t>
            </a:r>
          </a:p>
          <a:p>
            <a:r>
              <a:rPr lang="en-US" sz="2000" dirty="0"/>
              <a:t>Constructors are not inherited by child classes</a:t>
            </a:r>
          </a:p>
          <a:p>
            <a:r>
              <a:rPr lang="en-US" sz="2000" b="1" dirty="0"/>
              <a:t>Method</a:t>
            </a:r>
            <a:r>
              <a:rPr lang="en-US" sz="2000" dirty="0"/>
              <a:t>: Collection of statements that are grouped together to perform an operation.</a:t>
            </a:r>
          </a:p>
          <a:p>
            <a:r>
              <a:rPr lang="en-US" sz="2000" dirty="0"/>
              <a:t>Method have a return and the method’s name may or not be same as the class name. </a:t>
            </a:r>
          </a:p>
          <a:p>
            <a:r>
              <a:rPr lang="en-US" sz="2000" dirty="0"/>
              <a:t>Method is invoked explicitly. </a:t>
            </a:r>
          </a:p>
          <a:p>
            <a:r>
              <a:rPr lang="en-US" sz="2000" dirty="0"/>
              <a:t>Method is not provided by compiler in any case. Methods are inherited by child classes. </a:t>
            </a:r>
          </a:p>
          <a:p>
            <a:endParaRPr lang="en-US" sz="2000" dirty="0"/>
          </a:p>
        </p:txBody>
      </p:sp>
    </p:spTree>
    <p:extLst>
      <p:ext uri="{BB962C8B-B14F-4D97-AF65-F5344CB8AC3E}">
        <p14:creationId xmlns:p14="http://schemas.microsoft.com/office/powerpoint/2010/main" val="375416430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2843-7DCC-6F44-9839-B31E263D7698}"/>
              </a:ext>
            </a:extLst>
          </p:cNvPr>
          <p:cNvSpPr>
            <a:spLocks noGrp="1"/>
          </p:cNvSpPr>
          <p:nvPr>
            <p:ph type="title"/>
          </p:nvPr>
        </p:nvSpPr>
        <p:spPr/>
        <p:txBody>
          <a:bodyPr/>
          <a:lstStyle/>
          <a:p>
            <a:r>
              <a:rPr lang="en-US" dirty="0"/>
              <a:t>IntelliJ</a:t>
            </a:r>
          </a:p>
        </p:txBody>
      </p:sp>
      <p:sp>
        <p:nvSpPr>
          <p:cNvPr id="3" name="Content Placeholder 2">
            <a:extLst>
              <a:ext uri="{FF2B5EF4-FFF2-40B4-BE49-F238E27FC236}">
                <a16:creationId xmlns:a16="http://schemas.microsoft.com/office/drawing/2014/main" id="{B2287F39-7499-144B-84AF-1CA110CD7607}"/>
              </a:ext>
            </a:extLst>
          </p:cNvPr>
          <p:cNvSpPr>
            <a:spLocks noGrp="1"/>
          </p:cNvSpPr>
          <p:nvPr>
            <p:ph idx="1"/>
          </p:nvPr>
        </p:nvSpPr>
        <p:spPr/>
        <p:txBody>
          <a:bodyPr/>
          <a:lstStyle/>
          <a:p>
            <a:r>
              <a:rPr lang="en-US" dirty="0" err="1"/>
              <a:t>Intellij</a:t>
            </a:r>
            <a:r>
              <a:rPr lang="en-US" dirty="0"/>
              <a:t> is an IDE that helps you to write better and faster code for Selenium. </a:t>
            </a:r>
            <a:r>
              <a:rPr lang="en-US" dirty="0" err="1"/>
              <a:t>Intellij</a:t>
            </a:r>
            <a:r>
              <a:rPr lang="en-US" dirty="0"/>
              <a:t> can be used in the option to Java bean and Eclipse.</a:t>
            </a:r>
          </a:p>
          <a:p>
            <a:endParaRPr lang="en-US" dirty="0"/>
          </a:p>
        </p:txBody>
      </p:sp>
    </p:spTree>
    <p:extLst>
      <p:ext uri="{BB962C8B-B14F-4D97-AF65-F5344CB8AC3E}">
        <p14:creationId xmlns:p14="http://schemas.microsoft.com/office/powerpoint/2010/main" val="362825110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02EC-0153-6B45-AA42-9ABCAFA39243}"/>
              </a:ext>
            </a:extLst>
          </p:cNvPr>
          <p:cNvSpPr>
            <a:spLocks noGrp="1"/>
          </p:cNvSpPr>
          <p:nvPr>
            <p:ph type="title"/>
          </p:nvPr>
        </p:nvSpPr>
        <p:spPr/>
        <p:txBody>
          <a:bodyPr/>
          <a:lstStyle/>
          <a:p>
            <a:r>
              <a:rPr lang="en-US" dirty="0"/>
              <a:t>How to select value in a dropdown?</a:t>
            </a:r>
          </a:p>
        </p:txBody>
      </p:sp>
      <p:sp>
        <p:nvSpPr>
          <p:cNvPr id="3" name="Content Placeholder 2">
            <a:extLst>
              <a:ext uri="{FF2B5EF4-FFF2-40B4-BE49-F238E27FC236}">
                <a16:creationId xmlns:a16="http://schemas.microsoft.com/office/drawing/2014/main" id="{8672F82E-BE35-C543-970E-5F47B7274B04}"/>
              </a:ext>
            </a:extLst>
          </p:cNvPr>
          <p:cNvSpPr>
            <a:spLocks noGrp="1"/>
          </p:cNvSpPr>
          <p:nvPr>
            <p:ph idx="1"/>
          </p:nvPr>
        </p:nvSpPr>
        <p:spPr/>
        <p:txBody>
          <a:bodyPr>
            <a:normAutofit fontScale="85000" lnSpcReduction="10000"/>
          </a:bodyPr>
          <a:lstStyle/>
          <a:p>
            <a:r>
              <a:rPr lang="en-US" dirty="0"/>
              <a:t>Value in the drop down can be selected using WebDriver’s Select class.</a:t>
            </a:r>
          </a:p>
          <a:p>
            <a:r>
              <a:rPr lang="en-US" b="1" dirty="0"/>
              <a:t>Syntax:</a:t>
            </a:r>
            <a:endParaRPr lang="en-US" dirty="0"/>
          </a:p>
          <a:p>
            <a:r>
              <a:rPr lang="en-US" b="1" dirty="0" err="1"/>
              <a:t>selectByValue</a:t>
            </a:r>
            <a:r>
              <a:rPr lang="en-US" b="1" dirty="0"/>
              <a:t>:</a:t>
            </a:r>
            <a:r>
              <a:rPr lang="en-US" dirty="0"/>
              <a:t/>
            </a:r>
            <a:br>
              <a:rPr lang="en-US" dirty="0"/>
            </a:br>
            <a:r>
              <a:rPr lang="en-US" i="1" dirty="0"/>
              <a:t>Select </a:t>
            </a:r>
            <a:r>
              <a:rPr lang="en-US" i="1" dirty="0" err="1"/>
              <a:t>selectByValue</a:t>
            </a:r>
            <a:r>
              <a:rPr lang="en-US" i="1" dirty="0"/>
              <a:t> = </a:t>
            </a:r>
            <a:r>
              <a:rPr lang="en-US" b="1" i="1" dirty="0"/>
              <a:t>new</a:t>
            </a:r>
            <a:r>
              <a:rPr lang="en-US" i="1" dirty="0"/>
              <a:t> Select(</a:t>
            </a:r>
            <a:r>
              <a:rPr lang="en-US" i="1" dirty="0" err="1"/>
              <a:t>driver.findElement</a:t>
            </a:r>
            <a:r>
              <a:rPr lang="en-US" i="1" dirty="0"/>
              <a:t>(</a:t>
            </a:r>
            <a:r>
              <a:rPr lang="en-US" i="1" dirty="0" err="1"/>
              <a:t>By.id</a:t>
            </a:r>
            <a:r>
              <a:rPr lang="en-US" i="1" dirty="0"/>
              <a:t>(“</a:t>
            </a:r>
            <a:r>
              <a:rPr lang="en-US" i="1" dirty="0" err="1"/>
              <a:t>SelectID_One</a:t>
            </a:r>
            <a:r>
              <a:rPr lang="en-US" i="1" dirty="0"/>
              <a:t>”)));</a:t>
            </a:r>
            <a:r>
              <a:rPr lang="en-US" dirty="0"/>
              <a:t/>
            </a:r>
            <a:br>
              <a:rPr lang="en-US" dirty="0"/>
            </a:br>
            <a:r>
              <a:rPr lang="en-US" i="1" dirty="0" err="1"/>
              <a:t>selectByValue.selectByValue</a:t>
            </a:r>
            <a:r>
              <a:rPr lang="en-US" i="1" dirty="0"/>
              <a:t>(“</a:t>
            </a:r>
            <a:r>
              <a:rPr lang="en-US" i="1" dirty="0" err="1"/>
              <a:t>greenvalue</a:t>
            </a:r>
            <a:r>
              <a:rPr lang="en-US" i="1" dirty="0"/>
              <a:t>”);</a:t>
            </a:r>
            <a:endParaRPr lang="en-US" dirty="0"/>
          </a:p>
          <a:p>
            <a:r>
              <a:rPr lang="en-US" b="1" dirty="0" err="1"/>
              <a:t>selectByVisibleText</a:t>
            </a:r>
            <a:r>
              <a:rPr lang="en-US" b="1" dirty="0"/>
              <a:t>:</a:t>
            </a:r>
            <a:r>
              <a:rPr lang="en-US" dirty="0"/>
              <a:t/>
            </a:r>
            <a:br>
              <a:rPr lang="en-US" dirty="0"/>
            </a:br>
            <a:r>
              <a:rPr lang="en-US" i="1" dirty="0"/>
              <a:t>Select </a:t>
            </a:r>
            <a:r>
              <a:rPr lang="en-US" i="1" dirty="0" err="1"/>
              <a:t>selectByVisibleText</a:t>
            </a:r>
            <a:r>
              <a:rPr lang="en-US" i="1" dirty="0"/>
              <a:t> = </a:t>
            </a:r>
            <a:r>
              <a:rPr lang="en-US" b="1" i="1" dirty="0"/>
              <a:t>new</a:t>
            </a:r>
            <a:r>
              <a:rPr lang="en-US" i="1" dirty="0"/>
              <a:t> Select (</a:t>
            </a:r>
            <a:r>
              <a:rPr lang="en-US" i="1" dirty="0" err="1"/>
              <a:t>driver.findElement</a:t>
            </a:r>
            <a:r>
              <a:rPr lang="en-US" i="1" dirty="0"/>
              <a:t>(</a:t>
            </a:r>
            <a:r>
              <a:rPr lang="en-US" i="1" dirty="0" err="1"/>
              <a:t>By.id</a:t>
            </a:r>
            <a:r>
              <a:rPr lang="en-US" i="1" dirty="0"/>
              <a:t>(“</a:t>
            </a:r>
            <a:r>
              <a:rPr lang="en-US" i="1" dirty="0" err="1"/>
              <a:t>SelectID_Two</a:t>
            </a:r>
            <a:r>
              <a:rPr lang="en-US" i="1" dirty="0"/>
              <a:t>”)));</a:t>
            </a:r>
            <a:r>
              <a:rPr lang="en-US" dirty="0"/>
              <a:t/>
            </a:r>
            <a:br>
              <a:rPr lang="en-US" dirty="0"/>
            </a:br>
            <a:r>
              <a:rPr lang="en-US" i="1" dirty="0" err="1"/>
              <a:t>selectByVisibleText.selectByVisibleText</a:t>
            </a:r>
            <a:r>
              <a:rPr lang="en-US" i="1" dirty="0"/>
              <a:t>(“Lime”);</a:t>
            </a:r>
            <a:endParaRPr lang="en-US" dirty="0"/>
          </a:p>
          <a:p>
            <a:r>
              <a:rPr lang="en-US" b="1" dirty="0" err="1"/>
              <a:t>selectByIndex</a:t>
            </a:r>
            <a:r>
              <a:rPr lang="en-US" b="1" dirty="0"/>
              <a:t>:</a:t>
            </a:r>
            <a:r>
              <a:rPr lang="en-US" dirty="0"/>
              <a:t/>
            </a:r>
            <a:br>
              <a:rPr lang="en-US" dirty="0"/>
            </a:br>
            <a:r>
              <a:rPr lang="en-US" i="1" dirty="0"/>
              <a:t>Select </a:t>
            </a:r>
            <a:r>
              <a:rPr lang="en-US" i="1" dirty="0" err="1"/>
              <a:t>selectByIndex</a:t>
            </a:r>
            <a:r>
              <a:rPr lang="en-US" i="1" dirty="0"/>
              <a:t> = </a:t>
            </a:r>
            <a:r>
              <a:rPr lang="en-US" b="1" i="1" dirty="0"/>
              <a:t>new</a:t>
            </a:r>
            <a:r>
              <a:rPr lang="en-US" i="1" dirty="0"/>
              <a:t> Select(</a:t>
            </a:r>
            <a:r>
              <a:rPr lang="en-US" i="1" dirty="0" err="1"/>
              <a:t>driver.findElement</a:t>
            </a:r>
            <a:r>
              <a:rPr lang="en-US" i="1" dirty="0"/>
              <a:t>(</a:t>
            </a:r>
            <a:r>
              <a:rPr lang="en-US" i="1" dirty="0" err="1"/>
              <a:t>By.id</a:t>
            </a:r>
            <a:r>
              <a:rPr lang="en-US" i="1" dirty="0"/>
              <a:t>(“</a:t>
            </a:r>
            <a:r>
              <a:rPr lang="en-US" i="1" dirty="0" err="1"/>
              <a:t>SelectID_Three</a:t>
            </a:r>
            <a:r>
              <a:rPr lang="en-US" i="1" dirty="0"/>
              <a:t>”)));</a:t>
            </a:r>
            <a:r>
              <a:rPr lang="en-US" dirty="0"/>
              <a:t/>
            </a:r>
            <a:br>
              <a:rPr lang="en-US" dirty="0"/>
            </a:br>
            <a:r>
              <a:rPr lang="en-US" i="1" dirty="0" err="1"/>
              <a:t>selectByIndex.selectByIndex</a:t>
            </a:r>
            <a:r>
              <a:rPr lang="en-US" i="1" dirty="0"/>
              <a:t>(2);</a:t>
            </a:r>
            <a:endParaRPr lang="en-US" dirty="0"/>
          </a:p>
          <a:p>
            <a:endParaRPr lang="en-US" dirty="0"/>
          </a:p>
        </p:txBody>
      </p:sp>
    </p:spTree>
    <p:extLst>
      <p:ext uri="{BB962C8B-B14F-4D97-AF65-F5344CB8AC3E}">
        <p14:creationId xmlns:p14="http://schemas.microsoft.com/office/powerpoint/2010/main" val="186008251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A9ED-DD99-A144-AAC5-1C0C6F79A022}"/>
              </a:ext>
            </a:extLst>
          </p:cNvPr>
          <p:cNvSpPr>
            <a:spLocks noGrp="1"/>
          </p:cNvSpPr>
          <p:nvPr>
            <p:ph type="title"/>
          </p:nvPr>
        </p:nvSpPr>
        <p:spPr/>
        <p:txBody>
          <a:bodyPr/>
          <a:lstStyle/>
          <a:p>
            <a:r>
              <a:rPr lang="en-US" b="1" dirty="0"/>
              <a:t>verify if the checkbox/radio is checked or not ?</a:t>
            </a:r>
            <a:r>
              <a:rPr lang="en-US" dirty="0"/>
              <a:t> </a:t>
            </a:r>
          </a:p>
        </p:txBody>
      </p:sp>
      <p:sp>
        <p:nvSpPr>
          <p:cNvPr id="3" name="Content Placeholder 2">
            <a:extLst>
              <a:ext uri="{FF2B5EF4-FFF2-40B4-BE49-F238E27FC236}">
                <a16:creationId xmlns:a16="http://schemas.microsoft.com/office/drawing/2014/main" id="{06AED9C1-3A17-9C46-A644-66A59BA73E81}"/>
              </a:ext>
            </a:extLst>
          </p:cNvPr>
          <p:cNvSpPr>
            <a:spLocks noGrp="1"/>
          </p:cNvSpPr>
          <p:nvPr>
            <p:ph idx="1"/>
          </p:nvPr>
        </p:nvSpPr>
        <p:spPr/>
        <p:txBody>
          <a:bodyPr/>
          <a:lstStyle/>
          <a:p>
            <a:r>
              <a:rPr lang="en-US" dirty="0"/>
              <a:t>We can use </a:t>
            </a:r>
            <a:r>
              <a:rPr lang="en-US" dirty="0" err="1"/>
              <a:t>isSelected</a:t>
            </a:r>
            <a:r>
              <a:rPr lang="en-US" dirty="0"/>
              <a:t>() method. </a:t>
            </a:r>
          </a:p>
          <a:p>
            <a:endParaRPr lang="en-US" dirty="0"/>
          </a:p>
          <a:p>
            <a:r>
              <a:rPr lang="en-US" dirty="0" err="1"/>
              <a:t>driver.findElement</a:t>
            </a:r>
            <a:r>
              <a:rPr lang="en-US" dirty="0"/>
              <a:t>(</a:t>
            </a:r>
            <a:r>
              <a:rPr lang="en-US" dirty="0" err="1"/>
              <a:t>By.xpath</a:t>
            </a:r>
            <a:r>
              <a:rPr lang="en-US" dirty="0"/>
              <a:t>("</a:t>
            </a:r>
            <a:r>
              <a:rPr lang="en-US" dirty="0" err="1"/>
              <a:t>xpath</a:t>
            </a:r>
            <a:r>
              <a:rPr lang="en-US" dirty="0"/>
              <a:t> of the checkbox/radio button")).</a:t>
            </a:r>
            <a:r>
              <a:rPr lang="en-US" dirty="0" err="1"/>
              <a:t>isSelected</a:t>
            </a:r>
            <a:r>
              <a:rPr lang="en-US" dirty="0"/>
              <a:t>(); </a:t>
            </a:r>
          </a:p>
          <a:p>
            <a:endParaRPr lang="en-US" dirty="0"/>
          </a:p>
          <a:p>
            <a:r>
              <a:rPr lang="en-US" dirty="0"/>
              <a:t>If the return value of this method is true then it is checked else it is not.</a:t>
            </a:r>
          </a:p>
          <a:p>
            <a:endParaRPr lang="en-US" dirty="0"/>
          </a:p>
        </p:txBody>
      </p:sp>
    </p:spTree>
    <p:extLst>
      <p:ext uri="{BB962C8B-B14F-4D97-AF65-F5344CB8AC3E}">
        <p14:creationId xmlns:p14="http://schemas.microsoft.com/office/powerpoint/2010/main" val="423895619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F16-7C68-804C-B48C-C95A87A7892D}"/>
              </a:ext>
            </a:extLst>
          </p:cNvPr>
          <p:cNvSpPr>
            <a:spLocks noGrp="1"/>
          </p:cNvSpPr>
          <p:nvPr>
            <p:ph type="title"/>
          </p:nvPr>
        </p:nvSpPr>
        <p:spPr/>
        <p:txBody>
          <a:bodyPr/>
          <a:lstStyle/>
          <a:p>
            <a:r>
              <a:rPr lang="en-US" b="1" dirty="0"/>
              <a:t>perform right click using WebDriver</a:t>
            </a:r>
            <a:r>
              <a:rPr lang="en-US" dirty="0"/>
              <a:t> </a:t>
            </a:r>
          </a:p>
        </p:txBody>
      </p:sp>
      <p:sp>
        <p:nvSpPr>
          <p:cNvPr id="3" name="Content Placeholder 2">
            <a:extLst>
              <a:ext uri="{FF2B5EF4-FFF2-40B4-BE49-F238E27FC236}">
                <a16:creationId xmlns:a16="http://schemas.microsoft.com/office/drawing/2014/main" id="{6DFA2491-1A80-7340-BB24-5E4C3507337C}"/>
              </a:ext>
            </a:extLst>
          </p:cNvPr>
          <p:cNvSpPr>
            <a:spLocks noGrp="1"/>
          </p:cNvSpPr>
          <p:nvPr>
            <p:ph idx="1"/>
          </p:nvPr>
        </p:nvSpPr>
        <p:spPr/>
        <p:txBody>
          <a:bodyPr/>
          <a:lstStyle/>
          <a:p>
            <a:r>
              <a:rPr lang="en-US" dirty="0"/>
              <a:t>Use Actions class </a:t>
            </a:r>
          </a:p>
          <a:p>
            <a:endParaRPr lang="en-US" dirty="0"/>
          </a:p>
          <a:p>
            <a:r>
              <a:rPr lang="en-US" dirty="0"/>
              <a:t>Actions act = new Actions(driver); // where driver is WebDriver type</a:t>
            </a:r>
          </a:p>
          <a:p>
            <a:r>
              <a:rPr lang="en-US" dirty="0"/>
              <a:t> </a:t>
            </a:r>
            <a:r>
              <a:rPr lang="en-US" dirty="0" err="1"/>
              <a:t>act.moveToElement</a:t>
            </a:r>
            <a:r>
              <a:rPr lang="en-US" dirty="0"/>
              <a:t>(</a:t>
            </a:r>
            <a:r>
              <a:rPr lang="en-US" dirty="0" err="1"/>
              <a:t>webElement</a:t>
            </a:r>
            <a:r>
              <a:rPr lang="en-US" dirty="0"/>
              <a:t>).perform();</a:t>
            </a:r>
          </a:p>
          <a:p>
            <a:r>
              <a:rPr lang="en-US" dirty="0" err="1"/>
              <a:t>act.contextClick</a:t>
            </a:r>
            <a:r>
              <a:rPr lang="en-US" dirty="0"/>
              <a:t>().perform(); </a:t>
            </a:r>
          </a:p>
        </p:txBody>
      </p:sp>
    </p:spTree>
    <p:extLst>
      <p:ext uri="{BB962C8B-B14F-4D97-AF65-F5344CB8AC3E}">
        <p14:creationId xmlns:p14="http://schemas.microsoft.com/office/powerpoint/2010/main" val="415947007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C510-28BB-EC44-AA21-9FAB4368504B}"/>
              </a:ext>
            </a:extLst>
          </p:cNvPr>
          <p:cNvSpPr>
            <a:spLocks noGrp="1"/>
          </p:cNvSpPr>
          <p:nvPr>
            <p:ph type="title"/>
          </p:nvPr>
        </p:nvSpPr>
        <p:spPr/>
        <p:txBody>
          <a:bodyPr/>
          <a:lstStyle/>
          <a:p>
            <a:r>
              <a:rPr lang="en-US" b="1" dirty="0"/>
              <a:t>perform drag and drop using WebDriver</a:t>
            </a:r>
            <a:r>
              <a:rPr lang="en-US" dirty="0"/>
              <a:t> </a:t>
            </a:r>
          </a:p>
        </p:txBody>
      </p:sp>
      <p:sp>
        <p:nvSpPr>
          <p:cNvPr id="3" name="Content Placeholder 2">
            <a:extLst>
              <a:ext uri="{FF2B5EF4-FFF2-40B4-BE49-F238E27FC236}">
                <a16:creationId xmlns:a16="http://schemas.microsoft.com/office/drawing/2014/main" id="{1767EA02-54CC-324E-AB73-13319E463284}"/>
              </a:ext>
            </a:extLst>
          </p:cNvPr>
          <p:cNvSpPr>
            <a:spLocks noGrp="1"/>
          </p:cNvSpPr>
          <p:nvPr>
            <p:ph idx="1"/>
          </p:nvPr>
        </p:nvSpPr>
        <p:spPr/>
        <p:txBody>
          <a:bodyPr/>
          <a:lstStyle/>
          <a:p>
            <a:r>
              <a:rPr lang="en-US" dirty="0"/>
              <a:t>Use Action class</a:t>
            </a:r>
          </a:p>
          <a:p>
            <a:endParaRPr lang="en-US" dirty="0"/>
          </a:p>
          <a:p>
            <a:r>
              <a:rPr lang="en-US" dirty="0"/>
              <a:t>Actions act = new Actions(driver);</a:t>
            </a:r>
          </a:p>
          <a:p>
            <a:r>
              <a:rPr lang="en-US" dirty="0" err="1"/>
              <a:t>WebElement</a:t>
            </a:r>
            <a:r>
              <a:rPr lang="en-US" dirty="0"/>
              <a:t> source = </a:t>
            </a:r>
            <a:r>
              <a:rPr lang="en-US" dirty="0" err="1"/>
              <a:t>driver.findElement</a:t>
            </a:r>
            <a:r>
              <a:rPr lang="en-US" dirty="0"/>
              <a:t>(</a:t>
            </a:r>
            <a:r>
              <a:rPr lang="en-US" dirty="0" err="1"/>
              <a:t>By.xpath</a:t>
            </a:r>
            <a:r>
              <a:rPr lang="en-US" dirty="0"/>
              <a:t>(“ -----”)); //source </a:t>
            </a:r>
            <a:r>
              <a:rPr lang="en-US" dirty="0" err="1"/>
              <a:t>ele</a:t>
            </a:r>
            <a:r>
              <a:rPr lang="en-US" dirty="0"/>
              <a:t> which you want to drag </a:t>
            </a:r>
          </a:p>
          <a:p>
            <a:r>
              <a:rPr lang="en-US" dirty="0" err="1"/>
              <a:t>WebElement</a:t>
            </a:r>
            <a:r>
              <a:rPr lang="en-US" dirty="0"/>
              <a:t> target = </a:t>
            </a:r>
            <a:r>
              <a:rPr lang="en-US" dirty="0" err="1"/>
              <a:t>driver.findElement</a:t>
            </a:r>
            <a:r>
              <a:rPr lang="en-US" dirty="0"/>
              <a:t>(</a:t>
            </a:r>
            <a:r>
              <a:rPr lang="en-US" dirty="0" err="1"/>
              <a:t>By.xpath</a:t>
            </a:r>
            <a:r>
              <a:rPr lang="en-US" dirty="0"/>
              <a:t>(“ -----”)); //target where you want to drop </a:t>
            </a:r>
          </a:p>
          <a:p>
            <a:r>
              <a:rPr lang="en-US" dirty="0" err="1"/>
              <a:t>act.dragAndDrop</a:t>
            </a:r>
            <a:r>
              <a:rPr lang="en-US" dirty="0"/>
              <a:t>(</a:t>
            </a:r>
            <a:r>
              <a:rPr lang="en-US" dirty="0" err="1"/>
              <a:t>source,target</a:t>
            </a:r>
            <a:r>
              <a:rPr lang="en-US" dirty="0"/>
              <a:t>).perform(); </a:t>
            </a:r>
          </a:p>
        </p:txBody>
      </p:sp>
    </p:spTree>
    <p:extLst>
      <p:ext uri="{BB962C8B-B14F-4D97-AF65-F5344CB8AC3E}">
        <p14:creationId xmlns:p14="http://schemas.microsoft.com/office/powerpoint/2010/main" val="319412735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B819-3869-F94E-A889-E9F8756526C4}"/>
              </a:ext>
            </a:extLst>
          </p:cNvPr>
          <p:cNvSpPr>
            <a:spLocks noGrp="1"/>
          </p:cNvSpPr>
          <p:nvPr>
            <p:ph type="title"/>
          </p:nvPr>
        </p:nvSpPr>
        <p:spPr/>
        <p:txBody>
          <a:bodyPr/>
          <a:lstStyle/>
          <a:p>
            <a:r>
              <a:rPr lang="en-US" b="1" dirty="0"/>
              <a:t>upload a file?</a:t>
            </a:r>
            <a:r>
              <a:rPr lang="en-US" dirty="0"/>
              <a:t> </a:t>
            </a:r>
          </a:p>
        </p:txBody>
      </p:sp>
      <p:sp>
        <p:nvSpPr>
          <p:cNvPr id="3" name="Content Placeholder 2">
            <a:extLst>
              <a:ext uri="{FF2B5EF4-FFF2-40B4-BE49-F238E27FC236}">
                <a16:creationId xmlns:a16="http://schemas.microsoft.com/office/drawing/2014/main" id="{D4906601-C934-BD4A-925F-7A8927F49D5D}"/>
              </a:ext>
            </a:extLst>
          </p:cNvPr>
          <p:cNvSpPr>
            <a:spLocks noGrp="1"/>
          </p:cNvSpPr>
          <p:nvPr>
            <p:ph idx="1"/>
          </p:nvPr>
        </p:nvSpPr>
        <p:spPr/>
        <p:txBody>
          <a:bodyPr/>
          <a:lstStyle/>
          <a:p>
            <a:r>
              <a:rPr lang="en-US" dirty="0"/>
              <a:t>To upload a file we can use </a:t>
            </a:r>
            <a:r>
              <a:rPr lang="en-US" dirty="0" err="1"/>
              <a:t>sendKeys</a:t>
            </a:r>
            <a:r>
              <a:rPr lang="en-US" dirty="0"/>
              <a:t>() method.</a:t>
            </a:r>
          </a:p>
          <a:p>
            <a:endParaRPr lang="en-US" dirty="0"/>
          </a:p>
          <a:p>
            <a:r>
              <a:rPr lang="en-US" dirty="0" err="1"/>
              <a:t>driver.findElement</a:t>
            </a:r>
            <a:r>
              <a:rPr lang="en-US" dirty="0"/>
              <a:t>(</a:t>
            </a:r>
            <a:r>
              <a:rPr lang="en-US" dirty="0" err="1"/>
              <a:t>By.xpath</a:t>
            </a:r>
            <a:r>
              <a:rPr lang="en-US" dirty="0"/>
              <a:t>(“input field”)).</a:t>
            </a:r>
            <a:r>
              <a:rPr lang="en-US" dirty="0" err="1"/>
              <a:t>sendKeys</a:t>
            </a:r>
            <a:r>
              <a:rPr lang="en-US" dirty="0"/>
              <a:t>(“path of the file which u want to upload”); </a:t>
            </a:r>
          </a:p>
        </p:txBody>
      </p:sp>
    </p:spTree>
    <p:extLst>
      <p:ext uri="{BB962C8B-B14F-4D97-AF65-F5344CB8AC3E}">
        <p14:creationId xmlns:p14="http://schemas.microsoft.com/office/powerpoint/2010/main" val="290781919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9668-B79B-3444-BBEE-7A272736CEDD}"/>
              </a:ext>
            </a:extLst>
          </p:cNvPr>
          <p:cNvSpPr>
            <a:spLocks noGrp="1"/>
          </p:cNvSpPr>
          <p:nvPr>
            <p:ph type="title"/>
          </p:nvPr>
        </p:nvSpPr>
        <p:spPr/>
        <p:txBody>
          <a:bodyPr/>
          <a:lstStyle/>
          <a:p>
            <a:r>
              <a:rPr lang="en-US" b="1" dirty="0"/>
              <a:t>click on a menu item in a drop down menu</a:t>
            </a:r>
            <a:r>
              <a:rPr lang="en-US" dirty="0"/>
              <a:t> </a:t>
            </a:r>
          </a:p>
        </p:txBody>
      </p:sp>
      <p:sp>
        <p:nvSpPr>
          <p:cNvPr id="3" name="Content Placeholder 2">
            <a:extLst>
              <a:ext uri="{FF2B5EF4-FFF2-40B4-BE49-F238E27FC236}">
                <a16:creationId xmlns:a16="http://schemas.microsoft.com/office/drawing/2014/main" id="{A55ED9B2-B096-0E47-A86E-B33EE4E8EACE}"/>
              </a:ext>
            </a:extLst>
          </p:cNvPr>
          <p:cNvSpPr>
            <a:spLocks noGrp="1"/>
          </p:cNvSpPr>
          <p:nvPr>
            <p:ph idx="1"/>
          </p:nvPr>
        </p:nvSpPr>
        <p:spPr/>
        <p:txBody>
          <a:bodyPr/>
          <a:lstStyle/>
          <a:p>
            <a:r>
              <a:rPr lang="en-US" dirty="0"/>
              <a:t>If that menu has been created by using select tag then we can use the methods </a:t>
            </a:r>
            <a:r>
              <a:rPr lang="en-US" dirty="0" err="1"/>
              <a:t>selectByValue</a:t>
            </a:r>
            <a:r>
              <a:rPr lang="en-US" dirty="0"/>
              <a:t>() or </a:t>
            </a:r>
            <a:r>
              <a:rPr lang="en-US" dirty="0" err="1"/>
              <a:t>selectByIndex</a:t>
            </a:r>
            <a:r>
              <a:rPr lang="en-US" dirty="0"/>
              <a:t>() or </a:t>
            </a:r>
            <a:r>
              <a:rPr lang="en-US" dirty="0" err="1"/>
              <a:t>selectByVisibleText</a:t>
            </a:r>
            <a:r>
              <a:rPr lang="en-US" dirty="0"/>
              <a:t>(). These are the methods of the Select class.</a:t>
            </a:r>
          </a:p>
          <a:p>
            <a:r>
              <a:rPr lang="en-US" dirty="0"/>
              <a:t>If the menu has not been created by using the select tag then we can simply find the </a:t>
            </a:r>
            <a:r>
              <a:rPr lang="en-US" dirty="0" err="1"/>
              <a:t>xpath</a:t>
            </a:r>
            <a:r>
              <a:rPr lang="en-US" dirty="0"/>
              <a:t> of that element and click on that to select.</a:t>
            </a:r>
          </a:p>
          <a:p>
            <a:endParaRPr lang="en-US" dirty="0"/>
          </a:p>
        </p:txBody>
      </p:sp>
    </p:spTree>
    <p:extLst>
      <p:ext uri="{BB962C8B-B14F-4D97-AF65-F5344CB8AC3E}">
        <p14:creationId xmlns:p14="http://schemas.microsoft.com/office/powerpoint/2010/main" val="122171930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8C07-CCC4-3447-A657-4EFEC97649D0}"/>
              </a:ext>
            </a:extLst>
          </p:cNvPr>
          <p:cNvSpPr>
            <a:spLocks noGrp="1"/>
          </p:cNvSpPr>
          <p:nvPr>
            <p:ph type="title"/>
          </p:nvPr>
        </p:nvSpPr>
        <p:spPr/>
        <p:txBody>
          <a:bodyPr/>
          <a:lstStyle/>
          <a:p>
            <a:r>
              <a:rPr lang="en-US" b="1" dirty="0"/>
              <a:t>simulate browser back and forward </a:t>
            </a:r>
            <a:endParaRPr lang="en-US" dirty="0"/>
          </a:p>
        </p:txBody>
      </p:sp>
      <p:sp>
        <p:nvSpPr>
          <p:cNvPr id="3" name="Content Placeholder 2">
            <a:extLst>
              <a:ext uri="{FF2B5EF4-FFF2-40B4-BE49-F238E27FC236}">
                <a16:creationId xmlns:a16="http://schemas.microsoft.com/office/drawing/2014/main" id="{9B9AE6B4-D8BD-E245-9B6B-F7CB99FC7F5C}"/>
              </a:ext>
            </a:extLst>
          </p:cNvPr>
          <p:cNvSpPr>
            <a:spLocks noGrp="1"/>
          </p:cNvSpPr>
          <p:nvPr>
            <p:ph idx="1"/>
          </p:nvPr>
        </p:nvSpPr>
        <p:spPr/>
        <p:txBody>
          <a:bodyPr/>
          <a:lstStyle/>
          <a:p>
            <a:r>
              <a:rPr lang="en-US" dirty="0" err="1"/>
              <a:t>driver.navigate</a:t>
            </a:r>
            <a:r>
              <a:rPr lang="en-US" dirty="0"/>
              <a:t>().back(); </a:t>
            </a:r>
          </a:p>
          <a:p>
            <a:r>
              <a:rPr lang="en-US" dirty="0" err="1"/>
              <a:t>driver.navigate</a:t>
            </a:r>
            <a:r>
              <a:rPr lang="en-US" dirty="0"/>
              <a:t>().forward(); </a:t>
            </a:r>
          </a:p>
        </p:txBody>
      </p:sp>
    </p:spTree>
    <p:extLst>
      <p:ext uri="{BB962C8B-B14F-4D97-AF65-F5344CB8AC3E}">
        <p14:creationId xmlns:p14="http://schemas.microsoft.com/office/powerpoint/2010/main" val="90893534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C96-4D73-334D-A86B-BBF75E2C1523}"/>
              </a:ext>
            </a:extLst>
          </p:cNvPr>
          <p:cNvSpPr>
            <a:spLocks noGrp="1"/>
          </p:cNvSpPr>
          <p:nvPr>
            <p:ph type="title"/>
          </p:nvPr>
        </p:nvSpPr>
        <p:spPr/>
        <p:txBody>
          <a:bodyPr/>
          <a:lstStyle/>
          <a:p>
            <a:r>
              <a:rPr lang="en-US" dirty="0"/>
              <a:t>get the current page URL ? </a:t>
            </a:r>
          </a:p>
        </p:txBody>
      </p:sp>
      <p:sp>
        <p:nvSpPr>
          <p:cNvPr id="3" name="Content Placeholder 2">
            <a:extLst>
              <a:ext uri="{FF2B5EF4-FFF2-40B4-BE49-F238E27FC236}">
                <a16:creationId xmlns:a16="http://schemas.microsoft.com/office/drawing/2014/main" id="{E5051BD5-71F3-4344-87A1-0D5FD48D33F2}"/>
              </a:ext>
            </a:extLst>
          </p:cNvPr>
          <p:cNvSpPr>
            <a:spLocks noGrp="1"/>
          </p:cNvSpPr>
          <p:nvPr>
            <p:ph idx="1"/>
          </p:nvPr>
        </p:nvSpPr>
        <p:spPr/>
        <p:txBody>
          <a:bodyPr/>
          <a:lstStyle/>
          <a:p>
            <a:r>
              <a:rPr lang="en-US" dirty="0" err="1"/>
              <a:t>driver.getCurrentUrl</a:t>
            </a:r>
            <a:r>
              <a:rPr lang="en-US" dirty="0"/>
              <a:t>(); </a:t>
            </a:r>
          </a:p>
        </p:txBody>
      </p:sp>
    </p:spTree>
    <p:extLst>
      <p:ext uri="{BB962C8B-B14F-4D97-AF65-F5344CB8AC3E}">
        <p14:creationId xmlns:p14="http://schemas.microsoft.com/office/powerpoint/2010/main" val="233536357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510B-F487-C846-928A-82BBCB178CD7}"/>
              </a:ext>
            </a:extLst>
          </p:cNvPr>
          <p:cNvSpPr>
            <a:spLocks noGrp="1"/>
          </p:cNvSpPr>
          <p:nvPr>
            <p:ph type="title"/>
          </p:nvPr>
        </p:nvSpPr>
        <p:spPr/>
        <p:txBody>
          <a:bodyPr/>
          <a:lstStyle/>
          <a:p>
            <a:r>
              <a:rPr lang="en-US" dirty="0"/>
              <a:t>check if a button is enabled on the page ? </a:t>
            </a:r>
          </a:p>
        </p:txBody>
      </p:sp>
      <p:sp>
        <p:nvSpPr>
          <p:cNvPr id="3" name="Content Placeholder 2">
            <a:extLst>
              <a:ext uri="{FF2B5EF4-FFF2-40B4-BE49-F238E27FC236}">
                <a16:creationId xmlns:a16="http://schemas.microsoft.com/office/drawing/2014/main" id="{EB8D6AF5-0D4B-BB42-B9C9-15AD6A7E402D}"/>
              </a:ext>
            </a:extLst>
          </p:cNvPr>
          <p:cNvSpPr>
            <a:spLocks noGrp="1"/>
          </p:cNvSpPr>
          <p:nvPr>
            <p:ph idx="1"/>
          </p:nvPr>
        </p:nvSpPr>
        <p:spPr/>
        <p:txBody>
          <a:bodyPr/>
          <a:lstStyle/>
          <a:p>
            <a:r>
              <a:rPr lang="en-US" dirty="0"/>
              <a:t>Use </a:t>
            </a:r>
            <a:r>
              <a:rPr lang="en-US" dirty="0" err="1"/>
              <a:t>isEnabled</a:t>
            </a:r>
            <a:r>
              <a:rPr lang="en-US" dirty="0"/>
              <a:t>() method. The return type of the method is </a:t>
            </a:r>
            <a:r>
              <a:rPr lang="en-US" dirty="0" err="1"/>
              <a:t>boolean</a:t>
            </a:r>
            <a:r>
              <a:rPr lang="en-US" dirty="0"/>
              <a:t>. So if it return true then button is enabled else not enabled. </a:t>
            </a:r>
          </a:p>
        </p:txBody>
      </p:sp>
    </p:spTree>
    <p:extLst>
      <p:ext uri="{BB962C8B-B14F-4D97-AF65-F5344CB8AC3E}">
        <p14:creationId xmlns:p14="http://schemas.microsoft.com/office/powerpoint/2010/main" val="34015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95FD-704F-FD49-A3D1-2FF7D124E3E3}"/>
              </a:ext>
            </a:extLst>
          </p:cNvPr>
          <p:cNvSpPr>
            <a:spLocks noGrp="1"/>
          </p:cNvSpPr>
          <p:nvPr>
            <p:ph type="title"/>
          </p:nvPr>
        </p:nvSpPr>
        <p:spPr/>
        <p:txBody>
          <a:bodyPr/>
          <a:lstStyle/>
          <a:p>
            <a:r>
              <a:rPr lang="en-US" dirty="0">
                <a:hlinkClick r:id="rId2" action="ppaction://hlinksldjump"/>
              </a:rPr>
              <a:t>local variable vs instance variable? </a:t>
            </a:r>
            <a:endParaRPr lang="en-US" dirty="0"/>
          </a:p>
        </p:txBody>
      </p:sp>
      <p:sp>
        <p:nvSpPr>
          <p:cNvPr id="3" name="Content Placeholder 2">
            <a:extLst>
              <a:ext uri="{FF2B5EF4-FFF2-40B4-BE49-F238E27FC236}">
                <a16:creationId xmlns:a16="http://schemas.microsoft.com/office/drawing/2014/main" id="{FBD78A80-3BF8-FC4A-A1FF-8A588E88E4FA}"/>
              </a:ext>
            </a:extLst>
          </p:cNvPr>
          <p:cNvSpPr>
            <a:spLocks noGrp="1"/>
          </p:cNvSpPr>
          <p:nvPr>
            <p:ph idx="1"/>
          </p:nvPr>
        </p:nvSpPr>
        <p:spPr/>
        <p:txBody>
          <a:bodyPr>
            <a:normAutofit lnSpcReduction="10000"/>
          </a:bodyPr>
          <a:lstStyle/>
          <a:p>
            <a:r>
              <a:rPr lang="en-US" dirty="0"/>
              <a:t>In Java, a </a:t>
            </a:r>
            <a:r>
              <a:rPr lang="en-US" b="1" dirty="0"/>
              <a:t>local variable</a:t>
            </a:r>
            <a:r>
              <a:rPr lang="en-US" dirty="0"/>
              <a:t> is typically used inside a method, constructor, or a </a:t>
            </a:r>
            <a:r>
              <a:rPr lang="en-US" b="1" dirty="0"/>
              <a:t>block</a:t>
            </a:r>
            <a:r>
              <a:rPr lang="en-US" dirty="0"/>
              <a:t> and has only local scope. Thus, this variable can be used only within the scope of a block. The best benefit of having a local variable is that other methods in the class won’t be even aware of that variable.</a:t>
            </a:r>
          </a:p>
          <a:p>
            <a:r>
              <a:rPr lang="en-US" dirty="0"/>
              <a:t>Whereas, an </a:t>
            </a:r>
            <a:r>
              <a:rPr lang="fr-FR" b="1" dirty="0"/>
              <a:t>instance variable</a:t>
            </a:r>
            <a:r>
              <a:rPr lang="en-US" dirty="0"/>
              <a:t> in Java, is a variable which is bounded to its object itself. These variables are declared within a </a:t>
            </a:r>
            <a:r>
              <a:rPr lang="it-IT" b="1" dirty="0" err="1"/>
              <a:t>class</a:t>
            </a:r>
            <a:r>
              <a:rPr lang="en-US" dirty="0"/>
              <a:t>, but outside a method. Every object of that class will create it’s own copy of the variable while using it. Thus, any changes made to the variable won’t reflect in any other instances of that class and will be bound to that particular instance only.</a:t>
            </a:r>
          </a:p>
          <a:p>
            <a:endParaRPr lang="en-US" dirty="0"/>
          </a:p>
        </p:txBody>
      </p:sp>
    </p:spTree>
    <p:extLst>
      <p:ext uri="{BB962C8B-B14F-4D97-AF65-F5344CB8AC3E}">
        <p14:creationId xmlns:p14="http://schemas.microsoft.com/office/powerpoint/2010/main" val="1206453807"/>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BF46-A550-A241-80AD-FB8F0F98A14F}"/>
              </a:ext>
            </a:extLst>
          </p:cNvPr>
          <p:cNvSpPr>
            <a:spLocks noGrp="1"/>
          </p:cNvSpPr>
          <p:nvPr>
            <p:ph type="title"/>
          </p:nvPr>
        </p:nvSpPr>
        <p:spPr/>
        <p:txBody>
          <a:bodyPr/>
          <a:lstStyle/>
          <a:p>
            <a:r>
              <a:rPr lang="en-US" dirty="0"/>
              <a:t>get the title of the page </a:t>
            </a:r>
          </a:p>
        </p:txBody>
      </p:sp>
      <p:sp>
        <p:nvSpPr>
          <p:cNvPr id="3" name="Content Placeholder 2">
            <a:extLst>
              <a:ext uri="{FF2B5EF4-FFF2-40B4-BE49-F238E27FC236}">
                <a16:creationId xmlns:a16="http://schemas.microsoft.com/office/drawing/2014/main" id="{F43679B4-ECE5-4540-9DB1-031D092AF451}"/>
              </a:ext>
            </a:extLst>
          </p:cNvPr>
          <p:cNvSpPr>
            <a:spLocks noGrp="1"/>
          </p:cNvSpPr>
          <p:nvPr>
            <p:ph idx="1"/>
          </p:nvPr>
        </p:nvSpPr>
        <p:spPr/>
        <p:txBody>
          <a:bodyPr/>
          <a:lstStyle/>
          <a:p>
            <a:r>
              <a:rPr lang="en-US" dirty="0"/>
              <a:t>Use </a:t>
            </a:r>
            <a:r>
              <a:rPr lang="en-US" dirty="0" err="1"/>
              <a:t>getTitle</a:t>
            </a:r>
            <a:r>
              <a:rPr lang="en-US" dirty="0"/>
              <a:t>() method.</a:t>
            </a:r>
          </a:p>
          <a:p>
            <a:r>
              <a:rPr lang="en-US" dirty="0"/>
              <a:t>Syntax- </a:t>
            </a:r>
            <a:r>
              <a:rPr lang="en-US" dirty="0" err="1"/>
              <a:t>driver.getTitle</a:t>
            </a:r>
            <a:r>
              <a:rPr lang="en-US" dirty="0"/>
              <a:t>();  </a:t>
            </a:r>
          </a:p>
        </p:txBody>
      </p:sp>
    </p:spTree>
    <p:extLst>
      <p:ext uri="{BB962C8B-B14F-4D97-AF65-F5344CB8AC3E}">
        <p14:creationId xmlns:p14="http://schemas.microsoft.com/office/powerpoint/2010/main" val="125155186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DBB7-4D27-7A4F-A71C-3E0375F73C61}"/>
              </a:ext>
            </a:extLst>
          </p:cNvPr>
          <p:cNvSpPr>
            <a:spLocks noGrp="1"/>
          </p:cNvSpPr>
          <p:nvPr>
            <p:ph type="title"/>
          </p:nvPr>
        </p:nvSpPr>
        <p:spPr/>
        <p:txBody>
          <a:bodyPr/>
          <a:lstStyle/>
          <a:p>
            <a:r>
              <a:rPr lang="en-US" dirty="0"/>
              <a:t>INTERSECT VS MINUS</a:t>
            </a:r>
          </a:p>
        </p:txBody>
      </p:sp>
      <p:sp>
        <p:nvSpPr>
          <p:cNvPr id="4" name="Content Placeholder 3">
            <a:extLst>
              <a:ext uri="{FF2B5EF4-FFF2-40B4-BE49-F238E27FC236}">
                <a16:creationId xmlns:a16="http://schemas.microsoft.com/office/drawing/2014/main" id="{9D0E7429-DF32-1C4C-AB5E-ADDDF163895D}"/>
              </a:ext>
            </a:extLst>
          </p:cNvPr>
          <p:cNvSpPr>
            <a:spLocks noGrp="1"/>
          </p:cNvSpPr>
          <p:nvPr>
            <p:ph idx="1"/>
          </p:nvPr>
        </p:nvSpPr>
        <p:spPr>
          <a:xfrm>
            <a:off x="838200" y="1425039"/>
            <a:ext cx="10515600" cy="5272644"/>
          </a:xfrm>
        </p:spPr>
        <p:txBody>
          <a:bodyPr/>
          <a:lstStyle/>
          <a:p>
            <a:r>
              <a:rPr lang="en-US" dirty="0"/>
              <a:t>INTERSECT DISPLAYS COMMON DATA IN BOTH QUERIES. REMOVES DUPLICATES and multiple NULLS , SORTS RESULTS </a:t>
            </a:r>
          </a:p>
          <a:p>
            <a:endParaRPr lang="en-US" dirty="0"/>
          </a:p>
          <a:p>
            <a:r>
              <a:rPr lang="en-US" dirty="0"/>
              <a:t>MINUS DISPLAYS DATA minus returns records from first query that is not present in second query. </a:t>
            </a:r>
          </a:p>
          <a:p>
            <a:r>
              <a:rPr lang="en-US" b="1" dirty="0"/>
              <a:t> </a:t>
            </a:r>
            <a:endParaRPr lang="en-US" dirty="0"/>
          </a:p>
          <a:p>
            <a:endParaRPr lang="en-US" dirty="0"/>
          </a:p>
        </p:txBody>
      </p:sp>
      <p:pic>
        <p:nvPicPr>
          <p:cNvPr id="7179" name="Picture 11" descr="page18image8954400">
            <a:extLst>
              <a:ext uri="{FF2B5EF4-FFF2-40B4-BE49-F238E27FC236}">
                <a16:creationId xmlns:a16="http://schemas.microsoft.com/office/drawing/2014/main" id="{2E127C88-8633-9D44-A936-1A4248145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073" y="3752603"/>
            <a:ext cx="3932514" cy="2945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62202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6B5D-E647-8E40-B4B9-34F2646E8B21}"/>
              </a:ext>
            </a:extLst>
          </p:cNvPr>
          <p:cNvSpPr>
            <a:spLocks noGrp="1"/>
          </p:cNvSpPr>
          <p:nvPr>
            <p:ph type="title"/>
          </p:nvPr>
        </p:nvSpPr>
        <p:spPr/>
        <p:txBody>
          <a:bodyPr/>
          <a:lstStyle/>
          <a:p>
            <a:r>
              <a:rPr lang="en-US" dirty="0"/>
              <a:t>JOIN VS UNION? </a:t>
            </a:r>
          </a:p>
        </p:txBody>
      </p:sp>
      <p:sp>
        <p:nvSpPr>
          <p:cNvPr id="3" name="Content Placeholder 2">
            <a:extLst>
              <a:ext uri="{FF2B5EF4-FFF2-40B4-BE49-F238E27FC236}">
                <a16:creationId xmlns:a16="http://schemas.microsoft.com/office/drawing/2014/main" id="{B8983864-FED6-664E-BF0F-B7C49404D1EF}"/>
              </a:ext>
            </a:extLst>
          </p:cNvPr>
          <p:cNvSpPr>
            <a:spLocks noGrp="1"/>
          </p:cNvSpPr>
          <p:nvPr>
            <p:ph idx="1"/>
          </p:nvPr>
        </p:nvSpPr>
        <p:spPr/>
        <p:txBody>
          <a:bodyPr/>
          <a:lstStyle/>
          <a:p>
            <a:r>
              <a:rPr lang="en-US" dirty="0"/>
              <a:t>JOINS are used to query data from multiple tables </a:t>
            </a:r>
          </a:p>
          <a:p>
            <a:r>
              <a:rPr lang="en-US" dirty="0"/>
              <a:t>UNION is used to query data from multiple queries </a:t>
            </a:r>
          </a:p>
          <a:p>
            <a:endParaRPr lang="en-US" dirty="0"/>
          </a:p>
        </p:txBody>
      </p:sp>
    </p:spTree>
    <p:extLst>
      <p:ext uri="{BB962C8B-B14F-4D97-AF65-F5344CB8AC3E}">
        <p14:creationId xmlns:p14="http://schemas.microsoft.com/office/powerpoint/2010/main" val="214548716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6DD-9708-4B47-BC95-A39C467E4B8B}"/>
              </a:ext>
            </a:extLst>
          </p:cNvPr>
          <p:cNvSpPr>
            <a:spLocks noGrp="1"/>
          </p:cNvSpPr>
          <p:nvPr>
            <p:ph type="title"/>
          </p:nvPr>
        </p:nvSpPr>
        <p:spPr/>
        <p:txBody>
          <a:bodyPr/>
          <a:lstStyle/>
          <a:p>
            <a:r>
              <a:rPr lang="en-US" dirty="0"/>
              <a:t>GROUP BY VS ORDER BY </a:t>
            </a:r>
          </a:p>
        </p:txBody>
      </p:sp>
      <p:sp>
        <p:nvSpPr>
          <p:cNvPr id="3" name="Content Placeholder 2">
            <a:extLst>
              <a:ext uri="{FF2B5EF4-FFF2-40B4-BE49-F238E27FC236}">
                <a16:creationId xmlns:a16="http://schemas.microsoft.com/office/drawing/2014/main" id="{BB9249FA-242E-CE4E-B2DB-D1A80054B866}"/>
              </a:ext>
            </a:extLst>
          </p:cNvPr>
          <p:cNvSpPr>
            <a:spLocks noGrp="1"/>
          </p:cNvSpPr>
          <p:nvPr>
            <p:ph idx="1"/>
          </p:nvPr>
        </p:nvSpPr>
        <p:spPr/>
        <p:txBody>
          <a:bodyPr/>
          <a:lstStyle/>
          <a:p>
            <a:r>
              <a:rPr lang="en-US" dirty="0"/>
              <a:t>GROUP BY is used whenever we work with group functions, it will help to create sub groups within a group </a:t>
            </a:r>
          </a:p>
          <a:p>
            <a:r>
              <a:rPr lang="en-US" dirty="0"/>
              <a:t>ORDER BY is used to sort the data in either desc or </a:t>
            </a:r>
            <a:r>
              <a:rPr lang="en-US" dirty="0" err="1"/>
              <a:t>asc</a:t>
            </a:r>
            <a:r>
              <a:rPr lang="en-US" dirty="0"/>
              <a:t> order </a:t>
            </a:r>
          </a:p>
          <a:p>
            <a:endParaRPr lang="en-US" dirty="0"/>
          </a:p>
        </p:txBody>
      </p:sp>
    </p:spTree>
    <p:extLst>
      <p:ext uri="{BB962C8B-B14F-4D97-AF65-F5344CB8AC3E}">
        <p14:creationId xmlns:p14="http://schemas.microsoft.com/office/powerpoint/2010/main" val="50690941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111C-EA6E-434D-8129-E411B5D40057}"/>
              </a:ext>
            </a:extLst>
          </p:cNvPr>
          <p:cNvSpPr>
            <a:spLocks noGrp="1"/>
          </p:cNvSpPr>
          <p:nvPr>
            <p:ph type="title"/>
          </p:nvPr>
        </p:nvSpPr>
        <p:spPr/>
        <p:txBody>
          <a:bodyPr/>
          <a:lstStyle/>
          <a:p>
            <a:r>
              <a:rPr lang="en-US" dirty="0"/>
              <a:t>HAVING VS WHERE</a:t>
            </a:r>
          </a:p>
        </p:txBody>
      </p:sp>
      <p:sp>
        <p:nvSpPr>
          <p:cNvPr id="3" name="Content Placeholder 2">
            <a:extLst>
              <a:ext uri="{FF2B5EF4-FFF2-40B4-BE49-F238E27FC236}">
                <a16:creationId xmlns:a16="http://schemas.microsoft.com/office/drawing/2014/main" id="{C1FA195B-551C-614E-97BC-E8C6751BEF23}"/>
              </a:ext>
            </a:extLst>
          </p:cNvPr>
          <p:cNvSpPr>
            <a:spLocks noGrp="1"/>
          </p:cNvSpPr>
          <p:nvPr>
            <p:ph idx="1"/>
          </p:nvPr>
        </p:nvSpPr>
        <p:spPr/>
        <p:txBody>
          <a:bodyPr/>
          <a:lstStyle/>
          <a:p>
            <a:r>
              <a:rPr lang="en-US" dirty="0"/>
              <a:t>HAVING is used whenever our condition includes a GROUP function HAVING MAX(salary) &gt; 9000; </a:t>
            </a:r>
          </a:p>
          <a:p>
            <a:r>
              <a:rPr lang="en-US" dirty="0"/>
              <a:t>WHERE is used to filter the results and when we do not use GROUP function </a:t>
            </a:r>
          </a:p>
          <a:p>
            <a:r>
              <a:rPr lang="en-US" dirty="0"/>
              <a:t>WHERE </a:t>
            </a:r>
            <a:r>
              <a:rPr lang="en-US" dirty="0" err="1"/>
              <a:t>employee_id</a:t>
            </a:r>
            <a:r>
              <a:rPr lang="en-US" dirty="0"/>
              <a:t> = 234; </a:t>
            </a:r>
          </a:p>
          <a:p>
            <a:endParaRPr lang="en-US" dirty="0"/>
          </a:p>
        </p:txBody>
      </p:sp>
    </p:spTree>
    <p:extLst>
      <p:ext uri="{BB962C8B-B14F-4D97-AF65-F5344CB8AC3E}">
        <p14:creationId xmlns:p14="http://schemas.microsoft.com/office/powerpoint/2010/main" val="300134722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D98A-17C1-E646-AA2E-762F55C30C4B}"/>
              </a:ext>
            </a:extLst>
          </p:cNvPr>
          <p:cNvSpPr>
            <a:spLocks noGrp="1"/>
          </p:cNvSpPr>
          <p:nvPr>
            <p:ph type="title"/>
          </p:nvPr>
        </p:nvSpPr>
        <p:spPr/>
        <p:txBody>
          <a:bodyPr/>
          <a:lstStyle/>
          <a:p>
            <a:r>
              <a:rPr lang="en-US" dirty="0"/>
              <a:t>DROP VS TRUNCATE </a:t>
            </a:r>
          </a:p>
        </p:txBody>
      </p:sp>
      <p:sp>
        <p:nvSpPr>
          <p:cNvPr id="3" name="Content Placeholder 2">
            <a:extLst>
              <a:ext uri="{FF2B5EF4-FFF2-40B4-BE49-F238E27FC236}">
                <a16:creationId xmlns:a16="http://schemas.microsoft.com/office/drawing/2014/main" id="{58E846F8-A495-C04B-8FF4-97ECD376E5C3}"/>
              </a:ext>
            </a:extLst>
          </p:cNvPr>
          <p:cNvSpPr>
            <a:spLocks noGrp="1"/>
          </p:cNvSpPr>
          <p:nvPr>
            <p:ph idx="1"/>
          </p:nvPr>
        </p:nvSpPr>
        <p:spPr/>
        <p:txBody>
          <a:bodyPr/>
          <a:lstStyle/>
          <a:p>
            <a:r>
              <a:rPr lang="en-US" dirty="0"/>
              <a:t>BOTH ARE DDL COMMANDS AND CANNOT BE UNDONE</a:t>
            </a:r>
          </a:p>
          <a:p>
            <a:r>
              <a:rPr lang="en-US" dirty="0"/>
              <a:t>DROP WILL REMOVE DATA AND TABLE TOGETHER</a:t>
            </a:r>
          </a:p>
          <a:p>
            <a:r>
              <a:rPr lang="en-US" dirty="0"/>
              <a:t>TRUNCATE WILL REMOVE ALL DATA BUT NOT TABLE STRUCTURE</a:t>
            </a:r>
          </a:p>
          <a:p>
            <a:r>
              <a:rPr lang="en-US" dirty="0"/>
              <a:t>DROP EMPLOYEES; </a:t>
            </a:r>
          </a:p>
          <a:p>
            <a:r>
              <a:rPr lang="en-US" dirty="0"/>
              <a:t>TRUNCATE EMPLOYEES; </a:t>
            </a:r>
          </a:p>
          <a:p>
            <a:endParaRPr lang="en-US" dirty="0"/>
          </a:p>
        </p:txBody>
      </p:sp>
    </p:spTree>
    <p:extLst>
      <p:ext uri="{BB962C8B-B14F-4D97-AF65-F5344CB8AC3E}">
        <p14:creationId xmlns:p14="http://schemas.microsoft.com/office/powerpoint/2010/main" val="116837597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1456-AEF6-1D47-A264-5D05A45081C1}"/>
              </a:ext>
            </a:extLst>
          </p:cNvPr>
          <p:cNvSpPr>
            <a:spLocks noGrp="1"/>
          </p:cNvSpPr>
          <p:nvPr>
            <p:ph type="title"/>
          </p:nvPr>
        </p:nvSpPr>
        <p:spPr/>
        <p:txBody>
          <a:bodyPr/>
          <a:lstStyle/>
          <a:p>
            <a:r>
              <a:rPr lang="en-US" dirty="0"/>
              <a:t>What kind of Database testing are you doing? </a:t>
            </a:r>
          </a:p>
        </p:txBody>
      </p:sp>
      <p:sp>
        <p:nvSpPr>
          <p:cNvPr id="3" name="Content Placeholder 2">
            <a:extLst>
              <a:ext uri="{FF2B5EF4-FFF2-40B4-BE49-F238E27FC236}">
                <a16:creationId xmlns:a16="http://schemas.microsoft.com/office/drawing/2014/main" id="{75039AF8-0CA2-0442-939F-612219760726}"/>
              </a:ext>
            </a:extLst>
          </p:cNvPr>
          <p:cNvSpPr>
            <a:spLocks noGrp="1"/>
          </p:cNvSpPr>
          <p:nvPr>
            <p:ph idx="1"/>
          </p:nvPr>
        </p:nvSpPr>
        <p:spPr/>
        <p:txBody>
          <a:bodyPr/>
          <a:lstStyle/>
          <a:p>
            <a:r>
              <a:rPr lang="en-US" dirty="0"/>
              <a:t>I am mostly doing Database validations. </a:t>
            </a:r>
          </a:p>
          <a:p>
            <a:r>
              <a:rPr lang="en-US" dirty="0"/>
              <a:t>I make changes or insert data(create loan) in the front end and validate in the database. Data in front end matches the database </a:t>
            </a:r>
          </a:p>
          <a:p>
            <a:r>
              <a:rPr lang="en-US" dirty="0"/>
              <a:t>I also make changes using </a:t>
            </a:r>
            <a:r>
              <a:rPr lang="en-US" dirty="0" err="1"/>
              <a:t>RESTapi</a:t>
            </a:r>
            <a:r>
              <a:rPr lang="en-US" dirty="0"/>
              <a:t> and verify that changes are successful in Database as well. </a:t>
            </a:r>
          </a:p>
          <a:p>
            <a:endParaRPr lang="en-US" dirty="0"/>
          </a:p>
        </p:txBody>
      </p:sp>
    </p:spTree>
    <p:extLst>
      <p:ext uri="{BB962C8B-B14F-4D97-AF65-F5344CB8AC3E}">
        <p14:creationId xmlns:p14="http://schemas.microsoft.com/office/powerpoint/2010/main" val="249881907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DDF8-3F71-5B40-AC30-4D310F34D135}"/>
              </a:ext>
            </a:extLst>
          </p:cNvPr>
          <p:cNvSpPr>
            <a:spLocks noGrp="1"/>
          </p:cNvSpPr>
          <p:nvPr>
            <p:ph type="title"/>
          </p:nvPr>
        </p:nvSpPr>
        <p:spPr/>
        <p:txBody>
          <a:bodyPr/>
          <a:lstStyle/>
          <a:p>
            <a:r>
              <a:rPr lang="en-US" dirty="0"/>
              <a:t>Why are you looking for a change?</a:t>
            </a:r>
          </a:p>
        </p:txBody>
      </p:sp>
      <p:sp>
        <p:nvSpPr>
          <p:cNvPr id="3" name="Content Placeholder 2">
            <a:extLst>
              <a:ext uri="{FF2B5EF4-FFF2-40B4-BE49-F238E27FC236}">
                <a16:creationId xmlns:a16="http://schemas.microsoft.com/office/drawing/2014/main" id="{953100B0-1277-404A-82D3-EC7FACC3AB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222085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AF14-8E33-BC4A-8A0C-23E2891658DF}"/>
              </a:ext>
            </a:extLst>
          </p:cNvPr>
          <p:cNvSpPr>
            <a:spLocks noGrp="1"/>
          </p:cNvSpPr>
          <p:nvPr>
            <p:ph type="title"/>
          </p:nvPr>
        </p:nvSpPr>
        <p:spPr/>
        <p:txBody>
          <a:bodyPr/>
          <a:lstStyle/>
          <a:p>
            <a:r>
              <a:rPr lang="en-US" b="1" dirty="0">
                <a:hlinkClick r:id="rId2" action="ppaction://hlinksldjump"/>
              </a:rPr>
              <a:t>Where is the requirement coming from? </a:t>
            </a:r>
            <a:endParaRPr lang="en-US" dirty="0"/>
          </a:p>
        </p:txBody>
      </p:sp>
      <p:sp>
        <p:nvSpPr>
          <p:cNvPr id="3" name="Content Placeholder 2">
            <a:extLst>
              <a:ext uri="{FF2B5EF4-FFF2-40B4-BE49-F238E27FC236}">
                <a16:creationId xmlns:a16="http://schemas.microsoft.com/office/drawing/2014/main" id="{A44CCE9C-1C4C-CB4E-BDD5-25C3C68B0DB4}"/>
              </a:ext>
            </a:extLst>
          </p:cNvPr>
          <p:cNvSpPr>
            <a:spLocks noGrp="1"/>
          </p:cNvSpPr>
          <p:nvPr>
            <p:ph idx="1"/>
          </p:nvPr>
        </p:nvSpPr>
        <p:spPr/>
        <p:txBody>
          <a:bodyPr/>
          <a:lstStyle/>
          <a:p>
            <a:r>
              <a:rPr lang="en-US" dirty="0"/>
              <a:t>Customers give requirements for the application Talk to the End-users the person that will be using this application the most </a:t>
            </a:r>
          </a:p>
          <a:p>
            <a:r>
              <a:rPr lang="en-US" dirty="0"/>
              <a:t>Talk to Partners</a:t>
            </a:r>
          </a:p>
          <a:p>
            <a:r>
              <a:rPr lang="en-US" dirty="0"/>
              <a:t>Talk to Domain Experts – coders and developers that have already build this application similar before or someone that is an expert the type of product being built</a:t>
            </a:r>
          </a:p>
          <a:p>
            <a:r>
              <a:rPr lang="en-US" dirty="0"/>
              <a:t>Industry Analysts and Information about competitors </a:t>
            </a:r>
          </a:p>
          <a:p>
            <a:endParaRPr lang="en-US" dirty="0"/>
          </a:p>
        </p:txBody>
      </p:sp>
    </p:spTree>
    <p:extLst>
      <p:ext uri="{BB962C8B-B14F-4D97-AF65-F5344CB8AC3E}">
        <p14:creationId xmlns:p14="http://schemas.microsoft.com/office/powerpoint/2010/main" val="349533464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44E1-270A-7143-89C8-77BDE701D123}"/>
              </a:ext>
            </a:extLst>
          </p:cNvPr>
          <p:cNvSpPr>
            <a:spLocks noGrp="1"/>
          </p:cNvSpPr>
          <p:nvPr>
            <p:ph type="title"/>
          </p:nvPr>
        </p:nvSpPr>
        <p:spPr/>
        <p:txBody>
          <a:bodyPr/>
          <a:lstStyle/>
          <a:p>
            <a:r>
              <a:rPr lang="en-US" dirty="0"/>
              <a:t>Convert String to Integer</a:t>
            </a:r>
          </a:p>
        </p:txBody>
      </p:sp>
      <p:sp>
        <p:nvSpPr>
          <p:cNvPr id="3" name="Content Placeholder 2">
            <a:extLst>
              <a:ext uri="{FF2B5EF4-FFF2-40B4-BE49-F238E27FC236}">
                <a16:creationId xmlns:a16="http://schemas.microsoft.com/office/drawing/2014/main" id="{D2CE8D64-D1C4-6B48-BCF8-6F7BD0E7A4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62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0DAC-3DBC-394C-8202-8046DAB6943F}"/>
              </a:ext>
            </a:extLst>
          </p:cNvPr>
          <p:cNvSpPr>
            <a:spLocks noGrp="1"/>
          </p:cNvSpPr>
          <p:nvPr>
            <p:ph type="title"/>
          </p:nvPr>
        </p:nvSpPr>
        <p:spPr>
          <a:xfrm>
            <a:off x="838200" y="365125"/>
            <a:ext cx="10515600" cy="954009"/>
          </a:xfrm>
        </p:spPr>
        <p:txBody>
          <a:bodyPr/>
          <a:lstStyle/>
          <a:p>
            <a:r>
              <a:rPr lang="en-US" dirty="0">
                <a:hlinkClick r:id="rId2" action="ppaction://hlinksldjump"/>
              </a:rPr>
              <a:t>Set, List and Map in Java?</a:t>
            </a:r>
            <a:endParaRPr lang="en-US" dirty="0"/>
          </a:p>
        </p:txBody>
      </p:sp>
      <p:sp>
        <p:nvSpPr>
          <p:cNvPr id="3" name="Content Placeholder 2">
            <a:extLst>
              <a:ext uri="{FF2B5EF4-FFF2-40B4-BE49-F238E27FC236}">
                <a16:creationId xmlns:a16="http://schemas.microsoft.com/office/drawing/2014/main" id="{66755F1F-1FCA-9841-91EE-5F5B1850B460}"/>
              </a:ext>
            </a:extLst>
          </p:cNvPr>
          <p:cNvSpPr>
            <a:spLocks noGrp="1"/>
          </p:cNvSpPr>
          <p:nvPr>
            <p:ph idx="1"/>
          </p:nvPr>
        </p:nvSpPr>
        <p:spPr>
          <a:xfrm>
            <a:off x="838200" y="1469036"/>
            <a:ext cx="10515600" cy="5023839"/>
          </a:xfrm>
        </p:spPr>
        <p:txBody>
          <a:bodyPr>
            <a:normAutofit fontScale="55000" lnSpcReduction="20000"/>
          </a:bodyPr>
          <a:lstStyle/>
          <a:p>
            <a:r>
              <a:rPr lang="en-US" dirty="0"/>
              <a:t>Set, List and Map are 3 important interface of Java collection framework. </a:t>
            </a:r>
          </a:p>
          <a:p>
            <a:pPr marL="0" indent="0">
              <a:buNone/>
            </a:pPr>
            <a:r>
              <a:rPr lang="pt-PT" b="1" dirty="0"/>
              <a:t>Set</a:t>
            </a:r>
            <a:r>
              <a:rPr lang="en-US" dirty="0"/>
              <a:t> provides un­ordered collection of unique objects. Set doesn’t allowed duplication. </a:t>
            </a:r>
            <a:br>
              <a:rPr lang="en-US" dirty="0"/>
            </a:br>
            <a:r>
              <a:rPr lang="en-US" dirty="0"/>
              <a:t>List and Set are both extend collection interface.</a:t>
            </a:r>
          </a:p>
          <a:p>
            <a:pPr marL="0" indent="0">
              <a:buNone/>
            </a:pPr>
            <a:r>
              <a:rPr lang="en-US" dirty="0"/>
              <a:t>- SET : - can only store unique values. </a:t>
            </a:r>
          </a:p>
          <a:p>
            <a:pPr marL="0" indent="0">
              <a:buNone/>
            </a:pPr>
            <a:r>
              <a:rPr lang="en-US" dirty="0"/>
              <a:t>            - set does not maintain order</a:t>
            </a:r>
          </a:p>
          <a:p>
            <a:pPr marL="0" indent="0">
              <a:buNone/>
            </a:pPr>
            <a:r>
              <a:rPr lang="en-US" dirty="0"/>
              <a:t>            - set allows only 1 null </a:t>
            </a:r>
          </a:p>
          <a:p>
            <a:pPr marL="0" indent="0">
              <a:buNone/>
            </a:pPr>
            <a:r>
              <a:rPr lang="en-US" dirty="0"/>
              <a:t>            - Comes from collection interface</a:t>
            </a:r>
          </a:p>
          <a:p>
            <a:pPr marL="0" indent="0">
              <a:buNone/>
            </a:pPr>
            <a:r>
              <a:rPr lang="en-US" dirty="0"/>
              <a:t>            - set </a:t>
            </a:r>
            <a:r>
              <a:rPr lang="en-US" dirty="0" err="1"/>
              <a:t>doesnt</a:t>
            </a:r>
            <a:r>
              <a:rPr lang="en-US" dirty="0"/>
              <a:t> allow that</a:t>
            </a:r>
          </a:p>
          <a:p>
            <a:pPr marL="0" indent="0">
              <a:buNone/>
            </a:pPr>
            <a:r>
              <a:rPr lang="pt-PT" b="1" dirty="0" err="1"/>
              <a:t>List</a:t>
            </a:r>
            <a:r>
              <a:rPr lang="en-US" dirty="0"/>
              <a:t> provides ordered and indexed collection which may contain duplication.</a:t>
            </a:r>
          </a:p>
          <a:p>
            <a:pPr marL="0" indent="0">
              <a:buNone/>
            </a:pPr>
            <a:r>
              <a:rPr lang="en-US" dirty="0"/>
              <a:t>- LIST: - can store duplicate values, </a:t>
            </a:r>
          </a:p>
          <a:p>
            <a:pPr marL="0" indent="0">
              <a:buNone/>
            </a:pPr>
            <a:r>
              <a:rPr lang="en-US" dirty="0"/>
              <a:t>            - maintains /keeps the insertion order </a:t>
            </a:r>
          </a:p>
          <a:p>
            <a:pPr marL="0" indent="0">
              <a:buNone/>
            </a:pPr>
            <a:r>
              <a:rPr lang="en-US" dirty="0"/>
              <a:t>            - list allows any number of null values </a:t>
            </a:r>
          </a:p>
          <a:p>
            <a:pPr marL="0" indent="0">
              <a:buNone/>
            </a:pPr>
            <a:r>
              <a:rPr lang="en-US" dirty="0"/>
              <a:t>            - Comes from collection interface</a:t>
            </a:r>
          </a:p>
          <a:p>
            <a:pPr marL="0" indent="0">
              <a:buNone/>
            </a:pPr>
            <a:r>
              <a:rPr lang="en-US" dirty="0"/>
              <a:t>            - from list we can read a certain value by index</a:t>
            </a:r>
            <a:br>
              <a:rPr lang="en-US" dirty="0"/>
            </a:br>
            <a:r>
              <a:rPr lang="en-US" b="1" dirty="0"/>
              <a:t>Map</a:t>
            </a:r>
            <a:r>
              <a:rPr lang="en-US" dirty="0"/>
              <a:t> provides a data structure based on Key Value. Key is always unique, value can be dupl.</a:t>
            </a:r>
          </a:p>
          <a:p>
            <a:pPr marL="0" indent="0">
              <a:buNone/>
            </a:pPr>
            <a:r>
              <a:rPr lang="en-US" dirty="0"/>
              <a:t>- MAP : is a </a:t>
            </a:r>
            <a:r>
              <a:rPr lang="en-US" dirty="0" err="1"/>
              <a:t>key+value</a:t>
            </a:r>
            <a:r>
              <a:rPr lang="en-US" dirty="0"/>
              <a:t> format and keys are always unique </a:t>
            </a:r>
          </a:p>
          <a:p>
            <a:pPr marL="0" indent="0">
              <a:buNone/>
            </a:pPr>
            <a:r>
              <a:rPr lang="en-US" dirty="0"/>
              <a:t>            - map read value by passing key</a:t>
            </a:r>
          </a:p>
          <a:p>
            <a:pPr marL="0" indent="0">
              <a:buNone/>
            </a:pPr>
            <a:r>
              <a:rPr lang="en-US" dirty="0"/>
              <a:t>            - map can have single null key but multiple null values</a:t>
            </a:r>
          </a:p>
          <a:p>
            <a:endParaRPr lang="en-US" dirty="0"/>
          </a:p>
          <a:p>
            <a:endParaRPr lang="en-US" dirty="0"/>
          </a:p>
        </p:txBody>
      </p:sp>
    </p:spTree>
    <p:extLst>
      <p:ext uri="{BB962C8B-B14F-4D97-AF65-F5344CB8AC3E}">
        <p14:creationId xmlns:p14="http://schemas.microsoft.com/office/powerpoint/2010/main" val="2642290329"/>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E470-06E8-0B40-9D4A-6F3CCC8B54F2}"/>
              </a:ext>
            </a:extLst>
          </p:cNvPr>
          <p:cNvSpPr>
            <a:spLocks noGrp="1"/>
          </p:cNvSpPr>
          <p:nvPr>
            <p:ph type="title"/>
          </p:nvPr>
        </p:nvSpPr>
        <p:spPr/>
        <p:txBody>
          <a:bodyPr/>
          <a:lstStyle/>
          <a:p>
            <a:r>
              <a:rPr lang="en-US" dirty="0" err="1"/>
              <a:t>Lamda</a:t>
            </a:r>
            <a:r>
              <a:rPr lang="en-US" dirty="0"/>
              <a:t> Expressions</a:t>
            </a:r>
          </a:p>
        </p:txBody>
      </p:sp>
      <p:sp>
        <p:nvSpPr>
          <p:cNvPr id="3" name="Content Placeholder 2">
            <a:extLst>
              <a:ext uri="{FF2B5EF4-FFF2-40B4-BE49-F238E27FC236}">
                <a16:creationId xmlns:a16="http://schemas.microsoft.com/office/drawing/2014/main" id="{45D4CFCA-D3AF-124D-8143-BE894DC08D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049249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1720-0640-554F-8857-FCA8B2CD8DBF}"/>
              </a:ext>
            </a:extLst>
          </p:cNvPr>
          <p:cNvSpPr>
            <a:spLocks noGrp="1"/>
          </p:cNvSpPr>
          <p:nvPr>
            <p:ph type="title"/>
          </p:nvPr>
        </p:nvSpPr>
        <p:spPr/>
        <p:txBody>
          <a:bodyPr/>
          <a:lstStyle/>
          <a:p>
            <a:r>
              <a:rPr lang="en-US" dirty="0"/>
              <a:t>How to group test cases in TestNG</a:t>
            </a:r>
          </a:p>
        </p:txBody>
      </p:sp>
      <p:sp>
        <p:nvSpPr>
          <p:cNvPr id="3" name="Content Placeholder 2">
            <a:extLst>
              <a:ext uri="{FF2B5EF4-FFF2-40B4-BE49-F238E27FC236}">
                <a16:creationId xmlns:a16="http://schemas.microsoft.com/office/drawing/2014/main" id="{C4DCA98A-D014-B048-AD1E-A64ADDADFD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975696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56E6-D3CB-2743-9904-E5E3DBCB4C9A}"/>
              </a:ext>
            </a:extLst>
          </p:cNvPr>
          <p:cNvSpPr>
            <a:spLocks noGrp="1"/>
          </p:cNvSpPr>
          <p:nvPr>
            <p:ph type="title"/>
          </p:nvPr>
        </p:nvSpPr>
        <p:spPr/>
        <p:txBody>
          <a:bodyPr/>
          <a:lstStyle/>
          <a:p>
            <a:r>
              <a:rPr lang="en-US" dirty="0"/>
              <a:t>Components of Selenium</a:t>
            </a:r>
          </a:p>
        </p:txBody>
      </p:sp>
      <p:sp>
        <p:nvSpPr>
          <p:cNvPr id="3" name="Content Placeholder 2">
            <a:extLst>
              <a:ext uri="{FF2B5EF4-FFF2-40B4-BE49-F238E27FC236}">
                <a16:creationId xmlns:a16="http://schemas.microsoft.com/office/drawing/2014/main" id="{E41C293B-2CAD-F24E-8572-D0FD0F6AFC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918989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5BEC-DF5D-BF46-9E39-92CB3288BBF9}"/>
              </a:ext>
            </a:extLst>
          </p:cNvPr>
          <p:cNvSpPr>
            <a:spLocks noGrp="1"/>
          </p:cNvSpPr>
          <p:nvPr>
            <p:ph type="title"/>
          </p:nvPr>
        </p:nvSpPr>
        <p:spPr/>
        <p:txBody>
          <a:bodyPr/>
          <a:lstStyle/>
          <a:p>
            <a:r>
              <a:rPr lang="en-US" dirty="0"/>
              <a:t>Cross browser testing in Selenium</a:t>
            </a:r>
          </a:p>
        </p:txBody>
      </p:sp>
      <p:sp>
        <p:nvSpPr>
          <p:cNvPr id="3" name="Content Placeholder 2">
            <a:extLst>
              <a:ext uri="{FF2B5EF4-FFF2-40B4-BE49-F238E27FC236}">
                <a16:creationId xmlns:a16="http://schemas.microsoft.com/office/drawing/2014/main" id="{A6AB664F-125F-2E44-9ED0-7B37F2E89D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725689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CC4D-9E20-F343-A8E8-4C09E0B6F632}"/>
              </a:ext>
            </a:extLst>
          </p:cNvPr>
          <p:cNvSpPr>
            <a:spLocks noGrp="1"/>
          </p:cNvSpPr>
          <p:nvPr>
            <p:ph type="title"/>
          </p:nvPr>
        </p:nvSpPr>
        <p:spPr/>
        <p:txBody>
          <a:bodyPr/>
          <a:lstStyle/>
          <a:p>
            <a:r>
              <a:rPr lang="en-US" dirty="0"/>
              <a:t>Parallel Testing in Cucumber</a:t>
            </a:r>
          </a:p>
        </p:txBody>
      </p:sp>
      <p:sp>
        <p:nvSpPr>
          <p:cNvPr id="3" name="Content Placeholder 2">
            <a:extLst>
              <a:ext uri="{FF2B5EF4-FFF2-40B4-BE49-F238E27FC236}">
                <a16:creationId xmlns:a16="http://schemas.microsoft.com/office/drawing/2014/main" id="{5F7AB213-3D85-4543-9076-A5429DB1CA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776602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D96F-9CC5-E44B-9CEF-CB5707328393}"/>
              </a:ext>
            </a:extLst>
          </p:cNvPr>
          <p:cNvSpPr>
            <a:spLocks noGrp="1"/>
          </p:cNvSpPr>
          <p:nvPr>
            <p:ph type="title"/>
          </p:nvPr>
        </p:nvSpPr>
        <p:spPr/>
        <p:txBody>
          <a:bodyPr/>
          <a:lstStyle/>
          <a:p>
            <a:r>
              <a:rPr lang="en-US" dirty="0"/>
              <a:t>Bugs recently found</a:t>
            </a:r>
          </a:p>
        </p:txBody>
      </p:sp>
      <p:sp>
        <p:nvSpPr>
          <p:cNvPr id="3" name="Content Placeholder 2">
            <a:extLst>
              <a:ext uri="{FF2B5EF4-FFF2-40B4-BE49-F238E27FC236}">
                <a16:creationId xmlns:a16="http://schemas.microsoft.com/office/drawing/2014/main" id="{AE75B160-52E0-4342-8EB8-7C76BB519B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3504517"/>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39DE-E1C5-1F4B-88B7-224DFD9AEDD4}"/>
              </a:ext>
            </a:extLst>
          </p:cNvPr>
          <p:cNvSpPr>
            <a:spLocks noGrp="1"/>
          </p:cNvSpPr>
          <p:nvPr>
            <p:ph type="title"/>
          </p:nvPr>
        </p:nvSpPr>
        <p:spPr/>
        <p:txBody>
          <a:bodyPr/>
          <a:lstStyle/>
          <a:p>
            <a:r>
              <a:rPr lang="en-US" dirty="0"/>
              <a:t>Functionalities you’ve  worked on</a:t>
            </a:r>
          </a:p>
        </p:txBody>
      </p:sp>
      <p:sp>
        <p:nvSpPr>
          <p:cNvPr id="3" name="Content Placeholder 2">
            <a:extLst>
              <a:ext uri="{FF2B5EF4-FFF2-40B4-BE49-F238E27FC236}">
                <a16:creationId xmlns:a16="http://schemas.microsoft.com/office/drawing/2014/main" id="{02D1C30F-5AE9-844E-AE74-79E08996A4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787967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D566-75DA-7C47-990D-765AF08B1A60}"/>
              </a:ext>
            </a:extLst>
          </p:cNvPr>
          <p:cNvSpPr>
            <a:spLocks noGrp="1"/>
          </p:cNvSpPr>
          <p:nvPr>
            <p:ph type="title"/>
          </p:nvPr>
        </p:nvSpPr>
        <p:spPr/>
        <p:txBody>
          <a:bodyPr/>
          <a:lstStyle/>
          <a:p>
            <a:r>
              <a:rPr lang="en-US" dirty="0"/>
              <a:t>Regex</a:t>
            </a:r>
          </a:p>
        </p:txBody>
      </p:sp>
      <p:sp>
        <p:nvSpPr>
          <p:cNvPr id="3" name="Content Placeholder 2">
            <a:extLst>
              <a:ext uri="{FF2B5EF4-FFF2-40B4-BE49-F238E27FC236}">
                <a16:creationId xmlns:a16="http://schemas.microsoft.com/office/drawing/2014/main" id="{207F5073-34EF-C941-972C-D72493DC6A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114448"/>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5E53-D971-FD47-9C23-179DC7658D58}"/>
              </a:ext>
            </a:extLst>
          </p:cNvPr>
          <p:cNvSpPr>
            <a:spLocks noGrp="1"/>
          </p:cNvSpPr>
          <p:nvPr>
            <p:ph type="title"/>
          </p:nvPr>
        </p:nvSpPr>
        <p:spPr/>
        <p:txBody>
          <a:bodyPr/>
          <a:lstStyle/>
          <a:p>
            <a:r>
              <a:rPr lang="en-US" dirty="0"/>
              <a:t>Annotations in Junit vs TestNG</a:t>
            </a:r>
          </a:p>
        </p:txBody>
      </p:sp>
      <p:sp>
        <p:nvSpPr>
          <p:cNvPr id="3" name="Content Placeholder 2">
            <a:extLst>
              <a:ext uri="{FF2B5EF4-FFF2-40B4-BE49-F238E27FC236}">
                <a16:creationId xmlns:a16="http://schemas.microsoft.com/office/drawing/2014/main" id="{8F12470D-E213-1340-A0E0-316E6503C1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435123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C04A-BFD4-A443-B3BE-5DF4C3E387EC}"/>
              </a:ext>
            </a:extLst>
          </p:cNvPr>
          <p:cNvSpPr>
            <a:spLocks noGrp="1"/>
          </p:cNvSpPr>
          <p:nvPr>
            <p:ph type="title"/>
          </p:nvPr>
        </p:nvSpPr>
        <p:spPr/>
        <p:txBody>
          <a:bodyPr/>
          <a:lstStyle/>
          <a:p>
            <a:r>
              <a:rPr lang="en-US" dirty="0"/>
              <a:t>Structure of your framework</a:t>
            </a:r>
          </a:p>
        </p:txBody>
      </p:sp>
      <p:sp>
        <p:nvSpPr>
          <p:cNvPr id="3" name="Content Placeholder 2">
            <a:extLst>
              <a:ext uri="{FF2B5EF4-FFF2-40B4-BE49-F238E27FC236}">
                <a16:creationId xmlns:a16="http://schemas.microsoft.com/office/drawing/2014/main" id="{680608F9-DB76-CC4A-9632-79426680D5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1690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0943-397B-6649-9D9F-2E74EACF6D6D}"/>
              </a:ext>
            </a:extLst>
          </p:cNvPr>
          <p:cNvSpPr>
            <a:spLocks noGrp="1"/>
          </p:cNvSpPr>
          <p:nvPr>
            <p:ph type="title"/>
          </p:nvPr>
        </p:nvSpPr>
        <p:spPr/>
        <p:txBody>
          <a:bodyPr/>
          <a:lstStyle/>
          <a:p>
            <a:r>
              <a:rPr lang="en-US" dirty="0">
                <a:hlinkClick r:id="rId2" action="ppaction://hlinksldjump"/>
              </a:rPr>
              <a:t>Arrays vs ArrayList </a:t>
            </a:r>
            <a:endParaRPr lang="en-US" dirty="0"/>
          </a:p>
        </p:txBody>
      </p:sp>
      <p:sp>
        <p:nvSpPr>
          <p:cNvPr id="3" name="Content Placeholder 2">
            <a:extLst>
              <a:ext uri="{FF2B5EF4-FFF2-40B4-BE49-F238E27FC236}">
                <a16:creationId xmlns:a16="http://schemas.microsoft.com/office/drawing/2014/main" id="{FB5FA247-F7D7-F542-9262-3DFDA73AADF9}"/>
              </a:ext>
            </a:extLst>
          </p:cNvPr>
          <p:cNvSpPr>
            <a:spLocks noGrp="1"/>
          </p:cNvSpPr>
          <p:nvPr>
            <p:ph idx="1"/>
          </p:nvPr>
        </p:nvSpPr>
        <p:spPr/>
        <p:txBody>
          <a:bodyPr/>
          <a:lstStyle/>
          <a:p>
            <a:r>
              <a:rPr lang="en-US" dirty="0"/>
              <a:t>Array is a part of core Java programming and has special syntax. ArrayList is part of collection framework and implement List interface.</a:t>
            </a:r>
          </a:p>
          <a:p>
            <a:r>
              <a:rPr lang="en-US" dirty="0"/>
              <a:t>Major difference is that; Array is a fixed length data structure, so we can change length of Array one created, ArrayList is re­-sizeable.</a:t>
            </a:r>
          </a:p>
          <a:p>
            <a:r>
              <a:rPr lang="en-US" dirty="0"/>
              <a:t>The other major one is that Array can contain both primitives and objects. ArrayList can only contain objects. It cannot contain primitive types. </a:t>
            </a:r>
          </a:p>
          <a:p>
            <a:r>
              <a:rPr lang="en-US" dirty="0"/>
              <a:t>Also, we can compare Array and ArrayList on how to calculate length of Array or size of ArrayList. We use length for an Array, we use size() method for an ArrayList. </a:t>
            </a:r>
          </a:p>
          <a:p>
            <a:endParaRPr lang="en-US" dirty="0"/>
          </a:p>
        </p:txBody>
      </p:sp>
    </p:spTree>
    <p:extLst>
      <p:ext uri="{BB962C8B-B14F-4D97-AF65-F5344CB8AC3E}">
        <p14:creationId xmlns:p14="http://schemas.microsoft.com/office/powerpoint/2010/main" val="3970414593"/>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23A2-5D65-C14A-8B0D-D6F9F31F56A0}"/>
              </a:ext>
            </a:extLst>
          </p:cNvPr>
          <p:cNvSpPr>
            <a:spLocks noGrp="1"/>
          </p:cNvSpPr>
          <p:nvPr>
            <p:ph type="title"/>
          </p:nvPr>
        </p:nvSpPr>
        <p:spPr/>
        <p:txBody>
          <a:bodyPr/>
          <a:lstStyle/>
          <a:p>
            <a:r>
              <a:rPr lang="en-US" dirty="0"/>
              <a:t>Why String Immutable</a:t>
            </a:r>
          </a:p>
        </p:txBody>
      </p:sp>
      <p:sp>
        <p:nvSpPr>
          <p:cNvPr id="3" name="Content Placeholder 2">
            <a:extLst>
              <a:ext uri="{FF2B5EF4-FFF2-40B4-BE49-F238E27FC236}">
                <a16:creationId xmlns:a16="http://schemas.microsoft.com/office/drawing/2014/main" id="{9D95C3F5-8412-1C47-8D57-7DC70F6743A1}"/>
              </a:ext>
            </a:extLst>
          </p:cNvPr>
          <p:cNvSpPr>
            <a:spLocks noGrp="1"/>
          </p:cNvSpPr>
          <p:nvPr>
            <p:ph idx="1"/>
          </p:nvPr>
        </p:nvSpPr>
        <p:spPr/>
        <p:txBody>
          <a:bodyPr/>
          <a:lstStyle/>
          <a:p>
            <a:r>
              <a:rPr lang="en-US" b="1" dirty="0"/>
              <a:t>Immutable </a:t>
            </a:r>
            <a:r>
              <a:rPr lang="en-US" dirty="0"/>
              <a:t>means values cannot be changed once it's created </a:t>
            </a:r>
          </a:p>
          <a:p>
            <a:endParaRPr lang="en-US" dirty="0"/>
          </a:p>
        </p:txBody>
      </p:sp>
    </p:spTree>
    <p:extLst>
      <p:ext uri="{BB962C8B-B14F-4D97-AF65-F5344CB8AC3E}">
        <p14:creationId xmlns:p14="http://schemas.microsoft.com/office/powerpoint/2010/main" val="232060136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819E-ECB0-CF49-8840-5F8F12CAFA15}"/>
              </a:ext>
            </a:extLst>
          </p:cNvPr>
          <p:cNvSpPr>
            <a:spLocks noGrp="1"/>
          </p:cNvSpPr>
          <p:nvPr>
            <p:ph type="title"/>
          </p:nvPr>
        </p:nvSpPr>
        <p:spPr>
          <a:xfrm>
            <a:off x="838200" y="365125"/>
            <a:ext cx="10515600" cy="777875"/>
          </a:xfrm>
        </p:spPr>
        <p:txBody>
          <a:bodyPr/>
          <a:lstStyle/>
          <a:p>
            <a:r>
              <a:rPr lang="en-US" dirty="0"/>
              <a:t>Garbage Collection</a:t>
            </a:r>
          </a:p>
        </p:txBody>
      </p:sp>
      <p:sp>
        <p:nvSpPr>
          <p:cNvPr id="3" name="Content Placeholder 2">
            <a:extLst>
              <a:ext uri="{FF2B5EF4-FFF2-40B4-BE49-F238E27FC236}">
                <a16:creationId xmlns:a16="http://schemas.microsoft.com/office/drawing/2014/main" id="{1522A9C6-5431-424A-A470-595BED119629}"/>
              </a:ext>
            </a:extLst>
          </p:cNvPr>
          <p:cNvSpPr>
            <a:spLocks noGrp="1"/>
          </p:cNvSpPr>
          <p:nvPr>
            <p:ph idx="1"/>
          </p:nvPr>
        </p:nvSpPr>
        <p:spPr>
          <a:xfrm>
            <a:off x="838200" y="1469571"/>
            <a:ext cx="10515600" cy="5023304"/>
          </a:xfrm>
        </p:spPr>
        <p:txBody>
          <a:bodyPr>
            <a:normAutofit fontScale="70000" lnSpcReduction="20000"/>
          </a:bodyPr>
          <a:lstStyle/>
          <a:p>
            <a:r>
              <a:rPr lang="en-US" dirty="0"/>
              <a:t>- Automatic garbage collection is the process of looking at heap </a:t>
            </a:r>
          </a:p>
          <a:p>
            <a:r>
              <a:rPr lang="en-US" dirty="0"/>
              <a:t>    memory identifying which objects are in use and which are not </a:t>
            </a:r>
          </a:p>
          <a:p>
            <a:r>
              <a:rPr lang="en-US" dirty="0"/>
              <a:t>    and deleting unused objects</a:t>
            </a:r>
          </a:p>
          <a:p>
            <a:r>
              <a:rPr lang="en-US" dirty="0"/>
              <a:t>    - An in use object or a referenced object means that some </a:t>
            </a:r>
          </a:p>
          <a:p>
            <a:r>
              <a:rPr lang="en-US" dirty="0"/>
              <a:t>    part of your program still maintains a pointer to that </a:t>
            </a:r>
          </a:p>
          <a:p>
            <a:r>
              <a:rPr lang="en-US" dirty="0"/>
              <a:t>    object</a:t>
            </a:r>
          </a:p>
          <a:p>
            <a:r>
              <a:rPr lang="en-US" dirty="0"/>
              <a:t> </a:t>
            </a:r>
          </a:p>
          <a:p>
            <a:r>
              <a:rPr lang="en-US" dirty="0"/>
              <a:t>    * Garbage Collectors</a:t>
            </a:r>
          </a:p>
          <a:p>
            <a:r>
              <a:rPr lang="en-US" dirty="0"/>
              <a:t>        - serial : works with a single thread works for single</a:t>
            </a:r>
          </a:p>
          <a:p>
            <a:r>
              <a:rPr lang="en-US" dirty="0"/>
              <a:t>                    threaded apps</a:t>
            </a:r>
          </a:p>
          <a:p>
            <a:r>
              <a:rPr lang="en-US" dirty="0"/>
              <a:t>        - parallel: uses multiple threads for managing heap space</a:t>
            </a:r>
          </a:p>
          <a:p>
            <a:r>
              <a:rPr lang="en-US" dirty="0"/>
              <a:t>        - CSM: (current mark sweep) uses multiple GC threads</a:t>
            </a:r>
          </a:p>
          <a:p>
            <a:r>
              <a:rPr lang="en-US" dirty="0"/>
              <a:t>        - G1: is designed for application running on multiprocessor</a:t>
            </a:r>
          </a:p>
          <a:p>
            <a:r>
              <a:rPr lang="en-US" dirty="0"/>
              <a:t>        machines with large memory space. breaks heap into smaller regions</a:t>
            </a:r>
          </a:p>
        </p:txBody>
      </p:sp>
    </p:spTree>
    <p:extLst>
      <p:ext uri="{BB962C8B-B14F-4D97-AF65-F5344CB8AC3E}">
        <p14:creationId xmlns:p14="http://schemas.microsoft.com/office/powerpoint/2010/main" val="407439401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A85E-EFE7-FD4B-8BF5-553522C051CF}"/>
              </a:ext>
            </a:extLst>
          </p:cNvPr>
          <p:cNvSpPr>
            <a:spLocks noGrp="1"/>
          </p:cNvSpPr>
          <p:nvPr>
            <p:ph type="title"/>
          </p:nvPr>
        </p:nvSpPr>
        <p:spPr/>
        <p:txBody>
          <a:bodyPr/>
          <a:lstStyle/>
          <a:p>
            <a:r>
              <a:rPr lang="en-US" dirty="0"/>
              <a:t>Primary key vs foreign key</a:t>
            </a:r>
          </a:p>
        </p:txBody>
      </p:sp>
      <p:sp>
        <p:nvSpPr>
          <p:cNvPr id="3" name="Content Placeholder 2">
            <a:extLst>
              <a:ext uri="{FF2B5EF4-FFF2-40B4-BE49-F238E27FC236}">
                <a16:creationId xmlns:a16="http://schemas.microsoft.com/office/drawing/2014/main" id="{2471C2F0-E15D-DA40-8A42-B7675A3CDC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6996563"/>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35F7-3104-C249-8B21-22BA1C95F570}"/>
              </a:ext>
            </a:extLst>
          </p:cNvPr>
          <p:cNvSpPr>
            <a:spLocks noGrp="1"/>
          </p:cNvSpPr>
          <p:nvPr>
            <p:ph type="title"/>
          </p:nvPr>
        </p:nvSpPr>
        <p:spPr/>
        <p:txBody>
          <a:bodyPr/>
          <a:lstStyle/>
          <a:p>
            <a:r>
              <a:rPr lang="en-US" dirty="0"/>
              <a:t>how to send get and then check a status code</a:t>
            </a:r>
          </a:p>
        </p:txBody>
      </p:sp>
      <p:sp>
        <p:nvSpPr>
          <p:cNvPr id="3" name="Content Placeholder 2">
            <a:extLst>
              <a:ext uri="{FF2B5EF4-FFF2-40B4-BE49-F238E27FC236}">
                <a16:creationId xmlns:a16="http://schemas.microsoft.com/office/drawing/2014/main" id="{985DA16C-C0B9-B946-A5D9-F4DF25AFBF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0281371"/>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41BE-8222-FC4B-9135-DC56336235C9}"/>
              </a:ext>
            </a:extLst>
          </p:cNvPr>
          <p:cNvSpPr>
            <a:spLocks noGrp="1"/>
          </p:cNvSpPr>
          <p:nvPr>
            <p:ph type="title"/>
          </p:nvPr>
        </p:nvSpPr>
        <p:spPr/>
        <p:txBody>
          <a:bodyPr/>
          <a:lstStyle/>
          <a:p>
            <a:r>
              <a:rPr lang="en-US" dirty="0"/>
              <a:t>Where do you run your smoke test</a:t>
            </a:r>
          </a:p>
        </p:txBody>
      </p:sp>
      <p:sp>
        <p:nvSpPr>
          <p:cNvPr id="3" name="Content Placeholder 2">
            <a:extLst>
              <a:ext uri="{FF2B5EF4-FFF2-40B4-BE49-F238E27FC236}">
                <a16:creationId xmlns:a16="http://schemas.microsoft.com/office/drawing/2014/main" id="{0937C9D4-33FA-7D4C-9DAA-A76C23D8DC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9169324"/>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C1D8-9FE6-CC43-BFE7-831104E7D867}"/>
              </a:ext>
            </a:extLst>
          </p:cNvPr>
          <p:cNvSpPr>
            <a:spLocks noGrp="1"/>
          </p:cNvSpPr>
          <p:nvPr>
            <p:ph type="title"/>
          </p:nvPr>
        </p:nvSpPr>
        <p:spPr/>
        <p:txBody>
          <a:bodyPr/>
          <a:lstStyle/>
          <a:p>
            <a:r>
              <a:rPr lang="en-US" dirty="0"/>
              <a:t>Where do you run your regression</a:t>
            </a:r>
          </a:p>
        </p:txBody>
      </p:sp>
      <p:sp>
        <p:nvSpPr>
          <p:cNvPr id="3" name="Content Placeholder 2">
            <a:extLst>
              <a:ext uri="{FF2B5EF4-FFF2-40B4-BE49-F238E27FC236}">
                <a16:creationId xmlns:a16="http://schemas.microsoft.com/office/drawing/2014/main" id="{E8937E6B-DC7C-2C4E-ABC0-9A808288B2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6766931"/>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17ED-181C-7040-BD6E-D008F2C354FC}"/>
              </a:ext>
            </a:extLst>
          </p:cNvPr>
          <p:cNvSpPr>
            <a:spLocks noGrp="1"/>
          </p:cNvSpPr>
          <p:nvPr>
            <p:ph type="title"/>
          </p:nvPr>
        </p:nvSpPr>
        <p:spPr/>
        <p:txBody>
          <a:bodyPr/>
          <a:lstStyle/>
          <a:p>
            <a:r>
              <a:rPr lang="en-US" dirty="0"/>
              <a:t>Launch Chrome Browser</a:t>
            </a:r>
          </a:p>
        </p:txBody>
      </p:sp>
      <p:sp>
        <p:nvSpPr>
          <p:cNvPr id="3" name="Content Placeholder 2">
            <a:extLst>
              <a:ext uri="{FF2B5EF4-FFF2-40B4-BE49-F238E27FC236}">
                <a16:creationId xmlns:a16="http://schemas.microsoft.com/office/drawing/2014/main" id="{C5C22F31-3188-0047-94C4-881DB0B585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08757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3820-A092-3E4C-A01F-C3FEF27B5A17}"/>
              </a:ext>
            </a:extLst>
          </p:cNvPr>
          <p:cNvSpPr>
            <a:spLocks noGrp="1"/>
          </p:cNvSpPr>
          <p:nvPr>
            <p:ph type="title"/>
          </p:nvPr>
        </p:nvSpPr>
        <p:spPr/>
        <p:txBody>
          <a:bodyPr/>
          <a:lstStyle/>
          <a:p>
            <a:r>
              <a:rPr lang="en-US" dirty="0"/>
              <a:t>Set the resolution</a:t>
            </a:r>
          </a:p>
        </p:txBody>
      </p:sp>
      <p:sp>
        <p:nvSpPr>
          <p:cNvPr id="3" name="Content Placeholder 2">
            <a:extLst>
              <a:ext uri="{FF2B5EF4-FFF2-40B4-BE49-F238E27FC236}">
                <a16:creationId xmlns:a16="http://schemas.microsoft.com/office/drawing/2014/main" id="{08233727-84E6-DF47-8927-983AE55CA4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2839652"/>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89CC-1BA3-544E-B13C-007DBC8B5A9C}"/>
              </a:ext>
            </a:extLst>
          </p:cNvPr>
          <p:cNvSpPr>
            <a:spLocks noGrp="1"/>
          </p:cNvSpPr>
          <p:nvPr>
            <p:ph type="title"/>
          </p:nvPr>
        </p:nvSpPr>
        <p:spPr/>
        <p:txBody>
          <a:bodyPr/>
          <a:lstStyle/>
          <a:p>
            <a:r>
              <a:rPr lang="en-US" dirty="0"/>
              <a:t>How do you use JDBC?</a:t>
            </a:r>
          </a:p>
        </p:txBody>
      </p:sp>
      <p:sp>
        <p:nvSpPr>
          <p:cNvPr id="3" name="Content Placeholder 2">
            <a:extLst>
              <a:ext uri="{FF2B5EF4-FFF2-40B4-BE49-F238E27FC236}">
                <a16:creationId xmlns:a16="http://schemas.microsoft.com/office/drawing/2014/main" id="{F1C88357-546E-6A46-AF59-7CD0B8C616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15684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A80B-8736-E54F-A3A6-3C04E0DCE108}"/>
              </a:ext>
            </a:extLst>
          </p:cNvPr>
          <p:cNvSpPr>
            <a:spLocks noGrp="1"/>
          </p:cNvSpPr>
          <p:nvPr>
            <p:ph type="title"/>
          </p:nvPr>
        </p:nvSpPr>
        <p:spPr/>
        <p:txBody>
          <a:bodyPr/>
          <a:lstStyle/>
          <a:p>
            <a:r>
              <a:rPr lang="en-US" dirty="0"/>
              <a:t>How do you write your automation scripts? Right after the developers code?</a:t>
            </a:r>
          </a:p>
        </p:txBody>
      </p:sp>
      <p:sp>
        <p:nvSpPr>
          <p:cNvPr id="3" name="Content Placeholder 2">
            <a:extLst>
              <a:ext uri="{FF2B5EF4-FFF2-40B4-BE49-F238E27FC236}">
                <a16:creationId xmlns:a16="http://schemas.microsoft.com/office/drawing/2014/main" id="{AFD78A00-CCF3-A540-AAF4-DA9DF84736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7227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B20D-9D28-B94A-8B5D-4DC963F38BA8}"/>
              </a:ext>
            </a:extLst>
          </p:cNvPr>
          <p:cNvSpPr>
            <a:spLocks noGrp="1"/>
          </p:cNvSpPr>
          <p:nvPr>
            <p:ph type="title"/>
          </p:nvPr>
        </p:nvSpPr>
        <p:spPr/>
        <p:txBody>
          <a:bodyPr/>
          <a:lstStyle/>
          <a:p>
            <a:r>
              <a:rPr lang="en-US" dirty="0">
                <a:hlinkClick r:id="rId2" action="ppaction://hlinksldjump"/>
              </a:rPr>
              <a:t>Hashtable</a:t>
            </a:r>
            <a:r>
              <a:rPr lang="en-US" dirty="0"/>
              <a:t> vs </a:t>
            </a:r>
            <a:r>
              <a:rPr lang="en-US" dirty="0">
                <a:hlinkClick r:id="rId2" action="ppaction://hlinksldjump"/>
              </a:rPr>
              <a:t>HashMap</a:t>
            </a:r>
            <a:endParaRPr lang="en-US" dirty="0"/>
          </a:p>
        </p:txBody>
      </p:sp>
      <p:sp>
        <p:nvSpPr>
          <p:cNvPr id="3" name="Content Placeholder 2">
            <a:extLst>
              <a:ext uri="{FF2B5EF4-FFF2-40B4-BE49-F238E27FC236}">
                <a16:creationId xmlns:a16="http://schemas.microsoft.com/office/drawing/2014/main" id="{60CE3619-A734-274C-87DE-3608651138D0}"/>
              </a:ext>
            </a:extLst>
          </p:cNvPr>
          <p:cNvSpPr>
            <a:spLocks noGrp="1"/>
          </p:cNvSpPr>
          <p:nvPr>
            <p:ph idx="1"/>
          </p:nvPr>
        </p:nvSpPr>
        <p:spPr/>
        <p:txBody>
          <a:bodyPr>
            <a:normAutofit fontScale="92500" lnSpcReduction="10000"/>
          </a:bodyPr>
          <a:lstStyle/>
          <a:p>
            <a:r>
              <a:rPr lang="en-US" dirty="0"/>
              <a:t>Both </a:t>
            </a:r>
            <a:r>
              <a:rPr lang="en-US" dirty="0" err="1"/>
              <a:t>HashTable</a:t>
            </a:r>
            <a:r>
              <a:rPr lang="en-US" dirty="0"/>
              <a:t> and HashMap implements Map interface </a:t>
            </a:r>
          </a:p>
          <a:p>
            <a:r>
              <a:rPr lang="en-US" dirty="0"/>
              <a:t>Both key + value </a:t>
            </a:r>
          </a:p>
          <a:p>
            <a:endParaRPr lang="en-US" dirty="0"/>
          </a:p>
          <a:p>
            <a:r>
              <a:rPr lang="en-US" dirty="0" err="1"/>
              <a:t>Hashtable</a:t>
            </a:r>
            <a:r>
              <a:rPr lang="en-US" dirty="0"/>
              <a:t>: its synchronized, no null keys or values </a:t>
            </a:r>
          </a:p>
          <a:p>
            <a:endParaRPr lang="en-US" dirty="0"/>
          </a:p>
          <a:p>
            <a:r>
              <a:rPr lang="en-US" dirty="0"/>
              <a:t>HashMap is not thread-safe while </a:t>
            </a:r>
            <a:r>
              <a:rPr lang="en-US" dirty="0" err="1"/>
              <a:t>HashTable</a:t>
            </a:r>
            <a:r>
              <a:rPr lang="en-US" dirty="0"/>
              <a:t> is a thread­-safe collection.</a:t>
            </a:r>
          </a:p>
          <a:p>
            <a:r>
              <a:rPr lang="en-US" dirty="0"/>
              <a:t>HashMap: Not Synchronized, only 1 null key and multiple null values</a:t>
            </a:r>
          </a:p>
          <a:p>
            <a:r>
              <a:rPr lang="en-US" dirty="0"/>
              <a:t>Second important difference is performance since HashMap is not synchronized. It performed better than </a:t>
            </a:r>
            <a:r>
              <a:rPr lang="en-US" dirty="0" err="1"/>
              <a:t>HashT</a:t>
            </a:r>
            <a:r>
              <a:rPr lang="it-IT" dirty="0" err="1"/>
              <a:t>able</a:t>
            </a:r>
            <a:r>
              <a:rPr lang="it-IT" dirty="0"/>
              <a:t> </a:t>
            </a:r>
            <a:endParaRPr lang="en-US" dirty="0"/>
          </a:p>
          <a:p>
            <a:r>
              <a:rPr lang="en-US" dirty="0"/>
              <a:t>→ </a:t>
            </a:r>
            <a:r>
              <a:rPr lang="en-US" dirty="0" err="1"/>
              <a:t>Collections.synchronizedMap</a:t>
            </a:r>
            <a:r>
              <a:rPr lang="en-US" dirty="0"/>
              <a:t> (...Map...); </a:t>
            </a:r>
          </a:p>
          <a:p>
            <a:endParaRPr lang="en-US" dirty="0"/>
          </a:p>
        </p:txBody>
      </p:sp>
    </p:spTree>
    <p:extLst>
      <p:ext uri="{BB962C8B-B14F-4D97-AF65-F5344CB8AC3E}">
        <p14:creationId xmlns:p14="http://schemas.microsoft.com/office/powerpoint/2010/main" val="2126788191"/>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11BE-CFD6-D34B-B9C7-E2774042A3E4}"/>
              </a:ext>
            </a:extLst>
          </p:cNvPr>
          <p:cNvSpPr>
            <a:spLocks noGrp="1"/>
          </p:cNvSpPr>
          <p:nvPr>
            <p:ph type="title"/>
          </p:nvPr>
        </p:nvSpPr>
        <p:spPr>
          <a:xfrm>
            <a:off x="838200" y="365126"/>
            <a:ext cx="10515600" cy="888206"/>
          </a:xfrm>
        </p:spPr>
        <p:txBody>
          <a:bodyPr/>
          <a:lstStyle/>
          <a:p>
            <a:r>
              <a:rPr lang="en-US" dirty="0"/>
              <a:t>String Pool</a:t>
            </a:r>
          </a:p>
        </p:txBody>
      </p:sp>
      <p:sp>
        <p:nvSpPr>
          <p:cNvPr id="3" name="Content Placeholder 2">
            <a:extLst>
              <a:ext uri="{FF2B5EF4-FFF2-40B4-BE49-F238E27FC236}">
                <a16:creationId xmlns:a16="http://schemas.microsoft.com/office/drawing/2014/main" id="{169D13D6-75F2-B14A-B25F-BF27B41967BD}"/>
              </a:ext>
            </a:extLst>
          </p:cNvPr>
          <p:cNvSpPr>
            <a:spLocks noGrp="1"/>
          </p:cNvSpPr>
          <p:nvPr>
            <p:ph idx="1"/>
          </p:nvPr>
        </p:nvSpPr>
        <p:spPr>
          <a:xfrm>
            <a:off x="838200" y="1253331"/>
            <a:ext cx="10515600" cy="4351338"/>
          </a:xfrm>
        </p:spPr>
        <p:txBody>
          <a:bodyPr/>
          <a:lstStyle/>
          <a:p>
            <a:r>
              <a:rPr lang="en-US" b="1" dirty="0"/>
              <a:t>String Pool in java </a:t>
            </a:r>
            <a:r>
              <a:rPr lang="en-US" dirty="0"/>
              <a:t>is a pool of Strings stored in </a:t>
            </a:r>
            <a:r>
              <a:rPr lang="en-US" b="1" dirty="0"/>
              <a:t>Java Heap Memory</a:t>
            </a:r>
            <a:r>
              <a:rPr lang="en-US" dirty="0"/>
              <a:t>. Used to save space in memory. </a:t>
            </a:r>
          </a:p>
          <a:p>
            <a:r>
              <a:rPr lang="en-US" dirty="0"/>
              <a:t>When we use double quotes to create a String, it first looks for String with same value in the String pool, if found it just returns the reference else it creates a new String in the pool and then returns the reference </a:t>
            </a:r>
          </a:p>
          <a:p>
            <a:endParaRPr lang="en-US" dirty="0"/>
          </a:p>
        </p:txBody>
      </p:sp>
      <p:pic>
        <p:nvPicPr>
          <p:cNvPr id="1025" name="Picture 1" descr="page41image23275056">
            <a:extLst>
              <a:ext uri="{FF2B5EF4-FFF2-40B4-BE49-F238E27FC236}">
                <a16:creationId xmlns:a16="http://schemas.microsoft.com/office/drawing/2014/main" id="{A2147E97-86FB-834C-B272-9C8F53BAB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945" y="3588273"/>
            <a:ext cx="4838110" cy="268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15291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B954-32C2-174B-9528-5EBD20A7BF4F}"/>
              </a:ext>
            </a:extLst>
          </p:cNvPr>
          <p:cNvSpPr>
            <a:spLocks noGrp="1"/>
          </p:cNvSpPr>
          <p:nvPr>
            <p:ph type="title"/>
          </p:nvPr>
        </p:nvSpPr>
        <p:spPr/>
        <p:txBody>
          <a:bodyPr/>
          <a:lstStyle/>
          <a:p>
            <a:r>
              <a:rPr lang="en-US" dirty="0"/>
              <a:t>what is acceptance criteria and who writes?</a:t>
            </a:r>
          </a:p>
        </p:txBody>
      </p:sp>
      <p:sp>
        <p:nvSpPr>
          <p:cNvPr id="3" name="Content Placeholder 2">
            <a:extLst>
              <a:ext uri="{FF2B5EF4-FFF2-40B4-BE49-F238E27FC236}">
                <a16:creationId xmlns:a16="http://schemas.microsoft.com/office/drawing/2014/main" id="{37034BD9-A510-F840-B7AD-085B670358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170407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5595-2350-AA47-966B-A29C9BBCC380}"/>
              </a:ext>
            </a:extLst>
          </p:cNvPr>
          <p:cNvSpPr>
            <a:spLocks noGrp="1"/>
          </p:cNvSpPr>
          <p:nvPr>
            <p:ph type="title"/>
          </p:nvPr>
        </p:nvSpPr>
        <p:spPr/>
        <p:txBody>
          <a:bodyPr/>
          <a:lstStyle/>
          <a:p>
            <a:r>
              <a:rPr lang="en-US" b="1" dirty="0" err="1"/>
              <a:t>groupId</a:t>
            </a:r>
            <a:r>
              <a:rPr lang="en-US" dirty="0"/>
              <a:t> and </a:t>
            </a:r>
            <a:r>
              <a:rPr lang="en-US" b="1" dirty="0" err="1"/>
              <a:t>artifactId</a:t>
            </a:r>
            <a:endParaRPr lang="en-US" dirty="0"/>
          </a:p>
        </p:txBody>
      </p:sp>
      <p:sp>
        <p:nvSpPr>
          <p:cNvPr id="3" name="Content Placeholder 2">
            <a:extLst>
              <a:ext uri="{FF2B5EF4-FFF2-40B4-BE49-F238E27FC236}">
                <a16:creationId xmlns:a16="http://schemas.microsoft.com/office/drawing/2014/main" id="{8FDB0FB8-B145-974E-B538-96032CB604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555421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F1F1-C8E1-994E-8644-1C964A7ED989}"/>
              </a:ext>
            </a:extLst>
          </p:cNvPr>
          <p:cNvSpPr>
            <a:spLocks noGrp="1"/>
          </p:cNvSpPr>
          <p:nvPr>
            <p:ph type="title"/>
          </p:nvPr>
        </p:nvSpPr>
        <p:spPr/>
        <p:txBody>
          <a:bodyPr/>
          <a:lstStyle/>
          <a:p>
            <a:r>
              <a:rPr lang="en-US" dirty="0"/>
              <a:t>how do you resolve merge conflict?</a:t>
            </a:r>
          </a:p>
        </p:txBody>
      </p:sp>
      <p:sp>
        <p:nvSpPr>
          <p:cNvPr id="3" name="Content Placeholder 2">
            <a:extLst>
              <a:ext uri="{FF2B5EF4-FFF2-40B4-BE49-F238E27FC236}">
                <a16:creationId xmlns:a16="http://schemas.microsoft.com/office/drawing/2014/main" id="{253F3DF9-0E2C-D946-A1B0-F74EDA87AE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626362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91C2-FCC1-D641-B79B-7972954A8A59}"/>
              </a:ext>
            </a:extLst>
          </p:cNvPr>
          <p:cNvSpPr>
            <a:spLocks noGrp="1"/>
          </p:cNvSpPr>
          <p:nvPr>
            <p:ph type="title"/>
          </p:nvPr>
        </p:nvSpPr>
        <p:spPr/>
        <p:txBody>
          <a:bodyPr/>
          <a:lstStyle/>
          <a:p>
            <a:r>
              <a:rPr lang="en-US" dirty="0"/>
              <a:t>UNION vs JOIN</a:t>
            </a:r>
          </a:p>
        </p:txBody>
      </p:sp>
      <p:sp>
        <p:nvSpPr>
          <p:cNvPr id="3" name="Content Placeholder 2">
            <a:extLst>
              <a:ext uri="{FF2B5EF4-FFF2-40B4-BE49-F238E27FC236}">
                <a16:creationId xmlns:a16="http://schemas.microsoft.com/office/drawing/2014/main" id="{65A9015A-D8CA-7741-B608-0405C6F7EC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2262722"/>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750A-260E-6E42-8150-96C0E4A5C142}"/>
              </a:ext>
            </a:extLst>
          </p:cNvPr>
          <p:cNvSpPr>
            <a:spLocks noGrp="1"/>
          </p:cNvSpPr>
          <p:nvPr>
            <p:ph type="title"/>
          </p:nvPr>
        </p:nvSpPr>
        <p:spPr/>
        <p:txBody>
          <a:bodyPr/>
          <a:lstStyle/>
          <a:p>
            <a:r>
              <a:rPr lang="en-US" dirty="0"/>
              <a:t>Wrapper Class</a:t>
            </a:r>
          </a:p>
        </p:txBody>
      </p:sp>
      <p:sp>
        <p:nvSpPr>
          <p:cNvPr id="3" name="Content Placeholder 2">
            <a:extLst>
              <a:ext uri="{FF2B5EF4-FFF2-40B4-BE49-F238E27FC236}">
                <a16:creationId xmlns:a16="http://schemas.microsoft.com/office/drawing/2014/main" id="{7FCFDB6F-8B80-8444-8A50-CEB3EE0606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9115291"/>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BDA1-DDA5-514C-B6B5-1209202FD153}"/>
              </a:ext>
            </a:extLst>
          </p:cNvPr>
          <p:cNvSpPr>
            <a:spLocks noGrp="1"/>
          </p:cNvSpPr>
          <p:nvPr>
            <p:ph type="title"/>
          </p:nvPr>
        </p:nvSpPr>
        <p:spPr/>
        <p:txBody>
          <a:bodyPr/>
          <a:lstStyle/>
          <a:p>
            <a:r>
              <a:rPr lang="en-US" dirty="0"/>
              <a:t>Equivalence Partitioning</a:t>
            </a:r>
          </a:p>
        </p:txBody>
      </p:sp>
      <p:sp>
        <p:nvSpPr>
          <p:cNvPr id="3" name="Content Placeholder 2">
            <a:extLst>
              <a:ext uri="{FF2B5EF4-FFF2-40B4-BE49-F238E27FC236}">
                <a16:creationId xmlns:a16="http://schemas.microsoft.com/office/drawing/2014/main" id="{70DB0636-9C85-CD49-B2D5-B3CEA99BB5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8771354"/>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6A90-8870-A541-8E38-D2434F5DB451}"/>
              </a:ext>
            </a:extLst>
          </p:cNvPr>
          <p:cNvSpPr>
            <a:spLocks noGrp="1"/>
          </p:cNvSpPr>
          <p:nvPr>
            <p:ph type="title"/>
          </p:nvPr>
        </p:nvSpPr>
        <p:spPr/>
        <p:txBody>
          <a:bodyPr/>
          <a:lstStyle/>
          <a:p>
            <a:r>
              <a:rPr lang="en-US" dirty="0"/>
              <a:t>Synchronized?</a:t>
            </a:r>
          </a:p>
        </p:txBody>
      </p:sp>
      <p:sp>
        <p:nvSpPr>
          <p:cNvPr id="3" name="Content Placeholder 2">
            <a:extLst>
              <a:ext uri="{FF2B5EF4-FFF2-40B4-BE49-F238E27FC236}">
                <a16:creationId xmlns:a16="http://schemas.microsoft.com/office/drawing/2014/main" id="{4ED6E031-0CC7-1244-9D7B-EAE0B218BC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9195521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70D0-C782-C74F-B639-02D7982380D5}"/>
              </a:ext>
            </a:extLst>
          </p:cNvPr>
          <p:cNvSpPr>
            <a:spLocks noGrp="1"/>
          </p:cNvSpPr>
          <p:nvPr>
            <p:ph type="title"/>
          </p:nvPr>
        </p:nvSpPr>
        <p:spPr/>
        <p:txBody>
          <a:bodyPr/>
          <a:lstStyle/>
          <a:p>
            <a:r>
              <a:rPr lang="en-US" dirty="0"/>
              <a:t>What is thread safe?</a:t>
            </a:r>
          </a:p>
        </p:txBody>
      </p:sp>
      <p:sp>
        <p:nvSpPr>
          <p:cNvPr id="3" name="Content Placeholder 2">
            <a:extLst>
              <a:ext uri="{FF2B5EF4-FFF2-40B4-BE49-F238E27FC236}">
                <a16:creationId xmlns:a16="http://schemas.microsoft.com/office/drawing/2014/main" id="{67D28014-6C12-C945-9516-D79AB8DD72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406516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6D02-3858-7E4E-BB24-7EC3A944BFD6}"/>
              </a:ext>
            </a:extLst>
          </p:cNvPr>
          <p:cNvSpPr>
            <a:spLocks noGrp="1"/>
          </p:cNvSpPr>
          <p:nvPr>
            <p:ph type="title"/>
          </p:nvPr>
        </p:nvSpPr>
        <p:spPr/>
        <p:txBody>
          <a:bodyPr/>
          <a:lstStyle/>
          <a:p>
            <a:r>
              <a:rPr lang="en-US" dirty="0"/>
              <a:t>When you run smoke test, how long does it take to run?</a:t>
            </a:r>
          </a:p>
        </p:txBody>
      </p:sp>
      <p:sp>
        <p:nvSpPr>
          <p:cNvPr id="3" name="Content Placeholder 2">
            <a:extLst>
              <a:ext uri="{FF2B5EF4-FFF2-40B4-BE49-F238E27FC236}">
                <a16:creationId xmlns:a16="http://schemas.microsoft.com/office/drawing/2014/main" id="{741BB447-88C9-4840-8630-90410593FA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2308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A5A0-438B-8A4C-BE42-97026C34D366}"/>
              </a:ext>
            </a:extLst>
          </p:cNvPr>
          <p:cNvSpPr>
            <a:spLocks noGrp="1"/>
          </p:cNvSpPr>
          <p:nvPr>
            <p:ph type="title"/>
          </p:nvPr>
        </p:nvSpPr>
        <p:spPr/>
        <p:txBody>
          <a:bodyPr/>
          <a:lstStyle/>
          <a:p>
            <a:r>
              <a:rPr lang="en-US" dirty="0">
                <a:hlinkClick r:id="rId2" action="ppaction://hlinksldjump"/>
              </a:rPr>
              <a:t>HashSet vs HashMap</a:t>
            </a:r>
            <a:endParaRPr lang="en-US" dirty="0"/>
          </a:p>
        </p:txBody>
      </p:sp>
      <p:sp>
        <p:nvSpPr>
          <p:cNvPr id="3" name="Content Placeholder 2">
            <a:extLst>
              <a:ext uri="{FF2B5EF4-FFF2-40B4-BE49-F238E27FC236}">
                <a16:creationId xmlns:a16="http://schemas.microsoft.com/office/drawing/2014/main" id="{F264F383-F7B8-914A-B835-770082E77402}"/>
              </a:ext>
            </a:extLst>
          </p:cNvPr>
          <p:cNvSpPr>
            <a:spLocks noGrp="1"/>
          </p:cNvSpPr>
          <p:nvPr>
            <p:ph sz="half" idx="1"/>
          </p:nvPr>
        </p:nvSpPr>
        <p:spPr/>
        <p:txBody>
          <a:bodyPr/>
          <a:lstStyle/>
          <a:p>
            <a:r>
              <a:rPr lang="en-US" dirty="0"/>
              <a:t>HashSet stores unique elements</a:t>
            </a:r>
          </a:p>
          <a:p>
            <a:r>
              <a:rPr lang="en-US" dirty="0"/>
              <a:t>HashSet implements Set</a:t>
            </a:r>
          </a:p>
          <a:p>
            <a:r>
              <a:rPr lang="en-US" dirty="0"/>
              <a:t>HashSet stores Single Objects</a:t>
            </a:r>
          </a:p>
        </p:txBody>
      </p:sp>
      <p:sp>
        <p:nvSpPr>
          <p:cNvPr id="4" name="Content Placeholder 3">
            <a:extLst>
              <a:ext uri="{FF2B5EF4-FFF2-40B4-BE49-F238E27FC236}">
                <a16:creationId xmlns:a16="http://schemas.microsoft.com/office/drawing/2014/main" id="{DAD2CDD1-CF98-E54F-8F97-EAB504AEE84E}"/>
              </a:ext>
            </a:extLst>
          </p:cNvPr>
          <p:cNvSpPr>
            <a:spLocks noGrp="1"/>
          </p:cNvSpPr>
          <p:nvPr>
            <p:ph sz="half" idx="2"/>
          </p:nvPr>
        </p:nvSpPr>
        <p:spPr/>
        <p:txBody>
          <a:bodyPr/>
          <a:lstStyle/>
          <a:p>
            <a:r>
              <a:rPr lang="en-US" dirty="0"/>
              <a:t>HashMap stores unique keys, and duplicated values</a:t>
            </a:r>
          </a:p>
          <a:p>
            <a:r>
              <a:rPr lang="en-US" dirty="0"/>
              <a:t>HashMap implements Map</a:t>
            </a:r>
          </a:p>
          <a:p>
            <a:r>
              <a:rPr lang="en-US" dirty="0"/>
              <a:t>HashMap stores Key, Value paired objects</a:t>
            </a:r>
          </a:p>
          <a:p>
            <a:endParaRPr lang="en-US" dirty="0"/>
          </a:p>
        </p:txBody>
      </p:sp>
    </p:spTree>
    <p:extLst>
      <p:ext uri="{BB962C8B-B14F-4D97-AF65-F5344CB8AC3E}">
        <p14:creationId xmlns:p14="http://schemas.microsoft.com/office/powerpoint/2010/main" val="4186001872"/>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2C0F-CB7D-9D47-94C1-806EF96BB676}"/>
              </a:ext>
            </a:extLst>
          </p:cNvPr>
          <p:cNvSpPr>
            <a:spLocks noGrp="1"/>
          </p:cNvSpPr>
          <p:nvPr>
            <p:ph type="title"/>
          </p:nvPr>
        </p:nvSpPr>
        <p:spPr/>
        <p:txBody>
          <a:bodyPr/>
          <a:lstStyle/>
          <a:p>
            <a:r>
              <a:rPr lang="en-US" dirty="0"/>
              <a:t>How many queries have you written? How often do you write them?</a:t>
            </a:r>
          </a:p>
        </p:txBody>
      </p:sp>
      <p:sp>
        <p:nvSpPr>
          <p:cNvPr id="3" name="Content Placeholder 2">
            <a:extLst>
              <a:ext uri="{FF2B5EF4-FFF2-40B4-BE49-F238E27FC236}">
                <a16:creationId xmlns:a16="http://schemas.microsoft.com/office/drawing/2014/main" id="{69162801-75B7-5C41-B136-972321C165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1764290"/>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EB33-17B9-5943-B69D-1F66F7541EB7}"/>
              </a:ext>
            </a:extLst>
          </p:cNvPr>
          <p:cNvSpPr>
            <a:spLocks noGrp="1"/>
          </p:cNvSpPr>
          <p:nvPr>
            <p:ph type="title"/>
          </p:nvPr>
        </p:nvSpPr>
        <p:spPr/>
        <p:txBody>
          <a:bodyPr/>
          <a:lstStyle/>
          <a:p>
            <a:r>
              <a:rPr lang="en-US" dirty="0"/>
              <a:t>Where do you run smoke test from? Is it locally or somewhere else?</a:t>
            </a:r>
          </a:p>
        </p:txBody>
      </p:sp>
      <p:sp>
        <p:nvSpPr>
          <p:cNvPr id="3" name="Content Placeholder 2">
            <a:extLst>
              <a:ext uri="{FF2B5EF4-FFF2-40B4-BE49-F238E27FC236}">
                <a16:creationId xmlns:a16="http://schemas.microsoft.com/office/drawing/2014/main" id="{3CDAFF7C-141F-C84C-9659-DBDDA50FB2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4084107"/>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2406-D5C2-D941-80DA-94D7920D12CF}"/>
              </a:ext>
            </a:extLst>
          </p:cNvPr>
          <p:cNvSpPr>
            <a:spLocks noGrp="1"/>
          </p:cNvSpPr>
          <p:nvPr>
            <p:ph type="title"/>
          </p:nvPr>
        </p:nvSpPr>
        <p:spPr/>
        <p:txBody>
          <a:bodyPr/>
          <a:lstStyle/>
          <a:p>
            <a:r>
              <a:rPr lang="en-US" dirty="0"/>
              <a:t>How many scripts do you run on the smoke test?</a:t>
            </a:r>
          </a:p>
        </p:txBody>
      </p:sp>
      <p:sp>
        <p:nvSpPr>
          <p:cNvPr id="3" name="Content Placeholder 2">
            <a:extLst>
              <a:ext uri="{FF2B5EF4-FFF2-40B4-BE49-F238E27FC236}">
                <a16:creationId xmlns:a16="http://schemas.microsoft.com/office/drawing/2014/main" id="{378CF9B3-AFBE-FD41-928C-C5704994EE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624237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08CF-F289-DC40-B8D0-480DB3C04936}"/>
              </a:ext>
            </a:extLst>
          </p:cNvPr>
          <p:cNvSpPr>
            <a:spLocks noGrp="1"/>
          </p:cNvSpPr>
          <p:nvPr>
            <p:ph type="title"/>
          </p:nvPr>
        </p:nvSpPr>
        <p:spPr/>
        <p:txBody>
          <a:bodyPr/>
          <a:lstStyle/>
          <a:p>
            <a:r>
              <a:rPr lang="en-US" dirty="0"/>
              <a:t>What you don't want to see in a organization/team?</a:t>
            </a:r>
          </a:p>
        </p:txBody>
      </p:sp>
      <p:sp>
        <p:nvSpPr>
          <p:cNvPr id="3" name="Content Placeholder 2">
            <a:extLst>
              <a:ext uri="{FF2B5EF4-FFF2-40B4-BE49-F238E27FC236}">
                <a16:creationId xmlns:a16="http://schemas.microsoft.com/office/drawing/2014/main" id="{8BD45A82-8943-E846-BC6D-ADA5157C7A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1418640"/>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5E44-037F-D944-8914-2138A577D922}"/>
              </a:ext>
            </a:extLst>
          </p:cNvPr>
          <p:cNvSpPr>
            <a:spLocks noGrp="1"/>
          </p:cNvSpPr>
          <p:nvPr>
            <p:ph type="title"/>
          </p:nvPr>
        </p:nvSpPr>
        <p:spPr/>
        <p:txBody>
          <a:bodyPr/>
          <a:lstStyle/>
          <a:p>
            <a:r>
              <a:rPr lang="en-US" dirty="0"/>
              <a:t>How do you use Selenium Grid?</a:t>
            </a:r>
          </a:p>
        </p:txBody>
      </p:sp>
      <p:sp>
        <p:nvSpPr>
          <p:cNvPr id="3" name="Content Placeholder 2">
            <a:extLst>
              <a:ext uri="{FF2B5EF4-FFF2-40B4-BE49-F238E27FC236}">
                <a16:creationId xmlns:a16="http://schemas.microsoft.com/office/drawing/2014/main" id="{942244C4-2017-994B-8F94-4428FCDB21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375937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FE79-6FA4-5E46-8889-414C8F90B783}"/>
              </a:ext>
            </a:extLst>
          </p:cNvPr>
          <p:cNvSpPr>
            <a:spLocks noGrp="1"/>
          </p:cNvSpPr>
          <p:nvPr>
            <p:ph type="title"/>
          </p:nvPr>
        </p:nvSpPr>
        <p:spPr/>
        <p:txBody>
          <a:bodyPr/>
          <a:lstStyle/>
          <a:p>
            <a:r>
              <a:rPr lang="en-US" dirty="0"/>
              <a:t>Difference between HashMap, HashSet, </a:t>
            </a:r>
            <a:r>
              <a:rPr lang="en-US" dirty="0" err="1"/>
              <a:t>HashTable</a:t>
            </a:r>
            <a:endParaRPr lang="en-US" dirty="0"/>
          </a:p>
        </p:txBody>
      </p:sp>
      <p:sp>
        <p:nvSpPr>
          <p:cNvPr id="3" name="Content Placeholder 2">
            <a:extLst>
              <a:ext uri="{FF2B5EF4-FFF2-40B4-BE49-F238E27FC236}">
                <a16:creationId xmlns:a16="http://schemas.microsoft.com/office/drawing/2014/main" id="{42C860FD-10F7-794F-8259-195A5C0832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022386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E4DB-AC66-0844-BD42-6A44B41CA5E1}"/>
              </a:ext>
            </a:extLst>
          </p:cNvPr>
          <p:cNvSpPr>
            <a:spLocks noGrp="1"/>
          </p:cNvSpPr>
          <p:nvPr>
            <p:ph type="title"/>
          </p:nvPr>
        </p:nvSpPr>
        <p:spPr/>
        <p:txBody>
          <a:bodyPr/>
          <a:lstStyle/>
          <a:p>
            <a:r>
              <a:rPr lang="en-US" dirty="0"/>
              <a:t>How do you create "Bug" in JIRA?</a:t>
            </a:r>
          </a:p>
        </p:txBody>
      </p:sp>
      <p:sp>
        <p:nvSpPr>
          <p:cNvPr id="3" name="Content Placeholder 2">
            <a:extLst>
              <a:ext uri="{FF2B5EF4-FFF2-40B4-BE49-F238E27FC236}">
                <a16:creationId xmlns:a16="http://schemas.microsoft.com/office/drawing/2014/main" id="{05B9986C-2F7A-FC47-A833-D49B02FDDDB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5578246"/>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555C-19F5-5E41-BDF6-8AB9665098C5}"/>
              </a:ext>
            </a:extLst>
          </p:cNvPr>
          <p:cNvSpPr>
            <a:spLocks noGrp="1"/>
          </p:cNvSpPr>
          <p:nvPr>
            <p:ph type="title"/>
          </p:nvPr>
        </p:nvSpPr>
        <p:spPr/>
        <p:txBody>
          <a:bodyPr>
            <a:noAutofit/>
          </a:bodyPr>
          <a:lstStyle/>
          <a:p>
            <a:r>
              <a:rPr lang="en-US" sz="4000" dirty="0"/>
              <a:t>What are </a:t>
            </a:r>
            <a:r>
              <a:rPr lang="en-US" sz="4000" dirty="0" err="1"/>
              <a:t>enums</a:t>
            </a:r>
            <a:r>
              <a:rPr lang="en-US" sz="4000" dirty="0"/>
              <a:t>? Are they classes or interface? Do you use them in your framework?</a:t>
            </a:r>
          </a:p>
        </p:txBody>
      </p:sp>
      <p:sp>
        <p:nvSpPr>
          <p:cNvPr id="3" name="Content Placeholder 2">
            <a:extLst>
              <a:ext uri="{FF2B5EF4-FFF2-40B4-BE49-F238E27FC236}">
                <a16:creationId xmlns:a16="http://schemas.microsoft.com/office/drawing/2014/main" id="{005414DD-1A0B-F24B-A635-67F163B97F38}"/>
              </a:ext>
            </a:extLst>
          </p:cNvPr>
          <p:cNvSpPr>
            <a:spLocks noGrp="1"/>
          </p:cNvSpPr>
          <p:nvPr>
            <p:ph idx="1"/>
          </p:nvPr>
        </p:nvSpPr>
        <p:spPr/>
        <p:txBody>
          <a:bodyPr/>
          <a:lstStyle/>
          <a:p>
            <a:r>
              <a:rPr lang="en-US" dirty="0"/>
              <a:t>not current project but in my previous framework my Driver class, in which I launched the driver, </a:t>
            </a:r>
            <a:r>
              <a:rPr lang="en-US" dirty="0" err="1"/>
              <a:t>i</a:t>
            </a:r>
            <a:r>
              <a:rPr lang="en-US" dirty="0"/>
              <a:t> used </a:t>
            </a:r>
            <a:r>
              <a:rPr lang="en-US" dirty="0" err="1"/>
              <a:t>enum</a:t>
            </a:r>
            <a:r>
              <a:rPr lang="en-US" dirty="0"/>
              <a:t> it is a smarter way in switch cases</a:t>
            </a:r>
          </a:p>
          <a:p>
            <a:r>
              <a:rPr lang="en-US" dirty="0"/>
              <a:t>you only can use what ever you declared in </a:t>
            </a:r>
            <a:r>
              <a:rPr lang="en-US" dirty="0" err="1"/>
              <a:t>enum</a:t>
            </a:r>
            <a:r>
              <a:rPr lang="en-US" dirty="0"/>
              <a:t>. nothing else.</a:t>
            </a:r>
          </a:p>
        </p:txBody>
      </p:sp>
    </p:spTree>
    <p:extLst>
      <p:ext uri="{BB962C8B-B14F-4D97-AF65-F5344CB8AC3E}">
        <p14:creationId xmlns:p14="http://schemas.microsoft.com/office/powerpoint/2010/main" val="3758603676"/>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2910-C3CB-024F-84A4-5D3CB8FA4C41}"/>
              </a:ext>
            </a:extLst>
          </p:cNvPr>
          <p:cNvSpPr>
            <a:spLocks noGrp="1"/>
          </p:cNvSpPr>
          <p:nvPr>
            <p:ph type="title"/>
          </p:nvPr>
        </p:nvSpPr>
        <p:spPr/>
        <p:txBody>
          <a:bodyPr/>
          <a:lstStyle/>
          <a:p>
            <a:r>
              <a:rPr lang="en-US" dirty="0"/>
              <a:t>How many task cases you perform per sprint</a:t>
            </a:r>
          </a:p>
        </p:txBody>
      </p:sp>
      <p:sp>
        <p:nvSpPr>
          <p:cNvPr id="3" name="Content Placeholder 2">
            <a:extLst>
              <a:ext uri="{FF2B5EF4-FFF2-40B4-BE49-F238E27FC236}">
                <a16:creationId xmlns:a16="http://schemas.microsoft.com/office/drawing/2014/main" id="{909D3823-7552-E54F-83F5-7741B2F4DBB9}"/>
              </a:ext>
            </a:extLst>
          </p:cNvPr>
          <p:cNvSpPr>
            <a:spLocks noGrp="1"/>
          </p:cNvSpPr>
          <p:nvPr>
            <p:ph idx="1"/>
          </p:nvPr>
        </p:nvSpPr>
        <p:spPr/>
        <p:txBody>
          <a:bodyPr/>
          <a:lstStyle/>
          <a:p>
            <a:r>
              <a:rPr lang="en-US" dirty="0"/>
              <a:t>10-15</a:t>
            </a:r>
          </a:p>
        </p:txBody>
      </p:sp>
    </p:spTree>
    <p:extLst>
      <p:ext uri="{BB962C8B-B14F-4D97-AF65-F5344CB8AC3E}">
        <p14:creationId xmlns:p14="http://schemas.microsoft.com/office/powerpoint/2010/main" val="1553084170"/>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82A9-40D5-134D-8808-0EE8FD36D4DC}"/>
              </a:ext>
            </a:extLst>
          </p:cNvPr>
          <p:cNvSpPr>
            <a:spLocks noGrp="1"/>
          </p:cNvSpPr>
          <p:nvPr>
            <p:ph type="title"/>
          </p:nvPr>
        </p:nvSpPr>
        <p:spPr/>
        <p:txBody>
          <a:bodyPr/>
          <a:lstStyle/>
          <a:p>
            <a:r>
              <a:rPr lang="en-US" b="1" dirty="0"/>
              <a:t>What is Thread-safe or Synchronized? </a:t>
            </a:r>
            <a:endParaRPr lang="en-US" dirty="0"/>
          </a:p>
        </p:txBody>
      </p:sp>
      <p:sp>
        <p:nvSpPr>
          <p:cNvPr id="3" name="Content Placeholder 2">
            <a:extLst>
              <a:ext uri="{FF2B5EF4-FFF2-40B4-BE49-F238E27FC236}">
                <a16:creationId xmlns:a16="http://schemas.microsoft.com/office/drawing/2014/main" id="{DFB92458-1031-8047-BB4B-A41AEDA4AC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5129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C44C-1716-EB42-9142-99FB707EFE01}"/>
              </a:ext>
            </a:extLst>
          </p:cNvPr>
          <p:cNvSpPr>
            <a:spLocks noGrp="1"/>
          </p:cNvSpPr>
          <p:nvPr>
            <p:ph type="title"/>
          </p:nvPr>
        </p:nvSpPr>
        <p:spPr/>
        <p:txBody>
          <a:bodyPr/>
          <a:lstStyle/>
          <a:p>
            <a:r>
              <a:rPr lang="en-US" dirty="0">
                <a:hlinkClick r:id="rId2" action="ppaction://hlinksldjump"/>
              </a:rPr>
              <a:t>Error vs Exception </a:t>
            </a:r>
            <a:endParaRPr lang="en-US" dirty="0"/>
          </a:p>
        </p:txBody>
      </p:sp>
      <p:sp>
        <p:nvSpPr>
          <p:cNvPr id="3" name="Content Placeholder 2">
            <a:extLst>
              <a:ext uri="{FF2B5EF4-FFF2-40B4-BE49-F238E27FC236}">
                <a16:creationId xmlns:a16="http://schemas.microsoft.com/office/drawing/2014/main" id="{639C9AC9-73A6-FB42-86B1-B8D69EF46888}"/>
              </a:ext>
            </a:extLst>
          </p:cNvPr>
          <p:cNvSpPr>
            <a:spLocks noGrp="1"/>
          </p:cNvSpPr>
          <p:nvPr>
            <p:ph idx="1"/>
          </p:nvPr>
        </p:nvSpPr>
        <p:spPr/>
        <p:txBody>
          <a:bodyPr/>
          <a:lstStyle/>
          <a:p>
            <a:r>
              <a:rPr lang="en-US" dirty="0"/>
              <a:t>Both Error and Exception are derived from Throwable in Java. Error represent errors which are generally can not be handled. For examples: </a:t>
            </a:r>
            <a:r>
              <a:rPr lang="en-US" dirty="0" err="1"/>
              <a:t>OutOfMemoryError</a:t>
            </a:r>
            <a:r>
              <a:rPr lang="en-US" dirty="0"/>
              <a:t>, </a:t>
            </a:r>
            <a:r>
              <a:rPr lang="en-US" dirty="0" err="1"/>
              <a:t>NoClassDefFoundError</a:t>
            </a:r>
            <a:r>
              <a:rPr lang="en-US" dirty="0"/>
              <a:t> </a:t>
            </a:r>
          </a:p>
          <a:p>
            <a:r>
              <a:rPr lang="en-US" dirty="0"/>
              <a:t>On the other hand, Exception represent errors which can be catch and dealt. </a:t>
            </a:r>
          </a:p>
          <a:p>
            <a:r>
              <a:rPr lang="en-US" dirty="0"/>
              <a:t>For examples : </a:t>
            </a:r>
            <a:r>
              <a:rPr lang="en-US" dirty="0" err="1"/>
              <a:t>IOException</a:t>
            </a:r>
            <a:r>
              <a:rPr lang="en-US" dirty="0"/>
              <a:t>, </a:t>
            </a:r>
            <a:r>
              <a:rPr lang="en-US" dirty="0" err="1"/>
              <a:t>NullPointerException</a:t>
            </a:r>
            <a:r>
              <a:rPr lang="en-US" dirty="0"/>
              <a:t> </a:t>
            </a:r>
            <a:br>
              <a:rPr lang="en-US" dirty="0"/>
            </a:br>
            <a:r>
              <a:rPr lang="en-US" dirty="0"/>
              <a:t>Exception is divided in two categories checked and unchecked Exception. Checked Exception require a mandatory </a:t>
            </a:r>
            <a:r>
              <a:rPr lang="en-US" dirty="0" err="1"/>
              <a:t>try­catch</a:t>
            </a:r>
            <a:r>
              <a:rPr lang="en-US" dirty="0"/>
              <a:t> code block to handle it. Unchecked Exception mostly represent programming errors ( </a:t>
            </a:r>
            <a:r>
              <a:rPr lang="en-US" dirty="0" err="1"/>
              <a:t>NullPointerException</a:t>
            </a:r>
            <a:r>
              <a:rPr lang="en-US" dirty="0"/>
              <a:t> or </a:t>
            </a:r>
            <a:r>
              <a:rPr lang="en-US" dirty="0" err="1"/>
              <a:t>RuntimeException</a:t>
            </a:r>
            <a:r>
              <a:rPr lang="en-US" dirty="0"/>
              <a:t>) </a:t>
            </a:r>
          </a:p>
          <a:p>
            <a:endParaRPr lang="en-US" dirty="0"/>
          </a:p>
        </p:txBody>
      </p:sp>
    </p:spTree>
    <p:extLst>
      <p:ext uri="{BB962C8B-B14F-4D97-AF65-F5344CB8AC3E}">
        <p14:creationId xmlns:p14="http://schemas.microsoft.com/office/powerpoint/2010/main" val="1637435790"/>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D1C3-5668-1744-B8A9-3597753AC8F1}"/>
              </a:ext>
            </a:extLst>
          </p:cNvPr>
          <p:cNvSpPr>
            <a:spLocks noGrp="1"/>
          </p:cNvSpPr>
          <p:nvPr>
            <p:ph type="title"/>
          </p:nvPr>
        </p:nvSpPr>
        <p:spPr/>
        <p:txBody>
          <a:bodyPr/>
          <a:lstStyle/>
          <a:p>
            <a:r>
              <a:rPr lang="en-US" b="1" dirty="0"/>
              <a:t>iterator vs for each loop </a:t>
            </a:r>
            <a:endParaRPr lang="en-US" dirty="0"/>
          </a:p>
        </p:txBody>
      </p:sp>
      <p:sp>
        <p:nvSpPr>
          <p:cNvPr id="3" name="Content Placeholder 2">
            <a:extLst>
              <a:ext uri="{FF2B5EF4-FFF2-40B4-BE49-F238E27FC236}">
                <a16:creationId xmlns:a16="http://schemas.microsoft.com/office/drawing/2014/main" id="{269F6494-FAE0-444F-9237-FCD4C7E9D86F}"/>
              </a:ext>
            </a:extLst>
          </p:cNvPr>
          <p:cNvSpPr>
            <a:spLocks noGrp="1"/>
          </p:cNvSpPr>
          <p:nvPr>
            <p:ph idx="1"/>
          </p:nvPr>
        </p:nvSpPr>
        <p:spPr/>
        <p:txBody>
          <a:bodyPr/>
          <a:lstStyle/>
          <a:p>
            <a:r>
              <a:rPr lang="en-US" dirty="0"/>
              <a:t>Iterator works with array list and not array.</a:t>
            </a:r>
          </a:p>
          <a:p>
            <a:r>
              <a:rPr lang="en-US" dirty="0"/>
              <a:t>It will help us iterate through the elements. </a:t>
            </a:r>
          </a:p>
          <a:p>
            <a:r>
              <a:rPr lang="en-US" dirty="0"/>
              <a:t>Difference is with iterator you can make changes(remove item) to the list while iterating. </a:t>
            </a:r>
          </a:p>
          <a:p>
            <a:r>
              <a:rPr lang="en-US" dirty="0"/>
              <a:t>Within for each loop- we cannot make changes to our list. </a:t>
            </a:r>
          </a:p>
          <a:p>
            <a:endParaRPr lang="en-US" dirty="0"/>
          </a:p>
        </p:txBody>
      </p:sp>
    </p:spTree>
    <p:extLst>
      <p:ext uri="{BB962C8B-B14F-4D97-AF65-F5344CB8AC3E}">
        <p14:creationId xmlns:p14="http://schemas.microsoft.com/office/powerpoint/2010/main" val="2108672348"/>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8D08-0E63-2143-86F2-36C19FE27413}"/>
              </a:ext>
            </a:extLst>
          </p:cNvPr>
          <p:cNvSpPr>
            <a:spLocks noGrp="1"/>
          </p:cNvSpPr>
          <p:nvPr>
            <p:ph type="title"/>
          </p:nvPr>
        </p:nvSpPr>
        <p:spPr/>
        <p:txBody>
          <a:bodyPr/>
          <a:lstStyle/>
          <a:p>
            <a:r>
              <a:rPr lang="en-US" dirty="0"/>
              <a:t>How do you run your regression? </a:t>
            </a:r>
          </a:p>
        </p:txBody>
      </p:sp>
      <p:sp>
        <p:nvSpPr>
          <p:cNvPr id="3" name="Content Placeholder 2">
            <a:extLst>
              <a:ext uri="{FF2B5EF4-FFF2-40B4-BE49-F238E27FC236}">
                <a16:creationId xmlns:a16="http://schemas.microsoft.com/office/drawing/2014/main" id="{6AF7D9A4-8CED-0446-A508-E3DBB4C94128}"/>
              </a:ext>
            </a:extLst>
          </p:cNvPr>
          <p:cNvSpPr>
            <a:spLocks noGrp="1"/>
          </p:cNvSpPr>
          <p:nvPr>
            <p:ph idx="1"/>
          </p:nvPr>
        </p:nvSpPr>
        <p:spPr/>
        <p:txBody>
          <a:bodyPr/>
          <a:lstStyle/>
          <a:p>
            <a:r>
              <a:rPr lang="en-US" dirty="0"/>
              <a:t>we make sure test data and environments are ready. </a:t>
            </a:r>
          </a:p>
          <a:p>
            <a:r>
              <a:rPr lang="en-US" dirty="0"/>
              <a:t>I execute my scripts and monitor the process, and once I get the result I analyze the results. </a:t>
            </a:r>
          </a:p>
          <a:p>
            <a:r>
              <a:rPr lang="en-US" dirty="0"/>
              <a:t>It could be </a:t>
            </a:r>
            <a:r>
              <a:rPr lang="en-US" dirty="0" err="1"/>
              <a:t>cuased</a:t>
            </a:r>
            <a:r>
              <a:rPr lang="en-US" dirty="0"/>
              <a:t> by script, environment or application issue. If its an application issue then I will have to reproduce the defect multiple times to ensure its an application issue.</a:t>
            </a:r>
          </a:p>
          <a:p>
            <a:endParaRPr lang="en-US" dirty="0"/>
          </a:p>
        </p:txBody>
      </p:sp>
    </p:spTree>
    <p:extLst>
      <p:ext uri="{BB962C8B-B14F-4D97-AF65-F5344CB8AC3E}">
        <p14:creationId xmlns:p14="http://schemas.microsoft.com/office/powerpoint/2010/main" val="271169914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0D59-5FA8-7E49-88C8-67E7C1CD5DDA}"/>
              </a:ext>
            </a:extLst>
          </p:cNvPr>
          <p:cNvSpPr>
            <a:spLocks noGrp="1"/>
          </p:cNvSpPr>
          <p:nvPr>
            <p:ph type="title"/>
          </p:nvPr>
        </p:nvSpPr>
        <p:spPr/>
        <p:txBody>
          <a:bodyPr/>
          <a:lstStyle/>
          <a:p>
            <a:r>
              <a:rPr lang="en-US" dirty="0"/>
              <a:t>How would you rate yourself in Java</a:t>
            </a:r>
          </a:p>
        </p:txBody>
      </p:sp>
      <p:sp>
        <p:nvSpPr>
          <p:cNvPr id="3" name="Content Placeholder 2">
            <a:extLst>
              <a:ext uri="{FF2B5EF4-FFF2-40B4-BE49-F238E27FC236}">
                <a16:creationId xmlns:a16="http://schemas.microsoft.com/office/drawing/2014/main" id="{E6BF88ED-AA37-FD4A-964B-E2079655FDE6}"/>
              </a:ext>
            </a:extLst>
          </p:cNvPr>
          <p:cNvSpPr>
            <a:spLocks noGrp="1"/>
          </p:cNvSpPr>
          <p:nvPr>
            <p:ph idx="1"/>
          </p:nvPr>
        </p:nvSpPr>
        <p:spPr/>
        <p:txBody>
          <a:bodyPr/>
          <a:lstStyle/>
          <a:p>
            <a:r>
              <a:rPr lang="en-US" dirty="0"/>
              <a:t>As you may agree Java is like an ocean, there are </a:t>
            </a:r>
            <a:r>
              <a:rPr lang="en-US" dirty="0" err="1"/>
              <a:t>alots</a:t>
            </a:r>
            <a:r>
              <a:rPr lang="en-US" dirty="0"/>
              <a:t> of specific detailed topics, but I am comfortable with string manipulation, collections, quite familiar with OOP concepts and exception handling.</a:t>
            </a:r>
          </a:p>
        </p:txBody>
      </p:sp>
    </p:spTree>
    <p:extLst>
      <p:ext uri="{BB962C8B-B14F-4D97-AF65-F5344CB8AC3E}">
        <p14:creationId xmlns:p14="http://schemas.microsoft.com/office/powerpoint/2010/main" val="1410223989"/>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42B3-73E7-754E-8173-1188BEFF66FD}"/>
              </a:ext>
            </a:extLst>
          </p:cNvPr>
          <p:cNvSpPr>
            <a:spLocks noGrp="1"/>
          </p:cNvSpPr>
          <p:nvPr>
            <p:ph type="title"/>
          </p:nvPr>
        </p:nvSpPr>
        <p:spPr>
          <a:xfrm>
            <a:off x="838200" y="244930"/>
            <a:ext cx="10515600" cy="565604"/>
          </a:xfrm>
        </p:spPr>
        <p:txBody>
          <a:bodyPr>
            <a:normAutofit fontScale="90000"/>
          </a:bodyPr>
          <a:lstStyle/>
          <a:p>
            <a:r>
              <a:rPr lang="en-US" dirty="0"/>
              <a:t>How do you handle multiple windows</a:t>
            </a:r>
          </a:p>
        </p:txBody>
      </p:sp>
      <p:sp>
        <p:nvSpPr>
          <p:cNvPr id="3" name="Content Placeholder 2">
            <a:extLst>
              <a:ext uri="{FF2B5EF4-FFF2-40B4-BE49-F238E27FC236}">
                <a16:creationId xmlns:a16="http://schemas.microsoft.com/office/drawing/2014/main" id="{B3BCB9CD-CF62-914F-B832-1FA8A3A5DB38}"/>
              </a:ext>
            </a:extLst>
          </p:cNvPr>
          <p:cNvSpPr>
            <a:spLocks noGrp="1"/>
          </p:cNvSpPr>
          <p:nvPr>
            <p:ph idx="1"/>
          </p:nvPr>
        </p:nvSpPr>
        <p:spPr>
          <a:xfrm>
            <a:off x="838200" y="930729"/>
            <a:ext cx="10515600" cy="5682341"/>
          </a:xfrm>
        </p:spPr>
        <p:txBody>
          <a:bodyPr>
            <a:normAutofit fontScale="62500" lnSpcReduction="20000"/>
          </a:bodyPr>
          <a:lstStyle/>
          <a:p>
            <a:r>
              <a:rPr lang="en-US" dirty="0"/>
              <a:t>I use </a:t>
            </a:r>
            <a:r>
              <a:rPr lang="en-US" dirty="0" err="1"/>
              <a:t>getwindowhandle</a:t>
            </a:r>
            <a:r>
              <a:rPr lang="en-US" dirty="0"/>
              <a:t> and </a:t>
            </a:r>
            <a:r>
              <a:rPr lang="en-US" dirty="0" err="1"/>
              <a:t>getwindowhandles</a:t>
            </a:r>
            <a:endParaRPr lang="en-US" dirty="0"/>
          </a:p>
          <a:p>
            <a:r>
              <a:rPr lang="en-US" dirty="0"/>
              <a:t>these two methods returns unique codes for each windows opened.</a:t>
            </a:r>
          </a:p>
          <a:p>
            <a:r>
              <a:rPr lang="en-US" dirty="0"/>
              <a:t>Set&lt;String&gt; set = </a:t>
            </a:r>
            <a:r>
              <a:rPr lang="en-US" dirty="0" err="1"/>
              <a:t>driver.getwindowhandles</a:t>
            </a:r>
            <a:r>
              <a:rPr lang="en-US" dirty="0"/>
              <a:t>;</a:t>
            </a:r>
          </a:p>
          <a:p>
            <a:r>
              <a:rPr lang="en-US" dirty="0"/>
              <a:t>Then by using</a:t>
            </a:r>
          </a:p>
          <a:p>
            <a:r>
              <a:rPr lang="en-US" dirty="0" err="1"/>
              <a:t>driver.switchTo</a:t>
            </a:r>
            <a:r>
              <a:rPr lang="en-US" dirty="0"/>
              <a:t>().window(</a:t>
            </a:r>
            <a:r>
              <a:rPr lang="en-US" dirty="0" err="1"/>
              <a:t>uniquecode</a:t>
            </a:r>
            <a:r>
              <a:rPr lang="en-US" dirty="0"/>
              <a:t>) I can land any page I want.</a:t>
            </a:r>
          </a:p>
          <a:p>
            <a:r>
              <a:rPr lang="en-US" b="1" dirty="0"/>
              <a:t>How do I do that</a:t>
            </a:r>
          </a:p>
          <a:p>
            <a:r>
              <a:rPr lang="en-US" dirty="0"/>
              <a:t>I store all the unique codes of the pages into Set collection,</a:t>
            </a:r>
          </a:p>
          <a:p>
            <a:r>
              <a:rPr lang="en-US" dirty="0"/>
              <a:t>Then I build an enhanced loop with the set,</a:t>
            </a:r>
          </a:p>
          <a:p>
            <a:r>
              <a:rPr lang="en-US" dirty="0"/>
              <a:t>In side the loop I can switch to the pages one by one,</a:t>
            </a:r>
          </a:p>
          <a:p>
            <a:r>
              <a:rPr lang="en-US" dirty="0"/>
              <a:t>lets say the title of the page I want to work on is </a:t>
            </a:r>
            <a:r>
              <a:rPr lang="en-US" dirty="0" err="1"/>
              <a:t>abcd</a:t>
            </a:r>
            <a:r>
              <a:rPr lang="en-US" dirty="0"/>
              <a:t>,</a:t>
            </a:r>
          </a:p>
          <a:p>
            <a:r>
              <a:rPr lang="en-US" dirty="0"/>
              <a:t>then I put I </a:t>
            </a:r>
            <a:r>
              <a:rPr lang="en-US" dirty="0" err="1"/>
              <a:t>contidion</a:t>
            </a:r>
            <a:r>
              <a:rPr lang="en-US" dirty="0"/>
              <a:t> after switching to page</a:t>
            </a:r>
          </a:p>
          <a:p>
            <a:endParaRPr lang="en-US" dirty="0"/>
          </a:p>
          <a:p>
            <a:r>
              <a:rPr lang="en-US" dirty="0"/>
              <a:t>for(String </a:t>
            </a:r>
            <a:r>
              <a:rPr lang="en-US" dirty="0" err="1"/>
              <a:t>s:Set</a:t>
            </a:r>
            <a:r>
              <a:rPr lang="en-US" dirty="0"/>
              <a:t>&lt;String&gt; list){</a:t>
            </a:r>
          </a:p>
          <a:p>
            <a:r>
              <a:rPr lang="en-US" dirty="0" err="1"/>
              <a:t>driver.switchTo</a:t>
            </a:r>
            <a:r>
              <a:rPr lang="en-US" dirty="0"/>
              <a:t>().window(</a:t>
            </a:r>
            <a:r>
              <a:rPr lang="en-US" dirty="0" err="1"/>
              <a:t>uniquecode</a:t>
            </a:r>
            <a:r>
              <a:rPr lang="en-US" dirty="0"/>
              <a:t>)</a:t>
            </a:r>
          </a:p>
          <a:p>
            <a:r>
              <a:rPr lang="en-US" dirty="0"/>
              <a:t>if </a:t>
            </a:r>
            <a:r>
              <a:rPr lang="en-US" dirty="0" err="1"/>
              <a:t>driver.getTitle</a:t>
            </a:r>
            <a:r>
              <a:rPr lang="en-US" dirty="0"/>
              <a:t>().equals("</a:t>
            </a:r>
            <a:r>
              <a:rPr lang="en-US" dirty="0" err="1"/>
              <a:t>abcd</a:t>
            </a:r>
            <a:r>
              <a:rPr lang="en-US" dirty="0"/>
              <a:t>"){;</a:t>
            </a:r>
          </a:p>
          <a:p>
            <a:r>
              <a:rPr lang="en-US" dirty="0"/>
              <a:t>	break }}</a:t>
            </a:r>
          </a:p>
          <a:p>
            <a:r>
              <a:rPr lang="en-US" dirty="0" err="1"/>
              <a:t>thats</a:t>
            </a:r>
            <a:r>
              <a:rPr lang="en-US" dirty="0"/>
              <a:t> it I am on that page now, and I can start working on that page</a:t>
            </a:r>
          </a:p>
        </p:txBody>
      </p:sp>
    </p:spTree>
    <p:extLst>
      <p:ext uri="{BB962C8B-B14F-4D97-AF65-F5344CB8AC3E}">
        <p14:creationId xmlns:p14="http://schemas.microsoft.com/office/powerpoint/2010/main" val="54763206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C802-B50D-C947-9C5B-010DB1F8FEA0}"/>
              </a:ext>
            </a:extLst>
          </p:cNvPr>
          <p:cNvSpPr>
            <a:spLocks noGrp="1"/>
          </p:cNvSpPr>
          <p:nvPr>
            <p:ph type="title"/>
          </p:nvPr>
        </p:nvSpPr>
        <p:spPr/>
        <p:txBody>
          <a:bodyPr/>
          <a:lstStyle/>
          <a:p>
            <a:r>
              <a:rPr lang="en-US" dirty="0"/>
              <a:t>POST vs PUT</a:t>
            </a:r>
          </a:p>
        </p:txBody>
      </p:sp>
      <p:sp>
        <p:nvSpPr>
          <p:cNvPr id="3" name="Content Placeholder 2">
            <a:extLst>
              <a:ext uri="{FF2B5EF4-FFF2-40B4-BE49-F238E27FC236}">
                <a16:creationId xmlns:a16="http://schemas.microsoft.com/office/drawing/2014/main" id="{252827CB-DE87-7B48-AF17-82148B505A9C}"/>
              </a:ext>
            </a:extLst>
          </p:cNvPr>
          <p:cNvSpPr>
            <a:spLocks noGrp="1"/>
          </p:cNvSpPr>
          <p:nvPr>
            <p:ph idx="1"/>
          </p:nvPr>
        </p:nvSpPr>
        <p:spPr/>
        <p:txBody>
          <a:bodyPr>
            <a:normAutofit/>
          </a:bodyPr>
          <a:lstStyle/>
          <a:p>
            <a:r>
              <a:rPr lang="en-US" dirty="0"/>
              <a:t>"PUT" puts a file or resource at a particular URI and exactly at that URI. If there is already a file or resource at that URI, PUT changes that file or resource. If there is no resource or file there, PUT makes one</a:t>
            </a:r>
          </a:p>
          <a:p>
            <a:r>
              <a:rPr lang="en-US" dirty="0"/>
              <a:t>POST sends data to a particular URI and expects the resource at that URI to deal with the request. The web server at this point can decide what to do with the data in the context of specified resource</a:t>
            </a:r>
          </a:p>
          <a:p>
            <a:r>
              <a:rPr lang="en-US" dirty="0"/>
              <a:t>PUT is idempotent meaning, invoking it any number of times will not have an impact on resources.</a:t>
            </a:r>
          </a:p>
          <a:p>
            <a:r>
              <a:rPr lang="en-US" dirty="0"/>
              <a:t>However, POST is not idempotent, meaning if you invoke POST multiple times it keeps creating more resources</a:t>
            </a:r>
          </a:p>
        </p:txBody>
      </p:sp>
    </p:spTree>
    <p:extLst>
      <p:ext uri="{BB962C8B-B14F-4D97-AF65-F5344CB8AC3E}">
        <p14:creationId xmlns:p14="http://schemas.microsoft.com/office/powerpoint/2010/main" val="1989827255"/>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5027-2011-5244-82DA-13EA28F1C1EA}"/>
              </a:ext>
            </a:extLst>
          </p:cNvPr>
          <p:cNvSpPr>
            <a:spLocks noGrp="1"/>
          </p:cNvSpPr>
          <p:nvPr>
            <p:ph type="title"/>
          </p:nvPr>
        </p:nvSpPr>
        <p:spPr/>
        <p:txBody>
          <a:bodyPr/>
          <a:lstStyle/>
          <a:p>
            <a:r>
              <a:rPr lang="en-US" dirty="0"/>
              <a:t>What is URI?</a:t>
            </a:r>
          </a:p>
        </p:txBody>
      </p:sp>
      <p:sp>
        <p:nvSpPr>
          <p:cNvPr id="3" name="Content Placeholder 2">
            <a:extLst>
              <a:ext uri="{FF2B5EF4-FFF2-40B4-BE49-F238E27FC236}">
                <a16:creationId xmlns:a16="http://schemas.microsoft.com/office/drawing/2014/main" id="{4AFFD07F-B4E9-9047-8AE9-DB5897ADDE1B}"/>
              </a:ext>
            </a:extLst>
          </p:cNvPr>
          <p:cNvSpPr>
            <a:spLocks noGrp="1"/>
          </p:cNvSpPr>
          <p:nvPr>
            <p:ph idx="1"/>
          </p:nvPr>
        </p:nvSpPr>
        <p:spPr/>
        <p:txBody>
          <a:bodyPr/>
          <a:lstStyle/>
          <a:p>
            <a:r>
              <a:rPr lang="en-US" dirty="0"/>
              <a:t>URI stands for Uniform Resource Identifier. It is a string of characters designed for unambiguous identification of resources and extensibility via the URI scheme.</a:t>
            </a:r>
          </a:p>
          <a:p>
            <a:r>
              <a:rPr lang="en-US" dirty="0"/>
              <a:t>The purpose of a URI is to locate a resource(s) on the server hosting of the web service.</a:t>
            </a:r>
          </a:p>
          <a:p>
            <a:endParaRPr lang="en-US" dirty="0"/>
          </a:p>
          <a:p>
            <a:r>
              <a:rPr lang="en-US" dirty="0"/>
              <a:t>A URI’s format is </a:t>
            </a:r>
          </a:p>
          <a:p>
            <a:r>
              <a:rPr lang="en-US" dirty="0"/>
              <a:t>&lt;protocol&gt;://&lt;service-name&gt;/&lt;</a:t>
            </a:r>
            <a:r>
              <a:rPr lang="en-US" dirty="0" err="1"/>
              <a:t>ResourceType</a:t>
            </a:r>
            <a:r>
              <a:rPr lang="en-US" dirty="0"/>
              <a:t>&gt;/&lt;</a:t>
            </a:r>
            <a:r>
              <a:rPr lang="en-US" dirty="0" err="1"/>
              <a:t>ResourceID</a:t>
            </a:r>
            <a:r>
              <a:rPr lang="en-US" dirty="0"/>
              <a:t>&gt;.</a:t>
            </a:r>
          </a:p>
        </p:txBody>
      </p:sp>
    </p:spTree>
    <p:extLst>
      <p:ext uri="{BB962C8B-B14F-4D97-AF65-F5344CB8AC3E}">
        <p14:creationId xmlns:p14="http://schemas.microsoft.com/office/powerpoint/2010/main" val="1920817262"/>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BE9A-CF7B-CA40-8588-BE322B05B1B3}"/>
              </a:ext>
            </a:extLst>
          </p:cNvPr>
          <p:cNvSpPr>
            <a:spLocks noGrp="1"/>
          </p:cNvSpPr>
          <p:nvPr>
            <p:ph type="title"/>
          </p:nvPr>
        </p:nvSpPr>
        <p:spPr/>
        <p:txBody>
          <a:bodyPr/>
          <a:lstStyle/>
          <a:p>
            <a:r>
              <a:rPr lang="en-US" dirty="0"/>
              <a:t>Why Page Object Model</a:t>
            </a:r>
          </a:p>
        </p:txBody>
      </p:sp>
      <p:sp>
        <p:nvSpPr>
          <p:cNvPr id="3" name="Content Placeholder 2">
            <a:extLst>
              <a:ext uri="{FF2B5EF4-FFF2-40B4-BE49-F238E27FC236}">
                <a16:creationId xmlns:a16="http://schemas.microsoft.com/office/drawing/2014/main" id="{4B8776D9-858F-2740-A5FA-260A44A69171}"/>
              </a:ext>
            </a:extLst>
          </p:cNvPr>
          <p:cNvSpPr>
            <a:spLocks noGrp="1"/>
          </p:cNvSpPr>
          <p:nvPr>
            <p:ph idx="1"/>
          </p:nvPr>
        </p:nvSpPr>
        <p:spPr/>
        <p:txBody>
          <a:bodyPr>
            <a:normAutofit fontScale="85000" lnSpcReduction="20000"/>
          </a:bodyPr>
          <a:lstStyle/>
          <a:p>
            <a:r>
              <a:rPr lang="en-US" dirty="0"/>
              <a:t>==&gt;Page object model  --&gt; a design pattern in selenium. in page object model, we mirror each page of the application in  separate classes. </a:t>
            </a:r>
          </a:p>
          <a:p>
            <a:r>
              <a:rPr lang="en-US" dirty="0" err="1"/>
              <a:t>PageFactory</a:t>
            </a:r>
            <a:r>
              <a:rPr lang="en-US" dirty="0"/>
              <a:t> is a class in selenium. It is used to achieve page object model design, it helps initialize the page objects in the class using </a:t>
            </a:r>
            <a:r>
              <a:rPr lang="en-US" dirty="0" err="1"/>
              <a:t>initElements</a:t>
            </a:r>
            <a:r>
              <a:rPr lang="en-US" dirty="0"/>
              <a:t> methods. When I create an object from the page class, </a:t>
            </a:r>
            <a:r>
              <a:rPr lang="en-US" dirty="0" err="1"/>
              <a:t>pagefactory</a:t>
            </a:r>
            <a:r>
              <a:rPr lang="en-US" dirty="0"/>
              <a:t> initializes the </a:t>
            </a:r>
            <a:r>
              <a:rPr lang="en-US" dirty="0" err="1"/>
              <a:t>webelements</a:t>
            </a:r>
            <a:r>
              <a:rPr lang="en-US" dirty="0"/>
              <a:t>   (belonging to that page) that I will interact with.</a:t>
            </a:r>
          </a:p>
          <a:p>
            <a:r>
              <a:rPr lang="en-US" dirty="0"/>
              <a:t>	==Advantages of using Page Object Pattern:</a:t>
            </a:r>
          </a:p>
          <a:p>
            <a:r>
              <a:rPr lang="en-US" dirty="0"/>
              <a:t>Easy to Maintain</a:t>
            </a:r>
          </a:p>
          <a:p>
            <a:r>
              <a:rPr lang="en-US" dirty="0"/>
              <a:t>Easy Readability of scripts</a:t>
            </a:r>
          </a:p>
          <a:p>
            <a:r>
              <a:rPr lang="en-US" dirty="0"/>
              <a:t>Reduce or Eliminate </a:t>
            </a:r>
            <a:r>
              <a:rPr lang="en-US" dirty="0" err="1"/>
              <a:t>duplicacy</a:t>
            </a:r>
            <a:endParaRPr lang="en-US" dirty="0"/>
          </a:p>
          <a:p>
            <a:r>
              <a:rPr lang="en-US" dirty="0"/>
              <a:t>Re-usability of code</a:t>
            </a:r>
          </a:p>
          <a:p>
            <a:r>
              <a:rPr lang="en-US" dirty="0"/>
              <a:t>Reliability</a:t>
            </a:r>
          </a:p>
        </p:txBody>
      </p:sp>
    </p:spTree>
    <p:extLst>
      <p:ext uri="{BB962C8B-B14F-4D97-AF65-F5344CB8AC3E}">
        <p14:creationId xmlns:p14="http://schemas.microsoft.com/office/powerpoint/2010/main" val="2998129909"/>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5D8-63CA-3A40-BD77-B28C982E9A95}"/>
              </a:ext>
            </a:extLst>
          </p:cNvPr>
          <p:cNvSpPr>
            <a:spLocks noGrp="1"/>
          </p:cNvSpPr>
          <p:nvPr>
            <p:ph type="title"/>
          </p:nvPr>
        </p:nvSpPr>
        <p:spPr/>
        <p:txBody>
          <a:bodyPr/>
          <a:lstStyle/>
          <a:p>
            <a:r>
              <a:rPr lang="en-US" b="1" dirty="0"/>
              <a:t>Collection vs Collections? </a:t>
            </a:r>
            <a:endParaRPr lang="en-US" dirty="0"/>
          </a:p>
        </p:txBody>
      </p:sp>
      <p:sp>
        <p:nvSpPr>
          <p:cNvPr id="3" name="Content Placeholder 2">
            <a:extLst>
              <a:ext uri="{FF2B5EF4-FFF2-40B4-BE49-F238E27FC236}">
                <a16:creationId xmlns:a16="http://schemas.microsoft.com/office/drawing/2014/main" id="{8794EA9B-8CEC-6944-9E55-C1AA07DE04F8}"/>
              </a:ext>
            </a:extLst>
          </p:cNvPr>
          <p:cNvSpPr>
            <a:spLocks noGrp="1"/>
          </p:cNvSpPr>
          <p:nvPr>
            <p:ph idx="1"/>
          </p:nvPr>
        </p:nvSpPr>
        <p:spPr/>
        <p:txBody>
          <a:bodyPr/>
          <a:lstStyle/>
          <a:p>
            <a:r>
              <a:rPr lang="en-US" dirty="0"/>
              <a:t>Collection is an interface. </a:t>
            </a:r>
          </a:p>
          <a:p>
            <a:r>
              <a:rPr lang="en-US" dirty="0"/>
              <a:t>Collection col=new </a:t>
            </a:r>
            <a:r>
              <a:rPr lang="en-US" dirty="0" err="1"/>
              <a:t>ArrayList</a:t>
            </a:r>
            <a:r>
              <a:rPr lang="en-US" dirty="0"/>
              <a:t>(); </a:t>
            </a:r>
          </a:p>
          <a:p>
            <a:r>
              <a:rPr lang="en-US" dirty="0"/>
              <a:t>Collections is a class. </a:t>
            </a:r>
            <a:r>
              <a:rPr lang="en-US" dirty="0" err="1"/>
              <a:t>Collections.sort</a:t>
            </a:r>
            <a:r>
              <a:rPr lang="en-US" dirty="0"/>
              <a:t>(); </a:t>
            </a:r>
          </a:p>
          <a:p>
            <a:endParaRPr lang="en-US" dirty="0"/>
          </a:p>
        </p:txBody>
      </p:sp>
    </p:spTree>
    <p:extLst>
      <p:ext uri="{BB962C8B-B14F-4D97-AF65-F5344CB8AC3E}">
        <p14:creationId xmlns:p14="http://schemas.microsoft.com/office/powerpoint/2010/main" val="289655803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3088-30F8-1A4E-BBAF-696EC041FB70}"/>
              </a:ext>
            </a:extLst>
          </p:cNvPr>
          <p:cNvSpPr>
            <a:spLocks noGrp="1"/>
          </p:cNvSpPr>
          <p:nvPr>
            <p:ph type="title"/>
          </p:nvPr>
        </p:nvSpPr>
        <p:spPr/>
        <p:txBody>
          <a:bodyPr/>
          <a:lstStyle/>
          <a:p>
            <a:r>
              <a:rPr lang="en-US" dirty="0"/>
              <a:t>implicit casting vs explicit casting?</a:t>
            </a:r>
          </a:p>
        </p:txBody>
      </p:sp>
      <p:sp>
        <p:nvSpPr>
          <p:cNvPr id="3" name="Content Placeholder 2">
            <a:extLst>
              <a:ext uri="{FF2B5EF4-FFF2-40B4-BE49-F238E27FC236}">
                <a16:creationId xmlns:a16="http://schemas.microsoft.com/office/drawing/2014/main" id="{EB84D41D-1778-7B44-BC42-B6AC36E98028}"/>
              </a:ext>
            </a:extLst>
          </p:cNvPr>
          <p:cNvSpPr>
            <a:spLocks noGrp="1"/>
          </p:cNvSpPr>
          <p:nvPr>
            <p:ph idx="1"/>
          </p:nvPr>
        </p:nvSpPr>
        <p:spPr/>
        <p:txBody>
          <a:bodyPr>
            <a:normAutofit fontScale="62500" lnSpcReduction="20000"/>
          </a:bodyPr>
          <a:lstStyle/>
          <a:p>
            <a:r>
              <a:rPr lang="en-US" dirty="0"/>
              <a:t>- Implicit Casting: </a:t>
            </a:r>
          </a:p>
          <a:p>
            <a:r>
              <a:rPr lang="en-US" dirty="0"/>
              <a:t>        int </a:t>
            </a:r>
            <a:r>
              <a:rPr lang="en-US" dirty="0" err="1"/>
              <a:t>i</a:t>
            </a:r>
            <a:r>
              <a:rPr lang="en-US" dirty="0"/>
              <a:t> = 100;</a:t>
            </a:r>
          </a:p>
          <a:p>
            <a:r>
              <a:rPr lang="en-US" dirty="0"/>
              <a:t>        double d = </a:t>
            </a:r>
            <a:r>
              <a:rPr lang="en-US" dirty="0" err="1"/>
              <a:t>i</a:t>
            </a:r>
            <a:r>
              <a:rPr lang="en-US" dirty="0"/>
              <a:t>;</a:t>
            </a:r>
          </a:p>
          <a:p>
            <a:r>
              <a:rPr lang="en-US" dirty="0"/>
              <a:t> </a:t>
            </a:r>
          </a:p>
          <a:p>
            <a:r>
              <a:rPr lang="en-US" dirty="0"/>
              <a:t>    - Explicit Casting:</a:t>
            </a:r>
          </a:p>
          <a:p>
            <a:r>
              <a:rPr lang="en-US" dirty="0"/>
              <a:t>        int n = 12;</a:t>
            </a:r>
          </a:p>
          <a:p>
            <a:r>
              <a:rPr lang="en-US" dirty="0"/>
              <a:t>        byte b = (byte)n;</a:t>
            </a:r>
          </a:p>
          <a:p>
            <a:r>
              <a:rPr lang="en-US" dirty="0"/>
              <a:t> </a:t>
            </a:r>
          </a:p>
          <a:p>
            <a:r>
              <a:rPr lang="en-US" dirty="0"/>
              <a:t>    - Auto - Boxing</a:t>
            </a:r>
          </a:p>
          <a:p>
            <a:r>
              <a:rPr lang="en-US" dirty="0"/>
              <a:t>        Integer num = n;</a:t>
            </a:r>
          </a:p>
          <a:p>
            <a:r>
              <a:rPr lang="en-US" dirty="0"/>
              <a:t> </a:t>
            </a:r>
          </a:p>
          <a:p>
            <a:r>
              <a:rPr lang="en-US" dirty="0"/>
              <a:t>    - Un - Boxing</a:t>
            </a:r>
          </a:p>
          <a:p>
            <a:r>
              <a:rPr lang="en-US" dirty="0"/>
              <a:t>        int j = num;</a:t>
            </a:r>
          </a:p>
        </p:txBody>
      </p:sp>
    </p:spTree>
    <p:extLst>
      <p:ext uri="{BB962C8B-B14F-4D97-AF65-F5344CB8AC3E}">
        <p14:creationId xmlns:p14="http://schemas.microsoft.com/office/powerpoint/2010/main" val="2994263644"/>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2EF1-EF21-104D-90A9-FC7B0CCE9C04}"/>
              </a:ext>
            </a:extLst>
          </p:cNvPr>
          <p:cNvSpPr>
            <a:spLocks noGrp="1"/>
          </p:cNvSpPr>
          <p:nvPr>
            <p:ph type="title"/>
          </p:nvPr>
        </p:nvSpPr>
        <p:spPr/>
        <p:txBody>
          <a:bodyPr/>
          <a:lstStyle/>
          <a:p>
            <a:r>
              <a:rPr lang="en-US" dirty="0"/>
              <a:t>Super. VS Super()</a:t>
            </a:r>
          </a:p>
        </p:txBody>
      </p:sp>
      <p:sp>
        <p:nvSpPr>
          <p:cNvPr id="3" name="Content Placeholder 2">
            <a:extLst>
              <a:ext uri="{FF2B5EF4-FFF2-40B4-BE49-F238E27FC236}">
                <a16:creationId xmlns:a16="http://schemas.microsoft.com/office/drawing/2014/main" id="{CEA22756-AB46-FC4C-8A84-455F010AD488}"/>
              </a:ext>
            </a:extLst>
          </p:cNvPr>
          <p:cNvSpPr>
            <a:spLocks noGrp="1"/>
          </p:cNvSpPr>
          <p:nvPr>
            <p:ph idx="1"/>
          </p:nvPr>
        </p:nvSpPr>
        <p:spPr/>
        <p:txBody>
          <a:bodyPr/>
          <a:lstStyle/>
          <a:p>
            <a:r>
              <a:rPr lang="en-US" dirty="0"/>
              <a:t> super. </a:t>
            </a:r>
          </a:p>
          <a:p>
            <a:pPr marL="0" indent="0">
              <a:buNone/>
            </a:pPr>
            <a:r>
              <a:rPr lang="en-US" dirty="0"/>
              <a:t>is used to access parent/super class members vars, methods</a:t>
            </a:r>
          </a:p>
          <a:p>
            <a:r>
              <a:rPr lang="en-US" dirty="0"/>
              <a:t> super()</a:t>
            </a:r>
          </a:p>
          <a:p>
            <a:pPr marL="0" indent="0">
              <a:buNone/>
            </a:pPr>
            <a:r>
              <a:rPr lang="en-US" dirty="0"/>
              <a:t>is used to call super class constructor</a:t>
            </a:r>
          </a:p>
        </p:txBody>
      </p:sp>
    </p:spTree>
    <p:extLst>
      <p:ext uri="{BB962C8B-B14F-4D97-AF65-F5344CB8AC3E}">
        <p14:creationId xmlns:p14="http://schemas.microsoft.com/office/powerpoint/2010/main" val="2363246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9C02-DBA9-2247-8D92-B6A2A9371CE8}"/>
              </a:ext>
            </a:extLst>
          </p:cNvPr>
          <p:cNvSpPr>
            <a:spLocks noGrp="1"/>
          </p:cNvSpPr>
          <p:nvPr>
            <p:ph type="title"/>
          </p:nvPr>
        </p:nvSpPr>
        <p:spPr/>
        <p:txBody>
          <a:bodyPr/>
          <a:lstStyle/>
          <a:p>
            <a:r>
              <a:rPr lang="en-US" dirty="0">
                <a:hlinkClick r:id="rId2" action="ppaction://hlinksldjump"/>
              </a:rPr>
              <a:t>Runtime Exception and Checked Exception </a:t>
            </a:r>
            <a:endParaRPr lang="en-US" dirty="0"/>
          </a:p>
        </p:txBody>
      </p:sp>
      <p:sp>
        <p:nvSpPr>
          <p:cNvPr id="3" name="Content Placeholder 2">
            <a:extLst>
              <a:ext uri="{FF2B5EF4-FFF2-40B4-BE49-F238E27FC236}">
                <a16:creationId xmlns:a16="http://schemas.microsoft.com/office/drawing/2014/main" id="{A5C62FBA-E083-2C48-9B0C-7CD0CFBE008D}"/>
              </a:ext>
            </a:extLst>
          </p:cNvPr>
          <p:cNvSpPr>
            <a:spLocks noGrp="1"/>
          </p:cNvSpPr>
          <p:nvPr>
            <p:ph idx="1"/>
          </p:nvPr>
        </p:nvSpPr>
        <p:spPr/>
        <p:txBody>
          <a:bodyPr/>
          <a:lstStyle/>
          <a:p>
            <a:r>
              <a:rPr lang="en-US" dirty="0"/>
              <a:t>Exception are divided in two categories </a:t>
            </a:r>
          </a:p>
          <a:p>
            <a:r>
              <a:rPr lang="en-US" dirty="0"/>
              <a:t>Runtime (unchecked) Exception and </a:t>
            </a:r>
            <a:r>
              <a:rPr lang="en-US" dirty="0" err="1"/>
              <a:t>CheckedException</a:t>
            </a:r>
            <a:r>
              <a:rPr lang="en-US" dirty="0"/>
              <a:t>. </a:t>
            </a:r>
          </a:p>
          <a:p>
            <a:r>
              <a:rPr lang="en-US" dirty="0"/>
              <a:t>Main difference between </a:t>
            </a:r>
            <a:r>
              <a:rPr lang="en-US" dirty="0" err="1"/>
              <a:t>RuntimeException</a:t>
            </a:r>
            <a:r>
              <a:rPr lang="en-US" dirty="0"/>
              <a:t> and </a:t>
            </a:r>
            <a:r>
              <a:rPr lang="en-US" dirty="0" err="1"/>
              <a:t>CheckedException</a:t>
            </a:r>
            <a:r>
              <a:rPr lang="en-US" dirty="0"/>
              <a:t> is that, it is mandatory to provide </a:t>
            </a:r>
            <a:r>
              <a:rPr lang="en-US" dirty="0" err="1"/>
              <a:t>try­catch</a:t>
            </a:r>
            <a:r>
              <a:rPr lang="en-US" dirty="0"/>
              <a:t> to handle  </a:t>
            </a:r>
            <a:r>
              <a:rPr lang="en-US" dirty="0" err="1"/>
              <a:t>CheckedException</a:t>
            </a:r>
            <a:r>
              <a:rPr lang="en-US" dirty="0"/>
              <a:t> while in case of </a:t>
            </a:r>
            <a:r>
              <a:rPr lang="en-US" dirty="0" err="1"/>
              <a:t>RuntimeException</a:t>
            </a:r>
            <a:r>
              <a:rPr lang="en-US" dirty="0"/>
              <a:t> is not mandatory.</a:t>
            </a:r>
          </a:p>
          <a:p>
            <a:r>
              <a:rPr lang="en-US" dirty="0"/>
              <a:t>Some of the most common Exception like </a:t>
            </a:r>
            <a:r>
              <a:rPr lang="en-US" dirty="0" err="1"/>
              <a:t>NullPointerExceptio</a:t>
            </a:r>
            <a:r>
              <a:rPr lang="en-US" dirty="0"/>
              <a:t>, </a:t>
            </a:r>
            <a:r>
              <a:rPr lang="en-US" dirty="0" err="1"/>
              <a:t>ArrayIndexOutOfBound</a:t>
            </a:r>
            <a:r>
              <a:rPr lang="en-US" dirty="0"/>
              <a:t>, </a:t>
            </a:r>
            <a:r>
              <a:rPr lang="en-US" dirty="0" err="1"/>
              <a:t>ClassNotFoundException</a:t>
            </a:r>
            <a:r>
              <a:rPr lang="en-US" dirty="0"/>
              <a:t>, </a:t>
            </a:r>
            <a:r>
              <a:rPr lang="en-US" dirty="0" err="1"/>
              <a:t>IOException</a:t>
            </a:r>
            <a:r>
              <a:rPr lang="en-US" dirty="0"/>
              <a:t>. </a:t>
            </a:r>
          </a:p>
          <a:p>
            <a:endParaRPr lang="en-US" dirty="0"/>
          </a:p>
        </p:txBody>
      </p:sp>
    </p:spTree>
    <p:extLst>
      <p:ext uri="{BB962C8B-B14F-4D97-AF65-F5344CB8AC3E}">
        <p14:creationId xmlns:p14="http://schemas.microsoft.com/office/powerpoint/2010/main" val="147811802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5619-CC87-A240-8C39-6C1A02ED1163}"/>
              </a:ext>
            </a:extLst>
          </p:cNvPr>
          <p:cNvSpPr>
            <a:spLocks noGrp="1"/>
          </p:cNvSpPr>
          <p:nvPr>
            <p:ph type="title"/>
          </p:nvPr>
        </p:nvSpPr>
        <p:spPr>
          <a:xfrm>
            <a:off x="838200" y="365126"/>
            <a:ext cx="10515600" cy="679904"/>
          </a:xfrm>
        </p:spPr>
        <p:txBody>
          <a:bodyPr>
            <a:normAutofit fontScale="90000"/>
          </a:bodyPr>
          <a:lstStyle/>
          <a:p>
            <a:r>
              <a:rPr lang="en-US" dirty="0"/>
              <a:t>this. vs this()</a:t>
            </a:r>
          </a:p>
        </p:txBody>
      </p:sp>
      <p:sp>
        <p:nvSpPr>
          <p:cNvPr id="3" name="Content Placeholder 2">
            <a:extLst>
              <a:ext uri="{FF2B5EF4-FFF2-40B4-BE49-F238E27FC236}">
                <a16:creationId xmlns:a16="http://schemas.microsoft.com/office/drawing/2014/main" id="{FCF2D3AC-A2D0-0044-946A-F36257EE2FFA}"/>
              </a:ext>
            </a:extLst>
          </p:cNvPr>
          <p:cNvSpPr>
            <a:spLocks noGrp="1"/>
          </p:cNvSpPr>
          <p:nvPr>
            <p:ph idx="1"/>
          </p:nvPr>
        </p:nvSpPr>
        <p:spPr>
          <a:xfrm>
            <a:off x="838200" y="1355271"/>
            <a:ext cx="10515600" cy="5137604"/>
          </a:xfrm>
        </p:spPr>
        <p:txBody>
          <a:bodyPr>
            <a:normAutofit fontScale="77500" lnSpcReduction="20000"/>
          </a:bodyPr>
          <a:lstStyle/>
          <a:p>
            <a:r>
              <a:rPr lang="en-US" dirty="0"/>
              <a:t>- this.</a:t>
            </a:r>
          </a:p>
          <a:p>
            <a:r>
              <a:rPr lang="en-US" dirty="0"/>
              <a:t>            this object by using this. we can access instance variables and </a:t>
            </a:r>
          </a:p>
          <a:p>
            <a:r>
              <a:rPr lang="en-US" dirty="0"/>
              <a:t>            method. to differentiate between instance and argument variable</a:t>
            </a:r>
          </a:p>
          <a:p>
            <a:r>
              <a:rPr lang="en-US" dirty="0"/>
              <a:t>    - this()</a:t>
            </a:r>
          </a:p>
          <a:p>
            <a:r>
              <a:rPr lang="en-US" dirty="0"/>
              <a:t>            call a constructor from another constructor in same class</a:t>
            </a:r>
          </a:p>
          <a:p>
            <a:r>
              <a:rPr lang="en-US" dirty="0"/>
              <a:t>    Example:</a:t>
            </a:r>
          </a:p>
          <a:p>
            <a:r>
              <a:rPr lang="en-US" dirty="0"/>
              <a:t>        public class computer{</a:t>
            </a:r>
          </a:p>
          <a:p>
            <a:r>
              <a:rPr lang="en-US" dirty="0"/>
              <a:t>            private String brand;</a:t>
            </a:r>
          </a:p>
          <a:p>
            <a:r>
              <a:rPr lang="en-US" dirty="0"/>
              <a:t>            </a:t>
            </a:r>
          </a:p>
          <a:p>
            <a:r>
              <a:rPr lang="en-US" dirty="0"/>
              <a:t>            public computer(){</a:t>
            </a:r>
          </a:p>
          <a:p>
            <a:r>
              <a:rPr lang="en-US" dirty="0"/>
              <a:t>                this("apple");</a:t>
            </a:r>
          </a:p>
          <a:p>
            <a:r>
              <a:rPr lang="en-US" dirty="0"/>
              <a:t>            }</a:t>
            </a:r>
          </a:p>
          <a:p>
            <a:r>
              <a:rPr lang="en-US" dirty="0"/>
              <a:t>            public computer (String brand){</a:t>
            </a:r>
          </a:p>
          <a:p>
            <a:r>
              <a:rPr lang="en-US" dirty="0"/>
              <a:t>                </a:t>
            </a:r>
            <a:r>
              <a:rPr lang="en-US" dirty="0" err="1"/>
              <a:t>this.brand</a:t>
            </a:r>
            <a:r>
              <a:rPr lang="en-US" dirty="0"/>
              <a:t> = brand;  }}</a:t>
            </a:r>
          </a:p>
        </p:txBody>
      </p:sp>
    </p:spTree>
    <p:extLst>
      <p:ext uri="{BB962C8B-B14F-4D97-AF65-F5344CB8AC3E}">
        <p14:creationId xmlns:p14="http://schemas.microsoft.com/office/powerpoint/2010/main" val="1198675484"/>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7B06-4109-9C47-9DD8-B7183A142CAD}"/>
              </a:ext>
            </a:extLst>
          </p:cNvPr>
          <p:cNvSpPr>
            <a:spLocks noGrp="1"/>
          </p:cNvSpPr>
          <p:nvPr>
            <p:ph type="title"/>
          </p:nvPr>
        </p:nvSpPr>
        <p:spPr/>
        <p:txBody>
          <a:bodyPr/>
          <a:lstStyle/>
          <a:p>
            <a:r>
              <a:rPr lang="en-US" dirty="0"/>
              <a:t>How do you launch the browser</a:t>
            </a:r>
          </a:p>
        </p:txBody>
      </p:sp>
      <p:sp>
        <p:nvSpPr>
          <p:cNvPr id="3" name="Content Placeholder 2">
            <a:extLst>
              <a:ext uri="{FF2B5EF4-FFF2-40B4-BE49-F238E27FC236}">
                <a16:creationId xmlns:a16="http://schemas.microsoft.com/office/drawing/2014/main" id="{BCAFFB14-FD96-0846-9F14-296D17CEF1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053032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DAC8-4620-F84F-820B-0B63ED3D964F}"/>
              </a:ext>
            </a:extLst>
          </p:cNvPr>
          <p:cNvSpPr>
            <a:spLocks noGrp="1"/>
          </p:cNvSpPr>
          <p:nvPr>
            <p:ph type="title"/>
          </p:nvPr>
        </p:nvSpPr>
        <p:spPr/>
        <p:txBody>
          <a:bodyPr/>
          <a:lstStyle/>
          <a:p>
            <a:r>
              <a:rPr lang="en-US" dirty="0"/>
              <a:t>How do you start automation</a:t>
            </a:r>
          </a:p>
        </p:txBody>
      </p:sp>
      <p:sp>
        <p:nvSpPr>
          <p:cNvPr id="3" name="Content Placeholder 2">
            <a:extLst>
              <a:ext uri="{FF2B5EF4-FFF2-40B4-BE49-F238E27FC236}">
                <a16:creationId xmlns:a16="http://schemas.microsoft.com/office/drawing/2014/main" id="{9FDE2411-C2FF-0E4F-93D9-01F7B79288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7078926"/>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7643-C0BE-8140-8984-F544E0AC5DA1}"/>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D0B2F4E6-3BF2-6649-B5AC-21C545209ED5}"/>
              </a:ext>
            </a:extLst>
          </p:cNvPr>
          <p:cNvSpPr>
            <a:spLocks noGrp="1"/>
          </p:cNvSpPr>
          <p:nvPr>
            <p:ph idx="1"/>
          </p:nvPr>
        </p:nvSpPr>
        <p:spPr/>
        <p:txBody>
          <a:bodyPr>
            <a:normAutofit lnSpcReduction="10000"/>
          </a:bodyPr>
          <a:lstStyle/>
          <a:p>
            <a:r>
              <a:rPr lang="en-US" dirty="0"/>
              <a:t>Java was developed by a team led by James Gosling at Sun Microsystems. Sun Microsystems was purchased by Oracle in 2010. Originally called </a:t>
            </a:r>
            <a:r>
              <a:rPr lang="en-US" i="1" dirty="0"/>
              <a:t>Oak, </a:t>
            </a:r>
            <a:r>
              <a:rPr lang="en-US" dirty="0"/>
              <a:t>Java was designed in 1991 for use in embedded chips in consumer electronic appliances. In 1995, renamed </a:t>
            </a:r>
            <a:r>
              <a:rPr lang="en-US" i="1" dirty="0"/>
              <a:t>Java</a:t>
            </a:r>
            <a:r>
              <a:rPr lang="en-US" dirty="0"/>
              <a:t>, it was redesigned for developing Web applications. </a:t>
            </a:r>
          </a:p>
          <a:p>
            <a:r>
              <a:rPr lang="en-US" dirty="0"/>
              <a:t>Java has become enormously popular. Its rapid rise and wide acceptance can be traced to its design characteristics, particularly its promise that you can write a program once and run it anywhere. </a:t>
            </a:r>
          </a:p>
          <a:p>
            <a:r>
              <a:rPr lang="en-US" dirty="0"/>
              <a:t>As stated by its designer, Java is </a:t>
            </a:r>
            <a:r>
              <a:rPr lang="en-US" i="1" dirty="0"/>
              <a:t>simple</a:t>
            </a:r>
            <a:r>
              <a:rPr lang="en-US" dirty="0"/>
              <a:t>, </a:t>
            </a:r>
            <a:r>
              <a:rPr lang="en-US" i="1" dirty="0"/>
              <a:t>object oriented</a:t>
            </a:r>
            <a:r>
              <a:rPr lang="en-US" dirty="0"/>
              <a:t>, </a:t>
            </a:r>
            <a:r>
              <a:rPr lang="en-US" i="1" dirty="0"/>
              <a:t>distributed</a:t>
            </a:r>
            <a:r>
              <a:rPr lang="en-US" dirty="0"/>
              <a:t>, </a:t>
            </a:r>
            <a:r>
              <a:rPr lang="en-US" i="1" dirty="0"/>
              <a:t>interpreted</a:t>
            </a:r>
            <a:r>
              <a:rPr lang="en-US" dirty="0"/>
              <a:t>, </a:t>
            </a:r>
            <a:r>
              <a:rPr lang="en-US" i="1" dirty="0"/>
              <a:t>robust</a:t>
            </a:r>
            <a:r>
              <a:rPr lang="en-US" dirty="0"/>
              <a:t>, </a:t>
            </a:r>
            <a:r>
              <a:rPr lang="en-US" i="1" dirty="0"/>
              <a:t>secure</a:t>
            </a:r>
            <a:r>
              <a:rPr lang="en-US" dirty="0"/>
              <a:t>, </a:t>
            </a:r>
            <a:r>
              <a:rPr lang="en-US" i="1" dirty="0"/>
              <a:t>architecture neutral</a:t>
            </a:r>
            <a:r>
              <a:rPr lang="en-US" dirty="0"/>
              <a:t>, </a:t>
            </a:r>
            <a:r>
              <a:rPr lang="en-US" i="1" dirty="0"/>
              <a:t>portable</a:t>
            </a:r>
            <a:r>
              <a:rPr lang="en-US" dirty="0"/>
              <a:t>, </a:t>
            </a:r>
            <a:r>
              <a:rPr lang="en-US" i="1" dirty="0"/>
              <a:t>high performance</a:t>
            </a:r>
            <a:r>
              <a:rPr lang="en-US" dirty="0"/>
              <a:t>, </a:t>
            </a:r>
            <a:r>
              <a:rPr lang="en-US" i="1" dirty="0"/>
              <a:t>multi- threaded</a:t>
            </a:r>
            <a:r>
              <a:rPr lang="en-US" dirty="0"/>
              <a:t>, and </a:t>
            </a:r>
            <a:r>
              <a:rPr lang="en-US" i="1" dirty="0"/>
              <a:t>dynamic. </a:t>
            </a:r>
            <a:endParaRPr lang="en-US" dirty="0"/>
          </a:p>
          <a:p>
            <a:endParaRPr lang="en-US" dirty="0"/>
          </a:p>
        </p:txBody>
      </p:sp>
    </p:spTree>
    <p:extLst>
      <p:ext uri="{BB962C8B-B14F-4D97-AF65-F5344CB8AC3E}">
        <p14:creationId xmlns:p14="http://schemas.microsoft.com/office/powerpoint/2010/main" val="328380733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BD0C-AF5C-C545-8331-28BA1635FEAF}"/>
              </a:ext>
            </a:extLst>
          </p:cNvPr>
          <p:cNvSpPr>
            <a:spLocks noGrp="1"/>
          </p:cNvSpPr>
          <p:nvPr>
            <p:ph type="title"/>
          </p:nvPr>
        </p:nvSpPr>
        <p:spPr/>
        <p:txBody>
          <a:bodyPr/>
          <a:lstStyle/>
          <a:p>
            <a:r>
              <a:rPr lang="en-US" dirty="0"/>
              <a:t>Naming Conventions</a:t>
            </a:r>
          </a:p>
        </p:txBody>
      </p:sp>
      <p:sp>
        <p:nvSpPr>
          <p:cNvPr id="3" name="Content Placeholder 2">
            <a:extLst>
              <a:ext uri="{FF2B5EF4-FFF2-40B4-BE49-F238E27FC236}">
                <a16:creationId xmlns:a16="http://schemas.microsoft.com/office/drawing/2014/main" id="{472E4399-7B9A-F147-8C2C-F203B18794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4008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E03A-A0B1-194C-B67E-ECB7EE1A7A8D}"/>
              </a:ext>
            </a:extLst>
          </p:cNvPr>
          <p:cNvSpPr>
            <a:spLocks noGrp="1"/>
          </p:cNvSpPr>
          <p:nvPr>
            <p:ph type="title"/>
          </p:nvPr>
        </p:nvSpPr>
        <p:spPr>
          <a:xfrm>
            <a:off x="857250" y="365125"/>
            <a:ext cx="10515600" cy="1325563"/>
          </a:xfrm>
        </p:spPr>
        <p:txBody>
          <a:bodyPr/>
          <a:lstStyle/>
          <a:p>
            <a:r>
              <a:rPr lang="en-US" dirty="0">
                <a:hlinkClick r:id="rId2" action="ppaction://hlinksldjump"/>
              </a:rPr>
              <a:t>Throw and Throws </a:t>
            </a:r>
            <a:endParaRPr lang="en-US" dirty="0"/>
          </a:p>
        </p:txBody>
      </p:sp>
      <p:sp>
        <p:nvSpPr>
          <p:cNvPr id="3" name="Content Placeholder 2">
            <a:extLst>
              <a:ext uri="{FF2B5EF4-FFF2-40B4-BE49-F238E27FC236}">
                <a16:creationId xmlns:a16="http://schemas.microsoft.com/office/drawing/2014/main" id="{CC752C28-4084-6443-9059-071B827D25E4}"/>
              </a:ext>
            </a:extLst>
          </p:cNvPr>
          <p:cNvSpPr>
            <a:spLocks noGrp="1"/>
          </p:cNvSpPr>
          <p:nvPr>
            <p:ph idx="1"/>
          </p:nvPr>
        </p:nvSpPr>
        <p:spPr/>
        <p:txBody>
          <a:bodyPr>
            <a:normAutofit fontScale="70000" lnSpcReduction="20000"/>
          </a:bodyPr>
          <a:lstStyle/>
          <a:p>
            <a:r>
              <a:rPr lang="en-US" dirty="0"/>
              <a:t>Throw and throws are two keyword related to Exception feature of Java programming language. </a:t>
            </a:r>
          </a:p>
          <a:p>
            <a:r>
              <a:rPr lang="en-US" dirty="0"/>
              <a:t>THROW : -&gt; CREATES AN EXCEPTION OBJECT</a:t>
            </a:r>
          </a:p>
          <a:p>
            <a:r>
              <a:rPr lang="en-US" dirty="0"/>
              <a:t>throw new </a:t>
            </a:r>
            <a:r>
              <a:rPr lang="en-US" dirty="0" err="1"/>
              <a:t>RuntimeException</a:t>
            </a:r>
            <a:r>
              <a:rPr lang="en-US" dirty="0"/>
              <a:t>();</a:t>
            </a:r>
          </a:p>
          <a:p>
            <a:r>
              <a:rPr lang="en-US" dirty="0"/>
              <a:t>THROWS -&gt; goes to method signature, And declares that a method might throw And exception</a:t>
            </a:r>
          </a:p>
          <a:p>
            <a:pPr marL="0" indent="0">
              <a:buNone/>
            </a:pPr>
            <a:r>
              <a:rPr lang="en-US" dirty="0"/>
              <a:t/>
            </a:r>
            <a:br>
              <a:rPr lang="en-US" dirty="0"/>
            </a:br>
            <a:r>
              <a:rPr lang="en-US" dirty="0"/>
              <a:t>throw keyword is used to throw an exception explicitly, on the other hand, throws keyword is used to declare an exception which means it works similar to the </a:t>
            </a:r>
            <a:r>
              <a:rPr lang="en-US" dirty="0" err="1"/>
              <a:t>try­catch</a:t>
            </a:r>
            <a:r>
              <a:rPr lang="en-US" dirty="0"/>
              <a:t> block.</a:t>
            </a:r>
          </a:p>
          <a:p>
            <a:r>
              <a:rPr lang="en-US" dirty="0"/>
              <a:t>If we see syntax wise than throw is followed by an instance of Exception class throws is followed by exception class names. </a:t>
            </a:r>
          </a:p>
          <a:p>
            <a:r>
              <a:rPr lang="en-US" dirty="0"/>
              <a:t>throw new </a:t>
            </a:r>
            <a:r>
              <a:rPr lang="en-US" dirty="0" err="1"/>
              <a:t>ArithmeticException</a:t>
            </a:r>
            <a:r>
              <a:rPr lang="en-US" dirty="0"/>
              <a:t> (“Arithmetic Exception”); </a:t>
            </a:r>
          </a:p>
          <a:p>
            <a:r>
              <a:rPr lang="en-US" dirty="0"/>
              <a:t>throws </a:t>
            </a:r>
            <a:r>
              <a:rPr lang="en-US" dirty="0" err="1"/>
              <a:t>ArithmeticException</a:t>
            </a:r>
            <a:r>
              <a:rPr lang="en-US" dirty="0"/>
              <a:t>;</a:t>
            </a:r>
          </a:p>
          <a:p>
            <a:r>
              <a:rPr lang="en-US" dirty="0"/>
              <a:t>throw keyword is used to method body, while throws is used in method signature to declare the exception. </a:t>
            </a:r>
          </a:p>
          <a:p>
            <a:endParaRPr lang="en-US" dirty="0"/>
          </a:p>
        </p:txBody>
      </p:sp>
    </p:spTree>
    <p:extLst>
      <p:ext uri="{BB962C8B-B14F-4D97-AF65-F5344CB8AC3E}">
        <p14:creationId xmlns:p14="http://schemas.microsoft.com/office/powerpoint/2010/main" val="3497048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C19F-1EA3-1243-858B-B9875D6EF438}"/>
              </a:ext>
            </a:extLst>
          </p:cNvPr>
          <p:cNvSpPr>
            <a:spLocks noGrp="1"/>
          </p:cNvSpPr>
          <p:nvPr>
            <p:ph type="title"/>
          </p:nvPr>
        </p:nvSpPr>
        <p:spPr/>
        <p:txBody>
          <a:bodyPr/>
          <a:lstStyle/>
          <a:p>
            <a:r>
              <a:rPr lang="en-US" dirty="0">
                <a:hlinkClick r:id="rId2" action="ppaction://hlinksldjump"/>
              </a:rPr>
              <a:t>How would you handle Exception? </a:t>
            </a:r>
            <a:endParaRPr lang="en-US" dirty="0"/>
          </a:p>
        </p:txBody>
      </p:sp>
      <p:sp>
        <p:nvSpPr>
          <p:cNvPr id="3" name="Content Placeholder 2">
            <a:extLst>
              <a:ext uri="{FF2B5EF4-FFF2-40B4-BE49-F238E27FC236}">
                <a16:creationId xmlns:a16="http://schemas.microsoft.com/office/drawing/2014/main" id="{9496B557-F4CC-5A4B-AF86-76F6A3E97E98}"/>
              </a:ext>
            </a:extLst>
          </p:cNvPr>
          <p:cNvSpPr>
            <a:spLocks noGrp="1"/>
          </p:cNvSpPr>
          <p:nvPr>
            <p:ph idx="1"/>
          </p:nvPr>
        </p:nvSpPr>
        <p:spPr/>
        <p:txBody>
          <a:bodyPr/>
          <a:lstStyle/>
          <a:p>
            <a:r>
              <a:rPr lang="en-US" b="1" dirty="0" err="1"/>
              <a:t>try­catch</a:t>
            </a:r>
            <a:r>
              <a:rPr lang="en-US" b="1" dirty="0"/>
              <a:t> blocks</a:t>
            </a:r>
            <a:r>
              <a:rPr lang="en-US" dirty="0"/>
              <a:t> is placed around the code that might generate an exception. Every try block should be followed either by catch or finally block. </a:t>
            </a:r>
          </a:p>
          <a:p>
            <a:r>
              <a:rPr lang="en-US" b="1" dirty="0"/>
              <a:t>the finally block</a:t>
            </a:r>
            <a:r>
              <a:rPr lang="en-US" dirty="0"/>
              <a:t> follows a try block or a catch block. Finally block always executes, no matter what happened. </a:t>
            </a:r>
          </a:p>
          <a:p>
            <a:r>
              <a:rPr lang="en-US" b="1" dirty="0"/>
              <a:t>throws keyword:</a:t>
            </a:r>
            <a:r>
              <a:rPr lang="en-US" dirty="0"/>
              <a:t> If a method does not handle a checked exception, the method must declare it using the throws keywords which appears at the end of method’</a:t>
            </a:r>
            <a:r>
              <a:rPr lang="it-IT" dirty="0" err="1"/>
              <a:t>s</a:t>
            </a:r>
            <a:r>
              <a:rPr lang="it-IT" dirty="0"/>
              <a:t> </a:t>
            </a:r>
            <a:r>
              <a:rPr lang="it-IT" dirty="0" err="1"/>
              <a:t>signature</a:t>
            </a:r>
            <a:r>
              <a:rPr lang="it-IT" dirty="0"/>
              <a:t>.</a:t>
            </a:r>
            <a:endParaRPr lang="en-US" dirty="0"/>
          </a:p>
          <a:p>
            <a:r>
              <a:rPr lang="en-US" b="1" dirty="0"/>
              <a:t>throw keyword:</a:t>
            </a:r>
            <a:r>
              <a:rPr lang="en-US" dirty="0"/>
              <a:t> We can throw an exception by using the throw keyword inside method body</a:t>
            </a:r>
          </a:p>
          <a:p>
            <a:endParaRPr lang="en-US" dirty="0"/>
          </a:p>
        </p:txBody>
      </p:sp>
    </p:spTree>
    <p:extLst>
      <p:ext uri="{BB962C8B-B14F-4D97-AF65-F5344CB8AC3E}">
        <p14:creationId xmlns:p14="http://schemas.microsoft.com/office/powerpoint/2010/main" val="18142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A021-0FA5-244A-8E32-021CD914D408}"/>
              </a:ext>
            </a:extLst>
          </p:cNvPr>
          <p:cNvSpPr>
            <a:spLocks noGrp="1"/>
          </p:cNvSpPr>
          <p:nvPr>
            <p:ph type="title"/>
          </p:nvPr>
        </p:nvSpPr>
        <p:spPr>
          <a:xfrm>
            <a:off x="838200" y="365125"/>
            <a:ext cx="10515600" cy="798657"/>
          </a:xfrm>
        </p:spPr>
        <p:txBody>
          <a:bodyPr/>
          <a:lstStyle/>
          <a:p>
            <a:r>
              <a:rPr lang="en-US" dirty="0">
                <a:highlight>
                  <a:srgbClr val="FFFF00"/>
                </a:highlight>
                <a:hlinkClick r:id="" action="ppaction://hlinkshowjump?jump=firstslide"/>
              </a:rPr>
              <a:t>Selenium Questions</a:t>
            </a:r>
            <a:endParaRPr lang="en-US" dirty="0">
              <a:highlight>
                <a:srgbClr val="FFFF00"/>
              </a:highlight>
            </a:endParaRPr>
          </a:p>
        </p:txBody>
      </p:sp>
      <p:sp>
        <p:nvSpPr>
          <p:cNvPr id="3" name="Content Placeholder 2">
            <a:extLst>
              <a:ext uri="{FF2B5EF4-FFF2-40B4-BE49-F238E27FC236}">
                <a16:creationId xmlns:a16="http://schemas.microsoft.com/office/drawing/2014/main" id="{AE90A2B8-11B7-3D4E-97C5-070D0EA3EF38}"/>
              </a:ext>
            </a:extLst>
          </p:cNvPr>
          <p:cNvSpPr>
            <a:spLocks noGrp="1"/>
          </p:cNvSpPr>
          <p:nvPr>
            <p:ph idx="1"/>
          </p:nvPr>
        </p:nvSpPr>
        <p:spPr>
          <a:xfrm>
            <a:off x="838200" y="1163782"/>
            <a:ext cx="10515600" cy="5329093"/>
          </a:xfrm>
        </p:spPr>
        <p:txBody>
          <a:bodyPr numCol="2">
            <a:normAutofit/>
          </a:bodyPr>
          <a:lstStyle/>
          <a:p>
            <a:r>
              <a:rPr lang="en-US" sz="2400" dirty="0">
                <a:hlinkClick r:id="rId3" action="ppaction://hlinksldjump"/>
              </a:rPr>
              <a:t>52. Advantages of Selenium?</a:t>
            </a:r>
            <a:endParaRPr lang="en-US" sz="2400" dirty="0"/>
          </a:p>
          <a:p>
            <a:r>
              <a:rPr lang="en-US" sz="2400" dirty="0">
                <a:hlinkClick r:id="rId4" action="ppaction://hlinksldjump"/>
              </a:rPr>
              <a:t>53. Limitations of Selenium</a:t>
            </a:r>
            <a:endParaRPr lang="en-US" sz="2400" dirty="0"/>
          </a:p>
          <a:p>
            <a:r>
              <a:rPr lang="en-US" sz="2400" dirty="0">
                <a:hlinkClick r:id="rId5" action="ppaction://hlinksldjump"/>
              </a:rPr>
              <a:t>54. Which tests can be automated</a:t>
            </a:r>
            <a:endParaRPr lang="en-US" sz="2400" dirty="0"/>
          </a:p>
          <a:p>
            <a:r>
              <a:rPr lang="en-US" sz="2400" dirty="0">
                <a:hlinkClick r:id="rId6" action="ppaction://hlinksldjump"/>
              </a:rPr>
              <a:t>55. Which tests can not be automated</a:t>
            </a:r>
            <a:endParaRPr lang="en-US" sz="2400" dirty="0"/>
          </a:p>
          <a:p>
            <a:r>
              <a:rPr lang="en-US" sz="2400" dirty="0">
                <a:hlinkClick r:id="rId7" action="ppaction://hlinksldjump"/>
              </a:rPr>
              <a:t>56. Locators</a:t>
            </a:r>
            <a:endParaRPr lang="en-US" sz="2400" dirty="0"/>
          </a:p>
          <a:p>
            <a:r>
              <a:rPr lang="en-US" sz="2400" dirty="0">
                <a:hlinkClick r:id="rId8" action="ppaction://hlinksldjump"/>
              </a:rPr>
              <a:t>57. Xpath vs CSS</a:t>
            </a:r>
            <a:endParaRPr lang="en-US" sz="2400" dirty="0"/>
          </a:p>
          <a:p>
            <a:r>
              <a:rPr lang="en-US" sz="2400" dirty="0">
                <a:hlinkClick r:id="rId9" action="ppaction://hlinksldjump"/>
              </a:rPr>
              <a:t>58. Locate element using text</a:t>
            </a:r>
            <a:endParaRPr lang="en-US" sz="2400" dirty="0"/>
          </a:p>
          <a:p>
            <a:r>
              <a:rPr lang="en-US" sz="2400" dirty="0">
                <a:hlinkClick r:id="rId10" action="ppaction://hlinksldjump"/>
              </a:rPr>
              <a:t>59. Absolute (/) vs Relative (//)</a:t>
            </a:r>
            <a:endParaRPr lang="en-US" sz="2400" dirty="0"/>
          </a:p>
          <a:p>
            <a:r>
              <a:rPr lang="en-US" sz="2400" dirty="0">
                <a:hlinkClick r:id="rId11" action="ppaction://hlinksldjump"/>
              </a:rPr>
              <a:t>60. close() and quit()</a:t>
            </a:r>
            <a:endParaRPr lang="en-US" sz="2400" dirty="0"/>
          </a:p>
          <a:p>
            <a:r>
              <a:rPr lang="en-US" sz="2400" dirty="0">
                <a:hlinkClick r:id="rId12" action="ppaction://hlinksldjump"/>
              </a:rPr>
              <a:t>62. Implicit Wait vs Explicit Wait vs Fluent Wait</a:t>
            </a:r>
            <a:endParaRPr lang="en-US" sz="2400" dirty="0"/>
          </a:p>
          <a:p>
            <a:r>
              <a:rPr lang="en-US" sz="2400" dirty="0">
                <a:hlinkClick r:id="rId13" action="ppaction://hlinksldjump"/>
              </a:rPr>
              <a:t>63. FindElement() and FindElements()</a:t>
            </a:r>
            <a:endParaRPr lang="en-US" sz="2400" dirty="0"/>
          </a:p>
          <a:p>
            <a:r>
              <a:rPr lang="en-US" sz="2400" dirty="0">
                <a:hlinkClick r:id="rId14" action="ppaction://hlinksldjump"/>
              </a:rPr>
              <a:t>64. Exceptions</a:t>
            </a:r>
            <a:endParaRPr lang="en-US" sz="2400" dirty="0"/>
          </a:p>
          <a:p>
            <a:r>
              <a:rPr lang="en-US" sz="2400" dirty="0">
                <a:hlinkClick r:id="rId15" action="ppaction://hlinksldjump"/>
              </a:rPr>
              <a:t>65. Selenium Grid</a:t>
            </a:r>
            <a:endParaRPr lang="en-US" sz="2400" dirty="0"/>
          </a:p>
          <a:p>
            <a:r>
              <a:rPr lang="en-US" sz="2400" dirty="0">
                <a:hlinkClick r:id="rId16" action="ppaction://hlinksldjump"/>
              </a:rPr>
              <a:t>66. Assert (Hard Assert) vs Verify (Soft Assert)</a:t>
            </a:r>
            <a:endParaRPr lang="en-US" sz="2400" dirty="0"/>
          </a:p>
          <a:p>
            <a:r>
              <a:rPr lang="en-US" sz="2400" dirty="0">
                <a:hlinkClick r:id="rId17" action="ppaction://hlinksldjump"/>
              </a:rPr>
              <a:t>67. Thread.sleep()</a:t>
            </a:r>
            <a:endParaRPr lang="en-US" sz="2400" dirty="0"/>
          </a:p>
          <a:p>
            <a:r>
              <a:rPr lang="en-US" sz="2400" dirty="0">
                <a:hlinkClick r:id="rId18" action="ppaction://hlinksldjump"/>
              </a:rPr>
              <a:t>68. driver.get(). and driver.navigateto()</a:t>
            </a:r>
            <a:endParaRPr lang="en-US" sz="2400" dirty="0"/>
          </a:p>
          <a:p>
            <a:r>
              <a:rPr lang="en-US" sz="2400" dirty="0">
                <a:hlinkClick r:id="rId19" action="ppaction://hlinksldjump"/>
              </a:rPr>
              <a:t>69. Listeners on Selenium</a:t>
            </a:r>
            <a:endParaRPr lang="en-US" sz="2400" dirty="0"/>
          </a:p>
          <a:p>
            <a:r>
              <a:rPr lang="en-US" sz="2400" dirty="0">
                <a:hlinkClick r:id="rId20" action="ppaction://hlinksldjump"/>
              </a:rPr>
              <a:t>70. Challenges with Selenium?</a:t>
            </a:r>
            <a:endParaRPr lang="en-US" sz="2400" dirty="0"/>
          </a:p>
        </p:txBody>
      </p:sp>
    </p:spTree>
    <p:extLst>
      <p:ext uri="{BB962C8B-B14F-4D97-AF65-F5344CB8AC3E}">
        <p14:creationId xmlns:p14="http://schemas.microsoft.com/office/powerpoint/2010/main" val="33116335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4D8A-7E30-C64C-B68C-28B6DBF36A72}"/>
              </a:ext>
            </a:extLst>
          </p:cNvPr>
          <p:cNvSpPr>
            <a:spLocks noGrp="1"/>
          </p:cNvSpPr>
          <p:nvPr>
            <p:ph type="title"/>
          </p:nvPr>
        </p:nvSpPr>
        <p:spPr/>
        <p:txBody>
          <a:bodyPr/>
          <a:lstStyle/>
          <a:p>
            <a:r>
              <a:rPr lang="en-US" dirty="0">
                <a:hlinkClick r:id="rId2" action="ppaction://hlinksldjump"/>
              </a:rPr>
              <a:t>Exception Handling in Java</a:t>
            </a:r>
            <a:endParaRPr lang="en-US" dirty="0"/>
          </a:p>
        </p:txBody>
      </p:sp>
      <p:sp>
        <p:nvSpPr>
          <p:cNvPr id="3" name="Content Placeholder 2">
            <a:extLst>
              <a:ext uri="{FF2B5EF4-FFF2-40B4-BE49-F238E27FC236}">
                <a16:creationId xmlns:a16="http://schemas.microsoft.com/office/drawing/2014/main" id="{96B59E30-96FA-B147-A9F0-70D30B6A73CA}"/>
              </a:ext>
            </a:extLst>
          </p:cNvPr>
          <p:cNvSpPr>
            <a:spLocks noGrp="1"/>
          </p:cNvSpPr>
          <p:nvPr>
            <p:ph idx="1"/>
          </p:nvPr>
        </p:nvSpPr>
        <p:spPr/>
        <p:txBody>
          <a:bodyPr>
            <a:normAutofit fontScale="77500" lnSpcReduction="20000"/>
          </a:bodyPr>
          <a:lstStyle/>
          <a:p>
            <a:pPr marL="0" indent="0">
              <a:buNone/>
            </a:pPr>
            <a:r>
              <a:rPr lang="en-US" dirty="0"/>
              <a:t> - Depending on situation, we can use try catch finally blocks.</a:t>
            </a:r>
          </a:p>
          <a:p>
            <a:pPr marL="0" indent="0">
              <a:buNone/>
            </a:pPr>
            <a:r>
              <a:rPr lang="en-US" dirty="0"/>
              <a:t> </a:t>
            </a:r>
          </a:p>
          <a:p>
            <a:pPr marL="0" indent="0">
              <a:buNone/>
            </a:pPr>
            <a:r>
              <a:rPr lang="en-US" dirty="0"/>
              <a:t>        TRY : Code that might throw some exception</a:t>
            </a:r>
          </a:p>
          <a:p>
            <a:pPr marL="0" indent="0">
              <a:buNone/>
            </a:pPr>
            <a:r>
              <a:rPr lang="en-US" dirty="0"/>
              <a:t> </a:t>
            </a:r>
          </a:p>
          <a:p>
            <a:pPr marL="0" indent="0">
              <a:buNone/>
            </a:pPr>
            <a:r>
              <a:rPr lang="en-US" dirty="0"/>
              <a:t>        CATCH: We define exception type to be caught</a:t>
            </a:r>
          </a:p>
          <a:p>
            <a:pPr marL="0" indent="0">
              <a:buNone/>
            </a:pPr>
            <a:r>
              <a:rPr lang="en-US" dirty="0"/>
              <a:t>        And what to do if exception happens in TRY block code</a:t>
            </a:r>
          </a:p>
          <a:p>
            <a:pPr marL="0" indent="0">
              <a:buNone/>
            </a:pPr>
            <a:r>
              <a:rPr lang="en-US" dirty="0"/>
              <a:t> </a:t>
            </a:r>
          </a:p>
          <a:p>
            <a:pPr marL="0" indent="0">
              <a:buNone/>
            </a:pPr>
            <a:r>
              <a:rPr lang="en-US" dirty="0"/>
              <a:t>        FINALLY: Code that always runs , regardless if there is Exception or no.</a:t>
            </a:r>
          </a:p>
          <a:p>
            <a:pPr marL="0" indent="0">
              <a:buNone/>
            </a:pPr>
            <a:r>
              <a:rPr lang="en-US" dirty="0"/>
              <a:t> </a:t>
            </a:r>
          </a:p>
          <a:p>
            <a:pPr marL="0" indent="0">
              <a:buNone/>
            </a:pPr>
            <a:r>
              <a:rPr lang="en-US" dirty="0"/>
              <a:t>        FINALLY block: WILL NOT RUN if JVM crashes, or </a:t>
            </a:r>
            <a:r>
              <a:rPr lang="en-US" dirty="0" err="1"/>
              <a:t>System.exit</a:t>
            </a:r>
            <a:r>
              <a:rPr lang="en-US" dirty="0"/>
              <a:t>(0) Is present </a:t>
            </a:r>
          </a:p>
          <a:p>
            <a:pPr marL="0" indent="0">
              <a:buNone/>
            </a:pPr>
            <a:r>
              <a:rPr lang="en-US" dirty="0"/>
              <a:t>        in try or catch blocks. Clean up code, to close some connections, close </a:t>
            </a:r>
          </a:p>
          <a:p>
            <a:pPr marL="0" indent="0">
              <a:buNone/>
            </a:pPr>
            <a:r>
              <a:rPr lang="en-US" dirty="0"/>
              <a:t>        open files </a:t>
            </a:r>
            <a:r>
              <a:rPr lang="en-US" dirty="0" err="1"/>
              <a:t>etc</a:t>
            </a:r>
            <a:endParaRPr lang="en-US" dirty="0"/>
          </a:p>
        </p:txBody>
      </p:sp>
    </p:spTree>
    <p:extLst>
      <p:ext uri="{BB962C8B-B14F-4D97-AF65-F5344CB8AC3E}">
        <p14:creationId xmlns:p14="http://schemas.microsoft.com/office/powerpoint/2010/main" val="3951689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2107-6AFB-C14E-B1D3-4DC09800E259}"/>
              </a:ext>
            </a:extLst>
          </p:cNvPr>
          <p:cNvSpPr>
            <a:spLocks noGrp="1"/>
          </p:cNvSpPr>
          <p:nvPr>
            <p:ph type="title"/>
          </p:nvPr>
        </p:nvSpPr>
        <p:spPr>
          <a:xfrm>
            <a:off x="838200" y="365126"/>
            <a:ext cx="10515600" cy="773210"/>
          </a:xfrm>
        </p:spPr>
        <p:txBody>
          <a:bodyPr/>
          <a:lstStyle/>
          <a:p>
            <a:r>
              <a:rPr lang="en-US" dirty="0">
                <a:hlinkClick r:id="rId2" action="ppaction://hlinksldjump"/>
              </a:rPr>
              <a:t>Final </a:t>
            </a:r>
            <a:r>
              <a:rPr lang="da-DK" dirty="0">
                <a:hlinkClick r:id="rId2" action="ppaction://hlinksldjump"/>
              </a:rPr>
              <a:t>vs</a:t>
            </a:r>
            <a:r>
              <a:rPr lang="en-US" dirty="0">
                <a:hlinkClick r:id="rId2" action="ppaction://hlinksldjump"/>
              </a:rPr>
              <a:t> Finalize </a:t>
            </a:r>
            <a:r>
              <a:rPr lang="da-DK" dirty="0">
                <a:hlinkClick r:id="rId2" action="ppaction://hlinksldjump"/>
              </a:rPr>
              <a:t>vs</a:t>
            </a:r>
            <a:r>
              <a:rPr lang="en-US" dirty="0">
                <a:hlinkClick r:id="rId2" action="ppaction://hlinksldjump"/>
              </a:rPr>
              <a:t> Finally? 	 </a:t>
            </a:r>
            <a:endParaRPr lang="en-US" dirty="0"/>
          </a:p>
        </p:txBody>
      </p:sp>
      <p:sp>
        <p:nvSpPr>
          <p:cNvPr id="3" name="Content Placeholder 2">
            <a:extLst>
              <a:ext uri="{FF2B5EF4-FFF2-40B4-BE49-F238E27FC236}">
                <a16:creationId xmlns:a16="http://schemas.microsoft.com/office/drawing/2014/main" id="{2ACD076C-C28A-4045-B7FB-B44EC3171A26}"/>
              </a:ext>
            </a:extLst>
          </p:cNvPr>
          <p:cNvSpPr>
            <a:spLocks noGrp="1"/>
          </p:cNvSpPr>
          <p:nvPr>
            <p:ph idx="1"/>
          </p:nvPr>
        </p:nvSpPr>
        <p:spPr>
          <a:xfrm>
            <a:off x="838200" y="1394085"/>
            <a:ext cx="10515600" cy="5246558"/>
          </a:xfrm>
        </p:spPr>
        <p:txBody>
          <a:bodyPr>
            <a:normAutofit fontScale="70000" lnSpcReduction="20000"/>
          </a:bodyPr>
          <a:lstStyle/>
          <a:p>
            <a:r>
              <a:rPr lang="pt-PT" b="1" dirty="0"/>
              <a:t>final </a:t>
            </a:r>
            <a:r>
              <a:rPr lang="en-US" dirty="0"/>
              <a:t>is a keyword and used to apply restrictions on class, method and variable. (final class cannot be inherited, final method cannot be overridden and final variable value cannot be changed.) </a:t>
            </a:r>
          </a:p>
          <a:p>
            <a:r>
              <a:rPr lang="en-US" dirty="0"/>
              <a:t>            - final is a keyword</a:t>
            </a:r>
          </a:p>
          <a:p>
            <a:r>
              <a:rPr lang="en-US" dirty="0"/>
              <a:t>            - final is used to apply restriction on class method and variable</a:t>
            </a:r>
          </a:p>
          <a:p>
            <a:r>
              <a:rPr lang="en-US" dirty="0"/>
              <a:t>            - if a class is marked as final then this class can not be inherited</a:t>
            </a:r>
          </a:p>
          <a:p>
            <a:r>
              <a:rPr lang="en-US" dirty="0"/>
              <a:t>              by any other class</a:t>
            </a:r>
          </a:p>
          <a:p>
            <a:r>
              <a:rPr lang="en-US" b="1" dirty="0"/>
              <a:t>finally</a:t>
            </a:r>
            <a:r>
              <a:rPr lang="en-US" dirty="0"/>
              <a:t> is a block and used to place important code, it will be executed whether exception is handled or not. </a:t>
            </a:r>
          </a:p>
          <a:p>
            <a:r>
              <a:rPr lang="en-US" dirty="0"/>
              <a:t>            - finally is a block</a:t>
            </a:r>
          </a:p>
          <a:p>
            <a:r>
              <a:rPr lang="en-US" dirty="0"/>
              <a:t>            - finally is a block which is used for exception handling along with</a:t>
            </a:r>
          </a:p>
          <a:p>
            <a:r>
              <a:rPr lang="en-US" dirty="0"/>
              <a:t>              try and catch blocks</a:t>
            </a:r>
          </a:p>
          <a:p>
            <a:r>
              <a:rPr lang="en-US" b="1" dirty="0"/>
              <a:t>finalize</a:t>
            </a:r>
            <a:r>
              <a:rPr lang="en-US" dirty="0"/>
              <a:t> is a method and used to perform clean up processing before object is garbage collected. </a:t>
            </a:r>
          </a:p>
          <a:p>
            <a:r>
              <a:rPr lang="en-US" dirty="0"/>
              <a:t>            - finalize() method is protected method of </a:t>
            </a:r>
            <a:r>
              <a:rPr lang="en-US" dirty="0" err="1"/>
              <a:t>java.lang.object</a:t>
            </a:r>
            <a:r>
              <a:rPr lang="en-US" dirty="0"/>
              <a:t> class</a:t>
            </a:r>
          </a:p>
          <a:p>
            <a:r>
              <a:rPr lang="en-US" dirty="0"/>
              <a:t>              it is inherited to every class you create in java</a:t>
            </a:r>
          </a:p>
          <a:p>
            <a:r>
              <a:rPr lang="en-US" dirty="0"/>
              <a:t>            - finalize() </a:t>
            </a:r>
            <a:r>
              <a:rPr lang="en-US" dirty="0" err="1"/>
              <a:t>methos</a:t>
            </a:r>
            <a:r>
              <a:rPr lang="en-US" dirty="0"/>
              <a:t> id used to perform some clean up operations</a:t>
            </a:r>
          </a:p>
          <a:p>
            <a:r>
              <a:rPr lang="en-US" dirty="0"/>
              <a:t>              on a object before it is removed from memory</a:t>
            </a:r>
          </a:p>
          <a:p>
            <a:endParaRPr lang="en-US" dirty="0"/>
          </a:p>
          <a:p>
            <a:endParaRPr lang="en-US" dirty="0"/>
          </a:p>
        </p:txBody>
      </p:sp>
    </p:spTree>
    <p:extLst>
      <p:ext uri="{BB962C8B-B14F-4D97-AF65-F5344CB8AC3E}">
        <p14:creationId xmlns:p14="http://schemas.microsoft.com/office/powerpoint/2010/main" val="1414642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9EC2-407B-A248-9D3F-2C7B86B58552}"/>
              </a:ext>
            </a:extLst>
          </p:cNvPr>
          <p:cNvSpPr>
            <a:spLocks noGrp="1"/>
          </p:cNvSpPr>
          <p:nvPr>
            <p:ph type="title"/>
          </p:nvPr>
        </p:nvSpPr>
        <p:spPr/>
        <p:txBody>
          <a:bodyPr/>
          <a:lstStyle/>
          <a:p>
            <a:r>
              <a:rPr lang="en-US" dirty="0">
                <a:hlinkClick r:id="rId2" action="ppaction://hlinksldjump"/>
              </a:rPr>
              <a:t>What is </a:t>
            </a:r>
            <a:r>
              <a:rPr lang="en-US" dirty="0" err="1">
                <a:hlinkClick r:id="rId2" action="ppaction://hlinksldjump"/>
              </a:rPr>
              <a:t>thread­safe</a:t>
            </a:r>
            <a:r>
              <a:rPr lang="en-US" dirty="0">
                <a:hlinkClick r:id="rId2" action="ppaction://hlinksldjump"/>
              </a:rPr>
              <a:t> or Synchronized?</a:t>
            </a:r>
            <a:endParaRPr lang="en-US" dirty="0"/>
          </a:p>
        </p:txBody>
      </p:sp>
      <p:sp>
        <p:nvSpPr>
          <p:cNvPr id="3" name="Content Placeholder 2">
            <a:extLst>
              <a:ext uri="{FF2B5EF4-FFF2-40B4-BE49-F238E27FC236}">
                <a16:creationId xmlns:a16="http://schemas.microsoft.com/office/drawing/2014/main" id="{5D10B135-1466-4B4B-B9EA-B36BA05775A4}"/>
              </a:ext>
            </a:extLst>
          </p:cNvPr>
          <p:cNvSpPr>
            <a:spLocks noGrp="1"/>
          </p:cNvSpPr>
          <p:nvPr>
            <p:ph idx="1"/>
          </p:nvPr>
        </p:nvSpPr>
        <p:spPr/>
        <p:txBody>
          <a:bodyPr/>
          <a:lstStyle/>
          <a:p>
            <a:r>
              <a:rPr lang="en-US" dirty="0"/>
              <a:t>A sequential or single threaded program has single flow ­ synchronized: Means that two threads can not execute the method or access the variables at the same time and the JVM takes care of enforcing that. it is used to achieve </a:t>
            </a:r>
            <a:r>
              <a:rPr lang="en-US" dirty="0" err="1"/>
              <a:t>thread­safety</a:t>
            </a:r>
            <a:endParaRPr lang="en-US" dirty="0"/>
          </a:p>
          <a:p>
            <a:endParaRPr lang="en-US" dirty="0"/>
          </a:p>
        </p:txBody>
      </p:sp>
    </p:spTree>
    <p:extLst>
      <p:ext uri="{BB962C8B-B14F-4D97-AF65-F5344CB8AC3E}">
        <p14:creationId xmlns:p14="http://schemas.microsoft.com/office/powerpoint/2010/main" val="733877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6334-4A40-2B49-8A4F-6B4AB28D745A}"/>
              </a:ext>
            </a:extLst>
          </p:cNvPr>
          <p:cNvSpPr>
            <a:spLocks noGrp="1"/>
          </p:cNvSpPr>
          <p:nvPr>
            <p:ph type="title"/>
          </p:nvPr>
        </p:nvSpPr>
        <p:spPr/>
        <p:txBody>
          <a:bodyPr/>
          <a:lstStyle/>
          <a:p>
            <a:r>
              <a:rPr lang="en-US" dirty="0">
                <a:hlinkClick r:id="rId2" action="ppaction://hlinksldjump"/>
              </a:rPr>
              <a:t>Treeset vs </a:t>
            </a:r>
            <a:r>
              <a:rPr lang="en-US" dirty="0" err="1">
                <a:hlinkClick r:id="rId2" action="ppaction://hlinksldjump"/>
              </a:rPr>
              <a:t>TreeMap</a:t>
            </a:r>
            <a:endParaRPr lang="en-US" dirty="0"/>
          </a:p>
        </p:txBody>
      </p:sp>
      <p:sp>
        <p:nvSpPr>
          <p:cNvPr id="3" name="Content Placeholder 2">
            <a:extLst>
              <a:ext uri="{FF2B5EF4-FFF2-40B4-BE49-F238E27FC236}">
                <a16:creationId xmlns:a16="http://schemas.microsoft.com/office/drawing/2014/main" id="{379D22C7-DCB2-444A-A8F2-DC5C9013D5F0}"/>
              </a:ext>
            </a:extLst>
          </p:cNvPr>
          <p:cNvSpPr>
            <a:spLocks noGrp="1"/>
          </p:cNvSpPr>
          <p:nvPr>
            <p:ph idx="1"/>
          </p:nvPr>
        </p:nvSpPr>
        <p:spPr/>
        <p:txBody>
          <a:bodyPr/>
          <a:lstStyle/>
          <a:p>
            <a:r>
              <a:rPr lang="en-US" dirty="0" err="1"/>
              <a:t>TreeSet</a:t>
            </a:r>
            <a:r>
              <a:rPr lang="en-US" dirty="0"/>
              <a:t>: Can contain only unique values ­ is sorted in ascending order</a:t>
            </a:r>
          </a:p>
          <a:p>
            <a:r>
              <a:rPr lang="en-US" dirty="0" err="1"/>
              <a:t>TreeMap</a:t>
            </a:r>
            <a:r>
              <a:rPr lang="en-US" dirty="0"/>
              <a:t>: can contain only unique keys. ­ keys are sorted in ascending order</a:t>
            </a:r>
          </a:p>
          <a:p>
            <a:endParaRPr lang="en-US" dirty="0"/>
          </a:p>
        </p:txBody>
      </p:sp>
    </p:spTree>
    <p:extLst>
      <p:ext uri="{BB962C8B-B14F-4D97-AF65-F5344CB8AC3E}">
        <p14:creationId xmlns:p14="http://schemas.microsoft.com/office/powerpoint/2010/main" val="2303713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E272-D413-FB47-B1C6-91DFC5133B33}"/>
              </a:ext>
            </a:extLst>
          </p:cNvPr>
          <p:cNvSpPr>
            <a:spLocks noGrp="1"/>
          </p:cNvSpPr>
          <p:nvPr>
            <p:ph type="title"/>
          </p:nvPr>
        </p:nvSpPr>
        <p:spPr/>
        <p:txBody>
          <a:bodyPr/>
          <a:lstStyle/>
          <a:p>
            <a:r>
              <a:rPr lang="en-US" dirty="0">
                <a:hlinkClick r:id="rId2" action="ppaction://hlinksldjump"/>
              </a:rPr>
              <a:t>equals() vs == in Java </a:t>
            </a:r>
            <a:endParaRPr lang="en-US" dirty="0"/>
          </a:p>
        </p:txBody>
      </p:sp>
      <p:sp>
        <p:nvSpPr>
          <p:cNvPr id="3" name="Content Placeholder 2">
            <a:extLst>
              <a:ext uri="{FF2B5EF4-FFF2-40B4-BE49-F238E27FC236}">
                <a16:creationId xmlns:a16="http://schemas.microsoft.com/office/drawing/2014/main" id="{496F6D0B-47E9-BD4D-A596-3D6B43B4C90F}"/>
              </a:ext>
            </a:extLst>
          </p:cNvPr>
          <p:cNvSpPr>
            <a:spLocks noGrp="1"/>
          </p:cNvSpPr>
          <p:nvPr>
            <p:ph idx="1"/>
          </p:nvPr>
        </p:nvSpPr>
        <p:spPr/>
        <p:txBody>
          <a:bodyPr/>
          <a:lstStyle/>
          <a:p>
            <a:r>
              <a:rPr lang="it-IT" dirty="0" err="1"/>
              <a:t>Equals</a:t>
            </a:r>
            <a:r>
              <a:rPr lang="it-IT" dirty="0"/>
              <a:t>()</a:t>
            </a:r>
            <a:r>
              <a:rPr lang="en-US" dirty="0"/>
              <a:t> method is defined in Object class in Java and used for checking equality of two objects defined by business logic.</a:t>
            </a:r>
          </a:p>
          <a:p>
            <a:r>
              <a:rPr lang="en-US" dirty="0"/>
              <a:t>“==” or equality operator in Java is a binary operator provided by Java programming language and used to compare primitives and objects. public </a:t>
            </a:r>
            <a:r>
              <a:rPr lang="en-US" dirty="0" err="1"/>
              <a:t>boolean</a:t>
            </a:r>
            <a:r>
              <a:rPr lang="en-US" dirty="0"/>
              <a:t> equals(Object o) is the method provided by the Object class. The default implementation uses == operator to compare two objects. For example: method can be overridden like String class. equals() method is used to compare the values of two objects.</a:t>
            </a:r>
          </a:p>
          <a:p>
            <a:endParaRPr lang="en-US" dirty="0"/>
          </a:p>
        </p:txBody>
      </p:sp>
    </p:spTree>
    <p:extLst>
      <p:ext uri="{BB962C8B-B14F-4D97-AF65-F5344CB8AC3E}">
        <p14:creationId xmlns:p14="http://schemas.microsoft.com/office/powerpoint/2010/main" val="1592652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4908-2524-D848-99E0-72C42B063365}"/>
              </a:ext>
            </a:extLst>
          </p:cNvPr>
          <p:cNvSpPr>
            <a:spLocks noGrp="1"/>
          </p:cNvSpPr>
          <p:nvPr>
            <p:ph type="title"/>
          </p:nvPr>
        </p:nvSpPr>
        <p:spPr/>
        <p:txBody>
          <a:bodyPr/>
          <a:lstStyle/>
          <a:p>
            <a:r>
              <a:rPr lang="en-US" dirty="0">
                <a:hlinkClick r:id="rId2" action="ppaction://hlinksldjump"/>
              </a:rPr>
              <a:t>String, String Builder, and String Buffer </a:t>
            </a:r>
            <a:endParaRPr lang="en-US" dirty="0"/>
          </a:p>
        </p:txBody>
      </p:sp>
      <p:sp>
        <p:nvSpPr>
          <p:cNvPr id="3" name="Content Placeholder 2">
            <a:extLst>
              <a:ext uri="{FF2B5EF4-FFF2-40B4-BE49-F238E27FC236}">
                <a16:creationId xmlns:a16="http://schemas.microsoft.com/office/drawing/2014/main" id="{C434038E-2CAC-CB44-9C51-1DA14F46A6C6}"/>
              </a:ext>
            </a:extLst>
          </p:cNvPr>
          <p:cNvSpPr>
            <a:spLocks noGrp="1"/>
          </p:cNvSpPr>
          <p:nvPr>
            <p:ph idx="1"/>
          </p:nvPr>
        </p:nvSpPr>
        <p:spPr/>
        <p:txBody>
          <a:bodyPr/>
          <a:lstStyle/>
          <a:p>
            <a:r>
              <a:rPr lang="nl-NL" b="1" dirty="0"/>
              <a:t>String:</a:t>
            </a:r>
            <a:r>
              <a:rPr lang="en-US" dirty="0"/>
              <a:t> Immutable. String variables are stored in “constant string pool”. Once the string reference changes the old value that exists in the “constant string pool”, it cannot be erased.</a:t>
            </a:r>
          </a:p>
          <a:p>
            <a:r>
              <a:rPr lang="en-US" b="1" dirty="0"/>
              <a:t>String Buffer:</a:t>
            </a:r>
            <a:r>
              <a:rPr lang="en-US" dirty="0"/>
              <a:t> Mutable. Here string values are stored in a stack. If the values are changed then the new value replaces the older value. The string buffer is synchronized which is thread-safe. Performance is slower than the String Builder.</a:t>
            </a:r>
          </a:p>
          <a:p>
            <a:r>
              <a:rPr lang="en-US" b="1" dirty="0"/>
              <a:t>String Builder:</a:t>
            </a:r>
            <a:r>
              <a:rPr lang="en-US" dirty="0"/>
              <a:t> Mutable. This is same as String Buffer except for the String Builder which is not threaded safety that is not synchronized. So obviously performance is fast.</a:t>
            </a:r>
          </a:p>
          <a:p>
            <a:endParaRPr lang="en-US" dirty="0"/>
          </a:p>
        </p:txBody>
      </p:sp>
    </p:spTree>
    <p:extLst>
      <p:ext uri="{BB962C8B-B14F-4D97-AF65-F5344CB8AC3E}">
        <p14:creationId xmlns:p14="http://schemas.microsoft.com/office/powerpoint/2010/main" val="3679899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30B9-7546-6341-A77C-386A0F632FFE}"/>
              </a:ext>
            </a:extLst>
          </p:cNvPr>
          <p:cNvSpPr>
            <a:spLocks noGrp="1"/>
          </p:cNvSpPr>
          <p:nvPr>
            <p:ph type="title"/>
          </p:nvPr>
        </p:nvSpPr>
        <p:spPr/>
        <p:txBody>
          <a:bodyPr/>
          <a:lstStyle/>
          <a:p>
            <a:r>
              <a:rPr lang="en-US" dirty="0">
                <a:hlinkClick r:id="rId2" action="ppaction://hlinksldjump"/>
              </a:rPr>
              <a:t>Java pass by value or pass by reference?  </a:t>
            </a:r>
            <a:endParaRPr lang="en-US" dirty="0"/>
          </a:p>
        </p:txBody>
      </p:sp>
      <p:sp>
        <p:nvSpPr>
          <p:cNvPr id="3" name="Content Placeholder 2">
            <a:extLst>
              <a:ext uri="{FF2B5EF4-FFF2-40B4-BE49-F238E27FC236}">
                <a16:creationId xmlns:a16="http://schemas.microsoft.com/office/drawing/2014/main" id="{B7F87C15-A5B4-494D-B4E9-05B4DE4BE998}"/>
              </a:ext>
            </a:extLst>
          </p:cNvPr>
          <p:cNvSpPr>
            <a:spLocks noGrp="1"/>
          </p:cNvSpPr>
          <p:nvPr>
            <p:ph idx="1"/>
          </p:nvPr>
        </p:nvSpPr>
        <p:spPr>
          <a:xfrm>
            <a:off x="838200" y="1690688"/>
            <a:ext cx="10515600" cy="4802187"/>
          </a:xfrm>
        </p:spPr>
        <p:txBody>
          <a:bodyPr>
            <a:normAutofit fontScale="85000" lnSpcReduction="20000"/>
          </a:bodyPr>
          <a:lstStyle/>
          <a:p>
            <a:r>
              <a:rPr lang="en-US" dirty="0"/>
              <a:t>- Java is a “pass-by-value” language. This means that a copy of the variable is made and </a:t>
            </a:r>
            <a:r>
              <a:rPr lang="en-US" dirty="0" err="1"/>
              <a:t>themethod</a:t>
            </a:r>
            <a:r>
              <a:rPr lang="en-US" dirty="0"/>
              <a:t> receives that copy. Assignments made in the method do not affect the caller.</a:t>
            </a:r>
            <a:endParaRPr lang="en-US" b="1" i="1" dirty="0"/>
          </a:p>
          <a:p>
            <a:r>
              <a:rPr lang="en-US" b="1" i="1" dirty="0"/>
              <a:t>Passing by value </a:t>
            </a:r>
            <a:r>
              <a:rPr lang="en-US" dirty="0"/>
              <a:t>means that the value of the function parameter is copied into another location of your memory, and when accessing or modifying the variable within your function, only the copy is accessed/modified and the original value is left untouched. Passing by value is how your values are passed on most of the time. </a:t>
            </a:r>
          </a:p>
          <a:p>
            <a:r>
              <a:rPr lang="en-US" b="1" i="1" dirty="0"/>
              <a:t>Passing by reference </a:t>
            </a:r>
            <a:r>
              <a:rPr lang="en-US" dirty="0"/>
              <a:t>means that the memory address of the variable (a pointer to the memory location) is passed to the function. This is unlike passing by value, where the value of a variable is passed on. In the examples, the memory address of </a:t>
            </a:r>
            <a:r>
              <a:rPr lang="en-US" dirty="0" err="1"/>
              <a:t>myAge</a:t>
            </a:r>
            <a:r>
              <a:rPr lang="en-US" dirty="0"/>
              <a:t> is 106. When passing </a:t>
            </a:r>
            <a:r>
              <a:rPr lang="en-US" dirty="0" err="1"/>
              <a:t>myAge</a:t>
            </a:r>
            <a:r>
              <a:rPr lang="en-US" dirty="0"/>
              <a:t> to the function </a:t>
            </a:r>
            <a:r>
              <a:rPr lang="en-US" dirty="0" err="1"/>
              <a:t>increaseAgeByRef</a:t>
            </a:r>
            <a:r>
              <a:rPr lang="en-US" dirty="0"/>
              <a:t>, the variable used within the function (age in this example) still points to the same memory address as the original variable </a:t>
            </a:r>
            <a:r>
              <a:rPr lang="en-US" dirty="0" err="1"/>
              <a:t>myAge</a:t>
            </a:r>
            <a:r>
              <a:rPr lang="en-US" dirty="0"/>
              <a:t> (Hint: the &amp; symbol in front of the function parameter is used in many programming languages to get the reference/pointer of a variable). </a:t>
            </a:r>
          </a:p>
          <a:p>
            <a:endParaRPr lang="en-US" dirty="0"/>
          </a:p>
        </p:txBody>
      </p:sp>
    </p:spTree>
    <p:extLst>
      <p:ext uri="{BB962C8B-B14F-4D97-AF65-F5344CB8AC3E}">
        <p14:creationId xmlns:p14="http://schemas.microsoft.com/office/powerpoint/2010/main" val="693527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83A1-A511-2646-A185-599BC02EC4FB}"/>
              </a:ext>
            </a:extLst>
          </p:cNvPr>
          <p:cNvSpPr>
            <a:spLocks noGrp="1"/>
          </p:cNvSpPr>
          <p:nvPr>
            <p:ph type="title"/>
          </p:nvPr>
        </p:nvSpPr>
        <p:spPr/>
        <p:txBody>
          <a:bodyPr/>
          <a:lstStyle/>
          <a:p>
            <a:r>
              <a:rPr lang="en-US" dirty="0">
                <a:hlinkClick r:id="rId2" action="ppaction://hlinksldjump"/>
              </a:rPr>
              <a:t>Break vs Continue</a:t>
            </a:r>
            <a:endParaRPr lang="en-US" dirty="0"/>
          </a:p>
        </p:txBody>
      </p:sp>
      <p:sp>
        <p:nvSpPr>
          <p:cNvPr id="3" name="Content Placeholder 2">
            <a:extLst>
              <a:ext uri="{FF2B5EF4-FFF2-40B4-BE49-F238E27FC236}">
                <a16:creationId xmlns:a16="http://schemas.microsoft.com/office/drawing/2014/main" id="{A09A897D-8E88-3E47-A53B-655BBE1C8782}"/>
              </a:ext>
            </a:extLst>
          </p:cNvPr>
          <p:cNvSpPr>
            <a:spLocks noGrp="1"/>
          </p:cNvSpPr>
          <p:nvPr>
            <p:ph idx="1"/>
          </p:nvPr>
        </p:nvSpPr>
        <p:spPr/>
        <p:txBody>
          <a:bodyPr/>
          <a:lstStyle/>
          <a:p>
            <a:r>
              <a:rPr lang="en-US" dirty="0"/>
              <a:t>break leaves a loop, continue jumps to the next iteration.</a:t>
            </a:r>
          </a:p>
        </p:txBody>
      </p:sp>
    </p:spTree>
    <p:extLst>
      <p:ext uri="{BB962C8B-B14F-4D97-AF65-F5344CB8AC3E}">
        <p14:creationId xmlns:p14="http://schemas.microsoft.com/office/powerpoint/2010/main" val="949937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2D59-B18D-DF4B-91A0-1F84CF866C3C}"/>
              </a:ext>
            </a:extLst>
          </p:cNvPr>
          <p:cNvSpPr>
            <a:spLocks noGrp="1"/>
          </p:cNvSpPr>
          <p:nvPr>
            <p:ph type="title"/>
          </p:nvPr>
        </p:nvSpPr>
        <p:spPr>
          <a:xfrm>
            <a:off x="838200" y="365126"/>
            <a:ext cx="10515600" cy="866516"/>
          </a:xfrm>
        </p:spPr>
        <p:txBody>
          <a:bodyPr/>
          <a:lstStyle/>
          <a:p>
            <a:r>
              <a:rPr lang="en-US" dirty="0">
                <a:hlinkClick r:id="rId2" action="ppaction://hlinksldjump"/>
              </a:rPr>
              <a:t>Static keyword? </a:t>
            </a:r>
            <a:endParaRPr lang="en-US" dirty="0"/>
          </a:p>
        </p:txBody>
      </p:sp>
      <p:sp>
        <p:nvSpPr>
          <p:cNvPr id="3" name="Content Placeholder 2">
            <a:extLst>
              <a:ext uri="{FF2B5EF4-FFF2-40B4-BE49-F238E27FC236}">
                <a16:creationId xmlns:a16="http://schemas.microsoft.com/office/drawing/2014/main" id="{A8F10933-51A6-5441-925A-B206561569F3}"/>
              </a:ext>
            </a:extLst>
          </p:cNvPr>
          <p:cNvSpPr>
            <a:spLocks noGrp="1"/>
          </p:cNvSpPr>
          <p:nvPr>
            <p:ph idx="1"/>
          </p:nvPr>
        </p:nvSpPr>
        <p:spPr>
          <a:xfrm>
            <a:off x="838200" y="1424066"/>
            <a:ext cx="10515600" cy="5068809"/>
          </a:xfrm>
        </p:spPr>
        <p:txBody>
          <a:bodyPr>
            <a:normAutofit fontScale="62500" lnSpcReduction="20000"/>
          </a:bodyPr>
          <a:lstStyle/>
          <a:p>
            <a:r>
              <a:rPr lang="en-US" b="1" dirty="0"/>
              <a:t>Static means</a:t>
            </a:r>
            <a:r>
              <a:rPr lang="en-US" dirty="0"/>
              <a:t>: you can access them without creating an object, just by using a </a:t>
            </a:r>
            <a:r>
              <a:rPr lang="en-US" u="sng" dirty="0" err="1"/>
              <a:t>classname</a:t>
            </a:r>
            <a:r>
              <a:rPr lang="en-US" u="sng" dirty="0"/>
              <a:t>.</a:t>
            </a:r>
            <a:endParaRPr lang="en-US" dirty="0"/>
          </a:p>
          <a:p>
            <a:r>
              <a:rPr lang="en-US" dirty="0"/>
              <a:t>Static members belong to class itself, they are also called class members. </a:t>
            </a:r>
          </a:p>
          <a:p>
            <a:r>
              <a:rPr lang="en-US" dirty="0"/>
              <a:t>Static keyword means that the variable or method belongs to class and shared between all instances.</a:t>
            </a:r>
          </a:p>
          <a:p>
            <a:r>
              <a:rPr lang="en-US" dirty="0"/>
              <a:t>We can call static members by using class name or object</a:t>
            </a:r>
          </a:p>
          <a:p>
            <a:r>
              <a:rPr lang="en-US" dirty="0"/>
              <a:t>Static methods can not call/refer Non Static members</a:t>
            </a:r>
          </a:p>
          <a:p>
            <a:r>
              <a:rPr lang="en-US" dirty="0"/>
              <a:t>What can be static?</a:t>
            </a:r>
          </a:p>
          <a:p>
            <a:r>
              <a:rPr lang="en-US" dirty="0"/>
              <a:t>Static can be: variables, method, block, inner class</a:t>
            </a:r>
          </a:p>
          <a:p>
            <a:r>
              <a:rPr lang="en-US" b="1" dirty="0"/>
              <a:t>static variables</a:t>
            </a:r>
            <a:r>
              <a:rPr lang="en-US" dirty="0"/>
              <a:t> -&gt; is also called &lt;shared variable&gt;, it will have only one copy of it. every object of the class will share the value of it.</a:t>
            </a:r>
          </a:p>
          <a:p>
            <a:r>
              <a:rPr lang="en-US" b="1" dirty="0"/>
              <a:t>static methods</a:t>
            </a:r>
            <a:r>
              <a:rPr lang="en-US" dirty="0"/>
              <a:t> -&gt; a method that can be called using a </a:t>
            </a:r>
            <a:r>
              <a:rPr lang="en-US" u="sng" dirty="0" err="1"/>
              <a:t>classname</a:t>
            </a:r>
            <a:r>
              <a:rPr lang="en-US" dirty="0"/>
              <a:t>, without creating an object</a:t>
            </a:r>
          </a:p>
          <a:p>
            <a:r>
              <a:rPr lang="en-US" dirty="0"/>
              <a:t>-&gt; objects can also call static methods.</a:t>
            </a:r>
          </a:p>
          <a:p>
            <a:r>
              <a:rPr lang="en-US" dirty="0"/>
              <a:t>-&gt; static methods can only access other static variables or methods.</a:t>
            </a:r>
          </a:p>
          <a:p>
            <a:r>
              <a:rPr lang="en-US" dirty="0"/>
              <a:t>-&gt; static methods cannot call/use instance variables</a:t>
            </a:r>
          </a:p>
          <a:p>
            <a:r>
              <a:rPr lang="en-US" b="1" dirty="0"/>
              <a:t>static blocks </a:t>
            </a:r>
            <a:r>
              <a:rPr lang="en-US" dirty="0"/>
              <a:t> -&gt; code in static block executes only ONCE and BEFORE EVERYTHING ELSE,</a:t>
            </a:r>
          </a:p>
          <a:p>
            <a:r>
              <a:rPr lang="en-US" dirty="0"/>
              <a:t>whenever the class is used.</a:t>
            </a:r>
          </a:p>
          <a:p>
            <a:r>
              <a:rPr lang="en-US" b="1" dirty="0"/>
              <a:t>static inner/nested classes</a:t>
            </a:r>
            <a:endParaRPr lang="en-US" dirty="0"/>
          </a:p>
          <a:p>
            <a:endParaRPr lang="en-US" dirty="0"/>
          </a:p>
        </p:txBody>
      </p:sp>
    </p:spTree>
    <p:extLst>
      <p:ext uri="{BB962C8B-B14F-4D97-AF65-F5344CB8AC3E}">
        <p14:creationId xmlns:p14="http://schemas.microsoft.com/office/powerpoint/2010/main" val="776585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C351-9C73-3B41-9C6C-3B4985BE1B1D}"/>
              </a:ext>
            </a:extLst>
          </p:cNvPr>
          <p:cNvSpPr>
            <a:spLocks noGrp="1"/>
          </p:cNvSpPr>
          <p:nvPr>
            <p:ph type="title"/>
          </p:nvPr>
        </p:nvSpPr>
        <p:spPr/>
        <p:txBody>
          <a:bodyPr/>
          <a:lstStyle/>
          <a:p>
            <a:r>
              <a:rPr lang="en-US" dirty="0">
                <a:hlinkClick r:id="rId2" action="ppaction://hlinksldjump"/>
              </a:rPr>
              <a:t>‘this’ vs This() </a:t>
            </a:r>
            <a:endParaRPr lang="en-US" dirty="0"/>
          </a:p>
        </p:txBody>
      </p:sp>
      <p:sp>
        <p:nvSpPr>
          <p:cNvPr id="3" name="Content Placeholder 2">
            <a:extLst>
              <a:ext uri="{FF2B5EF4-FFF2-40B4-BE49-F238E27FC236}">
                <a16:creationId xmlns:a16="http://schemas.microsoft.com/office/drawing/2014/main" id="{1F927A43-4096-6F4C-92BF-701A375889A1}"/>
              </a:ext>
            </a:extLst>
          </p:cNvPr>
          <p:cNvSpPr>
            <a:spLocks noGrp="1"/>
          </p:cNvSpPr>
          <p:nvPr>
            <p:ph idx="1"/>
          </p:nvPr>
        </p:nvSpPr>
        <p:spPr/>
        <p:txBody>
          <a:bodyPr/>
          <a:lstStyle/>
          <a:p>
            <a:r>
              <a:rPr lang="en-US" dirty="0"/>
              <a:t>this keyword =&gt; refers to this instance/object of the class.</a:t>
            </a:r>
          </a:p>
          <a:p>
            <a:r>
              <a:rPr lang="en-US" dirty="0" err="1"/>
              <a:t>this.name</a:t>
            </a:r>
            <a:r>
              <a:rPr lang="en-US" dirty="0"/>
              <a:t> ==&gt; name instance variable of this current object.</a:t>
            </a:r>
          </a:p>
          <a:p>
            <a:r>
              <a:rPr lang="en-US" dirty="0"/>
              <a:t>return this; ==&gt; it means return same object.</a:t>
            </a:r>
          </a:p>
          <a:p>
            <a:r>
              <a:rPr lang="en-US" dirty="0"/>
              <a:t>this() keyword with parenthesis ==&gt; If in your class, you have multiple constructors, you can call one constructor from another one, using This() keyword. This() keyword must be the first statement in the calling constructor.</a:t>
            </a:r>
          </a:p>
          <a:p>
            <a:endParaRPr lang="en-US" dirty="0"/>
          </a:p>
        </p:txBody>
      </p:sp>
    </p:spTree>
    <p:extLst>
      <p:ext uri="{BB962C8B-B14F-4D97-AF65-F5344CB8AC3E}">
        <p14:creationId xmlns:p14="http://schemas.microsoft.com/office/powerpoint/2010/main" val="108756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ED71-3669-F941-AB37-99B810420972}"/>
              </a:ext>
            </a:extLst>
          </p:cNvPr>
          <p:cNvSpPr>
            <a:spLocks noGrp="1"/>
          </p:cNvSpPr>
          <p:nvPr>
            <p:ph type="title"/>
          </p:nvPr>
        </p:nvSpPr>
        <p:spPr>
          <a:xfrm>
            <a:off x="838200" y="365126"/>
            <a:ext cx="10515600" cy="684186"/>
          </a:xfrm>
        </p:spPr>
        <p:txBody>
          <a:bodyPr>
            <a:normAutofit fontScale="90000"/>
          </a:bodyPr>
          <a:lstStyle/>
          <a:p>
            <a:r>
              <a:rPr lang="en-US" dirty="0">
                <a:highlight>
                  <a:srgbClr val="FFFF00"/>
                </a:highlight>
                <a:hlinkClick r:id="" action="ppaction://hlinkshowjump?jump=firstslide"/>
              </a:rPr>
              <a:t>‘How to handle…’ in Selenium</a:t>
            </a:r>
            <a:endParaRPr lang="en-US" dirty="0">
              <a:highlight>
                <a:srgbClr val="FFFF00"/>
              </a:highlight>
            </a:endParaRPr>
          </a:p>
        </p:txBody>
      </p:sp>
      <p:sp>
        <p:nvSpPr>
          <p:cNvPr id="3" name="Content Placeholder 2">
            <a:extLst>
              <a:ext uri="{FF2B5EF4-FFF2-40B4-BE49-F238E27FC236}">
                <a16:creationId xmlns:a16="http://schemas.microsoft.com/office/drawing/2014/main" id="{2B372784-F2EE-8341-B448-8007EFB83485}"/>
              </a:ext>
            </a:extLst>
          </p:cNvPr>
          <p:cNvSpPr>
            <a:spLocks noGrp="1"/>
          </p:cNvSpPr>
          <p:nvPr>
            <p:ph idx="1"/>
          </p:nvPr>
        </p:nvSpPr>
        <p:spPr>
          <a:xfrm>
            <a:off x="838200" y="1169232"/>
            <a:ext cx="10515600" cy="5323642"/>
          </a:xfrm>
        </p:spPr>
        <p:txBody>
          <a:bodyPr numCol="2">
            <a:normAutofit lnSpcReduction="10000"/>
          </a:bodyPr>
          <a:lstStyle/>
          <a:p>
            <a:r>
              <a:rPr lang="en-US" sz="2000" dirty="0">
                <a:hlinkClick r:id="rId3" action="ppaction://hlinksldjump"/>
              </a:rPr>
              <a:t>72. Dropdown in Selenium</a:t>
            </a:r>
            <a:endParaRPr lang="en-US" sz="2000" dirty="0"/>
          </a:p>
          <a:p>
            <a:r>
              <a:rPr lang="en-US" sz="2000" dirty="0">
                <a:hlinkClick r:id="rId4" action="ppaction://hlinksldjump"/>
              </a:rPr>
              <a:t>73. Screenshot in Selenium</a:t>
            </a:r>
            <a:endParaRPr lang="en-US" sz="2000" dirty="0"/>
          </a:p>
          <a:p>
            <a:r>
              <a:rPr lang="en-US" sz="2000" dirty="0">
                <a:hlinkClick r:id="rId5" action="ppaction://hlinksldjump"/>
              </a:rPr>
              <a:t>74. Tabs / Windows in Selenium</a:t>
            </a:r>
            <a:endParaRPr lang="en-US" sz="2000" dirty="0"/>
          </a:p>
          <a:p>
            <a:r>
              <a:rPr lang="en-US" sz="2000" dirty="0">
                <a:hlinkClick r:id="rId6" action="ppaction://hlinksldjump"/>
              </a:rPr>
              <a:t>75. Alerts - Popups in Selenium</a:t>
            </a:r>
            <a:endParaRPr lang="en-US" sz="2000" dirty="0"/>
          </a:p>
          <a:p>
            <a:r>
              <a:rPr lang="en-US" sz="2000" dirty="0">
                <a:hlinkClick r:id="rId7" action="ppaction://hlinksldjump"/>
              </a:rPr>
              <a:t>76. Actions Class</a:t>
            </a:r>
            <a:endParaRPr lang="en-US" sz="2000" dirty="0"/>
          </a:p>
          <a:p>
            <a:r>
              <a:rPr lang="en-US" sz="2000" dirty="0">
                <a:hlinkClick r:id="rId8" action="ppaction://hlinksldjump"/>
              </a:rPr>
              <a:t>77. Download in Selenium</a:t>
            </a:r>
            <a:endParaRPr lang="en-US" sz="2000" dirty="0"/>
          </a:p>
          <a:p>
            <a:r>
              <a:rPr lang="en-US" sz="2000" dirty="0">
                <a:hlinkClick r:id="rId9" action="ppaction://hlinksldjump"/>
              </a:rPr>
              <a:t>78. Uploading in Selenium</a:t>
            </a:r>
            <a:endParaRPr lang="en-US" sz="2000" dirty="0"/>
          </a:p>
          <a:p>
            <a:r>
              <a:rPr lang="en-US" sz="2000" dirty="0">
                <a:hlinkClick r:id="rId10" action="ppaction://hlinksldjump"/>
              </a:rPr>
              <a:t>79. Headless Browser</a:t>
            </a:r>
            <a:endParaRPr lang="en-US" sz="2000" dirty="0"/>
          </a:p>
          <a:p>
            <a:r>
              <a:rPr lang="en-US" sz="2000" dirty="0">
                <a:hlinkClick r:id="rId11" action="ppaction://hlinksldjump"/>
              </a:rPr>
              <a:t>80. Frames / iFrames</a:t>
            </a:r>
            <a:endParaRPr lang="en-US" sz="2000" dirty="0"/>
          </a:p>
          <a:p>
            <a:r>
              <a:rPr lang="en-US" sz="2000" dirty="0">
                <a:hlinkClick r:id="rId12" action="ppaction://hlinksldjump"/>
              </a:rPr>
              <a:t>81. Move to ’n'th child element using XPath?</a:t>
            </a:r>
            <a:endParaRPr lang="en-US" sz="2000" dirty="0"/>
          </a:p>
          <a:p>
            <a:r>
              <a:rPr lang="en-US" sz="2000" dirty="0">
                <a:hlinkClick r:id="rId13" action="ppaction://hlinksldjump"/>
              </a:rPr>
              <a:t>82. Move to parent element using Xpath</a:t>
            </a:r>
            <a:endParaRPr lang="en-US" sz="2000" dirty="0"/>
          </a:p>
          <a:p>
            <a:r>
              <a:rPr lang="en-US" sz="2000" dirty="0">
                <a:hlinkClick r:id="rId14" action="ppaction://hlinksldjump"/>
              </a:rPr>
              <a:t>83. windows/OS popups?</a:t>
            </a:r>
            <a:endParaRPr lang="en-US" sz="2000" dirty="0"/>
          </a:p>
          <a:p>
            <a:r>
              <a:rPr lang="en-US" sz="2000" dirty="0">
                <a:hlinkClick r:id="rId15" action="ppaction://hlinksldjump"/>
              </a:rPr>
              <a:t>84. handle dynamic elements</a:t>
            </a:r>
            <a:endParaRPr lang="en-US" sz="2000" dirty="0"/>
          </a:p>
          <a:p>
            <a:r>
              <a:rPr lang="en-US" sz="2000" dirty="0">
                <a:hlinkClick r:id="rId16" action="ppaction://hlinksldjump"/>
              </a:rPr>
              <a:t>85. Maximize</a:t>
            </a:r>
            <a:endParaRPr lang="en-US" sz="2000" dirty="0"/>
          </a:p>
          <a:p>
            <a:r>
              <a:rPr lang="en-US" sz="2000" dirty="0">
                <a:hlinkClick r:id="rId17" action="ppaction://hlinksldjump"/>
              </a:rPr>
              <a:t>86. scroll down a page using JavaScript in Selenium?</a:t>
            </a:r>
            <a:endParaRPr lang="en-US" sz="2000" dirty="0"/>
          </a:p>
          <a:p>
            <a:r>
              <a:rPr lang="en-US" sz="2000" dirty="0">
                <a:hlinkClick r:id="rId18" action="ppaction://hlinksldjump"/>
              </a:rPr>
              <a:t>87. scroll down if the element is not visible</a:t>
            </a:r>
            <a:endParaRPr lang="en-US" sz="2000" dirty="0"/>
          </a:p>
          <a:p>
            <a:r>
              <a:rPr lang="en-US" sz="2000" dirty="0">
                <a:hlinkClick r:id="rId19" action="ppaction://hlinksldjump"/>
              </a:rPr>
              <a:t>88. Reporting in Selenium</a:t>
            </a:r>
            <a:endParaRPr lang="en-US" sz="2000" dirty="0"/>
          </a:p>
          <a:p>
            <a:r>
              <a:rPr lang="en-US" sz="2000" dirty="0">
                <a:hlinkClick r:id="rId20" action="ppaction://hlinksldjump"/>
              </a:rPr>
              <a:t>89. Handle in dynamic table in selenium?</a:t>
            </a:r>
            <a:endParaRPr lang="en-US" sz="2000" dirty="0"/>
          </a:p>
          <a:p>
            <a:r>
              <a:rPr lang="en-US" sz="2000" dirty="0">
                <a:hlinkClick r:id="rId21" action="ppaction://hlinksldjump"/>
              </a:rPr>
              <a:t>90. Find all link present on the web page</a:t>
            </a:r>
            <a:endParaRPr lang="en-US" sz="2000" dirty="0"/>
          </a:p>
          <a:p>
            <a:r>
              <a:rPr lang="en-US" sz="2000" dirty="0">
                <a:hlinkClick r:id="rId22" action="ppaction://hlinksldjump"/>
              </a:rPr>
              <a:t>91. Multiple windows in selenium?</a:t>
            </a:r>
            <a:endParaRPr lang="en-US" sz="2000" dirty="0"/>
          </a:p>
          <a:p>
            <a:r>
              <a:rPr lang="en-US" sz="2000" dirty="0">
                <a:hlinkClick r:id="rId23" action="ppaction://hlinksldjump"/>
              </a:rPr>
              <a:t>92. Double click action</a:t>
            </a:r>
            <a:endParaRPr lang="en-US" sz="2000" dirty="0"/>
          </a:p>
          <a:p>
            <a:r>
              <a:rPr lang="en-US" sz="2000" dirty="0">
                <a:hlinkClick r:id="rId24" action="ppaction://hlinksldjump"/>
              </a:rPr>
              <a:t>93. Https certificates</a:t>
            </a:r>
            <a:endParaRPr lang="en-US" sz="2000" dirty="0"/>
          </a:p>
          <a:p>
            <a:r>
              <a:rPr lang="en-US" sz="2000" dirty="0">
                <a:hlinkClick r:id="rId25" action="ppaction://hlinksldjump"/>
              </a:rPr>
              <a:t>94. Js Alerts</a:t>
            </a:r>
            <a:endParaRPr lang="en-US" sz="2000" dirty="0"/>
          </a:p>
          <a:p>
            <a:r>
              <a:rPr lang="en-US" sz="2000" dirty="0">
                <a:hlinkClick r:id="rId26" action="ppaction://hlinksldjump"/>
              </a:rPr>
              <a:t>95. Press ENTER key on text box in Selenium</a:t>
            </a:r>
            <a:endParaRPr lang="en-US" sz="2000" dirty="0"/>
          </a:p>
          <a:p>
            <a:r>
              <a:rPr lang="en-US" sz="2000" dirty="0">
                <a:hlinkClick r:id="rId27" action="ppaction://hlinksldjump"/>
              </a:rPr>
              <a:t>96. Drag And Drop</a:t>
            </a:r>
            <a:endParaRPr lang="en-US" sz="2000" dirty="0"/>
          </a:p>
          <a:p>
            <a:r>
              <a:rPr lang="en-US" sz="2000" dirty="0">
                <a:hlinkClick r:id="rId28" action="ppaction://hlinksldjump"/>
              </a:rPr>
              <a:t>97. Cookies</a:t>
            </a:r>
            <a:endParaRPr lang="en-US" sz="2000" dirty="0"/>
          </a:p>
          <a:p>
            <a:endParaRPr lang="en-US" sz="2000" dirty="0"/>
          </a:p>
        </p:txBody>
      </p:sp>
    </p:spTree>
    <p:extLst>
      <p:ext uri="{BB962C8B-B14F-4D97-AF65-F5344CB8AC3E}">
        <p14:creationId xmlns:p14="http://schemas.microsoft.com/office/powerpoint/2010/main" val="1653458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FE48-E91C-4841-A71E-6F7CF5B99A4D}"/>
              </a:ext>
            </a:extLst>
          </p:cNvPr>
          <p:cNvSpPr>
            <a:spLocks noGrp="1"/>
          </p:cNvSpPr>
          <p:nvPr>
            <p:ph type="title"/>
          </p:nvPr>
        </p:nvSpPr>
        <p:spPr/>
        <p:txBody>
          <a:bodyPr/>
          <a:lstStyle/>
          <a:p>
            <a:r>
              <a:rPr lang="en-US" dirty="0">
                <a:hlinkClick r:id="rId2" action="ppaction://hlinksldjump"/>
              </a:rPr>
              <a:t>base class, subclass, and superclass? </a:t>
            </a:r>
            <a:endParaRPr lang="en-US" dirty="0"/>
          </a:p>
        </p:txBody>
      </p:sp>
      <p:sp>
        <p:nvSpPr>
          <p:cNvPr id="3" name="Content Placeholder 2">
            <a:extLst>
              <a:ext uri="{FF2B5EF4-FFF2-40B4-BE49-F238E27FC236}">
                <a16:creationId xmlns:a16="http://schemas.microsoft.com/office/drawing/2014/main" id="{9E371775-F444-E346-847E-BBA36F3632C6}"/>
              </a:ext>
            </a:extLst>
          </p:cNvPr>
          <p:cNvSpPr>
            <a:spLocks noGrp="1"/>
          </p:cNvSpPr>
          <p:nvPr>
            <p:ph idx="1"/>
          </p:nvPr>
        </p:nvSpPr>
        <p:spPr/>
        <p:txBody>
          <a:bodyPr/>
          <a:lstStyle/>
          <a:p>
            <a:r>
              <a:rPr lang="en-US" b="1" dirty="0"/>
              <a:t>subclass</a:t>
            </a:r>
            <a:r>
              <a:rPr lang="en-US" dirty="0"/>
              <a:t> (child) - the class that inherits from another class</a:t>
            </a:r>
          </a:p>
          <a:p>
            <a:r>
              <a:rPr lang="en-US" b="1" dirty="0"/>
              <a:t>superclass</a:t>
            </a:r>
            <a:r>
              <a:rPr lang="en-US" dirty="0"/>
              <a:t> (parent) - the class being inherited from</a:t>
            </a:r>
          </a:p>
          <a:p>
            <a:endParaRPr lang="en-US" dirty="0"/>
          </a:p>
          <a:p>
            <a:endParaRPr lang="en-US" dirty="0"/>
          </a:p>
          <a:p>
            <a:r>
              <a:rPr lang="en-US" dirty="0"/>
              <a:t>Base Class is the Parent. - Subclass is the Child. </a:t>
            </a:r>
          </a:p>
        </p:txBody>
      </p:sp>
    </p:spTree>
    <p:extLst>
      <p:ext uri="{BB962C8B-B14F-4D97-AF65-F5344CB8AC3E}">
        <p14:creationId xmlns:p14="http://schemas.microsoft.com/office/powerpoint/2010/main" val="783725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2F9C-DECB-9D4D-8BB1-5A0D2B967292}"/>
              </a:ext>
            </a:extLst>
          </p:cNvPr>
          <p:cNvSpPr>
            <a:spLocks noGrp="1"/>
          </p:cNvSpPr>
          <p:nvPr>
            <p:ph type="title"/>
          </p:nvPr>
        </p:nvSpPr>
        <p:spPr/>
        <p:txBody>
          <a:bodyPr/>
          <a:lstStyle/>
          <a:p>
            <a:r>
              <a:rPr lang="en-US" dirty="0">
                <a:hlinkClick r:id="rId2" action="ppaction://hlinksldjump"/>
              </a:rPr>
              <a:t>Array vs Vector</a:t>
            </a:r>
            <a:endParaRPr lang="en-US" dirty="0"/>
          </a:p>
        </p:txBody>
      </p:sp>
      <p:sp>
        <p:nvSpPr>
          <p:cNvPr id="3" name="Content Placeholder 2">
            <a:extLst>
              <a:ext uri="{FF2B5EF4-FFF2-40B4-BE49-F238E27FC236}">
                <a16:creationId xmlns:a16="http://schemas.microsoft.com/office/drawing/2014/main" id="{B82D3E7A-1587-F24C-8542-25569E12B2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4647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13E8-7B6F-7B47-91EC-294069E8183F}"/>
              </a:ext>
            </a:extLst>
          </p:cNvPr>
          <p:cNvSpPr>
            <a:spLocks noGrp="1"/>
          </p:cNvSpPr>
          <p:nvPr>
            <p:ph type="title"/>
          </p:nvPr>
        </p:nvSpPr>
        <p:spPr/>
        <p:txBody>
          <a:bodyPr/>
          <a:lstStyle/>
          <a:p>
            <a:r>
              <a:rPr lang="en-US" dirty="0">
                <a:hlinkClick r:id="rId2" action="ppaction://hlinksldjump"/>
              </a:rPr>
              <a:t>Vector vs Arraylist</a:t>
            </a:r>
            <a:endParaRPr lang="en-US" dirty="0"/>
          </a:p>
        </p:txBody>
      </p:sp>
      <p:pic>
        <p:nvPicPr>
          <p:cNvPr id="4" name="Picture 2">
            <a:extLst>
              <a:ext uri="{FF2B5EF4-FFF2-40B4-BE49-F238E27FC236}">
                <a16:creationId xmlns:a16="http://schemas.microsoft.com/office/drawing/2014/main" id="{3E9DF811-2F58-3442-A985-4A24F91DB0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029619"/>
            <a:ext cx="105156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165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B936-C418-5345-80C6-367A3EF9BC31}"/>
              </a:ext>
            </a:extLst>
          </p:cNvPr>
          <p:cNvSpPr>
            <a:spLocks noGrp="1"/>
          </p:cNvSpPr>
          <p:nvPr>
            <p:ph type="title"/>
          </p:nvPr>
        </p:nvSpPr>
        <p:spPr/>
        <p:txBody>
          <a:bodyPr/>
          <a:lstStyle/>
          <a:p>
            <a:r>
              <a:rPr lang="en-US" dirty="0">
                <a:hlinkClick r:id="rId2" action="ppaction://hlinksldjump"/>
              </a:rPr>
              <a:t>Abstract Class vs Interface</a:t>
            </a:r>
            <a:endParaRPr lang="en-US" dirty="0"/>
          </a:p>
        </p:txBody>
      </p:sp>
      <p:sp>
        <p:nvSpPr>
          <p:cNvPr id="3" name="Content Placeholder 2">
            <a:extLst>
              <a:ext uri="{FF2B5EF4-FFF2-40B4-BE49-F238E27FC236}">
                <a16:creationId xmlns:a16="http://schemas.microsoft.com/office/drawing/2014/main" id="{9C7855A4-84D3-DB46-9F2F-45D752B2D235}"/>
              </a:ext>
            </a:extLst>
          </p:cNvPr>
          <p:cNvSpPr>
            <a:spLocks noGrp="1"/>
          </p:cNvSpPr>
          <p:nvPr>
            <p:ph idx="1"/>
          </p:nvPr>
        </p:nvSpPr>
        <p:spPr/>
        <p:txBody>
          <a:bodyPr/>
          <a:lstStyle/>
          <a:p>
            <a:r>
              <a:rPr lang="en-US" dirty="0"/>
              <a:t>A class that is declared with abstract keyword, is known as abstract class. It can have abstract and non abstract methods. </a:t>
            </a:r>
          </a:p>
          <a:p>
            <a:r>
              <a:rPr lang="en-US" dirty="0"/>
              <a:t>An Interface is a blueprint of a class. It is a template and it is declared with interface keyword. It can have abstract methods, default methods, static methods and public final static variables </a:t>
            </a:r>
          </a:p>
          <a:p>
            <a:r>
              <a:rPr lang="en-US" dirty="0"/>
              <a:t>When we want to use Abstract class, we use “extend” keyword.</a:t>
            </a:r>
          </a:p>
          <a:p>
            <a:r>
              <a:rPr lang="en-US" dirty="0"/>
              <a:t>When we want to use Interface, we use “implement” keyword. </a:t>
            </a:r>
          </a:p>
          <a:p>
            <a:r>
              <a:rPr lang="en-US" dirty="0"/>
              <a:t>Abstract class and interface both are used to achieve abstraction.</a:t>
            </a:r>
          </a:p>
          <a:p>
            <a:r>
              <a:rPr lang="en-US" dirty="0"/>
              <a:t>Both cannot be instantiated, we cannot create an object. </a:t>
            </a:r>
          </a:p>
          <a:p>
            <a:endParaRPr lang="en-US" dirty="0"/>
          </a:p>
        </p:txBody>
      </p:sp>
    </p:spTree>
    <p:extLst>
      <p:ext uri="{BB962C8B-B14F-4D97-AF65-F5344CB8AC3E}">
        <p14:creationId xmlns:p14="http://schemas.microsoft.com/office/powerpoint/2010/main" val="1843005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A3F8-6620-7F49-A2A8-2A7402A3767B}"/>
              </a:ext>
            </a:extLst>
          </p:cNvPr>
          <p:cNvSpPr>
            <a:spLocks noGrp="1"/>
          </p:cNvSpPr>
          <p:nvPr>
            <p:ph type="title"/>
          </p:nvPr>
        </p:nvSpPr>
        <p:spPr/>
        <p:txBody>
          <a:bodyPr/>
          <a:lstStyle/>
          <a:p>
            <a:r>
              <a:rPr lang="en-US" dirty="0">
                <a:hlinkClick r:id="rId2" action="ppaction://hlinksldjump"/>
              </a:rPr>
              <a:t>ArrayList  vs LinkedList</a:t>
            </a:r>
            <a:endParaRPr lang="en-US" dirty="0"/>
          </a:p>
        </p:txBody>
      </p:sp>
      <p:graphicFrame>
        <p:nvGraphicFramePr>
          <p:cNvPr id="4" name="Content Placeholder 3">
            <a:extLst>
              <a:ext uri="{FF2B5EF4-FFF2-40B4-BE49-F238E27FC236}">
                <a16:creationId xmlns:a16="http://schemas.microsoft.com/office/drawing/2014/main" id="{BEB386A9-F749-DB4B-99D0-DD058A39694F}"/>
              </a:ext>
            </a:extLst>
          </p:cNvPr>
          <p:cNvGraphicFramePr>
            <a:graphicFrameLocks noGrp="1"/>
          </p:cNvGraphicFramePr>
          <p:nvPr>
            <p:ph idx="1"/>
          </p:nvPr>
        </p:nvGraphicFramePr>
        <p:xfrm>
          <a:off x="2209083" y="1804303"/>
          <a:ext cx="7773834" cy="4393982"/>
        </p:xfrm>
        <a:graphic>
          <a:graphicData uri="http://schemas.openxmlformats.org/drawingml/2006/table">
            <a:tbl>
              <a:tblPr/>
              <a:tblGrid>
                <a:gridCol w="3886917">
                  <a:extLst>
                    <a:ext uri="{9D8B030D-6E8A-4147-A177-3AD203B41FA5}">
                      <a16:colId xmlns:a16="http://schemas.microsoft.com/office/drawing/2014/main" val="3975091420"/>
                    </a:ext>
                  </a:extLst>
                </a:gridCol>
                <a:gridCol w="3886917">
                  <a:extLst>
                    <a:ext uri="{9D8B030D-6E8A-4147-A177-3AD203B41FA5}">
                      <a16:colId xmlns:a16="http://schemas.microsoft.com/office/drawing/2014/main" val="1099182363"/>
                    </a:ext>
                  </a:extLst>
                </a:gridCol>
              </a:tblGrid>
              <a:tr h="441828">
                <a:tc>
                  <a:txBody>
                    <a:bodyPr/>
                    <a:lstStyle/>
                    <a:p>
                      <a:pPr algn="l" fontAlgn="t"/>
                      <a:r>
                        <a:rPr lang="en-US" sz="1600">
                          <a:solidFill>
                            <a:srgbClr val="000000"/>
                          </a:solidFill>
                          <a:effectLst/>
                          <a:latin typeface="times new roman" panose="02020603050405020304" pitchFamily="18" charset="0"/>
                        </a:rPr>
                        <a:t>ArrayList</a:t>
                      </a:r>
                    </a:p>
                  </a:txBody>
                  <a:tcPr marL="100415" marR="100415" marT="100415" marB="100415">
                    <a:lnL w="9525" cap="flat" cmpd="sng" algn="ctr">
                      <a:solidFill>
                        <a:srgbClr val="506C38"/>
                      </a:solidFill>
                      <a:prstDash val="solid"/>
                      <a:round/>
                      <a:headEnd type="none" w="med" len="med"/>
                      <a:tailEnd type="none" w="med" len="med"/>
                    </a:lnL>
                    <a:lnR w="9525" cap="flat" cmpd="sng" algn="ctr">
                      <a:solidFill>
                        <a:srgbClr val="506C38"/>
                      </a:solidFill>
                      <a:prstDash val="solid"/>
                      <a:round/>
                      <a:headEnd type="none" w="med" len="med"/>
                      <a:tailEnd type="none" w="med" len="med"/>
                    </a:lnR>
                    <a:lnT w="9525" cap="flat" cmpd="sng" algn="ctr">
                      <a:solidFill>
                        <a:srgbClr val="506C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LinkedList</a:t>
                      </a:r>
                    </a:p>
                  </a:txBody>
                  <a:tcPr marL="100415" marR="100415" marT="100415" marB="100415">
                    <a:lnL w="9525" cap="flat" cmpd="sng" algn="ctr">
                      <a:solidFill>
                        <a:srgbClr val="506C38"/>
                      </a:solidFill>
                      <a:prstDash val="solid"/>
                      <a:round/>
                      <a:headEnd type="none" w="med" len="med"/>
                      <a:tailEnd type="none" w="med" len="med"/>
                    </a:lnL>
                    <a:lnR w="9525" cap="flat" cmpd="sng" algn="ctr">
                      <a:solidFill>
                        <a:srgbClr val="506C38"/>
                      </a:solidFill>
                      <a:prstDash val="solid"/>
                      <a:round/>
                      <a:headEnd type="none" w="med" len="med"/>
                      <a:tailEnd type="none" w="med" len="med"/>
                    </a:lnR>
                    <a:lnT w="9525" cap="flat" cmpd="sng" algn="ctr">
                      <a:solidFill>
                        <a:srgbClr val="506C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08592564"/>
                  </a:ext>
                </a:extLst>
              </a:tr>
              <a:tr h="856879">
                <a:tc>
                  <a:txBody>
                    <a:bodyPr/>
                    <a:lstStyle/>
                    <a:p>
                      <a:pPr algn="l" fontAlgn="t"/>
                      <a:r>
                        <a:rPr lang="en-US" sz="1600">
                          <a:solidFill>
                            <a:srgbClr val="000000"/>
                          </a:solidFill>
                          <a:effectLst/>
                          <a:latin typeface="verdana" panose="020B0604030504040204" pitchFamily="34" charset="0"/>
                        </a:rPr>
                        <a:t>1) ArrayList internally uses a </a:t>
                      </a:r>
                      <a:r>
                        <a:rPr lang="en-US" sz="1600" b="1">
                          <a:solidFill>
                            <a:srgbClr val="000000"/>
                          </a:solidFill>
                          <a:effectLst/>
                          <a:latin typeface="verdana" panose="020B0604030504040204" pitchFamily="34" charset="0"/>
                        </a:rPr>
                        <a:t>dynamic array</a:t>
                      </a:r>
                      <a:r>
                        <a:rPr lang="en-US" sz="1600">
                          <a:solidFill>
                            <a:srgbClr val="000000"/>
                          </a:solidFill>
                          <a:effectLst/>
                          <a:latin typeface="verdana" panose="020B0604030504040204" pitchFamily="34" charset="0"/>
                        </a:rPr>
                        <a:t> to store the elements.</a:t>
                      </a:r>
                    </a:p>
                  </a:txBody>
                  <a:tcPr marL="66944" marR="66944" marT="66944" marB="66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LinkedList internally uses a </a:t>
                      </a:r>
                      <a:r>
                        <a:rPr lang="en-US" sz="1600" b="1">
                          <a:solidFill>
                            <a:srgbClr val="000000"/>
                          </a:solidFill>
                          <a:effectLst/>
                          <a:latin typeface="verdana" panose="020B0604030504040204" pitchFamily="34" charset="0"/>
                        </a:rPr>
                        <a:t>doubly linked list</a:t>
                      </a:r>
                      <a:r>
                        <a:rPr lang="en-US" sz="1600">
                          <a:solidFill>
                            <a:srgbClr val="000000"/>
                          </a:solidFill>
                          <a:effectLst/>
                          <a:latin typeface="verdana" panose="020B0604030504040204" pitchFamily="34" charset="0"/>
                        </a:rPr>
                        <a:t> to store the elements.</a:t>
                      </a:r>
                    </a:p>
                  </a:txBody>
                  <a:tcPr marL="66944" marR="66944" marT="66944" marB="66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77877201"/>
                  </a:ext>
                </a:extLst>
              </a:tr>
              <a:tr h="1338873">
                <a:tc>
                  <a:txBody>
                    <a:bodyPr/>
                    <a:lstStyle/>
                    <a:p>
                      <a:pPr algn="l" fontAlgn="t"/>
                      <a:r>
                        <a:rPr lang="en-US" sz="1600">
                          <a:solidFill>
                            <a:srgbClr val="000000"/>
                          </a:solidFill>
                          <a:effectLst/>
                          <a:latin typeface="verdana" panose="020B0604030504040204" pitchFamily="34" charset="0"/>
                        </a:rPr>
                        <a:t>2) Manipulation with ArrayList is </a:t>
                      </a:r>
                      <a:r>
                        <a:rPr lang="en-US" sz="1600" b="1">
                          <a:solidFill>
                            <a:srgbClr val="000000"/>
                          </a:solidFill>
                          <a:effectLst/>
                          <a:latin typeface="verdana" panose="020B0604030504040204" pitchFamily="34" charset="0"/>
                        </a:rPr>
                        <a:t>slow</a:t>
                      </a:r>
                      <a:r>
                        <a:rPr lang="en-US" sz="1600">
                          <a:solidFill>
                            <a:srgbClr val="000000"/>
                          </a:solidFill>
                          <a:effectLst/>
                          <a:latin typeface="verdana" panose="020B0604030504040204" pitchFamily="34" charset="0"/>
                        </a:rPr>
                        <a:t> because it internally uses an array. If any element is removed from the array, all the bits are shifted in memory.</a:t>
                      </a:r>
                    </a:p>
                  </a:txBody>
                  <a:tcPr marL="66944" marR="66944" marT="66944" marB="66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Manipulation with LinkedList is </a:t>
                      </a:r>
                      <a:r>
                        <a:rPr lang="en-US" sz="1600" b="1">
                          <a:solidFill>
                            <a:srgbClr val="000000"/>
                          </a:solidFill>
                          <a:effectLst/>
                          <a:latin typeface="verdana" panose="020B0604030504040204" pitchFamily="34" charset="0"/>
                        </a:rPr>
                        <a:t>faster</a:t>
                      </a:r>
                      <a:r>
                        <a:rPr lang="en-US" sz="1600">
                          <a:solidFill>
                            <a:srgbClr val="000000"/>
                          </a:solidFill>
                          <a:effectLst/>
                          <a:latin typeface="verdana" panose="020B0604030504040204" pitchFamily="34" charset="0"/>
                        </a:rPr>
                        <a:t> than ArrayList because it uses a doubly linked list, so no bit shifting is required in memory.</a:t>
                      </a:r>
                    </a:p>
                  </a:txBody>
                  <a:tcPr marL="66944" marR="66944" marT="66944" marB="66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944151"/>
                  </a:ext>
                </a:extLst>
              </a:tr>
              <a:tr h="1097876">
                <a:tc>
                  <a:txBody>
                    <a:bodyPr/>
                    <a:lstStyle/>
                    <a:p>
                      <a:pPr algn="l" fontAlgn="t"/>
                      <a:r>
                        <a:rPr lang="en-US" sz="1600">
                          <a:solidFill>
                            <a:srgbClr val="000000"/>
                          </a:solidFill>
                          <a:effectLst/>
                          <a:latin typeface="verdana" panose="020B0604030504040204" pitchFamily="34" charset="0"/>
                        </a:rPr>
                        <a:t>3) An ArrayList class can </a:t>
                      </a:r>
                      <a:r>
                        <a:rPr lang="en-US" sz="1600" b="1">
                          <a:solidFill>
                            <a:srgbClr val="000000"/>
                          </a:solidFill>
                          <a:effectLst/>
                          <a:latin typeface="verdana" panose="020B0604030504040204" pitchFamily="34" charset="0"/>
                        </a:rPr>
                        <a:t>act as a list</a:t>
                      </a:r>
                      <a:r>
                        <a:rPr lang="en-US" sz="1600">
                          <a:solidFill>
                            <a:srgbClr val="000000"/>
                          </a:solidFill>
                          <a:effectLst/>
                          <a:latin typeface="verdana" panose="020B0604030504040204" pitchFamily="34" charset="0"/>
                        </a:rPr>
                        <a:t> only because it implements List only.</a:t>
                      </a:r>
                    </a:p>
                  </a:txBody>
                  <a:tcPr marL="66944" marR="66944" marT="66944" marB="66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LinkedList class can </a:t>
                      </a:r>
                      <a:r>
                        <a:rPr lang="en-US" sz="1600" b="1">
                          <a:solidFill>
                            <a:srgbClr val="000000"/>
                          </a:solidFill>
                          <a:effectLst/>
                          <a:latin typeface="verdana" panose="020B0604030504040204" pitchFamily="34" charset="0"/>
                        </a:rPr>
                        <a:t>act as a list and queue</a:t>
                      </a:r>
                      <a:r>
                        <a:rPr lang="en-US" sz="1600">
                          <a:solidFill>
                            <a:srgbClr val="000000"/>
                          </a:solidFill>
                          <a:effectLst/>
                          <a:latin typeface="verdana" panose="020B0604030504040204" pitchFamily="34" charset="0"/>
                        </a:rPr>
                        <a:t> both because it implements List and Deque interfaces.</a:t>
                      </a:r>
                    </a:p>
                  </a:txBody>
                  <a:tcPr marL="66944" marR="66944" marT="66944" marB="66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24570363"/>
                  </a:ext>
                </a:extLst>
              </a:tr>
              <a:tr h="615882">
                <a:tc>
                  <a:txBody>
                    <a:bodyPr/>
                    <a:lstStyle/>
                    <a:p>
                      <a:pPr algn="l" fontAlgn="t"/>
                      <a:r>
                        <a:rPr lang="en-US" sz="1600">
                          <a:solidFill>
                            <a:srgbClr val="000000"/>
                          </a:solidFill>
                          <a:effectLst/>
                          <a:latin typeface="verdana" panose="020B0604030504040204" pitchFamily="34" charset="0"/>
                        </a:rPr>
                        <a:t>4) ArrayList is </a:t>
                      </a:r>
                      <a:r>
                        <a:rPr lang="en-US" sz="1600" b="1">
                          <a:solidFill>
                            <a:srgbClr val="000000"/>
                          </a:solidFill>
                          <a:effectLst/>
                          <a:latin typeface="verdana" panose="020B0604030504040204" pitchFamily="34" charset="0"/>
                        </a:rPr>
                        <a:t>better for storing and accessing</a:t>
                      </a:r>
                      <a:r>
                        <a:rPr lang="en-US" sz="1600">
                          <a:solidFill>
                            <a:srgbClr val="000000"/>
                          </a:solidFill>
                          <a:effectLst/>
                          <a:latin typeface="verdana" panose="020B0604030504040204" pitchFamily="34" charset="0"/>
                        </a:rPr>
                        <a:t> data.</a:t>
                      </a:r>
                    </a:p>
                  </a:txBody>
                  <a:tcPr marL="66944" marR="66944" marT="66944" marB="66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LinkedList is </a:t>
                      </a:r>
                      <a:r>
                        <a:rPr lang="en-US" sz="1600" b="1" dirty="0">
                          <a:solidFill>
                            <a:srgbClr val="000000"/>
                          </a:solidFill>
                          <a:effectLst/>
                          <a:latin typeface="verdana" panose="020B0604030504040204" pitchFamily="34" charset="0"/>
                        </a:rPr>
                        <a:t>better for manipulating</a:t>
                      </a:r>
                      <a:r>
                        <a:rPr lang="en-US" sz="1600" dirty="0">
                          <a:solidFill>
                            <a:srgbClr val="000000"/>
                          </a:solidFill>
                          <a:effectLst/>
                          <a:latin typeface="verdana" panose="020B0604030504040204" pitchFamily="34" charset="0"/>
                        </a:rPr>
                        <a:t> data.</a:t>
                      </a:r>
                    </a:p>
                  </a:txBody>
                  <a:tcPr marL="66944" marR="66944" marT="66944" marB="66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02375623"/>
                  </a:ext>
                </a:extLst>
              </a:tr>
            </a:tbl>
          </a:graphicData>
        </a:graphic>
      </p:graphicFrame>
      <p:sp>
        <p:nvSpPr>
          <p:cNvPr id="5" name="Rectangle 1">
            <a:extLst>
              <a:ext uri="{FF2B5EF4-FFF2-40B4-BE49-F238E27FC236}">
                <a16:creationId xmlns:a16="http://schemas.microsoft.com/office/drawing/2014/main" id="{9A6F8B4B-8148-5D44-AB72-733DA9264E2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17031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0B1E-0209-CB45-AFB8-5F79736EC306}"/>
              </a:ext>
            </a:extLst>
          </p:cNvPr>
          <p:cNvSpPr>
            <a:spLocks noGrp="1"/>
          </p:cNvSpPr>
          <p:nvPr>
            <p:ph type="title"/>
          </p:nvPr>
        </p:nvSpPr>
        <p:spPr/>
        <p:txBody>
          <a:bodyPr/>
          <a:lstStyle/>
          <a:p>
            <a:r>
              <a:rPr lang="en-US" dirty="0">
                <a:hlinkClick r:id="rId2" action="ppaction://hlinksldjump"/>
              </a:rPr>
              <a:t>Java 7 vs Java 8</a:t>
            </a:r>
            <a:endParaRPr lang="en-US" dirty="0"/>
          </a:p>
        </p:txBody>
      </p:sp>
      <p:sp>
        <p:nvSpPr>
          <p:cNvPr id="3" name="Content Placeholder 2">
            <a:extLst>
              <a:ext uri="{FF2B5EF4-FFF2-40B4-BE49-F238E27FC236}">
                <a16:creationId xmlns:a16="http://schemas.microsoft.com/office/drawing/2014/main" id="{B9AEFDF9-199A-DA4C-A5EB-969A9881B9BB}"/>
              </a:ext>
            </a:extLst>
          </p:cNvPr>
          <p:cNvSpPr>
            <a:spLocks noGrp="1"/>
          </p:cNvSpPr>
          <p:nvPr>
            <p:ph idx="1"/>
          </p:nvPr>
        </p:nvSpPr>
        <p:spPr/>
        <p:txBody>
          <a:bodyPr>
            <a:normAutofit/>
          </a:bodyPr>
          <a:lstStyle/>
          <a:p>
            <a:pPr marL="0" indent="0">
              <a:buNone/>
            </a:pPr>
            <a:endParaRPr lang="en-US" dirty="0"/>
          </a:p>
          <a:p>
            <a:r>
              <a:rPr lang="en-US" dirty="0"/>
              <a:t>JAVA 7              vs            JAVA 8 </a:t>
            </a:r>
          </a:p>
          <a:p>
            <a:r>
              <a:rPr lang="en-US" dirty="0"/>
              <a:t>    - String in                        	- Lambda Expression</a:t>
            </a:r>
          </a:p>
          <a:p>
            <a:r>
              <a:rPr lang="en-US" dirty="0"/>
              <a:t>    Switch statement                   - pipelines and Streams</a:t>
            </a:r>
          </a:p>
          <a:p>
            <a:r>
              <a:rPr lang="en-US" dirty="0"/>
              <a:t>    - Multiple </a:t>
            </a:r>
            <a:r>
              <a:rPr lang="en-US" dirty="0" err="1"/>
              <a:t>Exeception</a:t>
            </a:r>
            <a:r>
              <a:rPr lang="en-US" dirty="0"/>
              <a:t>              - date and time API</a:t>
            </a:r>
          </a:p>
          <a:p>
            <a:r>
              <a:rPr lang="en-US" dirty="0"/>
              <a:t>    Handling                           	- Java 8 interface changes</a:t>
            </a:r>
          </a:p>
          <a:p>
            <a:r>
              <a:rPr lang="en-US" dirty="0"/>
              <a:t>                                        		Static Method, Default Method</a:t>
            </a:r>
          </a:p>
          <a:p>
            <a:endParaRPr lang="en-US" dirty="0"/>
          </a:p>
        </p:txBody>
      </p:sp>
    </p:spTree>
    <p:extLst>
      <p:ext uri="{BB962C8B-B14F-4D97-AF65-F5344CB8AC3E}">
        <p14:creationId xmlns:p14="http://schemas.microsoft.com/office/powerpoint/2010/main" val="1158415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894E-7733-F54D-84CB-E4EE670426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702D8E-A924-044E-B1AB-1DE165D43565}"/>
              </a:ext>
            </a:extLst>
          </p:cNvPr>
          <p:cNvSpPr>
            <a:spLocks noGrp="1"/>
          </p:cNvSpPr>
          <p:nvPr>
            <p:ph idx="1"/>
          </p:nvPr>
        </p:nvSpPr>
        <p:spPr/>
        <p:txBody>
          <a:bodyPr/>
          <a:lstStyle/>
          <a:p>
            <a:r>
              <a:rPr lang="en-US" dirty="0"/>
              <a:t>Selenium</a:t>
            </a:r>
          </a:p>
          <a:p>
            <a:endParaRPr lang="en-US" dirty="0"/>
          </a:p>
        </p:txBody>
      </p:sp>
    </p:spTree>
    <p:extLst>
      <p:ext uri="{BB962C8B-B14F-4D97-AF65-F5344CB8AC3E}">
        <p14:creationId xmlns:p14="http://schemas.microsoft.com/office/powerpoint/2010/main" val="3682704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2FAE-2CAA-6C41-A0E2-4D32544CAE4A}"/>
              </a:ext>
            </a:extLst>
          </p:cNvPr>
          <p:cNvSpPr>
            <a:spLocks noGrp="1"/>
          </p:cNvSpPr>
          <p:nvPr>
            <p:ph type="title"/>
          </p:nvPr>
        </p:nvSpPr>
        <p:spPr/>
        <p:txBody>
          <a:bodyPr/>
          <a:lstStyle/>
          <a:p>
            <a:r>
              <a:rPr lang="en-US" dirty="0">
                <a:hlinkClick r:id="rId2" action="ppaction://hlinksldjump"/>
              </a:rPr>
              <a:t>Advantages of Selenium? </a:t>
            </a:r>
            <a:endParaRPr lang="en-US" dirty="0"/>
          </a:p>
        </p:txBody>
      </p:sp>
      <p:sp>
        <p:nvSpPr>
          <p:cNvPr id="3" name="Content Placeholder 2">
            <a:extLst>
              <a:ext uri="{FF2B5EF4-FFF2-40B4-BE49-F238E27FC236}">
                <a16:creationId xmlns:a16="http://schemas.microsoft.com/office/drawing/2014/main" id="{F057B676-AFE9-E941-8E74-329AFAD99686}"/>
              </a:ext>
            </a:extLst>
          </p:cNvPr>
          <p:cNvSpPr>
            <a:spLocks noGrp="1"/>
          </p:cNvSpPr>
          <p:nvPr>
            <p:ph idx="1"/>
          </p:nvPr>
        </p:nvSpPr>
        <p:spPr/>
        <p:txBody>
          <a:bodyPr>
            <a:normAutofit/>
          </a:bodyPr>
          <a:lstStyle/>
          <a:p>
            <a:r>
              <a:rPr lang="en-US" dirty="0"/>
              <a:t>Selenium is a suite of tools for automated web testing. </a:t>
            </a:r>
          </a:p>
          <a:p>
            <a:r>
              <a:rPr lang="en-US" dirty="0"/>
              <a:t>Selenium is open source and free to use without any licensing cost </a:t>
            </a:r>
          </a:p>
          <a:p>
            <a:r>
              <a:rPr lang="en-US" dirty="0"/>
              <a:t>It supports multiple languages like Java, Ruby, Python, C#... </a:t>
            </a:r>
          </a:p>
          <a:p>
            <a:r>
              <a:rPr lang="en-US" dirty="0"/>
              <a:t>It supports multi­ browser testing </a:t>
            </a:r>
          </a:p>
          <a:p>
            <a:r>
              <a:rPr lang="en-US" dirty="0"/>
              <a:t>It has a good amount of resources and helping community </a:t>
            </a:r>
          </a:p>
          <a:p>
            <a:r>
              <a:rPr lang="en-US" dirty="0"/>
              <a:t>It supports many operating systems like Windows, Mac, Linux ... </a:t>
            </a:r>
          </a:p>
          <a:p>
            <a:r>
              <a:rPr lang="en-US" dirty="0"/>
              <a:t>Interact with the web application </a:t>
            </a:r>
          </a:p>
          <a:p>
            <a:endParaRPr lang="en-US" dirty="0"/>
          </a:p>
        </p:txBody>
      </p:sp>
    </p:spTree>
    <p:extLst>
      <p:ext uri="{BB962C8B-B14F-4D97-AF65-F5344CB8AC3E}">
        <p14:creationId xmlns:p14="http://schemas.microsoft.com/office/powerpoint/2010/main" val="7851082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D452-3760-6C46-87EE-1FC9AE45897F}"/>
              </a:ext>
            </a:extLst>
          </p:cNvPr>
          <p:cNvSpPr>
            <a:spLocks noGrp="1"/>
          </p:cNvSpPr>
          <p:nvPr>
            <p:ph type="title"/>
          </p:nvPr>
        </p:nvSpPr>
        <p:spPr/>
        <p:txBody>
          <a:bodyPr/>
          <a:lstStyle/>
          <a:p>
            <a:r>
              <a:rPr lang="en-US" dirty="0">
                <a:hlinkClick r:id="rId2" action="ppaction://hlinksldjump"/>
              </a:rPr>
              <a:t>Limitations of Selenium</a:t>
            </a:r>
            <a:endParaRPr lang="en-US" dirty="0"/>
          </a:p>
        </p:txBody>
      </p:sp>
      <p:sp>
        <p:nvSpPr>
          <p:cNvPr id="3" name="Content Placeholder 2">
            <a:extLst>
              <a:ext uri="{FF2B5EF4-FFF2-40B4-BE49-F238E27FC236}">
                <a16:creationId xmlns:a16="http://schemas.microsoft.com/office/drawing/2014/main" id="{DA9D788F-0788-8549-9186-DD60D6FD4376}"/>
              </a:ext>
            </a:extLst>
          </p:cNvPr>
          <p:cNvSpPr>
            <a:spLocks noGrp="1"/>
          </p:cNvSpPr>
          <p:nvPr>
            <p:ph idx="1"/>
          </p:nvPr>
        </p:nvSpPr>
        <p:spPr/>
        <p:txBody>
          <a:bodyPr/>
          <a:lstStyle/>
          <a:p>
            <a:r>
              <a:rPr lang="en-US" dirty="0"/>
              <a:t>Selenium supports testing of only web-based applications</a:t>
            </a:r>
          </a:p>
          <a:p>
            <a:r>
              <a:rPr lang="en-US" dirty="0"/>
              <a:t>Mobile applications cannot be tested using Selenium</a:t>
            </a:r>
          </a:p>
          <a:p>
            <a:r>
              <a:rPr lang="en-US" dirty="0"/>
              <a:t>Captcha and Barcode readers cannot be tested using Selenium</a:t>
            </a:r>
          </a:p>
          <a:p>
            <a:r>
              <a:rPr lang="en-US" dirty="0"/>
              <a:t>Reports can only be generated using third-party tools like TestNG or JUnit.</a:t>
            </a:r>
          </a:p>
          <a:p>
            <a:r>
              <a:rPr lang="en-US" dirty="0"/>
              <a:t>As Selenium is a free tool, thus there is no ready vendor support through the user can find numerous helping communities.</a:t>
            </a:r>
          </a:p>
          <a:p>
            <a:r>
              <a:rPr lang="en-US" dirty="0"/>
              <a:t>The user is expected to possess prior programming language knowledge.</a:t>
            </a:r>
          </a:p>
          <a:p>
            <a:endParaRPr lang="en-US" dirty="0"/>
          </a:p>
        </p:txBody>
      </p:sp>
    </p:spTree>
    <p:extLst>
      <p:ext uri="{BB962C8B-B14F-4D97-AF65-F5344CB8AC3E}">
        <p14:creationId xmlns:p14="http://schemas.microsoft.com/office/powerpoint/2010/main" val="13685202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D992-1BC5-F54C-9828-31683E0660AA}"/>
              </a:ext>
            </a:extLst>
          </p:cNvPr>
          <p:cNvSpPr>
            <a:spLocks noGrp="1"/>
          </p:cNvSpPr>
          <p:nvPr>
            <p:ph type="title"/>
          </p:nvPr>
        </p:nvSpPr>
        <p:spPr/>
        <p:txBody>
          <a:bodyPr/>
          <a:lstStyle/>
          <a:p>
            <a:r>
              <a:rPr lang="en-US" dirty="0">
                <a:hlinkClick r:id="rId2" action="ppaction://hlinksldjump"/>
              </a:rPr>
              <a:t>Which tests can be automated</a:t>
            </a:r>
            <a:endParaRPr lang="en-US" dirty="0"/>
          </a:p>
        </p:txBody>
      </p:sp>
      <p:sp>
        <p:nvSpPr>
          <p:cNvPr id="3" name="Content Placeholder 2">
            <a:extLst>
              <a:ext uri="{FF2B5EF4-FFF2-40B4-BE49-F238E27FC236}">
                <a16:creationId xmlns:a16="http://schemas.microsoft.com/office/drawing/2014/main" id="{7ACC18E4-45FE-D54A-A63A-EE7B024051AD}"/>
              </a:ext>
            </a:extLst>
          </p:cNvPr>
          <p:cNvSpPr>
            <a:spLocks noGrp="1"/>
          </p:cNvSpPr>
          <p:nvPr>
            <p:ph idx="1"/>
          </p:nvPr>
        </p:nvSpPr>
        <p:spPr/>
        <p:txBody>
          <a:bodyPr/>
          <a:lstStyle/>
          <a:p>
            <a:r>
              <a:rPr lang="en-US" dirty="0"/>
              <a:t>functional tests (positive/negative, UI) </a:t>
            </a:r>
          </a:p>
          <a:p>
            <a:r>
              <a:rPr lang="en-US" dirty="0"/>
              <a:t>smoke tests </a:t>
            </a:r>
          </a:p>
          <a:p>
            <a:r>
              <a:rPr lang="en-US" dirty="0"/>
              <a:t>regression tests </a:t>
            </a:r>
          </a:p>
          <a:p>
            <a:r>
              <a:rPr lang="en-US" dirty="0"/>
              <a:t>integration tests </a:t>
            </a:r>
          </a:p>
          <a:p>
            <a:r>
              <a:rPr lang="en-US" dirty="0"/>
              <a:t>API</a:t>
            </a:r>
          </a:p>
          <a:p>
            <a:r>
              <a:rPr lang="en-US" dirty="0"/>
              <a:t>Database</a:t>
            </a:r>
          </a:p>
          <a:p>
            <a:r>
              <a:rPr lang="en-US" dirty="0"/>
              <a:t>end to end testing </a:t>
            </a:r>
          </a:p>
          <a:p>
            <a:r>
              <a:rPr lang="en-US" dirty="0"/>
              <a:t>data driven </a:t>
            </a:r>
          </a:p>
          <a:p>
            <a:endParaRPr lang="en-US" dirty="0"/>
          </a:p>
        </p:txBody>
      </p:sp>
    </p:spTree>
    <p:extLst>
      <p:ext uri="{BB962C8B-B14F-4D97-AF65-F5344CB8AC3E}">
        <p14:creationId xmlns:p14="http://schemas.microsoft.com/office/powerpoint/2010/main" val="256734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166B-8A72-EE44-A1E9-C1C26961D024}"/>
              </a:ext>
            </a:extLst>
          </p:cNvPr>
          <p:cNvSpPr>
            <a:spLocks noGrp="1"/>
          </p:cNvSpPr>
          <p:nvPr>
            <p:ph type="title"/>
          </p:nvPr>
        </p:nvSpPr>
        <p:spPr>
          <a:xfrm>
            <a:off x="838200" y="365125"/>
            <a:ext cx="10317480" cy="732155"/>
          </a:xfrm>
        </p:spPr>
        <p:txBody>
          <a:bodyPr/>
          <a:lstStyle/>
          <a:p>
            <a:r>
              <a:rPr lang="en-US" dirty="0">
                <a:highlight>
                  <a:srgbClr val="FFFF00"/>
                </a:highlight>
                <a:hlinkClick r:id="" action="ppaction://hlinkshowjump?jump=firstslide"/>
              </a:rPr>
              <a:t>SQL Questions</a:t>
            </a:r>
            <a:endParaRPr lang="en-US" dirty="0">
              <a:highlight>
                <a:srgbClr val="FFFF00"/>
              </a:highlight>
            </a:endParaRPr>
          </a:p>
        </p:txBody>
      </p:sp>
      <p:sp>
        <p:nvSpPr>
          <p:cNvPr id="3" name="Content Placeholder 2">
            <a:extLst>
              <a:ext uri="{FF2B5EF4-FFF2-40B4-BE49-F238E27FC236}">
                <a16:creationId xmlns:a16="http://schemas.microsoft.com/office/drawing/2014/main" id="{4857C017-A08A-4B42-983F-F76B057B7C0C}"/>
              </a:ext>
            </a:extLst>
          </p:cNvPr>
          <p:cNvSpPr>
            <a:spLocks noGrp="1"/>
          </p:cNvSpPr>
          <p:nvPr>
            <p:ph idx="1"/>
          </p:nvPr>
        </p:nvSpPr>
        <p:spPr/>
        <p:txBody>
          <a:bodyPr numCol="2">
            <a:normAutofit/>
          </a:bodyPr>
          <a:lstStyle/>
          <a:p>
            <a:r>
              <a:rPr lang="en-US" sz="2000" dirty="0">
                <a:hlinkClick r:id="rId3" action="ppaction://hlinksldjump"/>
              </a:rPr>
              <a:t>102. What is SQL?</a:t>
            </a:r>
            <a:endParaRPr lang="en-US" sz="2000" dirty="0"/>
          </a:p>
          <a:p>
            <a:r>
              <a:rPr lang="en-US" sz="2000" dirty="0">
                <a:hlinkClick r:id="rId4" action="ppaction://hlinksldjump"/>
              </a:rPr>
              <a:t>103. Do you know SQL?</a:t>
            </a:r>
            <a:endParaRPr lang="en-US" sz="2000" dirty="0"/>
          </a:p>
          <a:p>
            <a:r>
              <a:rPr lang="en-US" sz="2000" dirty="0">
                <a:hlinkClick r:id="rId5" action="ppaction://hlinksldjump"/>
              </a:rPr>
              <a:t>104. What is a Database?</a:t>
            </a:r>
            <a:endParaRPr lang="en-US" sz="2000" dirty="0"/>
          </a:p>
          <a:p>
            <a:r>
              <a:rPr lang="en-US" sz="2000" dirty="0">
                <a:hlinkClick r:id="rId6" action="ppaction://hlinksldjump"/>
              </a:rPr>
              <a:t>105. RDBMS?</a:t>
            </a:r>
            <a:endParaRPr lang="en-US" sz="2000" dirty="0"/>
          </a:p>
          <a:p>
            <a:r>
              <a:rPr lang="en-US" sz="2000" dirty="0">
                <a:hlinkClick r:id="rId7" action="ppaction://hlinksldjump"/>
              </a:rPr>
              <a:t>106. Subsets / Categories of SQL?</a:t>
            </a:r>
            <a:endParaRPr lang="en-US" sz="2000" dirty="0"/>
          </a:p>
          <a:p>
            <a:r>
              <a:rPr lang="en-US" sz="2000" dirty="0">
                <a:hlinkClick r:id="rId8" action="ppaction://hlinksldjump"/>
              </a:rPr>
              <a:t>107. SQL vs MySQL</a:t>
            </a:r>
            <a:endParaRPr lang="en-US" sz="2000" dirty="0"/>
          </a:p>
          <a:p>
            <a:r>
              <a:rPr lang="en-US" sz="2000" dirty="0">
                <a:hlinkClick r:id="rId9" action="ppaction://hlinksldjump"/>
              </a:rPr>
              <a:t>108. What are constraints?</a:t>
            </a:r>
            <a:endParaRPr lang="en-US" sz="2000" dirty="0"/>
          </a:p>
          <a:p>
            <a:r>
              <a:rPr lang="en-US" sz="2000" dirty="0">
                <a:hlinkClick r:id="rId10" action="ppaction://hlinksldjump"/>
              </a:rPr>
              <a:t>109. Clauses used with SELECT query in SQL</a:t>
            </a:r>
            <a:endParaRPr lang="en-US" sz="2000" dirty="0"/>
          </a:p>
          <a:p>
            <a:r>
              <a:rPr lang="en-US" sz="2000" dirty="0">
                <a:hlinkClick r:id="rId11" action="ppaction://hlinksldjump"/>
              </a:rPr>
              <a:t>110. Joins</a:t>
            </a:r>
            <a:endParaRPr lang="en-US" sz="2000" dirty="0"/>
          </a:p>
          <a:p>
            <a:r>
              <a:rPr lang="en-US" sz="2000" dirty="0">
                <a:hlinkClick r:id="rId12" action="ppaction://hlinksldjump"/>
              </a:rPr>
              <a:t>111. ‘BETWEEN’ vs ‘IN’ condition operators?</a:t>
            </a:r>
            <a:endParaRPr lang="en-US" sz="2000" dirty="0"/>
          </a:p>
          <a:p>
            <a:r>
              <a:rPr lang="en-US" sz="2000" dirty="0">
                <a:hlinkClick r:id="rId13" action="ppaction://hlinksldjump"/>
              </a:rPr>
              <a:t>112. ‘HAVING’ Clause vs ‘WHERE’ Clause</a:t>
            </a:r>
            <a:endParaRPr lang="en-US" sz="2000" dirty="0"/>
          </a:p>
          <a:p>
            <a:r>
              <a:rPr lang="en-US" sz="2000" dirty="0">
                <a:hlinkClick r:id="rId14" action="ppaction://hlinksldjump"/>
              </a:rPr>
              <a:t>113. Statements in SQL</a:t>
            </a:r>
            <a:endParaRPr lang="en-US" sz="2000" dirty="0"/>
          </a:p>
          <a:p>
            <a:r>
              <a:rPr lang="en-US" sz="2000" dirty="0">
                <a:hlinkClick r:id="rId15" action="ppaction://hlinksldjump"/>
              </a:rPr>
              <a:t>114. DROP vs TRUNCATE statements?</a:t>
            </a:r>
            <a:endParaRPr lang="en-US" sz="2000" dirty="0"/>
          </a:p>
          <a:p>
            <a:r>
              <a:rPr lang="en-US" sz="2000" dirty="0">
                <a:hlinkClick r:id="rId16" action="ppaction://hlinksldjump"/>
              </a:rPr>
              <a:t>115. DELETE vs TRUNCATE statements?</a:t>
            </a:r>
            <a:endParaRPr lang="en-US" sz="2000" dirty="0"/>
          </a:p>
          <a:p>
            <a:r>
              <a:rPr lang="en-US" sz="2000" dirty="0">
                <a:hlinkClick r:id="rId17" action="ppaction://hlinksldjump"/>
              </a:rPr>
              <a:t>116. Data Types in SQL</a:t>
            </a:r>
            <a:endParaRPr lang="en-US" sz="2000" dirty="0"/>
          </a:p>
          <a:p>
            <a:r>
              <a:rPr lang="en-US" sz="2000" dirty="0">
                <a:hlinkClick r:id="rId18" action="ppaction://hlinksldjump"/>
              </a:rPr>
              <a:t>117. CHAR and VARCHAR2 datatype in SQL</a:t>
            </a:r>
            <a:endParaRPr lang="en-US" sz="2000" dirty="0"/>
          </a:p>
          <a:p>
            <a:r>
              <a:rPr lang="en-US" sz="2000" dirty="0">
                <a:hlinkClick r:id="rId19" action="ppaction://hlinksldjump"/>
              </a:rPr>
              <a:t>118. UNION vs UNION ALL ?</a:t>
            </a:r>
            <a:endParaRPr lang="en-US" sz="2000" dirty="0"/>
          </a:p>
        </p:txBody>
      </p:sp>
    </p:spTree>
    <p:extLst>
      <p:ext uri="{BB962C8B-B14F-4D97-AF65-F5344CB8AC3E}">
        <p14:creationId xmlns:p14="http://schemas.microsoft.com/office/powerpoint/2010/main" val="34510420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B661-7562-E94E-A862-B5F29961976A}"/>
              </a:ext>
            </a:extLst>
          </p:cNvPr>
          <p:cNvSpPr>
            <a:spLocks noGrp="1"/>
          </p:cNvSpPr>
          <p:nvPr>
            <p:ph type="title"/>
          </p:nvPr>
        </p:nvSpPr>
        <p:spPr/>
        <p:txBody>
          <a:bodyPr/>
          <a:lstStyle/>
          <a:p>
            <a:r>
              <a:rPr lang="en-US" dirty="0">
                <a:hlinkClick r:id="rId2" action="ppaction://hlinksldjump"/>
              </a:rPr>
              <a:t>Which tests can not be automated </a:t>
            </a:r>
            <a:endParaRPr lang="en-US" dirty="0"/>
          </a:p>
        </p:txBody>
      </p:sp>
      <p:sp>
        <p:nvSpPr>
          <p:cNvPr id="3" name="Content Placeholder 2">
            <a:extLst>
              <a:ext uri="{FF2B5EF4-FFF2-40B4-BE49-F238E27FC236}">
                <a16:creationId xmlns:a16="http://schemas.microsoft.com/office/drawing/2014/main" id="{9FBE08E6-DD61-A645-8560-29E3587CF978}"/>
              </a:ext>
            </a:extLst>
          </p:cNvPr>
          <p:cNvSpPr>
            <a:spLocks noGrp="1"/>
          </p:cNvSpPr>
          <p:nvPr>
            <p:ph idx="1"/>
          </p:nvPr>
        </p:nvSpPr>
        <p:spPr/>
        <p:txBody>
          <a:bodyPr/>
          <a:lstStyle/>
          <a:p>
            <a:r>
              <a:rPr lang="en-US" dirty="0"/>
              <a:t>Performance, load, stress testing, manual ad hoc testing, (These tests are done by experts trained in these tools) </a:t>
            </a:r>
          </a:p>
          <a:p>
            <a:r>
              <a:rPr lang="en-US" dirty="0"/>
              <a:t>Pure database testing (if we only test the DB itself), </a:t>
            </a:r>
          </a:p>
          <a:p>
            <a:r>
              <a:rPr lang="en-US" dirty="0"/>
              <a:t>Unit tests..., look and feel based testing (color, shapes, etc.), </a:t>
            </a:r>
          </a:p>
          <a:p>
            <a:r>
              <a:rPr lang="en-US" dirty="0"/>
              <a:t>static testing </a:t>
            </a:r>
          </a:p>
          <a:p>
            <a:endParaRPr lang="en-US" dirty="0"/>
          </a:p>
        </p:txBody>
      </p:sp>
    </p:spTree>
    <p:extLst>
      <p:ext uri="{BB962C8B-B14F-4D97-AF65-F5344CB8AC3E}">
        <p14:creationId xmlns:p14="http://schemas.microsoft.com/office/powerpoint/2010/main" val="36559549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D700-9813-D646-98BA-37E56314D654}"/>
              </a:ext>
            </a:extLst>
          </p:cNvPr>
          <p:cNvSpPr>
            <a:spLocks noGrp="1"/>
          </p:cNvSpPr>
          <p:nvPr>
            <p:ph type="title"/>
          </p:nvPr>
        </p:nvSpPr>
        <p:spPr/>
        <p:txBody>
          <a:bodyPr/>
          <a:lstStyle/>
          <a:p>
            <a:r>
              <a:rPr lang="en-US" dirty="0">
                <a:hlinkClick r:id="rId2" action="ppaction://hlinksldjump"/>
              </a:rPr>
              <a:t>Locators</a:t>
            </a:r>
            <a:endParaRPr lang="en-US" dirty="0"/>
          </a:p>
        </p:txBody>
      </p:sp>
      <p:sp>
        <p:nvSpPr>
          <p:cNvPr id="3" name="Content Placeholder 2">
            <a:extLst>
              <a:ext uri="{FF2B5EF4-FFF2-40B4-BE49-F238E27FC236}">
                <a16:creationId xmlns:a16="http://schemas.microsoft.com/office/drawing/2014/main" id="{1132ED3E-24E6-BE4E-8546-ADD85BDF7BB1}"/>
              </a:ext>
            </a:extLst>
          </p:cNvPr>
          <p:cNvSpPr>
            <a:spLocks noGrp="1"/>
          </p:cNvSpPr>
          <p:nvPr>
            <p:ph idx="1"/>
          </p:nvPr>
        </p:nvSpPr>
        <p:spPr/>
        <p:txBody>
          <a:bodyPr>
            <a:normAutofit fontScale="92500" lnSpcReduction="20000"/>
          </a:bodyPr>
          <a:lstStyle/>
          <a:p>
            <a:r>
              <a:rPr lang="en-US" dirty="0"/>
              <a:t>A locator is an address that uniquely identifies a web element within a web page. Selenium has several different types of locators to identify web elements in web pages. These include: </a:t>
            </a:r>
          </a:p>
          <a:p>
            <a:r>
              <a:rPr lang="en-US" b="1" dirty="0"/>
              <a:t>ID:</a:t>
            </a:r>
            <a:r>
              <a:rPr lang="en-US" dirty="0"/>
              <a:t> Unique for every web element</a:t>
            </a:r>
          </a:p>
          <a:p>
            <a:r>
              <a:rPr lang="de-DE" b="1" dirty="0"/>
              <a:t>Name:</a:t>
            </a:r>
            <a:r>
              <a:rPr lang="en-US" dirty="0"/>
              <a:t> Same as ID although it is not unique</a:t>
            </a:r>
          </a:p>
          <a:p>
            <a:r>
              <a:rPr lang="en-US" b="1" dirty="0"/>
              <a:t>CSS Selector:</a:t>
            </a:r>
            <a:r>
              <a:rPr lang="en-US" dirty="0"/>
              <a:t> Works on element tags and attributes</a:t>
            </a:r>
          </a:p>
          <a:p>
            <a:r>
              <a:rPr lang="en-US" b="1" dirty="0"/>
              <a:t>XPath:</a:t>
            </a:r>
            <a:r>
              <a:rPr lang="en-US" dirty="0"/>
              <a:t> Searches elements in the DOM, Reliable but slow</a:t>
            </a:r>
          </a:p>
          <a:p>
            <a:r>
              <a:rPr lang="de-DE" b="1" dirty="0"/>
              <a:t>Class </a:t>
            </a:r>
            <a:r>
              <a:rPr lang="de-DE" b="1" dirty="0" err="1"/>
              <a:t>name</a:t>
            </a:r>
            <a:r>
              <a:rPr lang="de-DE" b="1" dirty="0"/>
              <a:t>:</a:t>
            </a:r>
            <a:r>
              <a:rPr lang="en-US" dirty="0"/>
              <a:t> Uses the class name attribute</a:t>
            </a:r>
          </a:p>
          <a:p>
            <a:r>
              <a:rPr lang="de-DE" b="1" dirty="0" err="1"/>
              <a:t>TagName</a:t>
            </a:r>
            <a:r>
              <a:rPr lang="de-DE" b="1" dirty="0"/>
              <a:t>:</a:t>
            </a:r>
            <a:r>
              <a:rPr lang="en-US" dirty="0"/>
              <a:t> Uses HTML tags to locate web elements</a:t>
            </a:r>
          </a:p>
          <a:p>
            <a:r>
              <a:rPr lang="de-DE" b="1" dirty="0" err="1"/>
              <a:t>LinkText</a:t>
            </a:r>
            <a:r>
              <a:rPr lang="de-DE" b="1" dirty="0"/>
              <a:t>:</a:t>
            </a:r>
            <a:r>
              <a:rPr lang="en-US" dirty="0"/>
              <a:t> Uses anchor text to locate web elements</a:t>
            </a:r>
          </a:p>
          <a:p>
            <a:r>
              <a:rPr lang="de-DE" b="1" dirty="0"/>
              <a:t>Partial Link Text:</a:t>
            </a:r>
            <a:r>
              <a:rPr lang="en-US" dirty="0"/>
              <a:t> Uses partial link text to find web elements</a:t>
            </a:r>
          </a:p>
          <a:p>
            <a:endParaRPr lang="en-US" dirty="0"/>
          </a:p>
        </p:txBody>
      </p:sp>
    </p:spTree>
    <p:extLst>
      <p:ext uri="{BB962C8B-B14F-4D97-AF65-F5344CB8AC3E}">
        <p14:creationId xmlns:p14="http://schemas.microsoft.com/office/powerpoint/2010/main" val="29029174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7184-A190-DA4F-A096-CEA12C429970}"/>
              </a:ext>
            </a:extLst>
          </p:cNvPr>
          <p:cNvSpPr>
            <a:spLocks noGrp="1"/>
          </p:cNvSpPr>
          <p:nvPr>
            <p:ph type="title"/>
          </p:nvPr>
        </p:nvSpPr>
        <p:spPr/>
        <p:txBody>
          <a:bodyPr/>
          <a:lstStyle/>
          <a:p>
            <a:r>
              <a:rPr lang="en-US" dirty="0">
                <a:hlinkClick r:id="rId2" action="ppaction://hlinksldjump"/>
              </a:rPr>
              <a:t>Xpath vs CSS</a:t>
            </a:r>
            <a:endParaRPr lang="en-US" dirty="0"/>
          </a:p>
        </p:txBody>
      </p:sp>
      <p:sp>
        <p:nvSpPr>
          <p:cNvPr id="3" name="Content Placeholder 2">
            <a:extLst>
              <a:ext uri="{FF2B5EF4-FFF2-40B4-BE49-F238E27FC236}">
                <a16:creationId xmlns:a16="http://schemas.microsoft.com/office/drawing/2014/main" id="{845C07C1-60FA-F248-BDC3-96F25801EEC1}"/>
              </a:ext>
            </a:extLst>
          </p:cNvPr>
          <p:cNvSpPr>
            <a:spLocks noGrp="1"/>
          </p:cNvSpPr>
          <p:nvPr>
            <p:ph sz="half" idx="1"/>
          </p:nvPr>
        </p:nvSpPr>
        <p:spPr/>
        <p:txBody>
          <a:bodyPr>
            <a:normAutofit/>
          </a:bodyPr>
          <a:lstStyle/>
          <a:p>
            <a:r>
              <a:rPr lang="en-US" dirty="0"/>
              <a:t>with Xpath, we can search elements backward or forward...</a:t>
            </a:r>
          </a:p>
          <a:p>
            <a:r>
              <a:rPr lang="en-US" dirty="0"/>
              <a:t>works with text</a:t>
            </a:r>
          </a:p>
          <a:p>
            <a:r>
              <a:rPr lang="en-US" dirty="0"/>
              <a:t>supports index</a:t>
            </a:r>
          </a:p>
          <a:p>
            <a:r>
              <a:rPr lang="en-US" dirty="0" err="1"/>
              <a:t>xpath</a:t>
            </a:r>
            <a:r>
              <a:rPr lang="en-US" dirty="0"/>
              <a:t> has more </a:t>
            </a:r>
            <a:r>
              <a:rPr lang="en-US" dirty="0" err="1"/>
              <a:t>conbination</a:t>
            </a:r>
            <a:r>
              <a:rPr lang="en-US" dirty="0"/>
              <a:t> so its powerful but it can get ugly. </a:t>
            </a:r>
          </a:p>
          <a:p>
            <a:pPr marL="0" indent="0">
              <a:buNone/>
            </a:pPr>
            <a:endParaRPr lang="en-US" dirty="0"/>
          </a:p>
          <a:p>
            <a:pPr marL="0" indent="0">
              <a:buNone/>
            </a:pPr>
            <a:r>
              <a:rPr lang="en-US" b="1" dirty="0"/>
              <a:t>Xpath syntax: //</a:t>
            </a:r>
            <a:r>
              <a:rPr lang="en-US" b="1" dirty="0" err="1"/>
              <a:t>tagname</a:t>
            </a:r>
            <a:r>
              <a:rPr lang="en-US" b="1" dirty="0"/>
              <a:t>[@id='value'] </a:t>
            </a:r>
            <a:endParaRPr lang="en-US" dirty="0"/>
          </a:p>
          <a:p>
            <a:pPr marL="0" indent="0">
              <a:buNone/>
            </a:pPr>
            <a:endParaRPr lang="en-US" dirty="0"/>
          </a:p>
        </p:txBody>
      </p:sp>
      <p:sp>
        <p:nvSpPr>
          <p:cNvPr id="4" name="Content Placeholder 3">
            <a:extLst>
              <a:ext uri="{FF2B5EF4-FFF2-40B4-BE49-F238E27FC236}">
                <a16:creationId xmlns:a16="http://schemas.microsoft.com/office/drawing/2014/main" id="{A301727F-E3B7-4845-9467-4975BDC91CEB}"/>
              </a:ext>
            </a:extLst>
          </p:cNvPr>
          <p:cNvSpPr>
            <a:spLocks noGrp="1"/>
          </p:cNvSpPr>
          <p:nvPr>
            <p:ph sz="half" idx="2"/>
          </p:nvPr>
        </p:nvSpPr>
        <p:spPr/>
        <p:txBody>
          <a:bodyPr>
            <a:normAutofit/>
          </a:bodyPr>
          <a:lstStyle/>
          <a:p>
            <a:r>
              <a:rPr lang="en-US" dirty="0"/>
              <a:t>while </a:t>
            </a:r>
            <a:r>
              <a:rPr lang="en-US" dirty="0" err="1"/>
              <a:t>Css</a:t>
            </a:r>
            <a:r>
              <a:rPr lang="en-US" dirty="0"/>
              <a:t> works only in forward direction </a:t>
            </a:r>
          </a:p>
          <a:p>
            <a:r>
              <a:rPr lang="en-US" dirty="0"/>
              <a:t>does not support text</a:t>
            </a:r>
          </a:p>
          <a:p>
            <a:r>
              <a:rPr lang="en-US" dirty="0"/>
              <a:t>does not support index</a:t>
            </a:r>
          </a:p>
          <a:p>
            <a:r>
              <a:rPr lang="en-US" dirty="0"/>
              <a:t>fast easy to read and write, </a:t>
            </a:r>
          </a:p>
          <a:p>
            <a:endParaRPr lang="en-US" dirty="0"/>
          </a:p>
          <a:p>
            <a:r>
              <a:rPr lang="en-US" b="1" dirty="0" err="1"/>
              <a:t>Css</a:t>
            </a:r>
            <a:r>
              <a:rPr lang="en-US" b="1" dirty="0"/>
              <a:t> syntax: tag name[id=value] </a:t>
            </a:r>
            <a:endParaRPr lang="en-US" dirty="0"/>
          </a:p>
          <a:p>
            <a:endParaRPr lang="en-US" dirty="0"/>
          </a:p>
        </p:txBody>
      </p:sp>
    </p:spTree>
    <p:extLst>
      <p:ext uri="{BB962C8B-B14F-4D97-AF65-F5344CB8AC3E}">
        <p14:creationId xmlns:p14="http://schemas.microsoft.com/office/powerpoint/2010/main" val="744070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1B7B-C435-9342-B28F-594DCBFA8FC2}"/>
              </a:ext>
            </a:extLst>
          </p:cNvPr>
          <p:cNvSpPr>
            <a:spLocks noGrp="1"/>
          </p:cNvSpPr>
          <p:nvPr>
            <p:ph type="title"/>
          </p:nvPr>
        </p:nvSpPr>
        <p:spPr/>
        <p:txBody>
          <a:bodyPr/>
          <a:lstStyle/>
          <a:p>
            <a:r>
              <a:rPr lang="en-US" dirty="0">
                <a:hlinkClick r:id="rId2" action="ppaction://hlinksldjump"/>
              </a:rPr>
              <a:t>Locate element using text</a:t>
            </a:r>
            <a:endParaRPr lang="en-US" dirty="0"/>
          </a:p>
        </p:txBody>
      </p:sp>
      <p:sp>
        <p:nvSpPr>
          <p:cNvPr id="3" name="Content Placeholder 2">
            <a:extLst>
              <a:ext uri="{FF2B5EF4-FFF2-40B4-BE49-F238E27FC236}">
                <a16:creationId xmlns:a16="http://schemas.microsoft.com/office/drawing/2014/main" id="{3564E739-4E46-804B-994E-26C9EAB8B6B4}"/>
              </a:ext>
            </a:extLst>
          </p:cNvPr>
          <p:cNvSpPr>
            <a:spLocks noGrp="1"/>
          </p:cNvSpPr>
          <p:nvPr>
            <p:ph idx="1"/>
          </p:nvPr>
        </p:nvSpPr>
        <p:spPr/>
        <p:txBody>
          <a:bodyPr/>
          <a:lstStyle/>
          <a:p>
            <a:r>
              <a:rPr lang="en-US" dirty="0"/>
              <a:t>The only locator that works with text is </a:t>
            </a:r>
            <a:r>
              <a:rPr lang="en-US" dirty="0" err="1"/>
              <a:t>xpath</a:t>
            </a:r>
            <a:r>
              <a:rPr lang="en-US" dirty="0"/>
              <a:t>. </a:t>
            </a:r>
          </a:p>
          <a:p>
            <a:r>
              <a:rPr lang="en-US" dirty="0"/>
              <a:t>Matching exact text: </a:t>
            </a:r>
            <a:r>
              <a:rPr lang="en-US" b="1" dirty="0"/>
              <a:t>//tag[.=‘text’]</a:t>
            </a:r>
          </a:p>
          <a:p>
            <a:r>
              <a:rPr lang="en-US" dirty="0"/>
              <a:t>Matching partial text: </a:t>
            </a:r>
            <a:r>
              <a:rPr lang="en-US" b="1" dirty="0"/>
              <a:t>//tag[contains(text(), ’text’)] </a:t>
            </a:r>
            <a:endParaRPr lang="en-US" dirty="0"/>
          </a:p>
          <a:p>
            <a:endParaRPr lang="en-US" dirty="0"/>
          </a:p>
        </p:txBody>
      </p:sp>
    </p:spTree>
    <p:extLst>
      <p:ext uri="{BB962C8B-B14F-4D97-AF65-F5344CB8AC3E}">
        <p14:creationId xmlns:p14="http://schemas.microsoft.com/office/powerpoint/2010/main" val="11013021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E348-9E4E-5041-AA9A-387433943084}"/>
              </a:ext>
            </a:extLst>
          </p:cNvPr>
          <p:cNvSpPr>
            <a:spLocks noGrp="1"/>
          </p:cNvSpPr>
          <p:nvPr>
            <p:ph type="title"/>
          </p:nvPr>
        </p:nvSpPr>
        <p:spPr/>
        <p:txBody>
          <a:bodyPr/>
          <a:lstStyle/>
          <a:p>
            <a:r>
              <a:rPr lang="en-US" dirty="0">
                <a:hlinkClick r:id="rId2" action="ppaction://hlinksldjump"/>
              </a:rPr>
              <a:t>Absolute (/) vs Relative (//)</a:t>
            </a:r>
            <a:endParaRPr lang="en-US" dirty="0"/>
          </a:p>
        </p:txBody>
      </p:sp>
      <p:sp>
        <p:nvSpPr>
          <p:cNvPr id="3" name="Content Placeholder 2">
            <a:extLst>
              <a:ext uri="{FF2B5EF4-FFF2-40B4-BE49-F238E27FC236}">
                <a16:creationId xmlns:a16="http://schemas.microsoft.com/office/drawing/2014/main" id="{C5F136D6-7F4C-4C47-A6A3-0FFA7C9A0B8B}"/>
              </a:ext>
            </a:extLst>
          </p:cNvPr>
          <p:cNvSpPr>
            <a:spLocks noGrp="1"/>
          </p:cNvSpPr>
          <p:nvPr>
            <p:ph idx="1"/>
          </p:nvPr>
        </p:nvSpPr>
        <p:spPr/>
        <p:txBody>
          <a:bodyPr/>
          <a:lstStyle/>
          <a:p>
            <a:r>
              <a:rPr lang="en-US" dirty="0"/>
              <a:t>Absolute </a:t>
            </a:r>
            <a:r>
              <a:rPr lang="en-US" dirty="0" err="1"/>
              <a:t>xPath</a:t>
            </a:r>
            <a:r>
              <a:rPr lang="en-US" dirty="0"/>
              <a:t> starts with 1 slashes (/) and it starts looking for element starting from the root element. </a:t>
            </a:r>
          </a:p>
          <a:p>
            <a:r>
              <a:rPr lang="en-US" dirty="0"/>
              <a:t>Relative </a:t>
            </a:r>
            <a:r>
              <a:rPr lang="en-US" dirty="0" err="1"/>
              <a:t>xPath</a:t>
            </a:r>
            <a:r>
              <a:rPr lang="en-US" dirty="0"/>
              <a:t> starts with double slashes (//) and it starts looking for element starting anywhere in the document. </a:t>
            </a:r>
            <a:endParaRPr lang="en-US" b="1" dirty="0"/>
          </a:p>
          <a:p>
            <a:r>
              <a:rPr lang="en-US" b="1" dirty="0"/>
              <a:t>Single slash (/)</a:t>
            </a:r>
            <a:r>
              <a:rPr lang="en-US" dirty="0"/>
              <a:t> is used to create Xpath with an </a:t>
            </a:r>
            <a:r>
              <a:rPr lang="en-US" b="1" dirty="0"/>
              <a:t>absolute path</a:t>
            </a:r>
            <a:r>
              <a:rPr lang="en-US" dirty="0"/>
              <a:t>. In this case, the Xpath starts selection from the document start node. </a:t>
            </a:r>
          </a:p>
          <a:p>
            <a:r>
              <a:rPr lang="en-US" b="1" dirty="0"/>
              <a:t>Double slash (//)</a:t>
            </a:r>
            <a:r>
              <a:rPr lang="en-US" dirty="0"/>
              <a:t> is used to create Xpath with a </a:t>
            </a:r>
            <a:r>
              <a:rPr lang="en-US" b="1" dirty="0"/>
              <a:t>relative path</a:t>
            </a:r>
            <a:r>
              <a:rPr lang="en-US" dirty="0"/>
              <a:t>. In this case, the Xpath starts selection from anywhere within the document.</a:t>
            </a:r>
          </a:p>
          <a:p>
            <a:r>
              <a:rPr lang="en-US" dirty="0"/>
              <a:t>Syntax —&gt; //</a:t>
            </a:r>
            <a:r>
              <a:rPr lang="en-US" dirty="0" err="1"/>
              <a:t>tagname</a:t>
            </a:r>
            <a:r>
              <a:rPr lang="en-US" dirty="0"/>
              <a:t>[@attribute=`value`] </a:t>
            </a:r>
          </a:p>
          <a:p>
            <a:endParaRPr lang="en-US" dirty="0"/>
          </a:p>
        </p:txBody>
      </p:sp>
    </p:spTree>
    <p:extLst>
      <p:ext uri="{BB962C8B-B14F-4D97-AF65-F5344CB8AC3E}">
        <p14:creationId xmlns:p14="http://schemas.microsoft.com/office/powerpoint/2010/main" val="35322750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E99D-C3FB-D042-A30A-639C92E17F63}"/>
              </a:ext>
            </a:extLst>
          </p:cNvPr>
          <p:cNvSpPr>
            <a:spLocks noGrp="1"/>
          </p:cNvSpPr>
          <p:nvPr>
            <p:ph type="title"/>
          </p:nvPr>
        </p:nvSpPr>
        <p:spPr/>
        <p:txBody>
          <a:bodyPr/>
          <a:lstStyle/>
          <a:p>
            <a:r>
              <a:rPr lang="en-US" dirty="0">
                <a:hlinkClick r:id="rId2" action="ppaction://hlinksldjump"/>
              </a:rPr>
              <a:t>close() and quit() </a:t>
            </a:r>
            <a:endParaRPr lang="en-US" dirty="0"/>
          </a:p>
        </p:txBody>
      </p:sp>
      <p:sp>
        <p:nvSpPr>
          <p:cNvPr id="3" name="Content Placeholder 2">
            <a:extLst>
              <a:ext uri="{FF2B5EF4-FFF2-40B4-BE49-F238E27FC236}">
                <a16:creationId xmlns:a16="http://schemas.microsoft.com/office/drawing/2014/main" id="{6E642E1F-7485-644E-8312-C6701B4DBB0C}"/>
              </a:ext>
            </a:extLst>
          </p:cNvPr>
          <p:cNvSpPr>
            <a:spLocks noGrp="1"/>
          </p:cNvSpPr>
          <p:nvPr>
            <p:ph idx="1"/>
          </p:nvPr>
        </p:nvSpPr>
        <p:spPr/>
        <p:txBody>
          <a:bodyPr/>
          <a:lstStyle/>
          <a:p>
            <a:r>
              <a:rPr lang="en-US" dirty="0" err="1"/>
              <a:t>driver.close</a:t>
            </a:r>
            <a:r>
              <a:rPr lang="en-US" dirty="0"/>
              <a:t>() —&gt;used to close the </a:t>
            </a:r>
            <a:r>
              <a:rPr lang="en-US" dirty="0" err="1"/>
              <a:t>currentbrowser</a:t>
            </a:r>
            <a:endParaRPr lang="en-US" dirty="0"/>
          </a:p>
          <a:p>
            <a:r>
              <a:rPr lang="en-US" dirty="0"/>
              <a:t> </a:t>
            </a:r>
            <a:r>
              <a:rPr lang="en-US" b="1" dirty="0"/>
              <a:t>Close </a:t>
            </a:r>
            <a:r>
              <a:rPr lang="en-US" dirty="0"/>
              <a:t>—&gt; only closes the current tab </a:t>
            </a:r>
          </a:p>
          <a:p>
            <a:endParaRPr lang="en-US" dirty="0"/>
          </a:p>
          <a:p>
            <a:r>
              <a:rPr lang="en-US" dirty="0" err="1"/>
              <a:t>driver.quit</a:t>
            </a:r>
            <a:r>
              <a:rPr lang="en-US" dirty="0"/>
              <a:t>() —&gt;used to close all the browser instances </a:t>
            </a:r>
          </a:p>
          <a:p>
            <a:r>
              <a:rPr lang="en-US" b="1" dirty="0"/>
              <a:t>Quit </a:t>
            </a:r>
            <a:r>
              <a:rPr lang="en-US" dirty="0"/>
              <a:t>—&gt; closes all browsers, tabs, windows, every thing that was opened with selenium </a:t>
            </a:r>
          </a:p>
          <a:p>
            <a:endParaRPr lang="en-US" dirty="0"/>
          </a:p>
        </p:txBody>
      </p:sp>
    </p:spTree>
    <p:extLst>
      <p:ext uri="{BB962C8B-B14F-4D97-AF65-F5344CB8AC3E}">
        <p14:creationId xmlns:p14="http://schemas.microsoft.com/office/powerpoint/2010/main" val="16898689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88FE-B9DF-FD48-A027-5D4AE271C116}"/>
              </a:ext>
            </a:extLst>
          </p:cNvPr>
          <p:cNvSpPr>
            <a:spLocks noGrp="1"/>
          </p:cNvSpPr>
          <p:nvPr>
            <p:ph type="title"/>
          </p:nvPr>
        </p:nvSpPr>
        <p:spPr/>
        <p:txBody>
          <a:bodyPr/>
          <a:lstStyle/>
          <a:p>
            <a:r>
              <a:rPr lang="en-US" dirty="0">
                <a:hlinkClick r:id="rId2" action="ppaction://hlinksldjump"/>
              </a:rPr>
              <a:t>Implicit Wait vs Explicit Wait vs Fluent Wait</a:t>
            </a:r>
            <a:endParaRPr lang="en-US" dirty="0"/>
          </a:p>
        </p:txBody>
      </p:sp>
      <p:sp>
        <p:nvSpPr>
          <p:cNvPr id="3" name="Content Placeholder 2">
            <a:extLst>
              <a:ext uri="{FF2B5EF4-FFF2-40B4-BE49-F238E27FC236}">
                <a16:creationId xmlns:a16="http://schemas.microsoft.com/office/drawing/2014/main" id="{E4F455BD-C500-EE42-95C1-ED960E24B9F8}"/>
              </a:ext>
            </a:extLst>
          </p:cNvPr>
          <p:cNvSpPr>
            <a:spLocks noGrp="1"/>
          </p:cNvSpPr>
          <p:nvPr>
            <p:ph idx="1"/>
          </p:nvPr>
        </p:nvSpPr>
        <p:spPr/>
        <p:txBody>
          <a:bodyPr>
            <a:normAutofit/>
          </a:bodyPr>
          <a:lstStyle/>
          <a:p>
            <a:r>
              <a:rPr lang="en-US" b="1" dirty="0"/>
              <a:t>Implicit wait </a:t>
            </a:r>
            <a:r>
              <a:rPr lang="en-US" dirty="0"/>
              <a:t>—&gt; we use this wait when find elements. It works with </a:t>
            </a:r>
            <a:r>
              <a:rPr lang="en-US" dirty="0" err="1"/>
              <a:t>findELement</a:t>
            </a:r>
            <a:r>
              <a:rPr lang="en-US" dirty="0"/>
              <a:t> method. We set it one time using </a:t>
            </a:r>
            <a:r>
              <a:rPr lang="en-US" b="1" dirty="0" err="1"/>
              <a:t>driver.manage</a:t>
            </a:r>
            <a:r>
              <a:rPr lang="en-US" b="1" dirty="0"/>
              <a:t>().timeouts().</a:t>
            </a:r>
            <a:r>
              <a:rPr lang="en-US" b="1" dirty="0" err="1"/>
              <a:t>implicitlywait</a:t>
            </a:r>
            <a:r>
              <a:rPr lang="en-US" b="1" dirty="0"/>
              <a:t>(5, days) </a:t>
            </a:r>
            <a:endParaRPr lang="en-US" dirty="0"/>
          </a:p>
          <a:p>
            <a:r>
              <a:rPr lang="en-US" b="1" dirty="0"/>
              <a:t>Explicit wait </a:t>
            </a:r>
            <a:r>
              <a:rPr lang="en-US" dirty="0"/>
              <a:t>—&gt; we use this wait for wait for certain actions to happen. We call this every time when we want to wait. We use </a:t>
            </a:r>
            <a:r>
              <a:rPr lang="en-US" dirty="0" err="1"/>
              <a:t>WebDriverWait</a:t>
            </a:r>
            <a:r>
              <a:rPr lang="en-US" dirty="0"/>
              <a:t> class for this </a:t>
            </a:r>
          </a:p>
          <a:p>
            <a:r>
              <a:rPr lang="en-US" dirty="0" err="1"/>
              <a:t>WebDriverWait</a:t>
            </a:r>
            <a:r>
              <a:rPr lang="en-US" dirty="0"/>
              <a:t> wait = new </a:t>
            </a:r>
            <a:r>
              <a:rPr lang="en-US" dirty="0" err="1"/>
              <a:t>WebDriverWait</a:t>
            </a:r>
            <a:r>
              <a:rPr lang="en-US" dirty="0"/>
              <a:t>(driver, 5); </a:t>
            </a:r>
            <a:r>
              <a:rPr lang="en-US" dirty="0" err="1"/>
              <a:t>wait.until</a:t>
            </a:r>
            <a:r>
              <a:rPr lang="en-US" dirty="0"/>
              <a:t>(</a:t>
            </a:r>
            <a:r>
              <a:rPr lang="en-US" dirty="0" err="1"/>
              <a:t>ExpectedConditions.visibilityOf</a:t>
            </a:r>
            <a:r>
              <a:rPr lang="en-US" dirty="0"/>
              <a:t>(element)); </a:t>
            </a:r>
          </a:p>
          <a:p>
            <a:r>
              <a:rPr lang="en-US" b="1" dirty="0"/>
              <a:t>Fluent wait </a:t>
            </a:r>
            <a:r>
              <a:rPr lang="en-US" dirty="0"/>
              <a:t>—&gt; it is like explicit wait but more customizable version. For example using fluent wait we can ignore certain exceptions. </a:t>
            </a:r>
          </a:p>
        </p:txBody>
      </p:sp>
    </p:spTree>
    <p:extLst>
      <p:ext uri="{BB962C8B-B14F-4D97-AF65-F5344CB8AC3E}">
        <p14:creationId xmlns:p14="http://schemas.microsoft.com/office/powerpoint/2010/main" val="403820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FA9A1-70BC-814A-BDB0-8ADD8991E5A3}"/>
              </a:ext>
            </a:extLst>
          </p:cNvPr>
          <p:cNvSpPr>
            <a:spLocks noGrp="1"/>
          </p:cNvSpPr>
          <p:nvPr>
            <p:ph type="title"/>
          </p:nvPr>
        </p:nvSpPr>
        <p:spPr/>
        <p:txBody>
          <a:bodyPr/>
          <a:lstStyle/>
          <a:p>
            <a:r>
              <a:rPr lang="en-US" dirty="0">
                <a:hlinkClick r:id="rId2" action="ppaction://hlinksldjump"/>
              </a:rPr>
              <a:t>FindElement() and </a:t>
            </a:r>
            <a:r>
              <a:rPr lang="en-US" dirty="0" err="1">
                <a:hlinkClick r:id="rId2" action="ppaction://hlinksldjump"/>
              </a:rPr>
              <a:t>FindElements</a:t>
            </a:r>
            <a:r>
              <a:rPr lang="en-US" dirty="0">
                <a:hlinkClick r:id="rId2" action="ppaction://hlinksldjump"/>
              </a:rPr>
              <a:t>() </a:t>
            </a:r>
            <a:endParaRPr lang="en-US" dirty="0"/>
          </a:p>
        </p:txBody>
      </p:sp>
      <p:sp>
        <p:nvSpPr>
          <p:cNvPr id="3" name="Content Placeholder 2">
            <a:extLst>
              <a:ext uri="{FF2B5EF4-FFF2-40B4-BE49-F238E27FC236}">
                <a16:creationId xmlns:a16="http://schemas.microsoft.com/office/drawing/2014/main" id="{F1ADFBF0-6635-6249-B579-9015E63D4C93}"/>
              </a:ext>
            </a:extLst>
          </p:cNvPr>
          <p:cNvSpPr>
            <a:spLocks noGrp="1"/>
          </p:cNvSpPr>
          <p:nvPr>
            <p:ph idx="1"/>
          </p:nvPr>
        </p:nvSpPr>
        <p:spPr/>
        <p:txBody>
          <a:bodyPr/>
          <a:lstStyle/>
          <a:p>
            <a:r>
              <a:rPr lang="nl-NL" b="1" dirty="0" err="1"/>
              <a:t>FindElement</a:t>
            </a:r>
            <a:r>
              <a:rPr lang="nl-NL" dirty="0"/>
              <a:t> ­&gt; </a:t>
            </a:r>
            <a:r>
              <a:rPr lang="nl-NL" dirty="0" err="1"/>
              <a:t>this</a:t>
            </a:r>
            <a:r>
              <a:rPr lang="nl-NL" dirty="0"/>
              <a:t> </a:t>
            </a:r>
            <a:r>
              <a:rPr lang="nl-NL" dirty="0" err="1"/>
              <a:t>method</a:t>
            </a:r>
            <a:r>
              <a:rPr lang="nl-NL" dirty="0"/>
              <a:t> returns first </a:t>
            </a:r>
            <a:r>
              <a:rPr lang="nl-NL" dirty="0" err="1"/>
              <a:t>WebElement</a:t>
            </a:r>
            <a:r>
              <a:rPr lang="nl-NL" dirty="0"/>
              <a:t> !</a:t>
            </a:r>
            <a:endParaRPr lang="en-US" dirty="0"/>
          </a:p>
          <a:p>
            <a:r>
              <a:rPr lang="nl-NL" dirty="0"/>
              <a:t> </a:t>
            </a:r>
            <a:r>
              <a:rPr lang="nl-NL" dirty="0" err="1"/>
              <a:t>gives</a:t>
            </a:r>
            <a:r>
              <a:rPr lang="nl-NL" dirty="0"/>
              <a:t> </a:t>
            </a:r>
            <a:r>
              <a:rPr lang="nl-NL" dirty="0" err="1"/>
              <a:t>Exception</a:t>
            </a:r>
            <a:r>
              <a:rPr lang="nl-NL" dirty="0"/>
              <a:t> </a:t>
            </a:r>
            <a:r>
              <a:rPr lang="nl-NL" dirty="0" err="1"/>
              <a:t>if</a:t>
            </a:r>
            <a:r>
              <a:rPr lang="nl-NL" dirty="0"/>
              <a:t> </a:t>
            </a:r>
            <a:r>
              <a:rPr lang="nl-NL" dirty="0" err="1"/>
              <a:t>the</a:t>
            </a:r>
            <a:r>
              <a:rPr lang="nl-NL" dirty="0"/>
              <a:t> element </a:t>
            </a:r>
            <a:r>
              <a:rPr lang="nl-NL" dirty="0" err="1"/>
              <a:t>not</a:t>
            </a:r>
            <a:r>
              <a:rPr lang="nl-NL" dirty="0"/>
              <a:t> found</a:t>
            </a:r>
            <a:endParaRPr lang="en-US" dirty="0"/>
          </a:p>
          <a:p>
            <a:endParaRPr lang="nl-NL" dirty="0"/>
          </a:p>
          <a:p>
            <a:r>
              <a:rPr lang="nl-NL" b="1" dirty="0" err="1"/>
              <a:t>FindElements</a:t>
            </a:r>
            <a:r>
              <a:rPr lang="nl-NL" dirty="0"/>
              <a:t> ­&gt; returns List &lt;</a:t>
            </a:r>
            <a:r>
              <a:rPr lang="nl-NL" dirty="0" err="1"/>
              <a:t>WebElement</a:t>
            </a:r>
            <a:r>
              <a:rPr lang="nl-NL" dirty="0"/>
              <a:t>&gt;;</a:t>
            </a:r>
            <a:endParaRPr lang="en-US" dirty="0"/>
          </a:p>
          <a:p>
            <a:r>
              <a:rPr lang="nl-NL" dirty="0"/>
              <a:t> does </a:t>
            </a:r>
            <a:r>
              <a:rPr lang="nl-NL" dirty="0" err="1"/>
              <a:t>not</a:t>
            </a:r>
            <a:r>
              <a:rPr lang="nl-NL" dirty="0"/>
              <a:t> </a:t>
            </a:r>
            <a:r>
              <a:rPr lang="nl-NL" dirty="0" err="1"/>
              <a:t>give</a:t>
            </a:r>
            <a:r>
              <a:rPr lang="nl-NL" dirty="0"/>
              <a:t> </a:t>
            </a:r>
            <a:r>
              <a:rPr lang="nl-NL" dirty="0" err="1"/>
              <a:t>Exception</a:t>
            </a:r>
            <a:r>
              <a:rPr lang="nl-NL" dirty="0"/>
              <a:t> </a:t>
            </a:r>
            <a:r>
              <a:rPr lang="nl-NL" dirty="0" err="1"/>
              <a:t>if</a:t>
            </a:r>
            <a:r>
              <a:rPr lang="nl-NL" dirty="0"/>
              <a:t> </a:t>
            </a:r>
            <a:r>
              <a:rPr lang="nl-NL" dirty="0" err="1"/>
              <a:t>the</a:t>
            </a:r>
            <a:r>
              <a:rPr lang="nl-NL" dirty="0"/>
              <a:t> element </a:t>
            </a:r>
            <a:r>
              <a:rPr lang="nl-NL" dirty="0" err="1"/>
              <a:t>not</a:t>
            </a:r>
            <a:r>
              <a:rPr lang="nl-NL" dirty="0"/>
              <a:t> found as a </a:t>
            </a:r>
            <a:r>
              <a:rPr lang="nl-NL" dirty="0" err="1"/>
              <a:t>result</a:t>
            </a:r>
            <a:r>
              <a:rPr lang="nl-NL" dirty="0"/>
              <a:t> list has </a:t>
            </a:r>
            <a:r>
              <a:rPr lang="nl-NL" dirty="0" err="1"/>
              <a:t>null</a:t>
            </a:r>
            <a:r>
              <a:rPr lang="nl-NL" dirty="0"/>
              <a:t> </a:t>
            </a:r>
            <a:r>
              <a:rPr lang="nl-NL" dirty="0" err="1"/>
              <a:t>values</a:t>
            </a:r>
            <a:endParaRPr lang="en-US" dirty="0"/>
          </a:p>
          <a:p>
            <a:endParaRPr lang="en-US" dirty="0"/>
          </a:p>
        </p:txBody>
      </p:sp>
    </p:spTree>
    <p:extLst>
      <p:ext uri="{BB962C8B-B14F-4D97-AF65-F5344CB8AC3E}">
        <p14:creationId xmlns:p14="http://schemas.microsoft.com/office/powerpoint/2010/main" val="6797860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F9F8-17A2-9A4A-A95C-5305ECADAE3C}"/>
              </a:ext>
            </a:extLst>
          </p:cNvPr>
          <p:cNvSpPr>
            <a:spLocks noGrp="1"/>
          </p:cNvSpPr>
          <p:nvPr>
            <p:ph type="title"/>
          </p:nvPr>
        </p:nvSpPr>
        <p:spPr/>
        <p:txBody>
          <a:bodyPr/>
          <a:lstStyle/>
          <a:p>
            <a:r>
              <a:rPr lang="en-US" dirty="0">
                <a:hlinkClick r:id="rId2" action="ppaction://hlinksldjump"/>
              </a:rPr>
              <a:t>Exceptions </a:t>
            </a:r>
            <a:endParaRPr lang="en-US" dirty="0"/>
          </a:p>
        </p:txBody>
      </p:sp>
      <p:sp>
        <p:nvSpPr>
          <p:cNvPr id="3" name="Content Placeholder 2">
            <a:extLst>
              <a:ext uri="{FF2B5EF4-FFF2-40B4-BE49-F238E27FC236}">
                <a16:creationId xmlns:a16="http://schemas.microsoft.com/office/drawing/2014/main" id="{46ED2C09-F90E-2C4F-A0BC-5026072AABC4}"/>
              </a:ext>
            </a:extLst>
          </p:cNvPr>
          <p:cNvSpPr>
            <a:spLocks noGrp="1"/>
          </p:cNvSpPr>
          <p:nvPr>
            <p:ph idx="1"/>
          </p:nvPr>
        </p:nvSpPr>
        <p:spPr/>
        <p:txBody>
          <a:bodyPr>
            <a:normAutofit lnSpcReduction="10000"/>
          </a:bodyPr>
          <a:lstStyle/>
          <a:p>
            <a:r>
              <a:rPr lang="en-US" dirty="0"/>
              <a:t>The most common exceptions in Selenium are:</a:t>
            </a:r>
          </a:p>
          <a:p>
            <a:r>
              <a:rPr lang="en-US" b="1" dirty="0" err="1"/>
              <a:t>TimeoutException</a:t>
            </a:r>
            <a:r>
              <a:rPr lang="en-US" b="1" dirty="0"/>
              <a:t>:</a:t>
            </a:r>
            <a:r>
              <a:rPr lang="en-US" dirty="0"/>
              <a:t> This exception is thrown when a command performing an operation does not complete in the stipulated time</a:t>
            </a:r>
          </a:p>
          <a:p>
            <a:r>
              <a:rPr lang="en-US" b="1" dirty="0" err="1"/>
              <a:t>NoSuchElementException</a:t>
            </a:r>
            <a:r>
              <a:rPr lang="en-US" b="1" dirty="0"/>
              <a:t>:</a:t>
            </a:r>
            <a:r>
              <a:rPr lang="en-US" dirty="0"/>
              <a:t> This exception is thrown when an element with given attributes is not found on the web page</a:t>
            </a:r>
          </a:p>
          <a:p>
            <a:r>
              <a:rPr lang="fr-FR" b="1" dirty="0" err="1"/>
              <a:t>ElementNotVisibleException</a:t>
            </a:r>
            <a:r>
              <a:rPr lang="fr-FR" b="1" dirty="0"/>
              <a:t>:</a:t>
            </a:r>
            <a:r>
              <a:rPr lang="en-US" dirty="0"/>
              <a:t> This exception is thrown when the element is present in DOM (Document Object Model), but not visible on the web page</a:t>
            </a:r>
          </a:p>
          <a:p>
            <a:r>
              <a:rPr lang="en-US" b="1" dirty="0" err="1"/>
              <a:t>StaleElementException</a:t>
            </a:r>
            <a:r>
              <a:rPr lang="en-US" b="1" dirty="0"/>
              <a:t>:</a:t>
            </a:r>
            <a:r>
              <a:rPr lang="en-US" dirty="0"/>
              <a:t> This is thrown when the element is either deleted or no longer attached to the DOM</a:t>
            </a:r>
          </a:p>
          <a:p>
            <a:endParaRPr lang="en-US" dirty="0"/>
          </a:p>
        </p:txBody>
      </p:sp>
    </p:spTree>
    <p:extLst>
      <p:ext uri="{BB962C8B-B14F-4D97-AF65-F5344CB8AC3E}">
        <p14:creationId xmlns:p14="http://schemas.microsoft.com/office/powerpoint/2010/main" val="5669238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ACE8-A910-8742-8263-E28D40959D71}"/>
              </a:ext>
            </a:extLst>
          </p:cNvPr>
          <p:cNvSpPr>
            <a:spLocks noGrp="1"/>
          </p:cNvSpPr>
          <p:nvPr>
            <p:ph type="title"/>
          </p:nvPr>
        </p:nvSpPr>
        <p:spPr/>
        <p:txBody>
          <a:bodyPr/>
          <a:lstStyle/>
          <a:p>
            <a:r>
              <a:rPr lang="en-US" dirty="0">
                <a:hlinkClick r:id="rId2" action="ppaction://hlinksldjump"/>
              </a:rPr>
              <a:t>Selenium Grid</a:t>
            </a:r>
            <a:endParaRPr lang="en-US" dirty="0"/>
          </a:p>
        </p:txBody>
      </p:sp>
      <p:pic>
        <p:nvPicPr>
          <p:cNvPr id="4" name="Content Placeholder 3">
            <a:extLst>
              <a:ext uri="{FF2B5EF4-FFF2-40B4-BE49-F238E27FC236}">
                <a16:creationId xmlns:a16="http://schemas.microsoft.com/office/drawing/2014/main" id="{26F5A7B5-3A65-064C-9275-72CDE7961B20}"/>
              </a:ext>
            </a:extLst>
          </p:cNvPr>
          <p:cNvPicPr>
            <a:picLocks noGrp="1" noChangeAspect="1"/>
          </p:cNvPicPr>
          <p:nvPr>
            <p:ph idx="1"/>
          </p:nvPr>
        </p:nvPicPr>
        <p:blipFill>
          <a:blip r:embed="rId3"/>
          <a:stretch>
            <a:fillRect/>
          </a:stretch>
        </p:blipFill>
        <p:spPr>
          <a:xfrm>
            <a:off x="1270000" y="2039144"/>
            <a:ext cx="9652000" cy="3924300"/>
          </a:xfrm>
        </p:spPr>
      </p:pic>
    </p:spTree>
    <p:extLst>
      <p:ext uri="{BB962C8B-B14F-4D97-AF65-F5344CB8AC3E}">
        <p14:creationId xmlns:p14="http://schemas.microsoft.com/office/powerpoint/2010/main" val="76208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166B-8A72-EE44-A1E9-C1C26961D024}"/>
              </a:ext>
            </a:extLst>
          </p:cNvPr>
          <p:cNvSpPr>
            <a:spLocks noGrp="1"/>
          </p:cNvSpPr>
          <p:nvPr>
            <p:ph type="title"/>
          </p:nvPr>
        </p:nvSpPr>
        <p:spPr>
          <a:xfrm>
            <a:off x="838200" y="365125"/>
            <a:ext cx="10317480" cy="732155"/>
          </a:xfrm>
        </p:spPr>
        <p:txBody>
          <a:bodyPr/>
          <a:lstStyle/>
          <a:p>
            <a:r>
              <a:rPr lang="en-US" dirty="0">
                <a:highlight>
                  <a:srgbClr val="FFFF00"/>
                </a:highlight>
                <a:hlinkClick r:id="" action="ppaction://hlinkshowjump?jump=firstslide"/>
              </a:rPr>
              <a:t>SQL Query Samples</a:t>
            </a:r>
            <a:endParaRPr lang="en-US" dirty="0">
              <a:highlight>
                <a:srgbClr val="FFFF00"/>
              </a:highlight>
            </a:endParaRPr>
          </a:p>
        </p:txBody>
      </p:sp>
      <p:sp>
        <p:nvSpPr>
          <p:cNvPr id="3" name="Content Placeholder 2">
            <a:extLst>
              <a:ext uri="{FF2B5EF4-FFF2-40B4-BE49-F238E27FC236}">
                <a16:creationId xmlns:a16="http://schemas.microsoft.com/office/drawing/2014/main" id="{4857C017-A08A-4B42-983F-F76B057B7C0C}"/>
              </a:ext>
            </a:extLst>
          </p:cNvPr>
          <p:cNvSpPr>
            <a:spLocks noGrp="1"/>
          </p:cNvSpPr>
          <p:nvPr>
            <p:ph idx="1"/>
          </p:nvPr>
        </p:nvSpPr>
        <p:spPr/>
        <p:txBody>
          <a:bodyPr numCol="2">
            <a:normAutofit/>
          </a:bodyPr>
          <a:lstStyle/>
          <a:p>
            <a:r>
              <a:rPr lang="en-US" sz="2000" dirty="0">
                <a:hlinkClick r:id="rId2" action="ppaction://hlinksldjump"/>
              </a:rPr>
              <a:t>120. select unique records from a table?</a:t>
            </a:r>
            <a:endParaRPr lang="en-US" sz="2000" dirty="0"/>
          </a:p>
          <a:p>
            <a:r>
              <a:rPr lang="en-US" sz="2000" dirty="0">
                <a:hlinkClick r:id="rId3" action="ppaction://hlinksldjump"/>
              </a:rPr>
              <a:t>121. top 3 high paid employees?</a:t>
            </a:r>
            <a:endParaRPr lang="en-US" sz="2000" dirty="0"/>
          </a:p>
          <a:p>
            <a:r>
              <a:rPr lang="en-US" sz="2000" dirty="0">
                <a:hlinkClick r:id="rId4" action="ppaction://hlinksldjump"/>
              </a:rPr>
              <a:t>122. third highest salary of employees</a:t>
            </a:r>
            <a:endParaRPr lang="en-US" sz="2000" dirty="0"/>
          </a:p>
          <a:p>
            <a:r>
              <a:rPr lang="en-US" sz="2000" dirty="0">
                <a:hlinkClick r:id="rId5" action="ppaction://hlinksldjump"/>
              </a:rPr>
              <a:t>123. second highest salary of employees?</a:t>
            </a:r>
            <a:endParaRPr lang="en-US" sz="2000" dirty="0"/>
          </a:p>
          <a:p>
            <a:r>
              <a:rPr lang="en-US" sz="2000" dirty="0">
                <a:hlinkClick r:id="rId6" action="ppaction://hlinksldjump"/>
              </a:rPr>
              <a:t>124. find lowest salaries?</a:t>
            </a:r>
            <a:endParaRPr lang="en-US" sz="2000" dirty="0"/>
          </a:p>
          <a:p>
            <a:r>
              <a:rPr lang="en-US" sz="2000" dirty="0">
                <a:hlinkClick r:id="rId7" action="ppaction://hlinksldjump"/>
              </a:rPr>
              <a:t>125. employees whose salaries are below the average?</a:t>
            </a:r>
            <a:endParaRPr lang="en-US" sz="2000" dirty="0"/>
          </a:p>
          <a:p>
            <a:r>
              <a:rPr lang="en-US" sz="2000" dirty="0">
                <a:hlinkClick r:id="rId8" action="ppaction://hlinksldjump"/>
              </a:rPr>
              <a:t>126. find names of employee start with ‘A’?</a:t>
            </a:r>
            <a:endParaRPr lang="en-US" sz="2000" dirty="0"/>
          </a:p>
          <a:p>
            <a:r>
              <a:rPr lang="en-US" sz="2000" dirty="0">
                <a:hlinkClick r:id="rId9" action="ppaction://hlinksldjump"/>
              </a:rPr>
              <a:t>127. maximum salaries in each department?</a:t>
            </a:r>
            <a:endParaRPr lang="en-US" sz="2000" dirty="0"/>
          </a:p>
          <a:p>
            <a:r>
              <a:rPr lang="en-US" sz="2000" dirty="0">
                <a:hlinkClick r:id="rId10" action="ppaction://hlinksldjump"/>
              </a:rPr>
              <a:t>128. duplicate names in employees?</a:t>
            </a:r>
            <a:endParaRPr lang="en-US" sz="2000" dirty="0"/>
          </a:p>
        </p:txBody>
      </p:sp>
    </p:spTree>
    <p:extLst>
      <p:ext uri="{BB962C8B-B14F-4D97-AF65-F5344CB8AC3E}">
        <p14:creationId xmlns:p14="http://schemas.microsoft.com/office/powerpoint/2010/main" val="26514009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D6D6-6D62-1342-BB9B-2277946976BA}"/>
              </a:ext>
            </a:extLst>
          </p:cNvPr>
          <p:cNvSpPr>
            <a:spLocks noGrp="1"/>
          </p:cNvSpPr>
          <p:nvPr>
            <p:ph type="title"/>
          </p:nvPr>
        </p:nvSpPr>
        <p:spPr/>
        <p:txBody>
          <a:bodyPr/>
          <a:lstStyle/>
          <a:p>
            <a:r>
              <a:rPr lang="en-US" dirty="0">
                <a:hlinkClick r:id="rId2" action="ppaction://hlinksldjump"/>
              </a:rPr>
              <a:t>Assert (Hard Assert) vs Verify (Soft Assert)</a:t>
            </a:r>
            <a:endParaRPr lang="en-US" dirty="0"/>
          </a:p>
        </p:txBody>
      </p:sp>
      <p:sp>
        <p:nvSpPr>
          <p:cNvPr id="3" name="Content Placeholder 2">
            <a:extLst>
              <a:ext uri="{FF2B5EF4-FFF2-40B4-BE49-F238E27FC236}">
                <a16:creationId xmlns:a16="http://schemas.microsoft.com/office/drawing/2014/main" id="{FF22AA48-8C61-C842-AD52-39BD8DD95DDC}"/>
              </a:ext>
            </a:extLst>
          </p:cNvPr>
          <p:cNvSpPr>
            <a:spLocks noGrp="1"/>
          </p:cNvSpPr>
          <p:nvPr>
            <p:ph sz="half" idx="1"/>
          </p:nvPr>
        </p:nvSpPr>
        <p:spPr/>
        <p:txBody>
          <a:bodyPr/>
          <a:lstStyle/>
          <a:p>
            <a:r>
              <a:rPr lang="en-US" dirty="0"/>
              <a:t>When Assert fails the test is aborted, so when assertion fails all test steps after that line of code are skipped. </a:t>
            </a:r>
          </a:p>
          <a:p>
            <a:endParaRPr lang="en-US" dirty="0"/>
          </a:p>
        </p:txBody>
      </p:sp>
      <p:sp>
        <p:nvSpPr>
          <p:cNvPr id="4" name="Content Placeholder 3">
            <a:extLst>
              <a:ext uri="{FF2B5EF4-FFF2-40B4-BE49-F238E27FC236}">
                <a16:creationId xmlns:a16="http://schemas.microsoft.com/office/drawing/2014/main" id="{01DC7AD0-8362-5B44-AC71-264392F9E8E1}"/>
              </a:ext>
            </a:extLst>
          </p:cNvPr>
          <p:cNvSpPr>
            <a:spLocks noGrp="1"/>
          </p:cNvSpPr>
          <p:nvPr>
            <p:ph sz="half" idx="2"/>
          </p:nvPr>
        </p:nvSpPr>
        <p:spPr/>
        <p:txBody>
          <a:bodyPr/>
          <a:lstStyle/>
          <a:p>
            <a:r>
              <a:rPr lang="en-US" dirty="0"/>
              <a:t>When verify command fails the test will continue executing but it will log the failure regardless is true or false. </a:t>
            </a:r>
          </a:p>
          <a:p>
            <a:endParaRPr lang="en-US" dirty="0"/>
          </a:p>
        </p:txBody>
      </p:sp>
    </p:spTree>
    <p:extLst>
      <p:ext uri="{BB962C8B-B14F-4D97-AF65-F5344CB8AC3E}">
        <p14:creationId xmlns:p14="http://schemas.microsoft.com/office/powerpoint/2010/main" val="4077684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34DC-B7EF-AD4F-BC24-BA8185C33E37}"/>
              </a:ext>
            </a:extLst>
          </p:cNvPr>
          <p:cNvSpPr>
            <a:spLocks noGrp="1"/>
          </p:cNvSpPr>
          <p:nvPr>
            <p:ph type="title"/>
          </p:nvPr>
        </p:nvSpPr>
        <p:spPr/>
        <p:txBody>
          <a:bodyPr/>
          <a:lstStyle/>
          <a:p>
            <a:r>
              <a:rPr lang="en-US" dirty="0">
                <a:hlinkClick r:id="rId2" action="ppaction://hlinksldjump"/>
              </a:rPr>
              <a:t>Thread.sleep()</a:t>
            </a:r>
            <a:endParaRPr lang="en-US" dirty="0"/>
          </a:p>
        </p:txBody>
      </p:sp>
      <p:sp>
        <p:nvSpPr>
          <p:cNvPr id="3" name="Content Placeholder 2">
            <a:extLst>
              <a:ext uri="{FF2B5EF4-FFF2-40B4-BE49-F238E27FC236}">
                <a16:creationId xmlns:a16="http://schemas.microsoft.com/office/drawing/2014/main" id="{6A33942F-0BD6-804F-955A-7DEDD4E1A721}"/>
              </a:ext>
            </a:extLst>
          </p:cNvPr>
          <p:cNvSpPr>
            <a:spLocks noGrp="1"/>
          </p:cNvSpPr>
          <p:nvPr>
            <p:ph idx="1"/>
          </p:nvPr>
        </p:nvSpPr>
        <p:spPr/>
        <p:txBody>
          <a:bodyPr/>
          <a:lstStyle/>
          <a:p>
            <a:r>
              <a:rPr lang="en-US" dirty="0"/>
              <a:t>Slows down selenium to catch up</a:t>
            </a:r>
          </a:p>
          <a:p>
            <a:r>
              <a:rPr lang="en-US" dirty="0"/>
              <a:t>Throws exception so must handle it or throw it</a:t>
            </a:r>
          </a:p>
          <a:p>
            <a:endParaRPr lang="en-US" dirty="0"/>
          </a:p>
        </p:txBody>
      </p:sp>
    </p:spTree>
    <p:extLst>
      <p:ext uri="{BB962C8B-B14F-4D97-AF65-F5344CB8AC3E}">
        <p14:creationId xmlns:p14="http://schemas.microsoft.com/office/powerpoint/2010/main" val="33627387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9D75E-C22B-654D-BA76-C352206E58CD}"/>
              </a:ext>
            </a:extLst>
          </p:cNvPr>
          <p:cNvSpPr>
            <a:spLocks noGrp="1"/>
          </p:cNvSpPr>
          <p:nvPr>
            <p:ph type="title"/>
          </p:nvPr>
        </p:nvSpPr>
        <p:spPr/>
        <p:txBody>
          <a:bodyPr/>
          <a:lstStyle/>
          <a:p>
            <a:r>
              <a:rPr lang="en-US" dirty="0">
                <a:hlinkClick r:id="rId2" action="ppaction://hlinksldjump"/>
              </a:rPr>
              <a:t>driver.get(). and </a:t>
            </a:r>
            <a:r>
              <a:rPr lang="en-US" dirty="0" err="1">
                <a:hlinkClick r:id="rId2" action="ppaction://hlinksldjump"/>
              </a:rPr>
              <a:t>driver.navigateto</a:t>
            </a:r>
            <a:r>
              <a:rPr lang="en-US" dirty="0">
                <a:hlinkClick r:id="rId2" action="ppaction://hlinksldjump"/>
              </a:rPr>
              <a:t>() </a:t>
            </a:r>
            <a:endParaRPr lang="en-US" dirty="0"/>
          </a:p>
        </p:txBody>
      </p:sp>
      <p:sp>
        <p:nvSpPr>
          <p:cNvPr id="3" name="Content Placeholder 2">
            <a:extLst>
              <a:ext uri="{FF2B5EF4-FFF2-40B4-BE49-F238E27FC236}">
                <a16:creationId xmlns:a16="http://schemas.microsoft.com/office/drawing/2014/main" id="{3308EF5A-BFDF-5F45-9090-C22908C56943}"/>
              </a:ext>
            </a:extLst>
          </p:cNvPr>
          <p:cNvSpPr>
            <a:spLocks noGrp="1"/>
          </p:cNvSpPr>
          <p:nvPr>
            <p:ph idx="1"/>
          </p:nvPr>
        </p:nvSpPr>
        <p:spPr/>
        <p:txBody>
          <a:bodyPr/>
          <a:lstStyle/>
          <a:p>
            <a:r>
              <a:rPr lang="en-US" dirty="0" err="1"/>
              <a:t>driver.get</a:t>
            </a:r>
            <a:r>
              <a:rPr lang="en-US" dirty="0"/>
              <a:t>() </a:t>
            </a:r>
            <a:r>
              <a:rPr lang="zh-CN" altLang="en-US" dirty="0"/>
              <a:t>→</a:t>
            </a:r>
            <a:r>
              <a:rPr lang="en-US" dirty="0"/>
              <a:t> To open an URL and it will wait till the whole page gets loaded</a:t>
            </a:r>
          </a:p>
          <a:p>
            <a:r>
              <a:rPr lang="en-US" dirty="0" err="1"/>
              <a:t>driver.navigateto</a:t>
            </a:r>
            <a:r>
              <a:rPr lang="en-US" dirty="0"/>
              <a:t>() </a:t>
            </a:r>
            <a:r>
              <a:rPr lang="zh-CN" altLang="en-US" dirty="0"/>
              <a:t>→</a:t>
            </a:r>
            <a:r>
              <a:rPr lang="en-US" dirty="0"/>
              <a:t> To navigate to an URL and it will not wait till the whole page get loaded</a:t>
            </a:r>
          </a:p>
          <a:p>
            <a:endParaRPr lang="en-US" dirty="0"/>
          </a:p>
        </p:txBody>
      </p:sp>
    </p:spTree>
    <p:extLst>
      <p:ext uri="{BB962C8B-B14F-4D97-AF65-F5344CB8AC3E}">
        <p14:creationId xmlns:p14="http://schemas.microsoft.com/office/powerpoint/2010/main" val="22425340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DA82-D25A-874F-A5AA-DC3F317B1788}"/>
              </a:ext>
            </a:extLst>
          </p:cNvPr>
          <p:cNvSpPr>
            <a:spLocks noGrp="1"/>
          </p:cNvSpPr>
          <p:nvPr>
            <p:ph type="title"/>
          </p:nvPr>
        </p:nvSpPr>
        <p:spPr/>
        <p:txBody>
          <a:bodyPr/>
          <a:lstStyle/>
          <a:p>
            <a:r>
              <a:rPr lang="en-US" dirty="0">
                <a:hlinkClick r:id="rId2" action="ppaction://hlinksldjump"/>
              </a:rPr>
              <a:t>Listeners on Selenium</a:t>
            </a:r>
            <a:endParaRPr lang="en-US" dirty="0"/>
          </a:p>
        </p:txBody>
      </p:sp>
      <p:sp>
        <p:nvSpPr>
          <p:cNvPr id="3" name="Content Placeholder 2">
            <a:extLst>
              <a:ext uri="{FF2B5EF4-FFF2-40B4-BE49-F238E27FC236}">
                <a16:creationId xmlns:a16="http://schemas.microsoft.com/office/drawing/2014/main" id="{612FAE2D-DCA5-DB4A-A3F0-6EB534CC9E1B}"/>
              </a:ext>
            </a:extLst>
          </p:cNvPr>
          <p:cNvSpPr>
            <a:spLocks noGrp="1"/>
          </p:cNvSpPr>
          <p:nvPr>
            <p:ph idx="1"/>
          </p:nvPr>
        </p:nvSpPr>
        <p:spPr>
          <a:xfrm>
            <a:off x="838200" y="1524000"/>
            <a:ext cx="10515600" cy="5070764"/>
          </a:xfrm>
        </p:spPr>
        <p:txBody>
          <a:bodyPr>
            <a:normAutofit fontScale="55000" lnSpcReduction="20000"/>
          </a:bodyPr>
          <a:lstStyle/>
          <a:p>
            <a:r>
              <a:rPr lang="en-US" dirty="0"/>
              <a:t>Listener is defined as interface that modifies the default TestNG's behavior. As the name suggests Listeners "listen" to the event defined in the selenium script and behave accordingly. It is used in selenium by implementing Listeners Interface. It allows customizing TestNG reports or logs. There are many types of TestNG listeners available.</a:t>
            </a:r>
          </a:p>
          <a:p>
            <a:endParaRPr lang="en-US" dirty="0"/>
          </a:p>
          <a:p>
            <a:r>
              <a:rPr lang="en-US" dirty="0"/>
              <a:t>The types of Listeners in TestNG are,</a:t>
            </a:r>
          </a:p>
          <a:p>
            <a:pPr lvl="0"/>
            <a:r>
              <a:rPr lang="en-US" dirty="0" err="1"/>
              <a:t>IAnnotationTransformer</a:t>
            </a:r>
            <a:endParaRPr lang="en-US" dirty="0"/>
          </a:p>
          <a:p>
            <a:pPr lvl="0"/>
            <a:r>
              <a:rPr lang="en-US" dirty="0"/>
              <a:t>IAnnotationTransformer2</a:t>
            </a:r>
          </a:p>
          <a:p>
            <a:pPr lvl="0"/>
            <a:r>
              <a:rPr lang="en-US" dirty="0" err="1"/>
              <a:t>IConfigurable</a:t>
            </a:r>
            <a:endParaRPr lang="en-US" dirty="0"/>
          </a:p>
          <a:p>
            <a:pPr lvl="0"/>
            <a:r>
              <a:rPr lang="en-US" dirty="0" err="1"/>
              <a:t>IConfigurationListener</a:t>
            </a:r>
            <a:endParaRPr lang="en-US" dirty="0"/>
          </a:p>
          <a:p>
            <a:pPr lvl="0"/>
            <a:r>
              <a:rPr lang="en-US" dirty="0" err="1"/>
              <a:t>IExecutionListener</a:t>
            </a:r>
            <a:endParaRPr lang="en-US" dirty="0"/>
          </a:p>
          <a:p>
            <a:pPr lvl="0"/>
            <a:r>
              <a:rPr lang="en-US" dirty="0" err="1"/>
              <a:t>IHookable</a:t>
            </a:r>
            <a:endParaRPr lang="en-US" dirty="0"/>
          </a:p>
          <a:p>
            <a:pPr lvl="0"/>
            <a:r>
              <a:rPr lang="en-US" dirty="0" err="1"/>
              <a:t>IInvokedMethodListener</a:t>
            </a:r>
            <a:endParaRPr lang="en-US" dirty="0"/>
          </a:p>
          <a:p>
            <a:pPr lvl="0"/>
            <a:r>
              <a:rPr lang="en-US" dirty="0"/>
              <a:t>IInvokedMethodListener2</a:t>
            </a:r>
          </a:p>
          <a:p>
            <a:pPr lvl="0"/>
            <a:r>
              <a:rPr lang="en-US" dirty="0" err="1"/>
              <a:t>IMethodInterceptor</a:t>
            </a:r>
            <a:endParaRPr lang="en-US" dirty="0"/>
          </a:p>
          <a:p>
            <a:pPr lvl="0"/>
            <a:r>
              <a:rPr lang="en-US" dirty="0" err="1"/>
              <a:t>IReporter</a:t>
            </a:r>
            <a:endParaRPr lang="en-US" dirty="0"/>
          </a:p>
          <a:p>
            <a:pPr lvl="0"/>
            <a:r>
              <a:rPr lang="en-US" dirty="0" err="1"/>
              <a:t>ISuiteListener</a:t>
            </a:r>
            <a:endParaRPr lang="en-US" dirty="0"/>
          </a:p>
          <a:p>
            <a:pPr lvl="0"/>
            <a:r>
              <a:rPr lang="en-US" dirty="0" err="1"/>
              <a:t>ITestListener</a:t>
            </a:r>
            <a:endParaRPr lang="en-US" dirty="0"/>
          </a:p>
        </p:txBody>
      </p:sp>
    </p:spTree>
    <p:extLst>
      <p:ext uri="{BB962C8B-B14F-4D97-AF65-F5344CB8AC3E}">
        <p14:creationId xmlns:p14="http://schemas.microsoft.com/office/powerpoint/2010/main" val="8776586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F1B7-B402-7042-93AB-E9585A9567F4}"/>
              </a:ext>
            </a:extLst>
          </p:cNvPr>
          <p:cNvSpPr>
            <a:spLocks noGrp="1"/>
          </p:cNvSpPr>
          <p:nvPr>
            <p:ph type="title"/>
          </p:nvPr>
        </p:nvSpPr>
        <p:spPr/>
        <p:txBody>
          <a:bodyPr/>
          <a:lstStyle/>
          <a:p>
            <a:r>
              <a:rPr lang="en-US" dirty="0">
                <a:hlinkClick r:id="rId2" action="ppaction://hlinksldjump"/>
              </a:rPr>
              <a:t>Challenges with Selenium?</a:t>
            </a:r>
            <a:endParaRPr lang="en-US" dirty="0"/>
          </a:p>
        </p:txBody>
      </p:sp>
      <p:sp>
        <p:nvSpPr>
          <p:cNvPr id="3" name="Content Placeholder 2">
            <a:extLst>
              <a:ext uri="{FF2B5EF4-FFF2-40B4-BE49-F238E27FC236}">
                <a16:creationId xmlns:a16="http://schemas.microsoft.com/office/drawing/2014/main" id="{22586C8D-9034-784E-ADE3-D2AD185C6D46}"/>
              </a:ext>
            </a:extLst>
          </p:cNvPr>
          <p:cNvSpPr>
            <a:spLocks noGrp="1"/>
          </p:cNvSpPr>
          <p:nvPr>
            <p:ph idx="1"/>
          </p:nvPr>
        </p:nvSpPr>
        <p:spPr/>
        <p:txBody>
          <a:bodyPr>
            <a:normAutofit fontScale="85000" lnSpcReduction="20000"/>
          </a:bodyPr>
          <a:lstStyle/>
          <a:p>
            <a:r>
              <a:rPr lang="en-US" b="1" i="1" dirty="0"/>
              <a:t>Sync issue</a:t>
            </a:r>
          </a:p>
          <a:p>
            <a:pPr lvl="1"/>
            <a:r>
              <a:rPr lang="en-US" dirty="0"/>
              <a:t>Sync issue or I would say timeout issue is one of the most challenging tasks in any test automation tool. If we do not handle sync issue then most of the script will fail. In one of the test survey, it as found that 80% of scripts fail due to improper syn while performing actions.</a:t>
            </a:r>
          </a:p>
          <a:p>
            <a:pPr lvl="1"/>
            <a:r>
              <a:rPr lang="en-US" dirty="0"/>
              <a:t>We can avoid this by using smart wait which is present in Selenium like </a:t>
            </a:r>
            <a:r>
              <a:rPr lang="en-US" dirty="0">
                <a:hlinkClick r:id="rId3"/>
              </a:rPr>
              <a:t>implicit wait</a:t>
            </a:r>
            <a:r>
              <a:rPr lang="en-US" dirty="0"/>
              <a:t>,</a:t>
            </a:r>
            <a:r>
              <a:rPr lang="en-US" dirty="0">
                <a:hlinkClick r:id="rId4"/>
              </a:rPr>
              <a:t> explicit wait</a:t>
            </a:r>
            <a:r>
              <a:rPr lang="en-US" dirty="0"/>
              <a:t>, </a:t>
            </a:r>
            <a:r>
              <a:rPr lang="en-US" dirty="0">
                <a:hlinkClick r:id="rId5"/>
              </a:rPr>
              <a:t>fluent wait</a:t>
            </a:r>
            <a:r>
              <a:rPr lang="en-US" dirty="0"/>
              <a:t> </a:t>
            </a:r>
          </a:p>
          <a:p>
            <a:r>
              <a:rPr lang="en-US" b="1" i="1" dirty="0"/>
              <a:t>Smart locators –locating elements</a:t>
            </a:r>
          </a:p>
          <a:p>
            <a:pPr lvl="1"/>
            <a:r>
              <a:rPr lang="en-US" dirty="0"/>
              <a:t>As we all know that locators are the core part of any scripting and We need to keep on enhancing our XPath and CSS for script stability because if </a:t>
            </a:r>
            <a:r>
              <a:rPr lang="en-US" dirty="0">
                <a:hlinkClick r:id="rId6"/>
              </a:rPr>
              <a:t>XPath </a:t>
            </a:r>
            <a:r>
              <a:rPr lang="en-US" dirty="0"/>
              <a:t>and </a:t>
            </a:r>
            <a:r>
              <a:rPr lang="en-US" dirty="0">
                <a:hlinkClick r:id="rId7"/>
              </a:rPr>
              <a:t>CSS </a:t>
            </a:r>
            <a:r>
              <a:rPr lang="en-US" dirty="0"/>
              <a:t>are not proper then it fails in upcoming releases.</a:t>
            </a:r>
          </a:p>
          <a:p>
            <a:pPr lvl="1"/>
            <a:r>
              <a:rPr lang="en-US" dirty="0"/>
              <a:t>We should always write dynamic or custom XPath or class which can make our script more stable.</a:t>
            </a:r>
          </a:p>
          <a:p>
            <a:r>
              <a:rPr lang="en-US" b="1" i="1" dirty="0"/>
              <a:t>Pop up handling</a:t>
            </a:r>
            <a:endParaRPr lang="en-US" dirty="0"/>
          </a:p>
          <a:p>
            <a:pPr lvl="1"/>
            <a:r>
              <a:rPr lang="en-US" dirty="0"/>
              <a:t>In many application, you will find random pop keeps coming and their behavior is not persistence so we also have to take care of these unwanted pop up which stops our execution.</a:t>
            </a:r>
          </a:p>
        </p:txBody>
      </p:sp>
    </p:spTree>
    <p:extLst>
      <p:ext uri="{BB962C8B-B14F-4D97-AF65-F5344CB8AC3E}">
        <p14:creationId xmlns:p14="http://schemas.microsoft.com/office/powerpoint/2010/main" val="2667268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FB7B-9034-3941-BAB4-804F2BFE1C17}"/>
              </a:ext>
            </a:extLst>
          </p:cNvPr>
          <p:cNvSpPr>
            <a:spLocks noGrp="1"/>
          </p:cNvSpPr>
          <p:nvPr>
            <p:ph type="title"/>
          </p:nvPr>
        </p:nvSpPr>
        <p:spPr/>
        <p:txBody>
          <a:bodyPr/>
          <a:lstStyle/>
          <a:p>
            <a:r>
              <a:rPr lang="en-US" dirty="0">
                <a:hlinkClick r:id="rId2" action="ppaction://hlinksldjump"/>
              </a:rPr>
              <a:t>JavaScript Executor</a:t>
            </a:r>
            <a:endParaRPr lang="en-US" dirty="0"/>
          </a:p>
        </p:txBody>
      </p:sp>
      <p:pic>
        <p:nvPicPr>
          <p:cNvPr id="5121" name="Picture 1" descr="page8image9161984">
            <a:extLst>
              <a:ext uri="{FF2B5EF4-FFF2-40B4-BE49-F238E27FC236}">
                <a16:creationId xmlns:a16="http://schemas.microsoft.com/office/drawing/2014/main" id="{5FBBE78A-3DFE-9549-A428-6C7590159B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8992" y="2263140"/>
            <a:ext cx="9466598" cy="320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3704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EE68-4432-0C4D-AD78-025599B704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FA4E9C-5CAB-ED46-B491-2D7D0F97BB87}"/>
              </a:ext>
            </a:extLst>
          </p:cNvPr>
          <p:cNvSpPr>
            <a:spLocks noGrp="1"/>
          </p:cNvSpPr>
          <p:nvPr>
            <p:ph idx="1"/>
          </p:nvPr>
        </p:nvSpPr>
        <p:spPr/>
        <p:txBody>
          <a:bodyPr/>
          <a:lstStyle/>
          <a:p>
            <a:r>
              <a:rPr lang="en-US" dirty="0"/>
              <a:t>‘How to handle…’ in Selenium </a:t>
            </a:r>
          </a:p>
        </p:txBody>
      </p:sp>
    </p:spTree>
    <p:extLst>
      <p:ext uri="{BB962C8B-B14F-4D97-AF65-F5344CB8AC3E}">
        <p14:creationId xmlns:p14="http://schemas.microsoft.com/office/powerpoint/2010/main" val="32578151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F650-C93B-3F41-AD9F-062EB0AB5669}"/>
              </a:ext>
            </a:extLst>
          </p:cNvPr>
          <p:cNvSpPr>
            <a:spLocks noGrp="1"/>
          </p:cNvSpPr>
          <p:nvPr>
            <p:ph type="title"/>
          </p:nvPr>
        </p:nvSpPr>
        <p:spPr/>
        <p:txBody>
          <a:bodyPr/>
          <a:lstStyle/>
          <a:p>
            <a:r>
              <a:rPr lang="en-US" dirty="0">
                <a:hlinkClick r:id="rId2" action="ppaction://hlinksldjump"/>
              </a:rPr>
              <a:t>Dropdown in Selenium</a:t>
            </a:r>
            <a:endParaRPr lang="en-US" dirty="0"/>
          </a:p>
        </p:txBody>
      </p:sp>
      <p:sp>
        <p:nvSpPr>
          <p:cNvPr id="3" name="Content Placeholder 2">
            <a:extLst>
              <a:ext uri="{FF2B5EF4-FFF2-40B4-BE49-F238E27FC236}">
                <a16:creationId xmlns:a16="http://schemas.microsoft.com/office/drawing/2014/main" id="{B0900A9D-6B13-DA4B-8E5A-914CF06EC26B}"/>
              </a:ext>
            </a:extLst>
          </p:cNvPr>
          <p:cNvSpPr>
            <a:spLocks noGrp="1"/>
          </p:cNvSpPr>
          <p:nvPr>
            <p:ph idx="1"/>
          </p:nvPr>
        </p:nvSpPr>
        <p:spPr>
          <a:xfrm>
            <a:off x="838200" y="1690688"/>
            <a:ext cx="10515600" cy="4802187"/>
          </a:xfrm>
        </p:spPr>
        <p:txBody>
          <a:bodyPr>
            <a:normAutofit fontScale="70000" lnSpcReduction="20000"/>
          </a:bodyPr>
          <a:lstStyle/>
          <a:p>
            <a:pPr marL="0" indent="0">
              <a:buNone/>
            </a:pPr>
            <a:r>
              <a:rPr lang="en-US" dirty="0"/>
              <a:t> - select class is used to deal with drop down list in selenium.</a:t>
            </a:r>
          </a:p>
          <a:p>
            <a:pPr marL="0" indent="0">
              <a:buNone/>
            </a:pPr>
            <a:r>
              <a:rPr lang="en-US" dirty="0"/>
              <a:t>    to create a select object we need to pass a </a:t>
            </a:r>
            <a:r>
              <a:rPr lang="en-US" dirty="0" err="1"/>
              <a:t>webElement</a:t>
            </a:r>
            <a:r>
              <a:rPr lang="en-US" dirty="0"/>
              <a:t> as </a:t>
            </a:r>
          </a:p>
          <a:p>
            <a:pPr marL="0" indent="0">
              <a:buNone/>
            </a:pPr>
            <a:r>
              <a:rPr lang="en-US" dirty="0"/>
              <a:t>    constructor. that element must have the select tag</a:t>
            </a:r>
          </a:p>
          <a:p>
            <a:pPr marL="0" indent="0">
              <a:buNone/>
            </a:pPr>
            <a:endParaRPr lang="en-US" dirty="0"/>
          </a:p>
          <a:p>
            <a:pPr marL="0" indent="0">
              <a:buNone/>
            </a:pPr>
            <a:r>
              <a:rPr lang="en-US" dirty="0"/>
              <a:t>    - select by Index: Takes a int param, selects based on the index</a:t>
            </a:r>
          </a:p>
          <a:p>
            <a:pPr marL="0" indent="0">
              <a:buNone/>
            </a:pPr>
            <a:r>
              <a:rPr lang="en-US" dirty="0"/>
              <a:t>    0 based.</a:t>
            </a:r>
          </a:p>
          <a:p>
            <a:pPr marL="0" indent="0">
              <a:buNone/>
            </a:pPr>
            <a:r>
              <a:rPr lang="en-US" dirty="0"/>
              <a:t>    - select by visible text: takes a string, select based on the </a:t>
            </a:r>
          </a:p>
          <a:p>
            <a:pPr marL="0" indent="0">
              <a:buNone/>
            </a:pPr>
            <a:r>
              <a:rPr lang="en-US" dirty="0"/>
              <a:t>    text displayed.</a:t>
            </a:r>
          </a:p>
          <a:p>
            <a:pPr marL="0" indent="0">
              <a:buNone/>
            </a:pPr>
            <a:r>
              <a:rPr lang="en-US" dirty="0"/>
              <a:t>    - select by value: takes a string parameter selects based on</a:t>
            </a:r>
          </a:p>
          <a:p>
            <a:pPr marL="0" indent="0">
              <a:buNone/>
            </a:pPr>
            <a:r>
              <a:rPr lang="en-US" dirty="0"/>
              <a:t>    the value attribute of the option </a:t>
            </a:r>
          </a:p>
          <a:p>
            <a:pPr marL="0" indent="0">
              <a:buNone/>
            </a:pPr>
            <a:r>
              <a:rPr lang="en-US" dirty="0"/>
              <a:t>    </a:t>
            </a:r>
          </a:p>
          <a:p>
            <a:pPr marL="0" indent="0">
              <a:buNone/>
            </a:pPr>
            <a:r>
              <a:rPr lang="en-US" dirty="0"/>
              <a:t>    - example: </a:t>
            </a:r>
            <a:r>
              <a:rPr lang="en-US" dirty="0" err="1"/>
              <a:t>WebElement</a:t>
            </a:r>
            <a:r>
              <a:rPr lang="en-US" dirty="0"/>
              <a:t> element = </a:t>
            </a:r>
            <a:r>
              <a:rPr lang="en-US" dirty="0" err="1"/>
              <a:t>driver.findelement</a:t>
            </a:r>
            <a:r>
              <a:rPr lang="en-US" dirty="0"/>
              <a:t>(</a:t>
            </a:r>
            <a:r>
              <a:rPr lang="en-US" dirty="0" err="1"/>
              <a:t>by.id"dropdown</a:t>
            </a:r>
            <a:r>
              <a:rPr lang="en-US" dirty="0"/>
              <a:t>")</a:t>
            </a:r>
          </a:p>
          <a:p>
            <a:pPr marL="0" indent="0">
              <a:buNone/>
            </a:pPr>
            <a:r>
              <a:rPr lang="en-US" dirty="0"/>
              <a:t>    Select list = new Select (element)</a:t>
            </a:r>
          </a:p>
          <a:p>
            <a:pPr marL="0" indent="0">
              <a:buNone/>
            </a:pPr>
            <a:r>
              <a:rPr lang="en-US" dirty="0"/>
              <a:t>    </a:t>
            </a:r>
            <a:r>
              <a:rPr lang="en-US" dirty="0" err="1"/>
              <a:t>list.getFirstSelectedOption</a:t>
            </a:r>
            <a:r>
              <a:rPr lang="en-US" dirty="0"/>
              <a:t>;</a:t>
            </a:r>
          </a:p>
        </p:txBody>
      </p:sp>
    </p:spTree>
    <p:extLst>
      <p:ext uri="{BB962C8B-B14F-4D97-AF65-F5344CB8AC3E}">
        <p14:creationId xmlns:p14="http://schemas.microsoft.com/office/powerpoint/2010/main" val="14316757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B19C-E19A-FE44-BF35-BFC84ECAEC7B}"/>
              </a:ext>
            </a:extLst>
          </p:cNvPr>
          <p:cNvSpPr>
            <a:spLocks noGrp="1"/>
          </p:cNvSpPr>
          <p:nvPr>
            <p:ph type="title"/>
          </p:nvPr>
        </p:nvSpPr>
        <p:spPr/>
        <p:txBody>
          <a:bodyPr/>
          <a:lstStyle/>
          <a:p>
            <a:r>
              <a:rPr lang="en-US" dirty="0">
                <a:hlinkClick r:id="rId2" action="ppaction://hlinksldjump"/>
              </a:rPr>
              <a:t>Screenshot in Selenium</a:t>
            </a:r>
            <a:endParaRPr lang="en-US" dirty="0"/>
          </a:p>
        </p:txBody>
      </p:sp>
      <p:sp>
        <p:nvSpPr>
          <p:cNvPr id="3" name="Content Placeholder 2">
            <a:extLst>
              <a:ext uri="{FF2B5EF4-FFF2-40B4-BE49-F238E27FC236}">
                <a16:creationId xmlns:a16="http://schemas.microsoft.com/office/drawing/2014/main" id="{5F6EEEE5-ED73-054A-AAEB-253B5D0728B4}"/>
              </a:ext>
            </a:extLst>
          </p:cNvPr>
          <p:cNvSpPr>
            <a:spLocks noGrp="1"/>
          </p:cNvSpPr>
          <p:nvPr>
            <p:ph idx="1"/>
          </p:nvPr>
        </p:nvSpPr>
        <p:spPr/>
        <p:txBody>
          <a:bodyPr/>
          <a:lstStyle/>
          <a:p>
            <a:r>
              <a:rPr lang="en-US" dirty="0"/>
              <a:t>You can take a screenshot by using the </a:t>
            </a:r>
            <a:r>
              <a:rPr lang="en-US" dirty="0" err="1"/>
              <a:t>TakeScreenshot</a:t>
            </a:r>
            <a:r>
              <a:rPr lang="en-US" dirty="0"/>
              <a:t> function.</a:t>
            </a:r>
          </a:p>
          <a:p>
            <a:r>
              <a:rPr lang="en-US" dirty="0"/>
              <a:t>By using </a:t>
            </a:r>
            <a:r>
              <a:rPr lang="en-US" dirty="0" err="1"/>
              <a:t>getScreenshotAs</a:t>
            </a:r>
            <a:r>
              <a:rPr lang="en-US" dirty="0"/>
              <a:t>()method you can save that screenshot. </a:t>
            </a:r>
          </a:p>
          <a:p>
            <a:endParaRPr lang="en-US" dirty="0"/>
          </a:p>
          <a:p>
            <a:r>
              <a:rPr lang="en-US" dirty="0"/>
              <a:t>Example: File </a:t>
            </a:r>
            <a:r>
              <a:rPr lang="en-US" dirty="0" err="1"/>
              <a:t>scrFile</a:t>
            </a:r>
            <a:r>
              <a:rPr lang="en-US" dirty="0"/>
              <a:t> = ((</a:t>
            </a:r>
            <a:r>
              <a:rPr lang="en-US" dirty="0" err="1"/>
              <a:t>TakeScreenshot</a:t>
            </a:r>
            <a:r>
              <a:rPr lang="en-US" dirty="0"/>
              <a:t>)driver).</a:t>
            </a:r>
            <a:r>
              <a:rPr lang="en-US" dirty="0" err="1"/>
              <a:t>getScreenshotAs</a:t>
            </a:r>
            <a:r>
              <a:rPr lang="en-US" dirty="0"/>
              <a:t>(output </a:t>
            </a:r>
            <a:r>
              <a:rPr lang="en-US" dirty="0" err="1"/>
              <a:t>Type.FILE</a:t>
            </a:r>
            <a:r>
              <a:rPr lang="en-US" dirty="0"/>
              <a:t>);</a:t>
            </a:r>
          </a:p>
        </p:txBody>
      </p:sp>
    </p:spTree>
    <p:extLst>
      <p:ext uri="{BB962C8B-B14F-4D97-AF65-F5344CB8AC3E}">
        <p14:creationId xmlns:p14="http://schemas.microsoft.com/office/powerpoint/2010/main" val="32086317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A8B1-0230-9F41-882A-5CAA38C25BC6}"/>
              </a:ext>
            </a:extLst>
          </p:cNvPr>
          <p:cNvSpPr>
            <a:spLocks noGrp="1"/>
          </p:cNvSpPr>
          <p:nvPr>
            <p:ph type="title"/>
          </p:nvPr>
        </p:nvSpPr>
        <p:spPr/>
        <p:txBody>
          <a:bodyPr/>
          <a:lstStyle/>
          <a:p>
            <a:r>
              <a:rPr lang="en-US" dirty="0">
                <a:hlinkClick r:id="rId2" action="ppaction://hlinksldjump"/>
              </a:rPr>
              <a:t>Tabs / Windows in Selenium</a:t>
            </a:r>
            <a:endParaRPr lang="en-US" dirty="0"/>
          </a:p>
        </p:txBody>
      </p:sp>
      <p:sp>
        <p:nvSpPr>
          <p:cNvPr id="3" name="Content Placeholder 2">
            <a:extLst>
              <a:ext uri="{FF2B5EF4-FFF2-40B4-BE49-F238E27FC236}">
                <a16:creationId xmlns:a16="http://schemas.microsoft.com/office/drawing/2014/main" id="{C9E1C12D-288C-8642-A768-9718EF4E22B1}"/>
              </a:ext>
            </a:extLst>
          </p:cNvPr>
          <p:cNvSpPr>
            <a:spLocks noGrp="1"/>
          </p:cNvSpPr>
          <p:nvPr>
            <p:ph idx="1"/>
          </p:nvPr>
        </p:nvSpPr>
        <p:spPr/>
        <p:txBody>
          <a:bodyPr>
            <a:normAutofit fontScale="70000" lnSpcReduction="20000"/>
          </a:bodyPr>
          <a:lstStyle/>
          <a:p>
            <a:pPr marL="0" indent="0">
              <a:buNone/>
            </a:pPr>
            <a:r>
              <a:rPr lang="en-US" dirty="0"/>
              <a:t> - to handle separate tabs/ windows we have to switch to that tab</a:t>
            </a:r>
          </a:p>
          <a:p>
            <a:pPr marL="0" indent="0">
              <a:buNone/>
            </a:pPr>
            <a:r>
              <a:rPr lang="en-US" dirty="0"/>
              <a:t>    - web driver handles one page html document at a time to control another tab we always need to switch</a:t>
            </a:r>
          </a:p>
          <a:p>
            <a:pPr marL="0" indent="0">
              <a:buNone/>
            </a:pPr>
            <a:r>
              <a:rPr lang="en-US" dirty="0"/>
              <a:t>    - to be able to switch we need to get the window handle first</a:t>
            </a:r>
          </a:p>
          <a:p>
            <a:pPr marL="0" indent="0">
              <a:buNone/>
            </a:pPr>
            <a:r>
              <a:rPr lang="en-US" dirty="0"/>
              <a:t>    using </a:t>
            </a:r>
            <a:r>
              <a:rPr lang="en-US" dirty="0" err="1"/>
              <a:t>getWindowHandesl</a:t>
            </a:r>
            <a:r>
              <a:rPr lang="en-US" dirty="0"/>
              <a:t>() method</a:t>
            </a:r>
          </a:p>
          <a:p>
            <a:pPr marL="0" indent="0">
              <a:buNone/>
            </a:pPr>
            <a:r>
              <a:rPr lang="en-US" dirty="0"/>
              <a:t>    - </a:t>
            </a:r>
            <a:r>
              <a:rPr lang="en-US" dirty="0" err="1"/>
              <a:t>driver.switchTo.window</a:t>
            </a:r>
            <a:r>
              <a:rPr lang="en-US" dirty="0"/>
              <a:t>() : takes a string -&gt; window handle</a:t>
            </a:r>
          </a:p>
          <a:p>
            <a:pPr marL="0" indent="0">
              <a:buNone/>
            </a:pPr>
            <a:r>
              <a:rPr lang="en-US" dirty="0"/>
              <a:t>    - for each : </a:t>
            </a:r>
            <a:r>
              <a:rPr lang="en-US" dirty="0" err="1"/>
              <a:t>driverGetWindowHandles</a:t>
            </a:r>
            <a:r>
              <a:rPr lang="en-US" dirty="0"/>
              <a:t>:</a:t>
            </a:r>
          </a:p>
          <a:p>
            <a:pPr marL="0" indent="0">
              <a:buNone/>
            </a:pPr>
            <a:r>
              <a:rPr lang="en-US" dirty="0"/>
              <a:t>        </a:t>
            </a:r>
            <a:r>
              <a:rPr lang="en-US" dirty="0" err="1"/>
              <a:t>driver.switchTo.window</a:t>
            </a:r>
            <a:r>
              <a:rPr lang="en-US" dirty="0"/>
              <a:t>("title")</a:t>
            </a:r>
          </a:p>
          <a:p>
            <a:pPr marL="0" indent="0">
              <a:buNone/>
            </a:pPr>
            <a:r>
              <a:rPr lang="en-US" dirty="0"/>
              <a:t>        if </a:t>
            </a:r>
            <a:r>
              <a:rPr lang="en-US" dirty="0" err="1"/>
              <a:t>driver.getTitle</a:t>
            </a:r>
            <a:r>
              <a:rPr lang="en-US" dirty="0"/>
              <a:t> == expected title</a:t>
            </a:r>
          </a:p>
          <a:p>
            <a:pPr marL="0" indent="0">
              <a:buNone/>
            </a:pPr>
            <a:r>
              <a:rPr lang="en-US" dirty="0"/>
              <a:t>            break;</a:t>
            </a:r>
          </a:p>
          <a:p>
            <a:pPr marL="0" indent="0">
              <a:buNone/>
            </a:pPr>
            <a:r>
              <a:rPr lang="en-US" dirty="0"/>
              <a:t>    - selenium needs the windows handle to switch tabs it </a:t>
            </a:r>
            <a:r>
              <a:rPr lang="en-US" dirty="0" err="1"/>
              <a:t>doesn</a:t>
            </a:r>
            <a:r>
              <a:rPr lang="en-US" dirty="0"/>
              <a:t> not</a:t>
            </a:r>
          </a:p>
          <a:p>
            <a:pPr marL="0" indent="0">
              <a:buNone/>
            </a:pPr>
            <a:r>
              <a:rPr lang="en-US" dirty="0"/>
              <a:t>    use the title. to switch using title we still switch using the </a:t>
            </a:r>
          </a:p>
          <a:p>
            <a:pPr marL="0" indent="0">
              <a:buNone/>
            </a:pPr>
            <a:r>
              <a:rPr lang="en-US" dirty="0"/>
              <a:t>    window handle first then check the title.</a:t>
            </a:r>
          </a:p>
        </p:txBody>
      </p:sp>
    </p:spTree>
    <p:extLst>
      <p:ext uri="{BB962C8B-B14F-4D97-AF65-F5344CB8AC3E}">
        <p14:creationId xmlns:p14="http://schemas.microsoft.com/office/powerpoint/2010/main" val="132997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4429-0E63-114D-8C1F-EBE263028BC0}"/>
              </a:ext>
            </a:extLst>
          </p:cNvPr>
          <p:cNvSpPr>
            <a:spLocks noGrp="1"/>
          </p:cNvSpPr>
          <p:nvPr>
            <p:ph type="title"/>
          </p:nvPr>
        </p:nvSpPr>
        <p:spPr>
          <a:xfrm>
            <a:off x="838200" y="365126"/>
            <a:ext cx="10515600" cy="715530"/>
          </a:xfrm>
        </p:spPr>
        <p:txBody>
          <a:bodyPr/>
          <a:lstStyle/>
          <a:p>
            <a:r>
              <a:rPr lang="en-US" dirty="0">
                <a:highlight>
                  <a:srgbClr val="FFFF00"/>
                </a:highlight>
                <a:hlinkClick r:id="" action="ppaction://hlinkshowjump?jump=firstslide"/>
              </a:rPr>
              <a:t>Backend Questions</a:t>
            </a:r>
            <a:endParaRPr lang="en-US" dirty="0">
              <a:highlight>
                <a:srgbClr val="FFFF00"/>
              </a:highlight>
            </a:endParaRPr>
          </a:p>
        </p:txBody>
      </p:sp>
      <p:sp>
        <p:nvSpPr>
          <p:cNvPr id="3" name="Content Placeholder 2">
            <a:extLst>
              <a:ext uri="{FF2B5EF4-FFF2-40B4-BE49-F238E27FC236}">
                <a16:creationId xmlns:a16="http://schemas.microsoft.com/office/drawing/2014/main" id="{B6E45FB2-6FBE-B842-B7B9-CE02FFAE790B}"/>
              </a:ext>
            </a:extLst>
          </p:cNvPr>
          <p:cNvSpPr>
            <a:spLocks noGrp="1"/>
          </p:cNvSpPr>
          <p:nvPr>
            <p:ph idx="1"/>
          </p:nvPr>
        </p:nvSpPr>
        <p:spPr>
          <a:xfrm>
            <a:off x="838200" y="1336016"/>
            <a:ext cx="10515600" cy="5156858"/>
          </a:xfrm>
        </p:spPr>
        <p:txBody>
          <a:bodyPr numCol="2">
            <a:normAutofit lnSpcReduction="10000"/>
          </a:bodyPr>
          <a:lstStyle/>
          <a:p>
            <a:r>
              <a:rPr lang="en-US" sz="2400" dirty="0">
                <a:hlinkClick r:id="rId3" action="ppaction://hlinksldjump"/>
              </a:rPr>
              <a:t>162. JDBC</a:t>
            </a:r>
            <a:endParaRPr lang="en-US" sz="2400" dirty="0"/>
          </a:p>
          <a:p>
            <a:r>
              <a:rPr lang="en-US" sz="2400" dirty="0">
                <a:hlinkClick r:id="rId4" action="ppaction://hlinksldjump"/>
              </a:rPr>
              <a:t>163. What is API</a:t>
            </a:r>
            <a:endParaRPr lang="en-US" sz="2400" dirty="0"/>
          </a:p>
          <a:p>
            <a:r>
              <a:rPr lang="en-US" sz="2400" dirty="0">
                <a:hlinkClick r:id="rId5" action="ppaction://hlinksldjump"/>
              </a:rPr>
              <a:t>164. RESTFul</a:t>
            </a:r>
            <a:endParaRPr lang="en-US" sz="2400" dirty="0"/>
          </a:p>
          <a:p>
            <a:r>
              <a:rPr lang="en-US" sz="2400" dirty="0">
                <a:hlinkClick r:id="rId6" action="ppaction://hlinksldjump"/>
              </a:rPr>
              <a:t>165. How do you test Rest API?</a:t>
            </a:r>
            <a:endParaRPr lang="en-US" sz="2400" dirty="0"/>
          </a:p>
          <a:p>
            <a:r>
              <a:rPr lang="en-US" sz="2400" dirty="0">
                <a:hlinkClick r:id="rId7" action="ppaction://hlinksldjump"/>
              </a:rPr>
              <a:t>166. HTTP methods in REST (CRUD)</a:t>
            </a:r>
            <a:endParaRPr lang="en-US" sz="2400" dirty="0"/>
          </a:p>
          <a:p>
            <a:r>
              <a:rPr lang="en-US" sz="2400" dirty="0">
                <a:hlinkClick r:id="rId8" action="ppaction://hlinksldjump"/>
              </a:rPr>
              <a:t>167. Authentication vs Authorization</a:t>
            </a:r>
            <a:endParaRPr lang="en-US" sz="2400" dirty="0"/>
          </a:p>
          <a:p>
            <a:r>
              <a:rPr lang="en-US" sz="2400" dirty="0">
                <a:hlinkClick r:id="rId9" action="ppaction://hlinksldjump"/>
              </a:rPr>
              <a:t>168. Serialization vs DeSerialization</a:t>
            </a:r>
            <a:endParaRPr lang="en-US" sz="2400" dirty="0"/>
          </a:p>
          <a:p>
            <a:r>
              <a:rPr lang="en-US" sz="2400" dirty="0">
                <a:hlinkClick r:id="rId10" action="ppaction://hlinksldjump"/>
              </a:rPr>
              <a:t>169. Verify from back-end</a:t>
            </a:r>
            <a:endParaRPr lang="en-US" sz="2400" dirty="0"/>
          </a:p>
          <a:p>
            <a:r>
              <a:rPr lang="en-US" sz="2400" dirty="0">
                <a:hlinkClick r:id="rId11" action="ppaction://hlinksldjump"/>
              </a:rPr>
              <a:t>170. Validate JSON Response</a:t>
            </a:r>
            <a:endParaRPr lang="en-US" sz="2400" dirty="0"/>
          </a:p>
          <a:p>
            <a:r>
              <a:rPr lang="en-US" sz="2400" dirty="0">
                <a:hlinkClick r:id="rId12" action="ppaction://hlinksldjump"/>
              </a:rPr>
              <a:t>171. Status Codes in API</a:t>
            </a:r>
            <a:endParaRPr lang="en-US" sz="2400" dirty="0"/>
          </a:p>
          <a:p>
            <a:r>
              <a:rPr lang="en-US" sz="2400" dirty="0">
                <a:hlinkClick r:id="rId13" action="ppaction://hlinksldjump"/>
              </a:rPr>
              <a:t>172. POST vs PUT</a:t>
            </a:r>
            <a:endParaRPr lang="en-US" sz="2400" dirty="0"/>
          </a:p>
          <a:p>
            <a:endParaRPr lang="en-US" sz="2400" dirty="0">
              <a:hlinkClick r:id="rId14" action="ppaction://hlinksldjump"/>
            </a:endParaRPr>
          </a:p>
          <a:p>
            <a:r>
              <a:rPr lang="en-US" sz="2400" dirty="0">
                <a:hlinkClick r:id="rId14" action="ppaction://hlinksldjump"/>
              </a:rPr>
              <a:t>173. Swagger</a:t>
            </a:r>
            <a:endParaRPr lang="en-US" sz="2400" dirty="0"/>
          </a:p>
          <a:p>
            <a:r>
              <a:rPr lang="en-US" sz="2400" dirty="0">
                <a:hlinkClick r:id="rId15" action="ppaction://hlinksldjump"/>
              </a:rPr>
              <a:t>174. Do you have API documentation website for your API?</a:t>
            </a:r>
            <a:endParaRPr lang="en-US" sz="2400" dirty="0"/>
          </a:p>
          <a:p>
            <a:r>
              <a:rPr lang="en-US" sz="2400" dirty="0">
                <a:hlinkClick r:id="rId16" action="ppaction://hlinksldjump"/>
              </a:rPr>
              <a:t>175. Endpoint</a:t>
            </a:r>
            <a:endParaRPr lang="en-US" sz="2400" dirty="0"/>
          </a:p>
          <a:p>
            <a:r>
              <a:rPr lang="en-US" sz="2400" dirty="0">
                <a:hlinkClick r:id="rId17" action="ppaction://hlinksldjump"/>
              </a:rPr>
              <a:t>176. Parameters (Path vs Query)</a:t>
            </a:r>
            <a:endParaRPr lang="en-US" sz="2400" dirty="0"/>
          </a:p>
          <a:p>
            <a:r>
              <a:rPr lang="en-US" sz="2400" dirty="0">
                <a:hlinkClick r:id="rId18" action="ppaction://hlinksldjump"/>
              </a:rPr>
              <a:t>177. XML</a:t>
            </a:r>
            <a:endParaRPr lang="en-US" sz="2400" dirty="0"/>
          </a:p>
          <a:p>
            <a:r>
              <a:rPr lang="en-US" sz="2400" dirty="0">
                <a:hlinkClick r:id="rId19" action="ppaction://hlinksldjump"/>
              </a:rPr>
              <a:t>178. JSON</a:t>
            </a:r>
            <a:endParaRPr lang="en-US" sz="2400" dirty="0"/>
          </a:p>
          <a:p>
            <a:r>
              <a:rPr lang="en-US" sz="2400" dirty="0">
                <a:hlinkClick r:id="rId20" action="ppaction://hlinksldjump"/>
              </a:rPr>
              <a:t>179. SOAP vs RESTful</a:t>
            </a:r>
            <a:endParaRPr lang="en-US" sz="2400" dirty="0"/>
          </a:p>
          <a:p>
            <a:r>
              <a:rPr lang="en-US" sz="2400" dirty="0">
                <a:hlinkClick r:id="rId21" action="ppaction://hlinksldjump"/>
              </a:rPr>
              <a:t>182. How do you read JSON data in Java?</a:t>
            </a:r>
            <a:endParaRPr lang="en-US" sz="2400" dirty="0"/>
          </a:p>
          <a:p>
            <a:r>
              <a:rPr lang="en-US" sz="2400" dirty="0">
                <a:hlinkClick r:id="rId22" action="ppaction://hlinksldjump"/>
              </a:rPr>
              <a:t>183. End to End Testing Scenarios: UI, API, DB</a:t>
            </a:r>
            <a:endParaRPr lang="en-US" sz="2400" dirty="0"/>
          </a:p>
          <a:p>
            <a:endParaRPr lang="en-US" sz="2400" dirty="0"/>
          </a:p>
        </p:txBody>
      </p:sp>
    </p:spTree>
    <p:extLst>
      <p:ext uri="{BB962C8B-B14F-4D97-AF65-F5344CB8AC3E}">
        <p14:creationId xmlns:p14="http://schemas.microsoft.com/office/powerpoint/2010/main" val="20469574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BF7C-08AE-B645-B33B-B34C8B5748A1}"/>
              </a:ext>
            </a:extLst>
          </p:cNvPr>
          <p:cNvSpPr>
            <a:spLocks noGrp="1"/>
          </p:cNvSpPr>
          <p:nvPr>
            <p:ph type="title"/>
          </p:nvPr>
        </p:nvSpPr>
        <p:spPr/>
        <p:txBody>
          <a:bodyPr/>
          <a:lstStyle/>
          <a:p>
            <a:r>
              <a:rPr lang="en-US" dirty="0">
                <a:hlinkClick r:id="rId2" action="ppaction://hlinksldjump"/>
              </a:rPr>
              <a:t>Alerts - Popups in Selenium</a:t>
            </a:r>
            <a:endParaRPr lang="en-US" dirty="0"/>
          </a:p>
        </p:txBody>
      </p:sp>
      <p:sp>
        <p:nvSpPr>
          <p:cNvPr id="3" name="Content Placeholder 2">
            <a:extLst>
              <a:ext uri="{FF2B5EF4-FFF2-40B4-BE49-F238E27FC236}">
                <a16:creationId xmlns:a16="http://schemas.microsoft.com/office/drawing/2014/main" id="{5D6BE8C4-CB64-2646-8141-51B105596A0C}"/>
              </a:ext>
            </a:extLst>
          </p:cNvPr>
          <p:cNvSpPr>
            <a:spLocks noGrp="1"/>
          </p:cNvSpPr>
          <p:nvPr>
            <p:ph idx="1"/>
          </p:nvPr>
        </p:nvSpPr>
        <p:spPr/>
        <p:txBody>
          <a:bodyPr/>
          <a:lstStyle/>
          <a:p>
            <a:r>
              <a:rPr lang="en-US" b="1" dirty="0"/>
              <a:t>void dismiss() —&gt;</a:t>
            </a:r>
            <a:r>
              <a:rPr lang="en-US" dirty="0"/>
              <a:t>clicks on the “</a:t>
            </a:r>
            <a:r>
              <a:rPr lang="pt-PT" dirty="0" err="1"/>
              <a:t>Cancel</a:t>
            </a:r>
            <a:r>
              <a:rPr lang="en-US" dirty="0"/>
              <a:t>” button as soon as the pop-up window appears. </a:t>
            </a:r>
          </a:p>
          <a:p>
            <a:r>
              <a:rPr lang="en-US" b="1" dirty="0"/>
              <a:t>void accept() —&gt;</a:t>
            </a:r>
            <a:r>
              <a:rPr lang="en-US" dirty="0"/>
              <a:t>clicks on the “Ok” button as soon as the pop-up window appears. </a:t>
            </a:r>
          </a:p>
          <a:p>
            <a:r>
              <a:rPr lang="en-US" b="1" dirty="0"/>
              <a:t>String </a:t>
            </a:r>
            <a:r>
              <a:rPr lang="en-US" b="1" dirty="0" err="1"/>
              <a:t>getText</a:t>
            </a:r>
            <a:r>
              <a:rPr lang="en-US" b="1" dirty="0"/>
              <a:t>() —&gt;</a:t>
            </a:r>
            <a:r>
              <a:rPr lang="en-US" dirty="0"/>
              <a:t>returns the text displayed on the alert box. </a:t>
            </a:r>
          </a:p>
          <a:p>
            <a:r>
              <a:rPr lang="en-US" b="1" dirty="0"/>
              <a:t>void </a:t>
            </a:r>
            <a:r>
              <a:rPr lang="en-US" b="1" dirty="0" err="1"/>
              <a:t>sendKeys</a:t>
            </a:r>
            <a:r>
              <a:rPr lang="en-US" b="1" dirty="0"/>
              <a:t>(String </a:t>
            </a:r>
            <a:r>
              <a:rPr lang="en-US" b="1" dirty="0" err="1"/>
              <a:t>stringToSend</a:t>
            </a:r>
            <a:r>
              <a:rPr lang="en-US" b="1" dirty="0"/>
              <a:t>) —&gt;</a:t>
            </a:r>
            <a:r>
              <a:rPr lang="en-US" dirty="0"/>
              <a:t>enters the specified string pattern into the alert box. </a:t>
            </a:r>
          </a:p>
          <a:p>
            <a:endParaRPr lang="en-US" dirty="0"/>
          </a:p>
        </p:txBody>
      </p:sp>
    </p:spTree>
    <p:extLst>
      <p:ext uri="{BB962C8B-B14F-4D97-AF65-F5344CB8AC3E}">
        <p14:creationId xmlns:p14="http://schemas.microsoft.com/office/powerpoint/2010/main" val="25282256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C737-4C9D-8844-BEC7-9F91F631A97B}"/>
              </a:ext>
            </a:extLst>
          </p:cNvPr>
          <p:cNvSpPr>
            <a:spLocks noGrp="1"/>
          </p:cNvSpPr>
          <p:nvPr>
            <p:ph type="title"/>
          </p:nvPr>
        </p:nvSpPr>
        <p:spPr/>
        <p:txBody>
          <a:bodyPr/>
          <a:lstStyle/>
          <a:p>
            <a:r>
              <a:rPr lang="en-US" dirty="0">
                <a:hlinkClick r:id="rId2" action="ppaction://hlinksldjump"/>
              </a:rPr>
              <a:t>Actions Class</a:t>
            </a:r>
            <a:endParaRPr lang="en-US" dirty="0"/>
          </a:p>
        </p:txBody>
      </p:sp>
      <p:sp>
        <p:nvSpPr>
          <p:cNvPr id="3" name="Content Placeholder 2">
            <a:extLst>
              <a:ext uri="{FF2B5EF4-FFF2-40B4-BE49-F238E27FC236}">
                <a16:creationId xmlns:a16="http://schemas.microsoft.com/office/drawing/2014/main" id="{1AFA809D-CC4C-844A-BDD3-56546C875600}"/>
              </a:ext>
            </a:extLst>
          </p:cNvPr>
          <p:cNvSpPr>
            <a:spLocks noGrp="1"/>
          </p:cNvSpPr>
          <p:nvPr>
            <p:ph idx="1"/>
          </p:nvPr>
        </p:nvSpPr>
        <p:spPr/>
        <p:txBody>
          <a:bodyPr>
            <a:normAutofit lnSpcReduction="10000"/>
          </a:bodyPr>
          <a:lstStyle/>
          <a:p>
            <a:r>
              <a:rPr lang="en-US" dirty="0"/>
              <a:t>Actions class is used for advanced mouse and keyboard interactions:</a:t>
            </a:r>
          </a:p>
          <a:p>
            <a:r>
              <a:rPr lang="en-US" dirty="0"/>
              <a:t>Hover over element / move to element </a:t>
            </a:r>
          </a:p>
          <a:p>
            <a:r>
              <a:rPr lang="en-US" dirty="0"/>
              <a:t>Scroll up/down</a:t>
            </a:r>
          </a:p>
          <a:p>
            <a:r>
              <a:rPr lang="en-US" dirty="0"/>
              <a:t>Double click</a:t>
            </a:r>
          </a:p>
          <a:p>
            <a:r>
              <a:rPr lang="en-US" dirty="0"/>
              <a:t>Right click</a:t>
            </a:r>
          </a:p>
          <a:p>
            <a:r>
              <a:rPr lang="en-US" dirty="0"/>
              <a:t>drag and drop</a:t>
            </a:r>
          </a:p>
          <a:p>
            <a:r>
              <a:rPr lang="en-US" dirty="0"/>
              <a:t>keyboard </a:t>
            </a:r>
            <a:r>
              <a:rPr lang="en-US" dirty="0" err="1"/>
              <a:t>conbinations</a:t>
            </a:r>
            <a:endParaRPr lang="en-US" dirty="0"/>
          </a:p>
          <a:p>
            <a:pPr marL="0" indent="0">
              <a:buNone/>
            </a:pPr>
            <a:r>
              <a:rPr lang="en-US" dirty="0"/>
              <a:t>Actions actions = new Actions (driver) </a:t>
            </a:r>
            <a:r>
              <a:rPr lang="en-US" dirty="0" err="1"/>
              <a:t>actions.moveTo</a:t>
            </a:r>
            <a:r>
              <a:rPr lang="en-US" dirty="0"/>
              <a:t>(element).perform(); </a:t>
            </a:r>
          </a:p>
          <a:p>
            <a:endParaRPr lang="en-US" dirty="0"/>
          </a:p>
        </p:txBody>
      </p:sp>
    </p:spTree>
    <p:extLst>
      <p:ext uri="{BB962C8B-B14F-4D97-AF65-F5344CB8AC3E}">
        <p14:creationId xmlns:p14="http://schemas.microsoft.com/office/powerpoint/2010/main" val="29448096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93886-F5CF-2E48-A9ED-760513A4A151}"/>
              </a:ext>
            </a:extLst>
          </p:cNvPr>
          <p:cNvSpPr>
            <a:spLocks noGrp="1"/>
          </p:cNvSpPr>
          <p:nvPr>
            <p:ph type="title"/>
          </p:nvPr>
        </p:nvSpPr>
        <p:spPr/>
        <p:txBody>
          <a:bodyPr/>
          <a:lstStyle/>
          <a:p>
            <a:r>
              <a:rPr lang="en-US" dirty="0">
                <a:hlinkClick r:id="rId2" action="ppaction://hlinksldjump"/>
              </a:rPr>
              <a:t>Download in Selenium</a:t>
            </a:r>
            <a:endParaRPr lang="en-US" dirty="0"/>
          </a:p>
        </p:txBody>
      </p:sp>
      <p:sp>
        <p:nvSpPr>
          <p:cNvPr id="3" name="Content Placeholder 2">
            <a:extLst>
              <a:ext uri="{FF2B5EF4-FFF2-40B4-BE49-F238E27FC236}">
                <a16:creationId xmlns:a16="http://schemas.microsoft.com/office/drawing/2014/main" id="{5672C31C-40E7-854F-817C-F15333EB89C7}"/>
              </a:ext>
            </a:extLst>
          </p:cNvPr>
          <p:cNvSpPr>
            <a:spLocks noGrp="1"/>
          </p:cNvSpPr>
          <p:nvPr>
            <p:ph idx="1"/>
          </p:nvPr>
        </p:nvSpPr>
        <p:spPr/>
        <p:txBody>
          <a:bodyPr/>
          <a:lstStyle/>
          <a:p>
            <a:r>
              <a:rPr lang="en-US" dirty="0"/>
              <a:t>Selenium itself cannot verify file downloads, can click on download link but can't go outside the browser and open the downloaded file </a:t>
            </a:r>
          </a:p>
          <a:p>
            <a:r>
              <a:rPr lang="en-US" dirty="0"/>
              <a:t>Other tools need to be used for that Robot and </a:t>
            </a:r>
            <a:r>
              <a:rPr lang="en-US" dirty="0" err="1"/>
              <a:t>AutoIT</a:t>
            </a:r>
            <a:r>
              <a:rPr lang="en-US" dirty="0"/>
              <a:t> </a:t>
            </a:r>
          </a:p>
          <a:p>
            <a:endParaRPr lang="en-US" dirty="0"/>
          </a:p>
        </p:txBody>
      </p:sp>
    </p:spTree>
    <p:extLst>
      <p:ext uri="{BB962C8B-B14F-4D97-AF65-F5344CB8AC3E}">
        <p14:creationId xmlns:p14="http://schemas.microsoft.com/office/powerpoint/2010/main" val="40957361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1F70-54FD-AD49-93C9-9E8FF41C2CCE}"/>
              </a:ext>
            </a:extLst>
          </p:cNvPr>
          <p:cNvSpPr>
            <a:spLocks noGrp="1"/>
          </p:cNvSpPr>
          <p:nvPr>
            <p:ph type="title"/>
          </p:nvPr>
        </p:nvSpPr>
        <p:spPr/>
        <p:txBody>
          <a:bodyPr/>
          <a:lstStyle/>
          <a:p>
            <a:r>
              <a:rPr lang="en-US" dirty="0">
                <a:hlinkClick r:id="rId2" action="ppaction://hlinksldjump"/>
              </a:rPr>
              <a:t>Uploading in Selenium</a:t>
            </a:r>
            <a:endParaRPr lang="en-US" dirty="0"/>
          </a:p>
        </p:txBody>
      </p:sp>
      <p:sp>
        <p:nvSpPr>
          <p:cNvPr id="3" name="Content Placeholder 2">
            <a:extLst>
              <a:ext uri="{FF2B5EF4-FFF2-40B4-BE49-F238E27FC236}">
                <a16:creationId xmlns:a16="http://schemas.microsoft.com/office/drawing/2014/main" id="{34C821A6-1ED5-1944-821D-EFA10FE2349D}"/>
              </a:ext>
            </a:extLst>
          </p:cNvPr>
          <p:cNvSpPr>
            <a:spLocks noGrp="1"/>
          </p:cNvSpPr>
          <p:nvPr>
            <p:ph idx="1"/>
          </p:nvPr>
        </p:nvSpPr>
        <p:spPr/>
        <p:txBody>
          <a:bodyPr>
            <a:normAutofit lnSpcReduction="10000"/>
          </a:bodyPr>
          <a:lstStyle/>
          <a:p>
            <a:pPr marL="0" indent="0">
              <a:buNone/>
            </a:pPr>
            <a:r>
              <a:rPr lang="en-US" dirty="0"/>
              <a:t>in order to upload file using selenium  we need to locate the upload button in html. the element will have tag input then we do </a:t>
            </a:r>
            <a:r>
              <a:rPr lang="en-US" dirty="0" err="1"/>
              <a:t>sendKeys</a:t>
            </a:r>
            <a:r>
              <a:rPr lang="en-US" dirty="0"/>
              <a:t> by passing the path to file which </a:t>
            </a:r>
          </a:p>
          <a:p>
            <a:pPr marL="0" indent="0">
              <a:buNone/>
            </a:pPr>
            <a:endParaRPr lang="en-US" dirty="0"/>
          </a:p>
          <a:p>
            <a:r>
              <a:rPr lang="en-US" dirty="0"/>
              <a:t>To upload file in selenium we ... </a:t>
            </a:r>
          </a:p>
          <a:p>
            <a:r>
              <a:rPr lang="en-US" dirty="0"/>
              <a:t>1. Locate the element which takes the path of the file (Choose file button) </a:t>
            </a:r>
          </a:p>
          <a:p>
            <a:r>
              <a:rPr lang="en-US" dirty="0" err="1"/>
              <a:t>WebElement</a:t>
            </a:r>
            <a:r>
              <a:rPr lang="en-US" dirty="0"/>
              <a:t> input = </a:t>
            </a:r>
            <a:r>
              <a:rPr lang="en-US" dirty="0" err="1"/>
              <a:t>driiver.findElement</a:t>
            </a:r>
            <a:r>
              <a:rPr lang="en-US" dirty="0"/>
              <a:t>(“id”); </a:t>
            </a:r>
          </a:p>
          <a:p>
            <a:r>
              <a:rPr lang="en-US" dirty="0"/>
              <a:t>2. Provide the path to the file using the </a:t>
            </a:r>
            <a:r>
              <a:rPr lang="en-US" dirty="0" err="1"/>
              <a:t>sendKeys</a:t>
            </a:r>
            <a:r>
              <a:rPr lang="en-US" dirty="0"/>
              <a:t> method </a:t>
            </a:r>
          </a:p>
          <a:p>
            <a:r>
              <a:rPr lang="en-US" dirty="0" err="1"/>
              <a:t>input.sendKeys</a:t>
            </a:r>
            <a:r>
              <a:rPr lang="en-US" dirty="0"/>
              <a:t>(“/path/to/file”) </a:t>
            </a:r>
          </a:p>
          <a:p>
            <a:pPr marL="0" indent="0">
              <a:buNone/>
            </a:pPr>
            <a:endParaRPr lang="en-US" dirty="0"/>
          </a:p>
        </p:txBody>
      </p:sp>
    </p:spTree>
    <p:extLst>
      <p:ext uri="{BB962C8B-B14F-4D97-AF65-F5344CB8AC3E}">
        <p14:creationId xmlns:p14="http://schemas.microsoft.com/office/powerpoint/2010/main" val="1507251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DD6E-C146-0F49-A2DD-62FC75F86806}"/>
              </a:ext>
            </a:extLst>
          </p:cNvPr>
          <p:cNvSpPr>
            <a:spLocks noGrp="1"/>
          </p:cNvSpPr>
          <p:nvPr>
            <p:ph type="title"/>
          </p:nvPr>
        </p:nvSpPr>
        <p:spPr>
          <a:xfrm>
            <a:off x="838200" y="365125"/>
            <a:ext cx="10515600" cy="829193"/>
          </a:xfrm>
        </p:spPr>
        <p:txBody>
          <a:bodyPr/>
          <a:lstStyle/>
          <a:p>
            <a:r>
              <a:rPr lang="en-US" dirty="0">
                <a:hlinkClick r:id="rId2" action="ppaction://hlinksldjump"/>
              </a:rPr>
              <a:t>Headless Browser</a:t>
            </a:r>
            <a:endParaRPr lang="en-US" dirty="0"/>
          </a:p>
        </p:txBody>
      </p:sp>
      <p:sp>
        <p:nvSpPr>
          <p:cNvPr id="3" name="Content Placeholder 2">
            <a:extLst>
              <a:ext uri="{FF2B5EF4-FFF2-40B4-BE49-F238E27FC236}">
                <a16:creationId xmlns:a16="http://schemas.microsoft.com/office/drawing/2014/main" id="{0DAEDDFF-4EF3-FD41-AB88-ACE52CA3E10C}"/>
              </a:ext>
            </a:extLst>
          </p:cNvPr>
          <p:cNvSpPr>
            <a:spLocks noGrp="1"/>
          </p:cNvSpPr>
          <p:nvPr>
            <p:ph idx="1"/>
          </p:nvPr>
        </p:nvSpPr>
        <p:spPr>
          <a:xfrm>
            <a:off x="838200" y="1457326"/>
            <a:ext cx="10515600" cy="5172074"/>
          </a:xfrm>
        </p:spPr>
        <p:txBody>
          <a:bodyPr/>
          <a:lstStyle/>
          <a:p>
            <a:r>
              <a:rPr lang="en-US" dirty="0"/>
              <a:t>Headless browser: browser that does not open, it runs as a background service / program.</a:t>
            </a:r>
          </a:p>
          <a:p>
            <a:r>
              <a:rPr lang="en-US" dirty="0"/>
              <a:t>Yes, I can do headless testing. I have a driver utility that can open different browsers including headless browsers: </a:t>
            </a:r>
          </a:p>
          <a:p>
            <a:endParaRPr lang="en-US" dirty="0"/>
          </a:p>
        </p:txBody>
      </p:sp>
      <p:pic>
        <p:nvPicPr>
          <p:cNvPr id="5" name="Picture 4">
            <a:extLst>
              <a:ext uri="{FF2B5EF4-FFF2-40B4-BE49-F238E27FC236}">
                <a16:creationId xmlns:a16="http://schemas.microsoft.com/office/drawing/2014/main" id="{92EFD6F3-8C62-9F42-BF8B-BE40073A5F7A}"/>
              </a:ext>
            </a:extLst>
          </p:cNvPr>
          <p:cNvPicPr>
            <a:picLocks noChangeAspect="1"/>
          </p:cNvPicPr>
          <p:nvPr/>
        </p:nvPicPr>
        <p:blipFill>
          <a:blip r:embed="rId3"/>
          <a:stretch>
            <a:fillRect/>
          </a:stretch>
        </p:blipFill>
        <p:spPr>
          <a:xfrm>
            <a:off x="2457450" y="3429000"/>
            <a:ext cx="5693214" cy="3092692"/>
          </a:xfrm>
          <a:prstGeom prst="rect">
            <a:avLst/>
          </a:prstGeom>
        </p:spPr>
      </p:pic>
    </p:spTree>
    <p:extLst>
      <p:ext uri="{BB962C8B-B14F-4D97-AF65-F5344CB8AC3E}">
        <p14:creationId xmlns:p14="http://schemas.microsoft.com/office/powerpoint/2010/main" val="17077091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890D-5CB5-D048-9427-39E2248D6884}"/>
              </a:ext>
            </a:extLst>
          </p:cNvPr>
          <p:cNvSpPr>
            <a:spLocks noGrp="1"/>
          </p:cNvSpPr>
          <p:nvPr>
            <p:ph type="title"/>
          </p:nvPr>
        </p:nvSpPr>
        <p:spPr/>
        <p:txBody>
          <a:bodyPr/>
          <a:lstStyle/>
          <a:p>
            <a:r>
              <a:rPr lang="en-US" dirty="0">
                <a:hlinkClick r:id="rId2" action="ppaction://hlinksldjump"/>
              </a:rPr>
              <a:t>Frames / </a:t>
            </a:r>
            <a:r>
              <a:rPr lang="en-US" dirty="0" err="1">
                <a:hlinkClick r:id="rId2" action="ppaction://hlinksldjump"/>
              </a:rPr>
              <a:t>iFrames</a:t>
            </a:r>
            <a:endParaRPr lang="en-US" dirty="0"/>
          </a:p>
        </p:txBody>
      </p:sp>
      <p:sp>
        <p:nvSpPr>
          <p:cNvPr id="3" name="Content Placeholder 2">
            <a:extLst>
              <a:ext uri="{FF2B5EF4-FFF2-40B4-BE49-F238E27FC236}">
                <a16:creationId xmlns:a16="http://schemas.microsoft.com/office/drawing/2014/main" id="{AC7929C1-9DCC-DF47-AA85-000AC801BAB4}"/>
              </a:ext>
            </a:extLst>
          </p:cNvPr>
          <p:cNvSpPr>
            <a:spLocks noGrp="1"/>
          </p:cNvSpPr>
          <p:nvPr>
            <p:ph idx="1"/>
          </p:nvPr>
        </p:nvSpPr>
        <p:spPr/>
        <p:txBody>
          <a:bodyPr>
            <a:normAutofit fontScale="92500" lnSpcReduction="20000"/>
          </a:bodyPr>
          <a:lstStyle/>
          <a:p>
            <a:r>
              <a:rPr lang="en-US" dirty="0"/>
              <a:t>If we want to interact with elements inside frames/iframes, we have to switch to that frame first. Otherwise we get no such element exception. </a:t>
            </a:r>
          </a:p>
          <a:p>
            <a:r>
              <a:rPr lang="en-US" dirty="0"/>
              <a:t>We can switch frames using 3 options. </a:t>
            </a:r>
          </a:p>
          <a:p>
            <a:r>
              <a:rPr lang="en-US" b="1" dirty="0"/>
              <a:t>1. </a:t>
            </a:r>
            <a:r>
              <a:rPr lang="en-US" b="1" dirty="0" err="1"/>
              <a:t>driver.switchTo</a:t>
            </a:r>
            <a:r>
              <a:rPr lang="en-US" b="1" dirty="0"/>
              <a:t>().frame(“id or name”) —&gt; </a:t>
            </a:r>
            <a:r>
              <a:rPr lang="en-US" dirty="0"/>
              <a:t>using the name or id of the element </a:t>
            </a:r>
          </a:p>
          <a:p>
            <a:r>
              <a:rPr lang="en-US" b="1" dirty="0"/>
              <a:t>2. </a:t>
            </a:r>
            <a:r>
              <a:rPr lang="en-US" b="1" dirty="0" err="1"/>
              <a:t>driver.switchTo</a:t>
            </a:r>
            <a:r>
              <a:rPr lang="en-US" b="1" dirty="0"/>
              <a:t>().frame(index) —&gt; </a:t>
            </a:r>
            <a:r>
              <a:rPr lang="en-US" dirty="0"/>
              <a:t>using the index of the frame stars with 0 </a:t>
            </a:r>
          </a:p>
          <a:p>
            <a:r>
              <a:rPr lang="en-US" dirty="0"/>
              <a:t>3. </a:t>
            </a:r>
            <a:r>
              <a:rPr lang="en-US" b="1" dirty="0" err="1"/>
              <a:t>driver.switchTo</a:t>
            </a:r>
            <a:r>
              <a:rPr lang="en-US" b="1" dirty="0"/>
              <a:t>().frame(</a:t>
            </a:r>
            <a:r>
              <a:rPr lang="en-US" b="1" dirty="0" err="1"/>
              <a:t>webelement</a:t>
            </a:r>
            <a:r>
              <a:rPr lang="en-US" b="1" dirty="0"/>
              <a:t>) —&gt; </a:t>
            </a:r>
            <a:r>
              <a:rPr lang="en-US" dirty="0"/>
              <a:t>locate the frame element using the </a:t>
            </a:r>
            <a:r>
              <a:rPr lang="en-US" dirty="0" err="1"/>
              <a:t>findElement</a:t>
            </a:r>
            <a:r>
              <a:rPr lang="en-US" dirty="0"/>
              <a:t> method and pass as param to the </a:t>
            </a:r>
            <a:r>
              <a:rPr lang="en-US" dirty="0" err="1"/>
              <a:t>driver.switchTo</a:t>
            </a:r>
            <a:r>
              <a:rPr lang="en-US" dirty="0"/>
              <a:t>().frame method </a:t>
            </a:r>
          </a:p>
          <a:p>
            <a:r>
              <a:rPr lang="en-US" dirty="0" err="1"/>
              <a:t>driver.switchTo</a:t>
            </a:r>
            <a:r>
              <a:rPr lang="en-US" dirty="0"/>
              <a:t>().</a:t>
            </a:r>
            <a:r>
              <a:rPr lang="en-US" dirty="0" err="1"/>
              <a:t>defaultContent</a:t>
            </a:r>
            <a:r>
              <a:rPr lang="en-US" dirty="0"/>
              <a:t>(); --&gt;&gt; Back to original </a:t>
            </a:r>
            <a:r>
              <a:rPr lang="en-US" dirty="0" err="1"/>
              <a:t>driver.switchTo</a:t>
            </a:r>
            <a:r>
              <a:rPr lang="en-US" dirty="0"/>
              <a:t>().</a:t>
            </a:r>
            <a:r>
              <a:rPr lang="en-US" dirty="0" err="1"/>
              <a:t>parentFrame</a:t>
            </a:r>
            <a:r>
              <a:rPr lang="en-US" dirty="0"/>
              <a:t>(); —&gt;&gt; go </a:t>
            </a:r>
            <a:r>
              <a:rPr lang="en-US" dirty="0" err="1"/>
              <a:t>bak</a:t>
            </a:r>
            <a:r>
              <a:rPr lang="en-US" dirty="0"/>
              <a:t> to previous frame </a:t>
            </a:r>
          </a:p>
          <a:p>
            <a:endParaRPr lang="en-US" dirty="0"/>
          </a:p>
        </p:txBody>
      </p:sp>
    </p:spTree>
    <p:extLst>
      <p:ext uri="{BB962C8B-B14F-4D97-AF65-F5344CB8AC3E}">
        <p14:creationId xmlns:p14="http://schemas.microsoft.com/office/powerpoint/2010/main" val="5780103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621B-3563-8F4F-A150-28494A6F2E69}"/>
              </a:ext>
            </a:extLst>
          </p:cNvPr>
          <p:cNvSpPr>
            <a:spLocks noGrp="1"/>
          </p:cNvSpPr>
          <p:nvPr>
            <p:ph type="title"/>
          </p:nvPr>
        </p:nvSpPr>
        <p:spPr/>
        <p:txBody>
          <a:bodyPr/>
          <a:lstStyle/>
          <a:p>
            <a:r>
              <a:rPr lang="en-US" dirty="0">
                <a:hlinkClick r:id="rId2" action="ppaction://hlinksldjump"/>
              </a:rPr>
              <a:t>move to ’</a:t>
            </a:r>
            <a:r>
              <a:rPr lang="en-US" dirty="0" err="1">
                <a:hlinkClick r:id="rId2" action="ppaction://hlinksldjump"/>
              </a:rPr>
              <a:t>n'th</a:t>
            </a:r>
            <a:r>
              <a:rPr lang="en-US" dirty="0">
                <a:hlinkClick r:id="rId2" action="ppaction://hlinksldjump"/>
              </a:rPr>
              <a:t> child element using XPath?</a:t>
            </a:r>
            <a:endParaRPr lang="en-US" dirty="0"/>
          </a:p>
        </p:txBody>
      </p:sp>
      <p:sp>
        <p:nvSpPr>
          <p:cNvPr id="3" name="Content Placeholder 2">
            <a:extLst>
              <a:ext uri="{FF2B5EF4-FFF2-40B4-BE49-F238E27FC236}">
                <a16:creationId xmlns:a16="http://schemas.microsoft.com/office/drawing/2014/main" id="{57BC0D6D-BD54-C74E-A387-EC38425B688E}"/>
              </a:ext>
            </a:extLst>
          </p:cNvPr>
          <p:cNvSpPr>
            <a:spLocks noGrp="1"/>
          </p:cNvSpPr>
          <p:nvPr>
            <p:ph idx="1"/>
          </p:nvPr>
        </p:nvSpPr>
        <p:spPr/>
        <p:txBody>
          <a:bodyPr/>
          <a:lstStyle/>
          <a:p>
            <a:r>
              <a:rPr lang="en-US" dirty="0"/>
              <a:t>There are two ways: </a:t>
            </a:r>
          </a:p>
          <a:p>
            <a:r>
              <a:rPr lang="en-US" dirty="0"/>
              <a:t>using square brackets with index position   For ex: div[2] will find the second div element </a:t>
            </a:r>
          </a:p>
          <a:p>
            <a:r>
              <a:rPr lang="en-US" dirty="0"/>
              <a:t>using position ( ) method     For </a:t>
            </a:r>
            <a:r>
              <a:rPr lang="en-US" dirty="0" err="1"/>
              <a:t>ex:div</a:t>
            </a:r>
            <a:r>
              <a:rPr lang="en-US" dirty="0"/>
              <a:t>[position()=2] will find the second div element </a:t>
            </a:r>
          </a:p>
          <a:p>
            <a:endParaRPr lang="en-US" dirty="0"/>
          </a:p>
        </p:txBody>
      </p:sp>
    </p:spTree>
    <p:extLst>
      <p:ext uri="{BB962C8B-B14F-4D97-AF65-F5344CB8AC3E}">
        <p14:creationId xmlns:p14="http://schemas.microsoft.com/office/powerpoint/2010/main" val="37716362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1E0E-BB05-FB4F-AEFE-70BF81085381}"/>
              </a:ext>
            </a:extLst>
          </p:cNvPr>
          <p:cNvSpPr>
            <a:spLocks noGrp="1"/>
          </p:cNvSpPr>
          <p:nvPr>
            <p:ph type="title"/>
          </p:nvPr>
        </p:nvSpPr>
        <p:spPr/>
        <p:txBody>
          <a:bodyPr/>
          <a:lstStyle/>
          <a:p>
            <a:r>
              <a:rPr lang="en-US" dirty="0">
                <a:hlinkClick r:id="rId2" action="ppaction://hlinksldjump"/>
              </a:rPr>
              <a:t>Move to parent element using XPath</a:t>
            </a:r>
            <a:endParaRPr lang="en-US" dirty="0"/>
          </a:p>
        </p:txBody>
      </p:sp>
      <p:sp>
        <p:nvSpPr>
          <p:cNvPr id="3" name="Content Placeholder 2">
            <a:extLst>
              <a:ext uri="{FF2B5EF4-FFF2-40B4-BE49-F238E27FC236}">
                <a16:creationId xmlns:a16="http://schemas.microsoft.com/office/drawing/2014/main" id="{2C2B4219-6785-D64F-8AC8-BFFA60637C97}"/>
              </a:ext>
            </a:extLst>
          </p:cNvPr>
          <p:cNvSpPr>
            <a:spLocks noGrp="1"/>
          </p:cNvSpPr>
          <p:nvPr>
            <p:ph idx="1"/>
          </p:nvPr>
        </p:nvSpPr>
        <p:spPr/>
        <p:txBody>
          <a:bodyPr/>
          <a:lstStyle/>
          <a:p>
            <a:r>
              <a:rPr lang="en-US" dirty="0"/>
              <a:t>Using (..) expression in </a:t>
            </a:r>
            <a:r>
              <a:rPr lang="en-US" dirty="0" err="1"/>
              <a:t>xpath</a:t>
            </a:r>
            <a:r>
              <a:rPr lang="en-US" dirty="0"/>
              <a:t>, we can move to parent element</a:t>
            </a:r>
          </a:p>
          <a:p>
            <a:endParaRPr lang="en-US" dirty="0"/>
          </a:p>
        </p:txBody>
      </p:sp>
    </p:spTree>
    <p:extLst>
      <p:ext uri="{BB962C8B-B14F-4D97-AF65-F5344CB8AC3E}">
        <p14:creationId xmlns:p14="http://schemas.microsoft.com/office/powerpoint/2010/main" val="32452220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232E-91A7-5943-91CE-21AE36C587AB}"/>
              </a:ext>
            </a:extLst>
          </p:cNvPr>
          <p:cNvSpPr>
            <a:spLocks noGrp="1"/>
          </p:cNvSpPr>
          <p:nvPr>
            <p:ph type="title"/>
          </p:nvPr>
        </p:nvSpPr>
        <p:spPr/>
        <p:txBody>
          <a:bodyPr/>
          <a:lstStyle/>
          <a:p>
            <a:r>
              <a:rPr lang="en-US" dirty="0">
                <a:hlinkClick r:id="rId2" action="ppaction://hlinksldjump"/>
              </a:rPr>
              <a:t>windows/OS popups? </a:t>
            </a:r>
            <a:endParaRPr lang="en-US" dirty="0"/>
          </a:p>
        </p:txBody>
      </p:sp>
      <p:sp>
        <p:nvSpPr>
          <p:cNvPr id="3" name="Content Placeholder 2">
            <a:extLst>
              <a:ext uri="{FF2B5EF4-FFF2-40B4-BE49-F238E27FC236}">
                <a16:creationId xmlns:a16="http://schemas.microsoft.com/office/drawing/2014/main" id="{20150F3B-D5EE-0E47-87D8-9092B1DB7946}"/>
              </a:ext>
            </a:extLst>
          </p:cNvPr>
          <p:cNvSpPr>
            <a:spLocks noGrp="1"/>
          </p:cNvSpPr>
          <p:nvPr>
            <p:ph idx="1"/>
          </p:nvPr>
        </p:nvSpPr>
        <p:spPr/>
        <p:txBody>
          <a:bodyPr/>
          <a:lstStyle/>
          <a:p>
            <a:r>
              <a:rPr lang="en-US" dirty="0"/>
              <a:t>Selenium doesn’t support windows-based apps, it is an automation testing tool that supports only web application testing. We could handle windows-based popups in Selenium using some third-party tools such as </a:t>
            </a:r>
            <a:r>
              <a:rPr lang="en-US" dirty="0" err="1"/>
              <a:t>AutoIT</a:t>
            </a:r>
            <a:r>
              <a:rPr lang="en-US" dirty="0"/>
              <a:t>, Robot class </a:t>
            </a:r>
          </a:p>
          <a:p>
            <a:r>
              <a:rPr lang="en-US" dirty="0" err="1"/>
              <a:t>driver.getWindowHandle</a:t>
            </a:r>
            <a:r>
              <a:rPr lang="en-US" dirty="0"/>
              <a:t>() —&gt;This will handle the current window that uniquely identifies it within this driver instance. </a:t>
            </a:r>
          </a:p>
          <a:p>
            <a:r>
              <a:rPr lang="en-US" dirty="0" err="1"/>
              <a:t>driver.getWindowHandles</a:t>
            </a:r>
            <a:r>
              <a:rPr lang="en-US" dirty="0"/>
              <a:t>() —&gt; To handle all opened windows </a:t>
            </a:r>
          </a:p>
          <a:p>
            <a:endParaRPr lang="en-US" dirty="0"/>
          </a:p>
        </p:txBody>
      </p:sp>
    </p:spTree>
    <p:extLst>
      <p:ext uri="{BB962C8B-B14F-4D97-AF65-F5344CB8AC3E}">
        <p14:creationId xmlns:p14="http://schemas.microsoft.com/office/powerpoint/2010/main" val="10813325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E816-73E9-F94D-A538-B4FC3E2BE460}"/>
              </a:ext>
            </a:extLst>
          </p:cNvPr>
          <p:cNvSpPr>
            <a:spLocks noGrp="1"/>
          </p:cNvSpPr>
          <p:nvPr>
            <p:ph type="title"/>
          </p:nvPr>
        </p:nvSpPr>
        <p:spPr/>
        <p:txBody>
          <a:bodyPr/>
          <a:lstStyle/>
          <a:p>
            <a:r>
              <a:rPr lang="en-US" dirty="0">
                <a:hlinkClick r:id="rId2" action="ppaction://hlinksldjump"/>
              </a:rPr>
              <a:t>handle dynamic elements </a:t>
            </a:r>
            <a:endParaRPr lang="en-US" dirty="0"/>
          </a:p>
        </p:txBody>
      </p:sp>
      <p:sp>
        <p:nvSpPr>
          <p:cNvPr id="3" name="Content Placeholder 2">
            <a:extLst>
              <a:ext uri="{FF2B5EF4-FFF2-40B4-BE49-F238E27FC236}">
                <a16:creationId xmlns:a16="http://schemas.microsoft.com/office/drawing/2014/main" id="{ECB63DE3-7A02-084E-94F2-78B7CE8BF51C}"/>
              </a:ext>
            </a:extLst>
          </p:cNvPr>
          <p:cNvSpPr>
            <a:spLocks noGrp="1"/>
          </p:cNvSpPr>
          <p:nvPr>
            <p:ph idx="1"/>
          </p:nvPr>
        </p:nvSpPr>
        <p:spPr/>
        <p:txBody>
          <a:bodyPr/>
          <a:lstStyle/>
          <a:p>
            <a:r>
              <a:rPr lang="en-US" dirty="0"/>
              <a:t>Find the static part of the id and write a locator(</a:t>
            </a:r>
            <a:r>
              <a:rPr lang="en-US" dirty="0" err="1"/>
              <a:t>xpath</a:t>
            </a:r>
            <a:r>
              <a:rPr lang="en-US" dirty="0"/>
              <a:t> or </a:t>
            </a:r>
            <a:r>
              <a:rPr lang="en-US" dirty="0" err="1"/>
              <a:t>css</a:t>
            </a:r>
            <a:r>
              <a:rPr lang="en-US" dirty="0"/>
              <a:t>) </a:t>
            </a:r>
            <a:r>
              <a:rPr lang="zh-CN" altLang="en-US" dirty="0"/>
              <a:t>→</a:t>
            </a:r>
            <a:r>
              <a:rPr lang="en-US" dirty="0"/>
              <a:t> And then use </a:t>
            </a:r>
            <a:r>
              <a:rPr lang="en-US" dirty="0" err="1"/>
              <a:t>Startswith</a:t>
            </a:r>
            <a:r>
              <a:rPr lang="en-US" dirty="0"/>
              <a:t>, contains, </a:t>
            </a:r>
            <a:r>
              <a:rPr lang="en-US" dirty="0" err="1"/>
              <a:t>EndsWith</a:t>
            </a:r>
            <a:endParaRPr lang="en-US" dirty="0"/>
          </a:p>
          <a:p>
            <a:r>
              <a:rPr lang="en-US" dirty="0"/>
              <a:t>contains( ) </a:t>
            </a:r>
            <a:r>
              <a:rPr lang="zh-CN" altLang="en-US" dirty="0"/>
              <a:t>→</a:t>
            </a:r>
            <a:r>
              <a:rPr lang="en-US" dirty="0"/>
              <a:t> //*[contains(@name=`</a:t>
            </a:r>
            <a:r>
              <a:rPr lang="en-US" dirty="0" err="1"/>
              <a:t>btn</a:t>
            </a:r>
            <a:r>
              <a:rPr lang="en-US" dirty="0"/>
              <a:t>`)]</a:t>
            </a:r>
          </a:p>
          <a:p>
            <a:r>
              <a:rPr lang="en-US" dirty="0" err="1"/>
              <a:t>start</a:t>
            </a:r>
            <a:r>
              <a:rPr lang="en-US" altLang="zh-CN" dirty="0" err="1"/>
              <a:t>­</a:t>
            </a:r>
            <a:r>
              <a:rPr lang="en-US" dirty="0" err="1"/>
              <a:t>with</a:t>
            </a:r>
            <a:r>
              <a:rPr lang="en-US" dirty="0"/>
              <a:t>( ) </a:t>
            </a:r>
            <a:r>
              <a:rPr lang="zh-CN" altLang="en-US" dirty="0"/>
              <a:t>→</a:t>
            </a:r>
            <a:r>
              <a:rPr lang="en-US" dirty="0"/>
              <a:t> //label[</a:t>
            </a:r>
            <a:r>
              <a:rPr lang="en-US" dirty="0" err="1"/>
              <a:t>start</a:t>
            </a:r>
            <a:r>
              <a:rPr lang="en-US" altLang="zh-CN" dirty="0" err="1"/>
              <a:t>­</a:t>
            </a:r>
            <a:r>
              <a:rPr lang="en-US" dirty="0" err="1"/>
              <a:t>with</a:t>
            </a:r>
            <a:r>
              <a:rPr lang="en-US" dirty="0"/>
              <a:t>(@id, `message`)]</a:t>
            </a:r>
          </a:p>
          <a:p>
            <a:r>
              <a:rPr lang="en-US" dirty="0"/>
              <a:t>text( )  </a:t>
            </a:r>
            <a:r>
              <a:rPr lang="zh-CN" altLang="en-US" dirty="0"/>
              <a:t>→</a:t>
            </a:r>
            <a:r>
              <a:rPr lang="en-US" dirty="0"/>
              <a:t> //td[text() = `</a:t>
            </a:r>
            <a:r>
              <a:rPr lang="en-US" dirty="0" err="1"/>
              <a:t>usedId</a:t>
            </a:r>
            <a:r>
              <a:rPr lang="en-US" dirty="0"/>
              <a:t>`]</a:t>
            </a:r>
          </a:p>
          <a:p>
            <a:r>
              <a:rPr lang="en-US" dirty="0"/>
              <a:t>or &amp; and </a:t>
            </a:r>
            <a:r>
              <a:rPr lang="zh-CN" altLang="en-US" dirty="0"/>
              <a:t>→</a:t>
            </a:r>
            <a:r>
              <a:rPr lang="en-US" dirty="0"/>
              <a:t> //input[@type = `submit` AND @name = `login`]</a:t>
            </a:r>
          </a:p>
          <a:p>
            <a:endParaRPr lang="en-US" dirty="0"/>
          </a:p>
        </p:txBody>
      </p:sp>
    </p:spTree>
    <p:extLst>
      <p:ext uri="{BB962C8B-B14F-4D97-AF65-F5344CB8AC3E}">
        <p14:creationId xmlns:p14="http://schemas.microsoft.com/office/powerpoint/2010/main" val="2609834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4429-0E63-114D-8C1F-EBE263028BC0}"/>
              </a:ext>
            </a:extLst>
          </p:cNvPr>
          <p:cNvSpPr>
            <a:spLocks noGrp="1"/>
          </p:cNvSpPr>
          <p:nvPr>
            <p:ph type="title"/>
          </p:nvPr>
        </p:nvSpPr>
        <p:spPr>
          <a:xfrm>
            <a:off x="838200" y="365126"/>
            <a:ext cx="10515600" cy="715530"/>
          </a:xfrm>
        </p:spPr>
        <p:txBody>
          <a:bodyPr/>
          <a:lstStyle/>
          <a:p>
            <a:r>
              <a:rPr lang="en-US" dirty="0">
                <a:highlight>
                  <a:srgbClr val="FFFF00"/>
                </a:highlight>
                <a:hlinkClick r:id="" action="ppaction://hlinkshowjump?jump=firstslide"/>
              </a:rPr>
              <a:t>Framework Questions</a:t>
            </a:r>
            <a:endParaRPr lang="en-US" dirty="0">
              <a:highlight>
                <a:srgbClr val="FFFF00"/>
              </a:highlight>
            </a:endParaRPr>
          </a:p>
        </p:txBody>
      </p:sp>
      <p:sp>
        <p:nvSpPr>
          <p:cNvPr id="3" name="Content Placeholder 2">
            <a:extLst>
              <a:ext uri="{FF2B5EF4-FFF2-40B4-BE49-F238E27FC236}">
                <a16:creationId xmlns:a16="http://schemas.microsoft.com/office/drawing/2014/main" id="{B6E45FB2-6FBE-B842-B7B9-CE02FFAE790B}"/>
              </a:ext>
            </a:extLst>
          </p:cNvPr>
          <p:cNvSpPr>
            <a:spLocks noGrp="1"/>
          </p:cNvSpPr>
          <p:nvPr>
            <p:ph idx="1"/>
          </p:nvPr>
        </p:nvSpPr>
        <p:spPr>
          <a:xfrm>
            <a:off x="838200" y="1080656"/>
            <a:ext cx="10515600" cy="5649928"/>
          </a:xfrm>
        </p:spPr>
        <p:txBody>
          <a:bodyPr numCol="2">
            <a:noAutofit/>
          </a:bodyPr>
          <a:lstStyle/>
          <a:p>
            <a:r>
              <a:rPr lang="en-US" sz="1800" dirty="0">
                <a:hlinkClick r:id="rId3" action="ppaction://hlinksldjump"/>
              </a:rPr>
              <a:t>132. What is a Framework?</a:t>
            </a:r>
            <a:endParaRPr lang="en-US" sz="1800" dirty="0"/>
          </a:p>
          <a:p>
            <a:r>
              <a:rPr lang="en-US" sz="1800" dirty="0">
                <a:hlinkClick r:id="rId4" action="ppaction://hlinksldjump"/>
              </a:rPr>
              <a:t>133. How java projects are made?</a:t>
            </a:r>
            <a:endParaRPr lang="en-US" sz="1800" dirty="0"/>
          </a:p>
          <a:p>
            <a:r>
              <a:rPr lang="en-US" sz="1800" dirty="0">
                <a:hlinkClick r:id="rId5" action="ppaction://hlinksldjump"/>
              </a:rPr>
              <a:t>134. Popular Test Automation Frameworks?</a:t>
            </a:r>
            <a:endParaRPr lang="en-US" sz="1800" dirty="0"/>
          </a:p>
          <a:p>
            <a:r>
              <a:rPr lang="en-US" sz="1800" dirty="0">
                <a:hlinkClick r:id="rId6" action="ppaction://hlinksldjump"/>
              </a:rPr>
              <a:t>135. Tell me about your framework</a:t>
            </a:r>
            <a:endParaRPr lang="en-US" sz="1800" dirty="0"/>
          </a:p>
          <a:p>
            <a:r>
              <a:rPr lang="en-US" sz="1800" dirty="0">
                <a:hlinkClick r:id="rId7" action="ppaction://hlinksldjump"/>
              </a:rPr>
              <a:t>136. OOP in your framework?</a:t>
            </a:r>
            <a:endParaRPr lang="en-US" sz="1800" dirty="0"/>
          </a:p>
          <a:p>
            <a:r>
              <a:rPr lang="en-US" sz="1800" dirty="0">
                <a:hlinkClick r:id="rId8" action="ppaction://hlinksldjump"/>
              </a:rPr>
              <a:t>137. Page Object Model (POM)</a:t>
            </a:r>
            <a:endParaRPr lang="en-US" sz="1800" dirty="0"/>
          </a:p>
          <a:p>
            <a:r>
              <a:rPr lang="en-US" sz="1800" dirty="0">
                <a:hlinkClick r:id="rId8" action="ppaction://hlinksldjump"/>
              </a:rPr>
              <a:t>138. Cucumber</a:t>
            </a:r>
            <a:endParaRPr lang="en-US" sz="1800" dirty="0"/>
          </a:p>
          <a:p>
            <a:r>
              <a:rPr lang="en-US" sz="1800" dirty="0">
                <a:hlinkClick r:id="rId9" action="ppaction://hlinksldjump"/>
              </a:rPr>
              <a:t>139. Components of Cucumber BDD?</a:t>
            </a:r>
            <a:endParaRPr lang="en-US" sz="1800" dirty="0"/>
          </a:p>
          <a:p>
            <a:r>
              <a:rPr lang="en-US" sz="1800" dirty="0">
                <a:hlinkClick r:id="rId10" action="ppaction://hlinksldjump"/>
              </a:rPr>
              <a:t>140. Feature File</a:t>
            </a:r>
            <a:endParaRPr lang="en-US" sz="1800" dirty="0"/>
          </a:p>
          <a:p>
            <a:r>
              <a:rPr lang="en-US" sz="1800" dirty="0">
                <a:hlinkClick r:id="rId11" action="ppaction://hlinksldjump"/>
              </a:rPr>
              <a:t>141. Step Definition</a:t>
            </a:r>
            <a:endParaRPr lang="en-US" sz="1800" dirty="0"/>
          </a:p>
          <a:p>
            <a:r>
              <a:rPr lang="en-US" sz="1800" dirty="0">
                <a:hlinkClick r:id="rId12" action="ppaction://hlinksldjump"/>
              </a:rPr>
              <a:t>142. Runner Class</a:t>
            </a:r>
            <a:endParaRPr lang="en-US" sz="1800" dirty="0"/>
          </a:p>
          <a:p>
            <a:r>
              <a:rPr lang="en-US" sz="1800" dirty="0">
                <a:hlinkClick r:id="rId13" action="ppaction://hlinksldjump"/>
              </a:rPr>
              <a:t>143. Report in Cucumber</a:t>
            </a:r>
            <a:endParaRPr lang="en-US" sz="1800" dirty="0"/>
          </a:p>
          <a:p>
            <a:r>
              <a:rPr lang="en-US" sz="1800" dirty="0">
                <a:hlinkClick r:id="rId14" action="ppaction://hlinksldjump"/>
              </a:rPr>
              <a:t>144. How to see your reports in cucumber?</a:t>
            </a:r>
            <a:endParaRPr lang="en-US" sz="1800" dirty="0"/>
          </a:p>
          <a:p>
            <a:r>
              <a:rPr lang="en-US" sz="1800" dirty="0">
                <a:hlinkClick r:id="rId15" action="ppaction://hlinksldjump"/>
              </a:rPr>
              <a:t>145. dryRun in Cucumber</a:t>
            </a:r>
            <a:endParaRPr lang="en-US" sz="1800" dirty="0"/>
          </a:p>
          <a:p>
            <a:r>
              <a:rPr lang="en-US" sz="1800" dirty="0">
                <a:hlinkClick r:id="rId16" action="ppaction://hlinksldjump"/>
              </a:rPr>
              <a:t>146. Hooks in Cucumber</a:t>
            </a:r>
            <a:endParaRPr lang="en-US" sz="1800" dirty="0"/>
          </a:p>
          <a:p>
            <a:endParaRPr lang="en-US" sz="1800" dirty="0"/>
          </a:p>
          <a:p>
            <a:endParaRPr lang="en-US" sz="1800" dirty="0"/>
          </a:p>
          <a:p>
            <a:r>
              <a:rPr lang="en-US" sz="1800" dirty="0">
                <a:hlinkClick r:id="rId17" action="ppaction://hlinksldjump"/>
              </a:rPr>
              <a:t>147. Re-run Failed Tests in Cucumber</a:t>
            </a:r>
            <a:endParaRPr lang="en-US" sz="1800" dirty="0"/>
          </a:p>
          <a:p>
            <a:r>
              <a:rPr lang="en-US" sz="1800" dirty="0">
                <a:hlinkClick r:id="rId18" action="ppaction://hlinksldjump"/>
              </a:rPr>
              <a:t>148. How do you take screenshots in cucumber</a:t>
            </a:r>
            <a:endParaRPr lang="en-US" sz="1800" dirty="0"/>
          </a:p>
          <a:p>
            <a:r>
              <a:rPr lang="en-US" sz="1800" dirty="0">
                <a:hlinkClick r:id="rId19" action="ppaction://hlinksldjump"/>
              </a:rPr>
              <a:t>149. Maven</a:t>
            </a:r>
            <a:endParaRPr lang="en-US" sz="1800" dirty="0"/>
          </a:p>
          <a:p>
            <a:r>
              <a:rPr lang="en-US" sz="1800" dirty="0">
                <a:hlinkClick r:id="rId20" action="ppaction://hlinksldjump"/>
              </a:rPr>
              <a:t>150. Maven Lifecycle</a:t>
            </a:r>
            <a:endParaRPr lang="en-US" sz="1800" dirty="0"/>
          </a:p>
          <a:p>
            <a:r>
              <a:rPr lang="en-US" sz="1800" dirty="0">
                <a:hlinkClick r:id="rId21" action="ppaction://hlinksldjump"/>
              </a:rPr>
              <a:t>152. Abstract Class in your framework</a:t>
            </a:r>
            <a:endParaRPr lang="en-US" sz="1800" dirty="0"/>
          </a:p>
          <a:p>
            <a:r>
              <a:rPr lang="en-US" sz="1800" dirty="0">
                <a:hlinkClick r:id="rId22" action="ppaction://hlinksldjump"/>
              </a:rPr>
              <a:t>153. Maps in your framework</a:t>
            </a:r>
            <a:endParaRPr lang="en-US" sz="1800" dirty="0"/>
          </a:p>
          <a:p>
            <a:r>
              <a:rPr lang="en-US" sz="1800" dirty="0">
                <a:hlinkClick r:id="rId23" action="ppaction://hlinksldjump"/>
              </a:rPr>
              <a:t>154. POJO</a:t>
            </a:r>
            <a:endParaRPr lang="en-US" sz="1800" dirty="0"/>
          </a:p>
          <a:p>
            <a:r>
              <a:rPr lang="en-US" sz="1800" dirty="0">
                <a:hlinkClick r:id="rId24" action="ppaction://hlinksldjump"/>
              </a:rPr>
              <a:t>155. Scenario Outline vs Scenario?</a:t>
            </a:r>
            <a:endParaRPr lang="en-US" sz="1800" dirty="0"/>
          </a:p>
          <a:p>
            <a:r>
              <a:rPr lang="en-US" sz="1800" dirty="0">
                <a:hlinkClick r:id="rId25" action="ppaction://hlinksldjump"/>
              </a:rPr>
              <a:t>156. Page Factory?</a:t>
            </a:r>
            <a:endParaRPr lang="en-US" sz="1800" dirty="0"/>
          </a:p>
          <a:p>
            <a:r>
              <a:rPr lang="en-US" sz="1800" dirty="0">
                <a:hlinkClick r:id="rId26" action="ppaction://hlinksldjump"/>
              </a:rPr>
              <a:t>157. Utilities</a:t>
            </a:r>
            <a:endParaRPr lang="en-US" sz="1800" dirty="0"/>
          </a:p>
          <a:p>
            <a:r>
              <a:rPr lang="en-US" sz="1800" dirty="0">
                <a:hlinkClick r:id="rId27" action="ppaction://hlinksldjump"/>
              </a:rPr>
              <a:t>158. Singleton in Framework</a:t>
            </a:r>
            <a:endParaRPr lang="en-US" sz="1800" dirty="0"/>
          </a:p>
          <a:p>
            <a:r>
              <a:rPr lang="en-US" sz="1800" dirty="0">
                <a:hlinkClick r:id="rId28" action="ppaction://hlinksldjump"/>
              </a:rPr>
              <a:t>159. TestNG vs Junit</a:t>
            </a:r>
            <a:endParaRPr lang="en-US" sz="1800" dirty="0"/>
          </a:p>
          <a:p>
            <a:r>
              <a:rPr lang="en-US" sz="1800" dirty="0">
                <a:hlinkClick r:id="rId29" action="ppaction://hlinksldjump"/>
              </a:rPr>
              <a:t>160. TestBase Class ?</a:t>
            </a:r>
            <a:endParaRPr lang="en-US" sz="1800" dirty="0"/>
          </a:p>
          <a:p>
            <a:r>
              <a:rPr lang="en-US" sz="1800" dirty="0">
                <a:hlinkClick r:id="rId30" action="ppaction://hlinksldjump"/>
              </a:rPr>
              <a:t>161. Excel in Framework</a:t>
            </a:r>
            <a:endParaRPr lang="en-US" sz="1800" dirty="0"/>
          </a:p>
          <a:p>
            <a:endParaRPr lang="en-US" sz="1800" dirty="0"/>
          </a:p>
          <a:p>
            <a:endParaRPr lang="en-US" sz="1800" dirty="0"/>
          </a:p>
        </p:txBody>
      </p:sp>
    </p:spTree>
    <p:extLst>
      <p:ext uri="{BB962C8B-B14F-4D97-AF65-F5344CB8AC3E}">
        <p14:creationId xmlns:p14="http://schemas.microsoft.com/office/powerpoint/2010/main" val="34801406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CFB2-E1A1-0E4A-817D-F2E7FCDB94DC}"/>
              </a:ext>
            </a:extLst>
          </p:cNvPr>
          <p:cNvSpPr>
            <a:spLocks noGrp="1"/>
          </p:cNvSpPr>
          <p:nvPr>
            <p:ph type="title"/>
          </p:nvPr>
        </p:nvSpPr>
        <p:spPr/>
        <p:txBody>
          <a:bodyPr/>
          <a:lstStyle/>
          <a:p>
            <a:r>
              <a:rPr lang="en-US" dirty="0">
                <a:hlinkClick r:id="rId2" action="ppaction://hlinksldjump"/>
              </a:rPr>
              <a:t>Maximize</a:t>
            </a:r>
            <a:endParaRPr lang="en-US" dirty="0"/>
          </a:p>
        </p:txBody>
      </p:sp>
      <p:sp>
        <p:nvSpPr>
          <p:cNvPr id="3" name="Content Placeholder 2">
            <a:extLst>
              <a:ext uri="{FF2B5EF4-FFF2-40B4-BE49-F238E27FC236}">
                <a16:creationId xmlns:a16="http://schemas.microsoft.com/office/drawing/2014/main" id="{21F19438-5D6E-1245-99D1-9AB79BCEF8C2}"/>
              </a:ext>
            </a:extLst>
          </p:cNvPr>
          <p:cNvSpPr>
            <a:spLocks noGrp="1"/>
          </p:cNvSpPr>
          <p:nvPr>
            <p:ph idx="1"/>
          </p:nvPr>
        </p:nvSpPr>
        <p:spPr/>
        <p:txBody>
          <a:bodyPr/>
          <a:lstStyle/>
          <a:p>
            <a:r>
              <a:rPr lang="en-US" dirty="0"/>
              <a:t>To maximize the size of browser window, we can use the following piece of code:</a:t>
            </a:r>
          </a:p>
          <a:p>
            <a:r>
              <a:rPr lang="en-US" dirty="0" err="1"/>
              <a:t>driver.manage</a:t>
            </a:r>
            <a:r>
              <a:rPr lang="en-US" dirty="0"/>
              <a:t>().window().maximize(); – To maximize the window</a:t>
            </a:r>
          </a:p>
          <a:p>
            <a:endParaRPr lang="en-US" dirty="0"/>
          </a:p>
        </p:txBody>
      </p:sp>
    </p:spTree>
    <p:extLst>
      <p:ext uri="{BB962C8B-B14F-4D97-AF65-F5344CB8AC3E}">
        <p14:creationId xmlns:p14="http://schemas.microsoft.com/office/powerpoint/2010/main" val="37402173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E148-0F29-D44D-BC48-021450E4AD32}"/>
              </a:ext>
            </a:extLst>
          </p:cNvPr>
          <p:cNvSpPr>
            <a:spLocks noGrp="1"/>
          </p:cNvSpPr>
          <p:nvPr>
            <p:ph type="title"/>
          </p:nvPr>
        </p:nvSpPr>
        <p:spPr/>
        <p:txBody>
          <a:bodyPr>
            <a:normAutofit/>
          </a:bodyPr>
          <a:lstStyle/>
          <a:p>
            <a:r>
              <a:rPr lang="en-US" dirty="0">
                <a:hlinkClick r:id="rId2" action="ppaction://hlinksldjump"/>
              </a:rPr>
              <a:t>scroll down a page using JavaScript in Selenium?</a:t>
            </a:r>
            <a:endParaRPr lang="en-US" dirty="0"/>
          </a:p>
        </p:txBody>
      </p:sp>
      <p:sp>
        <p:nvSpPr>
          <p:cNvPr id="3" name="Content Placeholder 2">
            <a:extLst>
              <a:ext uri="{FF2B5EF4-FFF2-40B4-BE49-F238E27FC236}">
                <a16:creationId xmlns:a16="http://schemas.microsoft.com/office/drawing/2014/main" id="{913FD411-5E13-8D42-AD7B-8E5461F4917E}"/>
              </a:ext>
            </a:extLst>
          </p:cNvPr>
          <p:cNvSpPr>
            <a:spLocks noGrp="1"/>
          </p:cNvSpPr>
          <p:nvPr>
            <p:ph idx="1"/>
          </p:nvPr>
        </p:nvSpPr>
        <p:spPr/>
        <p:txBody>
          <a:bodyPr/>
          <a:lstStyle/>
          <a:p>
            <a:r>
              <a:rPr lang="en-US" dirty="0"/>
              <a:t>We can scroll down a page by using </a:t>
            </a:r>
            <a:r>
              <a:rPr lang="en-US" dirty="0" err="1"/>
              <a:t>window.scrollBy</a:t>
            </a:r>
            <a:r>
              <a:rPr lang="en-US" dirty="0"/>
              <a:t>() function. Example:</a:t>
            </a:r>
          </a:p>
          <a:p>
            <a:r>
              <a:rPr lang="en-US" dirty="0"/>
              <a:t>((</a:t>
            </a:r>
            <a:r>
              <a:rPr lang="en-US" dirty="0" err="1"/>
              <a:t>JavascriptExecutor</a:t>
            </a:r>
            <a:r>
              <a:rPr lang="en-US" dirty="0"/>
              <a:t>) driver).</a:t>
            </a:r>
            <a:r>
              <a:rPr lang="en-US" dirty="0" err="1"/>
              <a:t>executeScript</a:t>
            </a:r>
            <a:r>
              <a:rPr lang="en-US" dirty="0"/>
              <a:t>("</a:t>
            </a:r>
            <a:r>
              <a:rPr lang="en-US" dirty="0" err="1"/>
              <a:t>window.scrollBy</a:t>
            </a:r>
            <a:r>
              <a:rPr lang="en-US" dirty="0"/>
              <a:t>(0,500)");</a:t>
            </a:r>
          </a:p>
          <a:p>
            <a:endParaRPr lang="en-US" dirty="0"/>
          </a:p>
        </p:txBody>
      </p:sp>
    </p:spTree>
    <p:extLst>
      <p:ext uri="{BB962C8B-B14F-4D97-AF65-F5344CB8AC3E}">
        <p14:creationId xmlns:p14="http://schemas.microsoft.com/office/powerpoint/2010/main" val="39998152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7C7A-2570-7647-8005-A21248B51F11}"/>
              </a:ext>
            </a:extLst>
          </p:cNvPr>
          <p:cNvSpPr>
            <a:spLocks noGrp="1"/>
          </p:cNvSpPr>
          <p:nvPr>
            <p:ph type="title"/>
          </p:nvPr>
        </p:nvSpPr>
        <p:spPr/>
        <p:txBody>
          <a:bodyPr/>
          <a:lstStyle/>
          <a:p>
            <a:r>
              <a:rPr lang="en-US" dirty="0">
                <a:hlinkClick r:id="rId2" action="ppaction://hlinksldjump"/>
              </a:rPr>
              <a:t>scroll down if the element is not visible </a:t>
            </a:r>
            <a:endParaRPr lang="en-US" dirty="0"/>
          </a:p>
        </p:txBody>
      </p:sp>
      <p:sp>
        <p:nvSpPr>
          <p:cNvPr id="3" name="Content Placeholder 2">
            <a:extLst>
              <a:ext uri="{FF2B5EF4-FFF2-40B4-BE49-F238E27FC236}">
                <a16:creationId xmlns:a16="http://schemas.microsoft.com/office/drawing/2014/main" id="{C7FD17A4-31F7-3740-A70D-B2A878383D8D}"/>
              </a:ext>
            </a:extLst>
          </p:cNvPr>
          <p:cNvSpPr>
            <a:spLocks noGrp="1"/>
          </p:cNvSpPr>
          <p:nvPr>
            <p:ph idx="1"/>
          </p:nvPr>
        </p:nvSpPr>
        <p:spPr/>
        <p:txBody>
          <a:bodyPr/>
          <a:lstStyle/>
          <a:p>
            <a:r>
              <a:rPr lang="en-US" dirty="0"/>
              <a:t>WebDriver driver = new </a:t>
            </a:r>
            <a:r>
              <a:rPr lang="en-US" dirty="0" err="1"/>
              <a:t>FirefoxDriver</a:t>
            </a:r>
            <a:r>
              <a:rPr lang="en-US" dirty="0"/>
              <a:t>(); </a:t>
            </a:r>
            <a:r>
              <a:rPr lang="en-US" dirty="0" err="1"/>
              <a:t>JavascriptExecutor</a:t>
            </a:r>
            <a:r>
              <a:rPr lang="en-US" dirty="0"/>
              <a:t> </a:t>
            </a:r>
            <a:r>
              <a:rPr lang="en-US" dirty="0" err="1"/>
              <a:t>jse</a:t>
            </a:r>
            <a:r>
              <a:rPr lang="en-US" dirty="0"/>
              <a:t> =</a:t>
            </a:r>
          </a:p>
          <a:p>
            <a:r>
              <a:rPr lang="en-US" dirty="0"/>
              <a:t>(</a:t>
            </a:r>
            <a:r>
              <a:rPr lang="en-US" dirty="0" err="1"/>
              <a:t>JavascriptExecutor</a:t>
            </a:r>
            <a:r>
              <a:rPr lang="en-US" dirty="0"/>
              <a:t>)driver; </a:t>
            </a:r>
            <a:r>
              <a:rPr lang="en-US" dirty="0" err="1"/>
              <a:t>jse.executeScript</a:t>
            </a:r>
            <a:r>
              <a:rPr lang="en-US" dirty="0"/>
              <a:t>('</a:t>
            </a:r>
            <a:r>
              <a:rPr lang="en-US" dirty="0" err="1"/>
              <a:t>window.scrollBy</a:t>
            </a:r>
            <a:r>
              <a:rPr lang="en-US" dirty="0"/>
              <a:t>(0,250)', '');</a:t>
            </a:r>
          </a:p>
          <a:p>
            <a:r>
              <a:rPr lang="en-US" dirty="0"/>
              <a:t>OR, we can do as follows: </a:t>
            </a:r>
            <a:r>
              <a:rPr lang="zh-CN" altLang="en-US" dirty="0"/>
              <a:t>→</a:t>
            </a:r>
            <a:r>
              <a:rPr lang="en-US" dirty="0"/>
              <a:t> </a:t>
            </a:r>
            <a:r>
              <a:rPr lang="en-US" dirty="0" err="1"/>
              <a:t>jse.executeScript</a:t>
            </a:r>
            <a:r>
              <a:rPr lang="en-US" dirty="0"/>
              <a:t>('scroll(0, 250);');</a:t>
            </a:r>
          </a:p>
          <a:p>
            <a:endParaRPr lang="en-US" dirty="0"/>
          </a:p>
        </p:txBody>
      </p:sp>
    </p:spTree>
    <p:extLst>
      <p:ext uri="{BB962C8B-B14F-4D97-AF65-F5344CB8AC3E}">
        <p14:creationId xmlns:p14="http://schemas.microsoft.com/office/powerpoint/2010/main" val="5411783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9261-42A4-5F44-A24F-942AD1B17F8F}"/>
              </a:ext>
            </a:extLst>
          </p:cNvPr>
          <p:cNvSpPr>
            <a:spLocks noGrp="1"/>
          </p:cNvSpPr>
          <p:nvPr>
            <p:ph type="title"/>
          </p:nvPr>
        </p:nvSpPr>
        <p:spPr/>
        <p:txBody>
          <a:bodyPr/>
          <a:lstStyle/>
          <a:p>
            <a:r>
              <a:rPr lang="en-US" dirty="0">
                <a:hlinkClick r:id="rId2" action="ppaction://hlinksldjump"/>
              </a:rPr>
              <a:t>Reporting in Selenium</a:t>
            </a:r>
            <a:endParaRPr lang="en-US" dirty="0"/>
          </a:p>
        </p:txBody>
      </p:sp>
      <p:sp>
        <p:nvSpPr>
          <p:cNvPr id="3" name="Content Placeholder 2">
            <a:extLst>
              <a:ext uri="{FF2B5EF4-FFF2-40B4-BE49-F238E27FC236}">
                <a16:creationId xmlns:a16="http://schemas.microsoft.com/office/drawing/2014/main" id="{1C559C70-00BB-5845-B66B-AE6C8203D5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75565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2BBF-C44B-4A4A-A7A5-21A140CD8943}"/>
              </a:ext>
            </a:extLst>
          </p:cNvPr>
          <p:cNvSpPr>
            <a:spLocks noGrp="1"/>
          </p:cNvSpPr>
          <p:nvPr>
            <p:ph type="title"/>
          </p:nvPr>
        </p:nvSpPr>
        <p:spPr/>
        <p:txBody>
          <a:bodyPr/>
          <a:lstStyle/>
          <a:p>
            <a:r>
              <a:rPr lang="en-US" dirty="0">
                <a:hlinkClick r:id="rId2" action="ppaction://hlinksldjump"/>
              </a:rPr>
              <a:t>Handle in dynamic table in selenium? </a:t>
            </a:r>
            <a:endParaRPr lang="en-US" dirty="0"/>
          </a:p>
        </p:txBody>
      </p:sp>
      <p:sp>
        <p:nvSpPr>
          <p:cNvPr id="3" name="Content Placeholder 2">
            <a:extLst>
              <a:ext uri="{FF2B5EF4-FFF2-40B4-BE49-F238E27FC236}">
                <a16:creationId xmlns:a16="http://schemas.microsoft.com/office/drawing/2014/main" id="{98142D43-8E7A-4145-998E-6DAF3E3CBE13}"/>
              </a:ext>
            </a:extLst>
          </p:cNvPr>
          <p:cNvSpPr>
            <a:spLocks noGrp="1"/>
          </p:cNvSpPr>
          <p:nvPr>
            <p:ph idx="1"/>
          </p:nvPr>
        </p:nvSpPr>
        <p:spPr/>
        <p:txBody>
          <a:bodyPr/>
          <a:lstStyle/>
          <a:p>
            <a:r>
              <a:rPr lang="en-US" dirty="0"/>
              <a:t>Use custom </a:t>
            </a:r>
            <a:r>
              <a:rPr lang="en-US" dirty="0" err="1"/>
              <a:t>xpaths</a:t>
            </a:r>
            <a:r>
              <a:rPr lang="en-US" dirty="0"/>
              <a:t> and </a:t>
            </a:r>
            <a:r>
              <a:rPr lang="en-US" dirty="0" err="1"/>
              <a:t>css</a:t>
            </a:r>
            <a:r>
              <a:rPr lang="en-US" dirty="0"/>
              <a:t> locators</a:t>
            </a:r>
          </a:p>
          <a:p>
            <a:r>
              <a:rPr lang="en-US" dirty="0"/>
              <a:t>      </a:t>
            </a:r>
            <a:r>
              <a:rPr lang="zh-CN" altLang="en-US" dirty="0"/>
              <a:t>○</a:t>
            </a:r>
            <a:r>
              <a:rPr lang="en-US" dirty="0"/>
              <a:t> Xpath: contains, starts with, ends with, contains text.</a:t>
            </a:r>
          </a:p>
          <a:p>
            <a:r>
              <a:rPr lang="en-US" dirty="0"/>
              <a:t>      </a:t>
            </a:r>
            <a:r>
              <a:rPr lang="zh-CN" altLang="en-US" dirty="0"/>
              <a:t>○</a:t>
            </a:r>
            <a:r>
              <a:rPr lang="en-US" dirty="0"/>
              <a:t> By finding the element in relation to another stable element using parent, child, sibling relationships</a:t>
            </a:r>
          </a:p>
          <a:p>
            <a:r>
              <a:rPr lang="en-US" dirty="0"/>
              <a:t>I have utility methods that work with table. I have method that takes a table </a:t>
            </a:r>
            <a:r>
              <a:rPr lang="en-US" dirty="0" err="1"/>
              <a:t>webelement</a:t>
            </a:r>
            <a:r>
              <a:rPr lang="en-US" dirty="0"/>
              <a:t> and returns all the column names. I have a method that takes a table, number and returns all the data in that row.</a:t>
            </a:r>
          </a:p>
          <a:p>
            <a:endParaRPr lang="en-US" dirty="0"/>
          </a:p>
        </p:txBody>
      </p:sp>
    </p:spTree>
    <p:extLst>
      <p:ext uri="{BB962C8B-B14F-4D97-AF65-F5344CB8AC3E}">
        <p14:creationId xmlns:p14="http://schemas.microsoft.com/office/powerpoint/2010/main" val="30046330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6BC0-677D-854F-BB9C-F425CEBB67EE}"/>
              </a:ext>
            </a:extLst>
          </p:cNvPr>
          <p:cNvSpPr>
            <a:spLocks noGrp="1"/>
          </p:cNvSpPr>
          <p:nvPr>
            <p:ph type="title"/>
          </p:nvPr>
        </p:nvSpPr>
        <p:spPr/>
        <p:txBody>
          <a:bodyPr/>
          <a:lstStyle/>
          <a:p>
            <a:r>
              <a:rPr lang="en-US" dirty="0">
                <a:hlinkClick r:id="rId2" action="ppaction://hlinksldjump"/>
              </a:rPr>
              <a:t>Find all </a:t>
            </a:r>
            <a:r>
              <a:rPr lang="nl-NL" dirty="0">
                <a:hlinkClick r:id="rId2" action="ppaction://hlinksldjump"/>
              </a:rPr>
              <a:t>link</a:t>
            </a:r>
            <a:r>
              <a:rPr lang="en-US" dirty="0">
                <a:hlinkClick r:id="rId2" action="ppaction://hlinksldjump"/>
              </a:rPr>
              <a:t> present on the web page </a:t>
            </a:r>
            <a:endParaRPr lang="en-US" dirty="0"/>
          </a:p>
        </p:txBody>
      </p:sp>
      <p:sp>
        <p:nvSpPr>
          <p:cNvPr id="3" name="Content Placeholder 2">
            <a:extLst>
              <a:ext uri="{FF2B5EF4-FFF2-40B4-BE49-F238E27FC236}">
                <a16:creationId xmlns:a16="http://schemas.microsoft.com/office/drawing/2014/main" id="{4F884D46-E2A7-9E43-9501-B2B3C3BF5B73}"/>
              </a:ext>
            </a:extLst>
          </p:cNvPr>
          <p:cNvSpPr>
            <a:spLocks noGrp="1"/>
          </p:cNvSpPr>
          <p:nvPr>
            <p:ph idx="1"/>
          </p:nvPr>
        </p:nvSpPr>
        <p:spPr/>
        <p:txBody>
          <a:bodyPr/>
          <a:lstStyle/>
          <a:p>
            <a:r>
              <a:rPr lang="en-US" dirty="0"/>
              <a:t>List&lt;</a:t>
            </a:r>
            <a:r>
              <a:rPr lang="en-US" dirty="0" err="1"/>
              <a:t>WebElement</a:t>
            </a:r>
            <a:r>
              <a:rPr lang="en-US" dirty="0"/>
              <a:t>&gt; list = </a:t>
            </a:r>
          </a:p>
          <a:p>
            <a:r>
              <a:rPr lang="en-US" dirty="0" err="1"/>
              <a:t>driver.findElements</a:t>
            </a:r>
            <a:r>
              <a:rPr lang="en-US" dirty="0"/>
              <a:t>(</a:t>
            </a:r>
            <a:r>
              <a:rPr lang="en-US" dirty="0" err="1"/>
              <a:t>By.tagName</a:t>
            </a:r>
            <a:r>
              <a:rPr lang="en-US" dirty="0"/>
              <a:t>(“a”));</a:t>
            </a:r>
          </a:p>
          <a:p>
            <a:endParaRPr lang="en-US" dirty="0"/>
          </a:p>
        </p:txBody>
      </p:sp>
    </p:spTree>
    <p:extLst>
      <p:ext uri="{BB962C8B-B14F-4D97-AF65-F5344CB8AC3E}">
        <p14:creationId xmlns:p14="http://schemas.microsoft.com/office/powerpoint/2010/main" val="30797729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7311-0A84-A642-943F-672086258522}"/>
              </a:ext>
            </a:extLst>
          </p:cNvPr>
          <p:cNvSpPr>
            <a:spLocks noGrp="1"/>
          </p:cNvSpPr>
          <p:nvPr>
            <p:ph type="title"/>
          </p:nvPr>
        </p:nvSpPr>
        <p:spPr>
          <a:xfrm>
            <a:off x="838200" y="365125"/>
            <a:ext cx="10515600" cy="829193"/>
          </a:xfrm>
        </p:spPr>
        <p:txBody>
          <a:bodyPr/>
          <a:lstStyle/>
          <a:p>
            <a:r>
              <a:rPr lang="en-US" dirty="0">
                <a:hlinkClick r:id="rId2" action="ppaction://hlinksldjump"/>
              </a:rPr>
              <a:t>Multiple windows in selenium?</a:t>
            </a:r>
            <a:endParaRPr lang="en-US" dirty="0"/>
          </a:p>
        </p:txBody>
      </p:sp>
      <p:sp>
        <p:nvSpPr>
          <p:cNvPr id="3" name="Content Placeholder 2">
            <a:extLst>
              <a:ext uri="{FF2B5EF4-FFF2-40B4-BE49-F238E27FC236}">
                <a16:creationId xmlns:a16="http://schemas.microsoft.com/office/drawing/2014/main" id="{39D5ED19-DD97-BB47-BF5A-D55B32145BAB}"/>
              </a:ext>
            </a:extLst>
          </p:cNvPr>
          <p:cNvSpPr>
            <a:spLocks noGrp="1"/>
          </p:cNvSpPr>
          <p:nvPr>
            <p:ph idx="1"/>
          </p:nvPr>
        </p:nvSpPr>
        <p:spPr>
          <a:xfrm>
            <a:off x="571500" y="1343025"/>
            <a:ext cx="10782300" cy="5272088"/>
          </a:xfrm>
        </p:spPr>
        <p:txBody>
          <a:bodyPr>
            <a:noAutofit/>
          </a:bodyPr>
          <a:lstStyle/>
          <a:p>
            <a:r>
              <a:rPr lang="en-US" sz="1200" dirty="0"/>
              <a:t>Selenium stays on one window</a:t>
            </a:r>
          </a:p>
          <a:p>
            <a:r>
              <a:rPr lang="en-US" sz="1200" dirty="0"/>
              <a:t>If you open a window and then 5 tabs popped open, selenium is focused on the first window</a:t>
            </a:r>
          </a:p>
          <a:p>
            <a:r>
              <a:rPr lang="en-US" sz="1200" dirty="0"/>
              <a:t>If you are on a new window and you tell selenium to print an element on the default window, it will still work even that user’s</a:t>
            </a:r>
          </a:p>
          <a:p>
            <a:r>
              <a:rPr lang="en-US" sz="1200" dirty="0"/>
              <a:t> focus is on the new window</a:t>
            </a:r>
          </a:p>
          <a:p>
            <a:r>
              <a:rPr lang="en-US" sz="1200" dirty="0"/>
              <a:t>Must switch to new window</a:t>
            </a:r>
          </a:p>
          <a:p>
            <a:r>
              <a:rPr lang="en-US" sz="1200" dirty="0"/>
              <a:t>      </a:t>
            </a:r>
            <a:r>
              <a:rPr lang="zh-CN" altLang="en-US" sz="1200" dirty="0"/>
              <a:t>○</a:t>
            </a:r>
            <a:r>
              <a:rPr lang="en-US" sz="1200" dirty="0"/>
              <a:t> Use </a:t>
            </a:r>
            <a:r>
              <a:rPr lang="en-US" sz="1200" dirty="0" err="1"/>
              <a:t>windowHandle</a:t>
            </a:r>
            <a:r>
              <a:rPr lang="en-US" sz="1200" dirty="0"/>
              <a:t>()</a:t>
            </a:r>
          </a:p>
          <a:p>
            <a:r>
              <a:rPr lang="en-US" sz="1200" dirty="0"/>
              <a:t>      </a:t>
            </a:r>
            <a:r>
              <a:rPr lang="zh-CN" altLang="en-US" sz="1200" dirty="0"/>
              <a:t>○</a:t>
            </a:r>
            <a:r>
              <a:rPr lang="en-US" sz="1200" dirty="0"/>
              <a:t> </a:t>
            </a:r>
            <a:r>
              <a:rPr lang="en-US" sz="1200" dirty="0" err="1"/>
              <a:t>Driver.getWindowHandle</a:t>
            </a:r>
            <a:r>
              <a:rPr lang="en-US" sz="1200" dirty="0"/>
              <a:t>()</a:t>
            </a:r>
          </a:p>
          <a:p>
            <a:r>
              <a:rPr lang="en-US" sz="1200" dirty="0"/>
              <a:t>               </a:t>
            </a:r>
            <a:r>
              <a:rPr lang="zh-CN" altLang="en-US" sz="1200" dirty="0"/>
              <a:t>■</a:t>
            </a:r>
            <a:r>
              <a:rPr lang="en-US" sz="1200" dirty="0"/>
              <a:t> </a:t>
            </a:r>
            <a:r>
              <a:rPr lang="en-US" sz="1200" dirty="0" err="1"/>
              <a:t>Everytime</a:t>
            </a:r>
            <a:r>
              <a:rPr lang="en-US" sz="1200" dirty="0"/>
              <a:t> Selenium opens a browser, it's going to give an index ID for the page </a:t>
            </a:r>
            <a:r>
              <a:rPr lang="en-US" altLang="zh-CN" sz="1200" dirty="0"/>
              <a:t>­</a:t>
            </a:r>
            <a:r>
              <a:rPr lang="en-US" sz="1200" dirty="0"/>
              <a:t> called Handles</a:t>
            </a:r>
          </a:p>
          <a:p>
            <a:r>
              <a:rPr lang="en-US" sz="1200" dirty="0"/>
              <a:t>               </a:t>
            </a:r>
            <a:r>
              <a:rPr lang="zh-CN" altLang="en-US" sz="1200" dirty="0"/>
              <a:t>■</a:t>
            </a:r>
            <a:r>
              <a:rPr lang="en-US" sz="1200" dirty="0"/>
              <a:t> Returns the handle/id of current page (as a string)</a:t>
            </a:r>
          </a:p>
          <a:p>
            <a:r>
              <a:rPr lang="en-US" sz="1200" dirty="0"/>
              <a:t>      </a:t>
            </a:r>
            <a:r>
              <a:rPr lang="zh-CN" altLang="en-US" sz="1200" dirty="0"/>
              <a:t>○</a:t>
            </a:r>
            <a:r>
              <a:rPr lang="en-US" sz="1200" dirty="0"/>
              <a:t> </a:t>
            </a:r>
            <a:r>
              <a:rPr lang="en-US" sz="1200" dirty="0" err="1"/>
              <a:t>driver.switchTo</a:t>
            </a:r>
            <a:r>
              <a:rPr lang="en-US" sz="1200" dirty="0"/>
              <a:t>().window(string handle)</a:t>
            </a:r>
          </a:p>
          <a:p>
            <a:r>
              <a:rPr lang="en-US" sz="1200" dirty="0"/>
              <a:t>      </a:t>
            </a:r>
            <a:r>
              <a:rPr lang="zh-CN" altLang="en-US" sz="1200" dirty="0"/>
              <a:t>○</a:t>
            </a:r>
            <a:r>
              <a:rPr lang="en-US" sz="1200" dirty="0"/>
              <a:t> </a:t>
            </a:r>
            <a:r>
              <a:rPr lang="en-US" sz="1200" dirty="0" err="1"/>
              <a:t>driver.getWindowHandles</a:t>
            </a:r>
            <a:r>
              <a:rPr lang="en-US" sz="1200" dirty="0"/>
              <a:t>() </a:t>
            </a:r>
            <a:r>
              <a:rPr lang="en-US" altLang="zh-CN" sz="1200" dirty="0"/>
              <a:t>­</a:t>
            </a:r>
            <a:r>
              <a:rPr lang="en-US" sz="1200" dirty="0"/>
              <a:t> for multiple windows</a:t>
            </a:r>
          </a:p>
          <a:p>
            <a:r>
              <a:rPr lang="en-US" sz="1200" dirty="0"/>
              <a:t>Returns a Set of window handles</a:t>
            </a:r>
          </a:p>
          <a:p>
            <a:r>
              <a:rPr lang="en-US" sz="1200" dirty="0"/>
              <a:t>      </a:t>
            </a:r>
            <a:r>
              <a:rPr lang="zh-CN" altLang="en-US" sz="1200" dirty="0"/>
              <a:t>○</a:t>
            </a:r>
            <a:r>
              <a:rPr lang="en-US" sz="1200" dirty="0"/>
              <a:t> Switch using titles</a:t>
            </a:r>
          </a:p>
          <a:p>
            <a:r>
              <a:rPr lang="en-US" sz="1200" dirty="0"/>
              <a:t>  for(string handle: </a:t>
            </a:r>
          </a:p>
          <a:p>
            <a:r>
              <a:rPr lang="en-US" sz="1200" dirty="0" err="1"/>
              <a:t>driver.getWindowHandles</a:t>
            </a:r>
            <a:r>
              <a:rPr lang="en-US" sz="1200" dirty="0"/>
              <a:t>()){                            </a:t>
            </a:r>
          </a:p>
          <a:p>
            <a:r>
              <a:rPr lang="en-US" sz="1200" dirty="0" err="1"/>
              <a:t>driver.switchTo</a:t>
            </a:r>
            <a:r>
              <a:rPr lang="en-US" sz="1200" dirty="0"/>
              <a:t>().Window(handle)                            </a:t>
            </a:r>
          </a:p>
          <a:p>
            <a:r>
              <a:rPr lang="en-US" sz="1200" dirty="0"/>
              <a:t> if(</a:t>
            </a:r>
            <a:r>
              <a:rPr lang="en-US" sz="1200" dirty="0" err="1"/>
              <a:t>driver.getTitle</a:t>
            </a:r>
            <a:r>
              <a:rPr lang="en-US" sz="1200" dirty="0"/>
              <a:t>().equals(</a:t>
            </a:r>
            <a:r>
              <a:rPr lang="en-US" sz="1200" dirty="0" err="1"/>
              <a:t>targetTitle</a:t>
            </a:r>
            <a:r>
              <a:rPr lang="en-US" sz="1200" dirty="0"/>
              <a:t>)</a:t>
            </a:r>
          </a:p>
          <a:p>
            <a:r>
              <a:rPr lang="en-US" sz="1200" dirty="0"/>
              <a:t>Break;</a:t>
            </a:r>
          </a:p>
          <a:p>
            <a:endParaRPr lang="en-US" sz="1200" dirty="0"/>
          </a:p>
        </p:txBody>
      </p:sp>
    </p:spTree>
    <p:extLst>
      <p:ext uri="{BB962C8B-B14F-4D97-AF65-F5344CB8AC3E}">
        <p14:creationId xmlns:p14="http://schemas.microsoft.com/office/powerpoint/2010/main" val="780216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396A-5BA4-E647-8C9E-E5F3EA0BFD17}"/>
              </a:ext>
            </a:extLst>
          </p:cNvPr>
          <p:cNvSpPr>
            <a:spLocks noGrp="1"/>
          </p:cNvSpPr>
          <p:nvPr>
            <p:ph type="title"/>
          </p:nvPr>
        </p:nvSpPr>
        <p:spPr/>
        <p:txBody>
          <a:bodyPr/>
          <a:lstStyle/>
          <a:p>
            <a:r>
              <a:rPr lang="en-US" dirty="0">
                <a:hlinkClick r:id="rId2" action="ppaction://hlinksldjump"/>
              </a:rPr>
              <a:t>Double click action </a:t>
            </a:r>
            <a:endParaRPr lang="en-US" dirty="0"/>
          </a:p>
        </p:txBody>
      </p:sp>
      <p:sp>
        <p:nvSpPr>
          <p:cNvPr id="3" name="Content Placeholder 2">
            <a:extLst>
              <a:ext uri="{FF2B5EF4-FFF2-40B4-BE49-F238E27FC236}">
                <a16:creationId xmlns:a16="http://schemas.microsoft.com/office/drawing/2014/main" id="{5B6F5046-EE0D-F24B-8189-E27A894F2789}"/>
              </a:ext>
            </a:extLst>
          </p:cNvPr>
          <p:cNvSpPr>
            <a:spLocks noGrp="1"/>
          </p:cNvSpPr>
          <p:nvPr>
            <p:ph idx="1"/>
          </p:nvPr>
        </p:nvSpPr>
        <p:spPr/>
        <p:txBody>
          <a:bodyPr/>
          <a:lstStyle/>
          <a:p>
            <a:r>
              <a:rPr lang="en-US" dirty="0"/>
              <a:t>To perform any actions against web element using actions class, we need to locate the element first:</a:t>
            </a:r>
          </a:p>
          <a:p>
            <a:r>
              <a:rPr lang="en-US" dirty="0" err="1"/>
              <a:t>WebElement</a:t>
            </a:r>
            <a:r>
              <a:rPr lang="en-US" dirty="0"/>
              <a:t> el = </a:t>
            </a:r>
            <a:r>
              <a:rPr lang="en-US" dirty="0" err="1"/>
              <a:t>driver.findElement</a:t>
            </a:r>
            <a:endParaRPr lang="en-US" dirty="0"/>
          </a:p>
          <a:p>
            <a:r>
              <a:rPr lang="en-US" dirty="0"/>
              <a:t>Actions actions = new Actions (driver).perform </a:t>
            </a:r>
            <a:r>
              <a:rPr lang="en-US" dirty="0" err="1"/>
              <a:t>actions.doubleClick</a:t>
            </a:r>
            <a:r>
              <a:rPr lang="en-US" dirty="0"/>
              <a:t>(el).perform()</a:t>
            </a:r>
          </a:p>
          <a:p>
            <a:r>
              <a:rPr lang="en-US" dirty="0" err="1"/>
              <a:t>actions.moveTo</a:t>
            </a:r>
            <a:r>
              <a:rPr lang="en-US" dirty="0"/>
              <a:t>(el).perform </a:t>
            </a:r>
            <a:r>
              <a:rPr lang="en-US" dirty="0" err="1"/>
              <a:t>actions.doubleClick.perform</a:t>
            </a:r>
            <a:r>
              <a:rPr lang="en-US" dirty="0"/>
              <a:t> </a:t>
            </a:r>
            <a:r>
              <a:rPr lang="en-US" dirty="0" err="1"/>
              <a:t>actions.moveTo</a:t>
            </a:r>
            <a:r>
              <a:rPr lang="en-US" dirty="0"/>
              <a:t>(el).</a:t>
            </a:r>
            <a:r>
              <a:rPr lang="en-US" dirty="0" err="1"/>
              <a:t>doubleClick</a:t>
            </a:r>
            <a:r>
              <a:rPr lang="en-US" dirty="0"/>
              <a:t>().</a:t>
            </a:r>
            <a:r>
              <a:rPr lang="en-US" dirty="0" err="1"/>
              <a:t>build.perform</a:t>
            </a:r>
            <a:r>
              <a:rPr lang="en-US" dirty="0"/>
              <a:t>()</a:t>
            </a:r>
          </a:p>
          <a:p>
            <a:endParaRPr lang="en-US" dirty="0"/>
          </a:p>
        </p:txBody>
      </p:sp>
    </p:spTree>
    <p:extLst>
      <p:ext uri="{BB962C8B-B14F-4D97-AF65-F5344CB8AC3E}">
        <p14:creationId xmlns:p14="http://schemas.microsoft.com/office/powerpoint/2010/main" val="17419132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3A43-D14F-2943-BD6B-CEB5969A0947}"/>
              </a:ext>
            </a:extLst>
          </p:cNvPr>
          <p:cNvSpPr>
            <a:spLocks noGrp="1"/>
          </p:cNvSpPr>
          <p:nvPr>
            <p:ph type="title"/>
          </p:nvPr>
        </p:nvSpPr>
        <p:spPr/>
        <p:txBody>
          <a:bodyPr/>
          <a:lstStyle/>
          <a:p>
            <a:r>
              <a:rPr lang="en-US" dirty="0">
                <a:hlinkClick r:id="rId2" action="ppaction://hlinksldjump"/>
              </a:rPr>
              <a:t>Https certificates </a:t>
            </a:r>
            <a:endParaRPr lang="en-US" dirty="0"/>
          </a:p>
        </p:txBody>
      </p:sp>
      <p:sp>
        <p:nvSpPr>
          <p:cNvPr id="3" name="Content Placeholder 2">
            <a:extLst>
              <a:ext uri="{FF2B5EF4-FFF2-40B4-BE49-F238E27FC236}">
                <a16:creationId xmlns:a16="http://schemas.microsoft.com/office/drawing/2014/main" id="{C6D8B9CD-30C9-3141-AB9D-E80F61F8B882}"/>
              </a:ext>
            </a:extLst>
          </p:cNvPr>
          <p:cNvSpPr>
            <a:spLocks noGrp="1"/>
          </p:cNvSpPr>
          <p:nvPr>
            <p:ph idx="1"/>
          </p:nvPr>
        </p:nvSpPr>
        <p:spPr/>
        <p:txBody>
          <a:bodyPr/>
          <a:lstStyle/>
          <a:p>
            <a:r>
              <a:rPr lang="en-US" dirty="0"/>
              <a:t>CHROME, IE </a:t>
            </a:r>
            <a:r>
              <a:rPr lang="zh-CN" altLang="en-US" dirty="0"/>
              <a:t>→</a:t>
            </a:r>
            <a:r>
              <a:rPr lang="en-US" dirty="0"/>
              <a:t> </a:t>
            </a:r>
            <a:r>
              <a:rPr lang="en-US" dirty="0" err="1"/>
              <a:t>DesiredCapabilities</a:t>
            </a:r>
            <a:r>
              <a:rPr lang="en-US" dirty="0"/>
              <a:t> capability = </a:t>
            </a:r>
            <a:r>
              <a:rPr lang="en-US" dirty="0" err="1"/>
              <a:t>DesiredCapabilities.chrome</a:t>
            </a:r>
            <a:r>
              <a:rPr lang="en-US" dirty="0"/>
              <a:t>();</a:t>
            </a:r>
          </a:p>
          <a:p>
            <a:endParaRPr lang="en-US" dirty="0"/>
          </a:p>
        </p:txBody>
      </p:sp>
    </p:spTree>
    <p:extLst>
      <p:ext uri="{BB962C8B-B14F-4D97-AF65-F5344CB8AC3E}">
        <p14:creationId xmlns:p14="http://schemas.microsoft.com/office/powerpoint/2010/main" val="26220828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7A82-3066-2C41-BD72-2C04736687E4}"/>
              </a:ext>
            </a:extLst>
          </p:cNvPr>
          <p:cNvSpPr>
            <a:spLocks noGrp="1"/>
          </p:cNvSpPr>
          <p:nvPr>
            <p:ph type="title"/>
          </p:nvPr>
        </p:nvSpPr>
        <p:spPr/>
        <p:txBody>
          <a:bodyPr/>
          <a:lstStyle/>
          <a:p>
            <a:r>
              <a:rPr lang="en-US" dirty="0">
                <a:hlinkClick r:id="rId2" action="ppaction://hlinksldjump"/>
              </a:rPr>
              <a:t>Js Alerts </a:t>
            </a:r>
            <a:endParaRPr lang="en-US" dirty="0"/>
          </a:p>
        </p:txBody>
      </p:sp>
      <p:sp>
        <p:nvSpPr>
          <p:cNvPr id="3" name="Content Placeholder 2">
            <a:extLst>
              <a:ext uri="{FF2B5EF4-FFF2-40B4-BE49-F238E27FC236}">
                <a16:creationId xmlns:a16="http://schemas.microsoft.com/office/drawing/2014/main" id="{AF423412-E96D-474F-9BF3-481C2EB1DB72}"/>
              </a:ext>
            </a:extLst>
          </p:cNvPr>
          <p:cNvSpPr>
            <a:spLocks noGrp="1"/>
          </p:cNvSpPr>
          <p:nvPr>
            <p:ph idx="1"/>
          </p:nvPr>
        </p:nvSpPr>
        <p:spPr/>
        <p:txBody>
          <a:bodyPr/>
          <a:lstStyle/>
          <a:p>
            <a:r>
              <a:rPr lang="en-US" dirty="0"/>
              <a:t>If the alert on the browser comes from JavaScript, we use the Alert class.</a:t>
            </a:r>
          </a:p>
          <a:p>
            <a:r>
              <a:rPr lang="en-US" dirty="0"/>
              <a:t>Alert alert = </a:t>
            </a:r>
            <a:r>
              <a:rPr lang="en-US" dirty="0" err="1"/>
              <a:t>driver.switchTo.alert</a:t>
            </a:r>
            <a:r>
              <a:rPr lang="en-US" dirty="0"/>
              <a:t>();</a:t>
            </a:r>
          </a:p>
          <a:p>
            <a:r>
              <a:rPr lang="en-US" dirty="0" err="1"/>
              <a:t>alert.accept</a:t>
            </a:r>
            <a:r>
              <a:rPr lang="en-US" dirty="0"/>
              <a:t>();</a:t>
            </a:r>
          </a:p>
          <a:p>
            <a:r>
              <a:rPr lang="en-US" dirty="0" err="1"/>
              <a:t>alert.dismiss</a:t>
            </a:r>
            <a:r>
              <a:rPr lang="en-US" dirty="0"/>
              <a:t>();</a:t>
            </a:r>
          </a:p>
          <a:p>
            <a:r>
              <a:rPr lang="en-US" dirty="0" err="1"/>
              <a:t>alert.sendKeys</a:t>
            </a:r>
            <a:r>
              <a:rPr lang="en-US" dirty="0"/>
              <a:t>();</a:t>
            </a:r>
          </a:p>
          <a:p>
            <a:r>
              <a:rPr lang="en-US" dirty="0" err="1"/>
              <a:t>alert.getText</a:t>
            </a:r>
            <a:r>
              <a:rPr lang="en-US" dirty="0"/>
              <a:t>();</a:t>
            </a:r>
          </a:p>
          <a:p>
            <a:endParaRPr lang="en-US" dirty="0"/>
          </a:p>
        </p:txBody>
      </p:sp>
    </p:spTree>
    <p:extLst>
      <p:ext uri="{BB962C8B-B14F-4D97-AF65-F5344CB8AC3E}">
        <p14:creationId xmlns:p14="http://schemas.microsoft.com/office/powerpoint/2010/main" val="1239361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21850</TotalTime>
  <Words>18089</Words>
  <Application>Microsoft Office PowerPoint</Application>
  <PresentationFormat>Geniş ekran</PresentationFormat>
  <Paragraphs>1873</Paragraphs>
  <Slides>374</Slides>
  <Notes>11</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374</vt:i4>
      </vt:variant>
    </vt:vector>
  </HeadingPairs>
  <TitlesOfParts>
    <vt:vector size="384" baseType="lpstr">
      <vt:lpstr>Arial</vt:lpstr>
      <vt:lpstr>Calibri</vt:lpstr>
      <vt:lpstr>Calibri Light</vt:lpstr>
      <vt:lpstr>等线</vt:lpstr>
      <vt:lpstr>lato</vt:lpstr>
      <vt:lpstr>Times New Roman</vt:lpstr>
      <vt:lpstr>Times New Roman</vt:lpstr>
      <vt:lpstr>verdana</vt:lpstr>
      <vt:lpstr>Wingdings</vt:lpstr>
      <vt:lpstr>Office Theme</vt:lpstr>
      <vt:lpstr>All Questions</vt:lpstr>
      <vt:lpstr>Tell Me About Questions</vt:lpstr>
      <vt:lpstr>Java Questions</vt:lpstr>
      <vt:lpstr>Selenium Questions</vt:lpstr>
      <vt:lpstr>‘How to handle…’ in Selenium</vt:lpstr>
      <vt:lpstr>SQL Questions</vt:lpstr>
      <vt:lpstr>SQL Query Samples</vt:lpstr>
      <vt:lpstr>Backend Questions</vt:lpstr>
      <vt:lpstr>Framework Questions</vt:lpstr>
      <vt:lpstr>OOP Questions</vt:lpstr>
      <vt:lpstr>Testing Questions</vt:lpstr>
      <vt:lpstr>Java Technical Questions</vt:lpstr>
      <vt:lpstr>SDLC- Agile Questions</vt:lpstr>
      <vt:lpstr>Behavioral Questions</vt:lpstr>
      <vt:lpstr>Jenkins - Git</vt:lpstr>
      <vt:lpstr>Top Questions</vt:lpstr>
      <vt:lpstr>PowerPoint Sunusu</vt:lpstr>
      <vt:lpstr>Tell me about yourself</vt:lpstr>
      <vt:lpstr>Tell me about your Project</vt:lpstr>
      <vt:lpstr>Daily Activities</vt:lpstr>
      <vt:lpstr>Role</vt:lpstr>
      <vt:lpstr>Framework</vt:lpstr>
      <vt:lpstr>Team Structure</vt:lpstr>
      <vt:lpstr>Main Responsibility as an SDET?</vt:lpstr>
      <vt:lpstr>Agile experience in your most recent project? </vt:lpstr>
      <vt:lpstr>PowerPoint Sunusu</vt:lpstr>
      <vt:lpstr>JDK, JRE and JVM? </vt:lpstr>
      <vt:lpstr>public static void main (String args[] ) in Java </vt:lpstr>
      <vt:lpstr>Access Modifiers in Java? </vt:lpstr>
      <vt:lpstr>Constructor vs Method? </vt:lpstr>
      <vt:lpstr>local variable vs instance variable? </vt:lpstr>
      <vt:lpstr>Set, List and Map in Java?</vt:lpstr>
      <vt:lpstr>Arrays vs ArrayList </vt:lpstr>
      <vt:lpstr>Hashtable vs HashMap</vt:lpstr>
      <vt:lpstr>HashSet vs HashMap</vt:lpstr>
      <vt:lpstr>Error vs Exception </vt:lpstr>
      <vt:lpstr>Runtime Exception and Checked Exception </vt:lpstr>
      <vt:lpstr>Throw and Throws </vt:lpstr>
      <vt:lpstr>How would you handle Exception? </vt:lpstr>
      <vt:lpstr>Exception Handling in Java</vt:lpstr>
      <vt:lpstr>Final vs Finalize vs Finally?   </vt:lpstr>
      <vt:lpstr>What is thread­safe or Synchronized?</vt:lpstr>
      <vt:lpstr>Treeset vs TreeMap</vt:lpstr>
      <vt:lpstr>equals() vs == in Java </vt:lpstr>
      <vt:lpstr>String, String Builder, and String Buffer </vt:lpstr>
      <vt:lpstr>Java pass by value or pass by reference?  </vt:lpstr>
      <vt:lpstr>Break vs Continue</vt:lpstr>
      <vt:lpstr>Static keyword? </vt:lpstr>
      <vt:lpstr>‘this’ vs This() </vt:lpstr>
      <vt:lpstr>base class, subclass, and superclass? </vt:lpstr>
      <vt:lpstr>Array vs Vector</vt:lpstr>
      <vt:lpstr>Vector vs Arraylist</vt:lpstr>
      <vt:lpstr>Abstract Class vs Interface</vt:lpstr>
      <vt:lpstr>ArrayList  vs LinkedList</vt:lpstr>
      <vt:lpstr>Java 7 vs Java 8</vt:lpstr>
      <vt:lpstr>PowerPoint Sunusu</vt:lpstr>
      <vt:lpstr>Advantages of Selenium? </vt:lpstr>
      <vt:lpstr>Limitations of Selenium</vt:lpstr>
      <vt:lpstr>Which tests can be automated</vt:lpstr>
      <vt:lpstr>Which tests can not be automated </vt:lpstr>
      <vt:lpstr>Locators</vt:lpstr>
      <vt:lpstr>Xpath vs CSS</vt:lpstr>
      <vt:lpstr>Locate element using text</vt:lpstr>
      <vt:lpstr>Absolute (/) vs Relative (//)</vt:lpstr>
      <vt:lpstr>close() and quit() </vt:lpstr>
      <vt:lpstr>Implicit Wait vs Explicit Wait vs Fluent Wait</vt:lpstr>
      <vt:lpstr>FindElement() and FindElements() </vt:lpstr>
      <vt:lpstr>Exceptions </vt:lpstr>
      <vt:lpstr>Selenium Grid</vt:lpstr>
      <vt:lpstr>Assert (Hard Assert) vs Verify (Soft Assert)</vt:lpstr>
      <vt:lpstr>Thread.sleep()</vt:lpstr>
      <vt:lpstr>driver.get(). and driver.navigateto() </vt:lpstr>
      <vt:lpstr>Listeners on Selenium</vt:lpstr>
      <vt:lpstr>Challenges with Selenium?</vt:lpstr>
      <vt:lpstr>JavaScript Executor</vt:lpstr>
      <vt:lpstr>PowerPoint Sunusu</vt:lpstr>
      <vt:lpstr>Dropdown in Selenium</vt:lpstr>
      <vt:lpstr>Screenshot in Selenium</vt:lpstr>
      <vt:lpstr>Tabs / Windows in Selenium</vt:lpstr>
      <vt:lpstr>Alerts - Popups in Selenium</vt:lpstr>
      <vt:lpstr>Actions Class</vt:lpstr>
      <vt:lpstr>Download in Selenium</vt:lpstr>
      <vt:lpstr>Uploading in Selenium</vt:lpstr>
      <vt:lpstr>Headless Browser</vt:lpstr>
      <vt:lpstr>Frames / iFrames</vt:lpstr>
      <vt:lpstr>move to ’n'th child element using XPath?</vt:lpstr>
      <vt:lpstr>Move to parent element using XPath</vt:lpstr>
      <vt:lpstr>windows/OS popups? </vt:lpstr>
      <vt:lpstr>handle dynamic elements </vt:lpstr>
      <vt:lpstr>Maximize</vt:lpstr>
      <vt:lpstr>scroll down a page using JavaScript in Selenium?</vt:lpstr>
      <vt:lpstr>scroll down if the element is not visible </vt:lpstr>
      <vt:lpstr>Reporting in Selenium</vt:lpstr>
      <vt:lpstr>Handle in dynamic table in selenium? </vt:lpstr>
      <vt:lpstr>Find all link present on the web page </vt:lpstr>
      <vt:lpstr>Multiple windows in selenium?</vt:lpstr>
      <vt:lpstr>Double click action </vt:lpstr>
      <vt:lpstr>Https certificates </vt:lpstr>
      <vt:lpstr>Js Alerts </vt:lpstr>
      <vt:lpstr>Press ENTER key on text box in Selenium </vt:lpstr>
      <vt:lpstr>Drag And Drop </vt:lpstr>
      <vt:lpstr>Cookies</vt:lpstr>
      <vt:lpstr>PowerPoint Sunusu</vt:lpstr>
      <vt:lpstr>What is SQL?</vt:lpstr>
      <vt:lpstr>Do you know SQL?</vt:lpstr>
      <vt:lpstr>What is a Database? </vt:lpstr>
      <vt:lpstr>RDBMS?</vt:lpstr>
      <vt:lpstr>Subsets / Categories of SQL? </vt:lpstr>
      <vt:lpstr>SQL vs MySQL</vt:lpstr>
      <vt:lpstr>What are constraints?</vt:lpstr>
      <vt:lpstr>Common clauses used with SELECT query in SQL </vt:lpstr>
      <vt:lpstr>Joins</vt:lpstr>
      <vt:lpstr>‘BETWEEN’ vs ‘IN’ condition operators? </vt:lpstr>
      <vt:lpstr>‘HAVING’ Clause vs ‘WHERE’ Clause </vt:lpstr>
      <vt:lpstr>Statements in SQL</vt:lpstr>
      <vt:lpstr>DROP vs TRUNCATE statements?</vt:lpstr>
      <vt:lpstr>DELETE vs TRUNCATE statements?</vt:lpstr>
      <vt:lpstr>Data Types in SQL</vt:lpstr>
      <vt:lpstr>CHAR and VARCHAR2 datatype in SQL </vt:lpstr>
      <vt:lpstr>UNION vs UNION ALL ?</vt:lpstr>
      <vt:lpstr>PowerPoint Sunusu</vt:lpstr>
      <vt:lpstr>select unique records from a table? </vt:lpstr>
      <vt:lpstr>top 3 high paid employees? </vt:lpstr>
      <vt:lpstr>third highest salary of employees</vt:lpstr>
      <vt:lpstr>second highest salary of employees? </vt:lpstr>
      <vt:lpstr>find lowest salaries?</vt:lpstr>
      <vt:lpstr>employees whose salaries are below the average? </vt:lpstr>
      <vt:lpstr>find names of employee start with ‘A’? </vt:lpstr>
      <vt:lpstr>maximum salaries in each department? </vt:lpstr>
      <vt:lpstr>duplicate names in employees? </vt:lpstr>
      <vt:lpstr>PowerPoint Sunusu</vt:lpstr>
      <vt:lpstr>What is a Framework?</vt:lpstr>
      <vt:lpstr>How java projects are made? </vt:lpstr>
      <vt:lpstr>Popular Test Automation Frameworks? </vt:lpstr>
      <vt:lpstr>Tell me about your framework</vt:lpstr>
      <vt:lpstr>OOP in your framework? -1 </vt:lpstr>
      <vt:lpstr>OOP in your framework? -2 </vt:lpstr>
      <vt:lpstr>Page Object Model (POM)</vt:lpstr>
      <vt:lpstr>Cucumber</vt:lpstr>
      <vt:lpstr>Components of Cucumber BDD framework? </vt:lpstr>
      <vt:lpstr>Feature File</vt:lpstr>
      <vt:lpstr>Step Definition</vt:lpstr>
      <vt:lpstr>Runner Class</vt:lpstr>
      <vt:lpstr>Report in Cucumber</vt:lpstr>
      <vt:lpstr>How to see your reports in cucumber?</vt:lpstr>
      <vt:lpstr>dryRun in Cucumber</vt:lpstr>
      <vt:lpstr>Hooks in Cucumber</vt:lpstr>
      <vt:lpstr>Re-run Failed Tests in Cucumber</vt:lpstr>
      <vt:lpstr>How do you take screenshots in cucumber</vt:lpstr>
      <vt:lpstr>Maven</vt:lpstr>
      <vt:lpstr>Maven Lifecycle</vt:lpstr>
      <vt:lpstr>POM.xml File</vt:lpstr>
      <vt:lpstr>Abstract Class in your framework </vt:lpstr>
      <vt:lpstr>Maps in your framework</vt:lpstr>
      <vt:lpstr>POJO</vt:lpstr>
      <vt:lpstr>Scenario Outline vs Scenario? </vt:lpstr>
      <vt:lpstr>Page Factory?</vt:lpstr>
      <vt:lpstr>Utilities</vt:lpstr>
      <vt:lpstr>Singleton in Framework</vt:lpstr>
      <vt:lpstr>TestNG vs JUnit</vt:lpstr>
      <vt:lpstr>TestBase Class ? </vt:lpstr>
      <vt:lpstr>Excel in Framework </vt:lpstr>
      <vt:lpstr>PowerPoint Sunusu</vt:lpstr>
      <vt:lpstr>JDBC</vt:lpstr>
      <vt:lpstr>What is API </vt:lpstr>
      <vt:lpstr>RESTFul</vt:lpstr>
      <vt:lpstr>How do you test Rest API? </vt:lpstr>
      <vt:lpstr>HTTP methods in REST (CRUD)</vt:lpstr>
      <vt:lpstr>Authentication vs Authorization</vt:lpstr>
      <vt:lpstr>Serialization vs DeSerialization </vt:lpstr>
      <vt:lpstr>Verify from back-end</vt:lpstr>
      <vt:lpstr>Validate JSON Response</vt:lpstr>
      <vt:lpstr>Status Codes in API</vt:lpstr>
      <vt:lpstr>POST vs PUT</vt:lpstr>
      <vt:lpstr>Swagger</vt:lpstr>
      <vt:lpstr>Do you have API documentation website for your API? </vt:lpstr>
      <vt:lpstr>Endpoint</vt:lpstr>
      <vt:lpstr>Parameters (Path vs Query)</vt:lpstr>
      <vt:lpstr>XML</vt:lpstr>
      <vt:lpstr>JSON</vt:lpstr>
      <vt:lpstr>SOAP vs RESTful </vt:lpstr>
      <vt:lpstr>REST vs SOAP</vt:lpstr>
      <vt:lpstr>query parameters and path parameters?</vt:lpstr>
      <vt:lpstr>How do you read JSON data in Java?</vt:lpstr>
      <vt:lpstr>End to End Testing Scenarios: UI, API, DB</vt:lpstr>
      <vt:lpstr>PowerPoint Sunusu</vt:lpstr>
      <vt:lpstr>Object vs Class?</vt:lpstr>
      <vt:lpstr>OOP principles? </vt:lpstr>
      <vt:lpstr>Encapsulation and how did use it? </vt:lpstr>
      <vt:lpstr>Abstraction? </vt:lpstr>
      <vt:lpstr>Encapsulation vs Abstraction</vt:lpstr>
      <vt:lpstr>Inheritance </vt:lpstr>
      <vt:lpstr>Polymorphism</vt:lpstr>
      <vt:lpstr>Polymorphism vs Inheritance </vt:lpstr>
      <vt:lpstr>Abstract Class? </vt:lpstr>
      <vt:lpstr>Interface? </vt:lpstr>
      <vt:lpstr>Abstract Class vs Interface? </vt:lpstr>
      <vt:lpstr>Abstract class in your project </vt:lpstr>
      <vt:lpstr>Java does not support multiple inheritance? </vt:lpstr>
      <vt:lpstr>“IS-A” vs “HAS- A” relationship? </vt:lpstr>
      <vt:lpstr>overloading vs overriding </vt:lpstr>
      <vt:lpstr>static binding vs dynamic/runtime binding </vt:lpstr>
      <vt:lpstr>PowerPoint Sunusu</vt:lpstr>
      <vt:lpstr>Software Testing? </vt:lpstr>
      <vt:lpstr>Why we test?</vt:lpstr>
      <vt:lpstr>Is 100% testing possible?</vt:lpstr>
      <vt:lpstr>Test Plan? </vt:lpstr>
      <vt:lpstr>Test Case?</vt:lpstr>
      <vt:lpstr>When the testing starts?</vt:lpstr>
      <vt:lpstr>Defect Life Cycle? </vt:lpstr>
      <vt:lpstr>Epic, User stories &amp; Tasks? </vt:lpstr>
      <vt:lpstr>What is testing hierarchy?</vt:lpstr>
      <vt:lpstr>Requirement Traceability Matrix (RTM) </vt:lpstr>
      <vt:lpstr>Defect</vt:lpstr>
      <vt:lpstr>What to do when you find a defect? </vt:lpstr>
      <vt:lpstr>If Developer says not a defect, what to do? </vt:lpstr>
      <vt:lpstr>When will you Automate?</vt:lpstr>
      <vt:lpstr>When will you not Automate?</vt:lpstr>
      <vt:lpstr>Debugging vs testing? </vt:lpstr>
      <vt:lpstr>Peer review?</vt:lpstr>
      <vt:lpstr>Who writes test plans and test cases? </vt:lpstr>
      <vt:lpstr>Bug severity vs bug priority</vt:lpstr>
      <vt:lpstr>System testing and integration testing? </vt:lpstr>
      <vt:lpstr>Black box vs white box testing? </vt:lpstr>
      <vt:lpstr>Front End Testing and Back End testing? </vt:lpstr>
      <vt:lpstr>Functional testing &amp; non-functional testing </vt:lpstr>
      <vt:lpstr>PowerPoint Sunusu</vt:lpstr>
      <vt:lpstr>Even - Odd</vt:lpstr>
      <vt:lpstr>Swap Numbers </vt:lpstr>
      <vt:lpstr>Reverse String </vt:lpstr>
      <vt:lpstr>Reverse Integer </vt:lpstr>
      <vt:lpstr>Prime Numbers</vt:lpstr>
      <vt:lpstr>String Palindrome </vt:lpstr>
      <vt:lpstr>Integer Palindrome</vt:lpstr>
      <vt:lpstr>Factorial </vt:lpstr>
      <vt:lpstr>Sum of Digits </vt:lpstr>
      <vt:lpstr>Fibonacci </vt:lpstr>
      <vt:lpstr>FizzBuzz</vt:lpstr>
      <vt:lpstr>Only Unique Letters</vt:lpstr>
      <vt:lpstr>Remove Duplicates </vt:lpstr>
      <vt:lpstr>Largest Number in Array </vt:lpstr>
      <vt:lpstr>Armstrong Number </vt:lpstr>
      <vt:lpstr>Diamond of Asterisks </vt:lpstr>
      <vt:lpstr>Pyramid Of Numbers </vt:lpstr>
      <vt:lpstr>Floyds Triangle</vt:lpstr>
      <vt:lpstr>Anagram </vt:lpstr>
      <vt:lpstr>PowerPoint Sunusu</vt:lpstr>
      <vt:lpstr>SDLC and what is it used for? </vt:lpstr>
      <vt:lpstr>Software Testing Life Cycle (STLC) </vt:lpstr>
      <vt:lpstr>STLC vs SDLC </vt:lpstr>
      <vt:lpstr>Validation and verification ? </vt:lpstr>
      <vt:lpstr>Requirement document? </vt:lpstr>
      <vt:lpstr>Where is the requirement coming from? </vt:lpstr>
      <vt:lpstr>The requirement is good or bad? </vt:lpstr>
      <vt:lpstr>Agile</vt:lpstr>
      <vt:lpstr>Agile Framework?</vt:lpstr>
      <vt:lpstr>Waterfall?</vt:lpstr>
      <vt:lpstr>Agile methodology did you use in your previous projects ? </vt:lpstr>
      <vt:lpstr>Relation between Agile and Scrum? What is Scrum? </vt:lpstr>
      <vt:lpstr>Why do we need Agile? Waterfall and Agile? </vt:lpstr>
      <vt:lpstr>Different roles in Scrum? </vt:lpstr>
      <vt:lpstr>Describe a scrum team?</vt:lpstr>
      <vt:lpstr>Scrum of scrums?</vt:lpstr>
      <vt:lpstr>Burn-down and burn-up charts </vt:lpstr>
      <vt:lpstr>Sprint?</vt:lpstr>
      <vt:lpstr>Product backlog &amp; Sprint Backlog? </vt:lpstr>
      <vt:lpstr>Velocity of a sprint and how it is measured? </vt:lpstr>
      <vt:lpstr>PowerPoint Sunusu</vt:lpstr>
      <vt:lpstr>Biggest Accomplishment?</vt:lpstr>
      <vt:lpstr>Why did you apply for this position?</vt:lpstr>
      <vt:lpstr>Where do you see yourself 5 years from now? </vt:lpstr>
      <vt:lpstr>Why should we hire you?</vt:lpstr>
      <vt:lpstr>Weakness? </vt:lpstr>
      <vt:lpstr>Strength?</vt:lpstr>
      <vt:lpstr>challenge you faced during your last project?</vt:lpstr>
      <vt:lpstr>How do you handle stress? Or Conflict?</vt:lpstr>
      <vt:lpstr>Can you start tomorrow?</vt:lpstr>
      <vt:lpstr>What do you do if I hire you?</vt:lpstr>
      <vt:lpstr>how long are you planning to stay?</vt:lpstr>
      <vt:lpstr>Can you work under pressure?</vt:lpstr>
      <vt:lpstr>What do you like the most about testing?</vt:lpstr>
      <vt:lpstr>What to do in case of you have too much work and you can not finish for the deadline? </vt:lpstr>
      <vt:lpstr>Do you have any question for us?</vt:lpstr>
      <vt:lpstr>PowerPoint Sunusu</vt:lpstr>
      <vt:lpstr>Jenkins</vt:lpstr>
      <vt:lpstr>Jenkins – How do you create a job?</vt:lpstr>
      <vt:lpstr>Configure Jenkins</vt:lpstr>
      <vt:lpstr>How does Jenkins work overall?</vt:lpstr>
      <vt:lpstr>How about pipeline with Jenkins? </vt:lpstr>
      <vt:lpstr>How many environment do you have?</vt:lpstr>
      <vt:lpstr>How do you use Git?</vt:lpstr>
      <vt:lpstr>Git Commends</vt:lpstr>
      <vt:lpstr>Branching Strategy</vt:lpstr>
      <vt:lpstr>AWS</vt:lpstr>
      <vt:lpstr>PowerPoint Sunusu</vt:lpstr>
      <vt:lpstr>How many test cases automated per day?</vt:lpstr>
      <vt:lpstr>Reverse String in Java</vt:lpstr>
      <vt:lpstr>Overloading vs Overriding</vt:lpstr>
      <vt:lpstr>How Selenium Grid works?</vt:lpstr>
      <vt:lpstr>IntelliJ</vt:lpstr>
      <vt:lpstr>How to select value in a dropdown?</vt:lpstr>
      <vt:lpstr>verify if the checkbox/radio is checked or not ? </vt:lpstr>
      <vt:lpstr>perform right click using WebDriver </vt:lpstr>
      <vt:lpstr>perform drag and drop using WebDriver </vt:lpstr>
      <vt:lpstr>upload a file? </vt:lpstr>
      <vt:lpstr>click on a menu item in a drop down menu </vt:lpstr>
      <vt:lpstr>simulate browser back and forward </vt:lpstr>
      <vt:lpstr>get the current page URL ? </vt:lpstr>
      <vt:lpstr>check if a button is enabled on the page ? </vt:lpstr>
      <vt:lpstr>get the title of the page </vt:lpstr>
      <vt:lpstr>INTERSECT VS MINUS</vt:lpstr>
      <vt:lpstr>JOIN VS UNION? </vt:lpstr>
      <vt:lpstr>GROUP BY VS ORDER BY </vt:lpstr>
      <vt:lpstr>HAVING VS WHERE</vt:lpstr>
      <vt:lpstr>DROP VS TRUNCATE </vt:lpstr>
      <vt:lpstr>What kind of Database testing are you doing? </vt:lpstr>
      <vt:lpstr>Why are you looking for a change?</vt:lpstr>
      <vt:lpstr>Where is the requirement coming from? </vt:lpstr>
      <vt:lpstr>Convert String to Integer</vt:lpstr>
      <vt:lpstr>Lamda Expressions</vt:lpstr>
      <vt:lpstr>How to group test cases in TestNG</vt:lpstr>
      <vt:lpstr>Components of Selenium</vt:lpstr>
      <vt:lpstr>Cross browser testing in Selenium</vt:lpstr>
      <vt:lpstr>Parallel Testing in Cucumber</vt:lpstr>
      <vt:lpstr>Bugs recently found</vt:lpstr>
      <vt:lpstr>Functionalities you’ve  worked on</vt:lpstr>
      <vt:lpstr>Regex</vt:lpstr>
      <vt:lpstr>Annotations in Junit vs TestNG</vt:lpstr>
      <vt:lpstr>Structure of your framework</vt:lpstr>
      <vt:lpstr>Why String Immutable</vt:lpstr>
      <vt:lpstr>Garbage Collection</vt:lpstr>
      <vt:lpstr>Primary key vs foreign key</vt:lpstr>
      <vt:lpstr>how to send get and then check a status code</vt:lpstr>
      <vt:lpstr>Where do you run your smoke test</vt:lpstr>
      <vt:lpstr>Where do you run your regression</vt:lpstr>
      <vt:lpstr>Launch Chrome Browser</vt:lpstr>
      <vt:lpstr>Set the resolution</vt:lpstr>
      <vt:lpstr>How do you use JDBC?</vt:lpstr>
      <vt:lpstr>How do you write your automation scripts? Right after the developers code?</vt:lpstr>
      <vt:lpstr>String Pool</vt:lpstr>
      <vt:lpstr>what is acceptance criteria and who writes?</vt:lpstr>
      <vt:lpstr>groupId and artifactId</vt:lpstr>
      <vt:lpstr>how do you resolve merge conflict?</vt:lpstr>
      <vt:lpstr>UNION vs JOIN</vt:lpstr>
      <vt:lpstr>Wrapper Class</vt:lpstr>
      <vt:lpstr>Equivalence Partitioning</vt:lpstr>
      <vt:lpstr>Synchronized?</vt:lpstr>
      <vt:lpstr>What is thread safe?</vt:lpstr>
      <vt:lpstr>When you run smoke test, how long does it take to run?</vt:lpstr>
      <vt:lpstr>How many queries have you written? How often do you write them?</vt:lpstr>
      <vt:lpstr>Where do you run smoke test from? Is it locally or somewhere else?</vt:lpstr>
      <vt:lpstr>How many scripts do you run on the smoke test?</vt:lpstr>
      <vt:lpstr>What you don't want to see in a organization/team?</vt:lpstr>
      <vt:lpstr>How do you use Selenium Grid?</vt:lpstr>
      <vt:lpstr>Difference between HashMap, HashSet, HashTable</vt:lpstr>
      <vt:lpstr>How do you create "Bug" in JIRA?</vt:lpstr>
      <vt:lpstr>What are enums? Are they classes or interface? Do you use them in your framework?</vt:lpstr>
      <vt:lpstr>How many task cases you perform per sprint</vt:lpstr>
      <vt:lpstr>What is Thread-safe or Synchronized? </vt:lpstr>
      <vt:lpstr>iterator vs for each loop </vt:lpstr>
      <vt:lpstr>How do you run your regression? </vt:lpstr>
      <vt:lpstr>How would you rate yourself in Java</vt:lpstr>
      <vt:lpstr>How do you handle multiple windows</vt:lpstr>
      <vt:lpstr>POST vs PUT</vt:lpstr>
      <vt:lpstr>What is URI?</vt:lpstr>
      <vt:lpstr>Why Page Object Model</vt:lpstr>
      <vt:lpstr>Collection vs Collections? </vt:lpstr>
      <vt:lpstr>implicit casting vs explicit casting?</vt:lpstr>
      <vt:lpstr>Super. VS Super()</vt:lpstr>
      <vt:lpstr>this. vs this()</vt:lpstr>
      <vt:lpstr>How do you launch the browser</vt:lpstr>
      <vt:lpstr>How do you start automation</vt:lpstr>
      <vt:lpstr>Java</vt:lpstr>
      <vt:lpstr>Naming Conventions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M Salih Unal</dc:creator>
  <cp:lastModifiedBy>mehmetayaz3547@gmail.com</cp:lastModifiedBy>
  <cp:revision>170</cp:revision>
  <cp:lastPrinted>2019-10-15T18:19:42Z</cp:lastPrinted>
  <dcterms:created xsi:type="dcterms:W3CDTF">2019-09-27T20:25:16Z</dcterms:created>
  <dcterms:modified xsi:type="dcterms:W3CDTF">2020-01-07T20:58:51Z</dcterms:modified>
</cp:coreProperties>
</file>