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
  </p:notesMasterIdLst>
  <p:handoutMasterIdLst>
    <p:handoutMasterId r:id="rId4"/>
  </p:handoutMasterIdLst>
  <p:sldIdLst>
    <p:sldId id="256" r:id="rId2"/>
  </p:sldIdLst>
  <p:sldSz cx="38404800" cy="38404800"/>
  <p:notesSz cx="9271000" cy="7010400"/>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5"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10253F"/>
    <a:srgbClr val="215968"/>
    <a:srgbClr val="403152"/>
    <a:srgbClr val="1E1C11"/>
    <a:srgbClr val="984807"/>
    <a:srgbClr val="953735"/>
    <a:srgbClr val="4F6228"/>
    <a:srgbClr val="C9F1FF"/>
    <a:srgbClr val="D2E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485" autoAdjust="0"/>
  </p:normalViewPr>
  <p:slideViewPr>
    <p:cSldViewPr>
      <p:cViewPr>
        <p:scale>
          <a:sx n="125" d="100"/>
          <a:sy n="125" d="100"/>
        </p:scale>
        <p:origin x="144" y="-25616"/>
      </p:cViewPr>
      <p:guideLst>
        <p:guide orient="horz" pos="12096"/>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lvl1pPr algn="r">
              <a:defRPr sz="1200"/>
            </a:lvl1pPr>
          </a:lstStyle>
          <a:p>
            <a:fld id="{9281E4DE-EB0E-4FB2-BE29-FC865D9A50FC}" type="datetimeFigureOut">
              <a:rPr lang="en-US" smtClean="0"/>
              <a:t>1/24/23</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lvl1pPr algn="r">
              <a:defRPr sz="1200"/>
            </a:lvl1pPr>
          </a:lstStyle>
          <a:p>
            <a:fld id="{DE247C12-2C6F-4F8F-A764-8CB2FE9A43B8}" type="slidenum">
              <a:rPr lang="en-US" smtClean="0"/>
              <a:t>‹#›</a:t>
            </a:fld>
            <a:endParaRPr lang="en-US"/>
          </a:p>
        </p:txBody>
      </p:sp>
    </p:spTree>
    <p:extLst>
      <p:ext uri="{BB962C8B-B14F-4D97-AF65-F5344CB8AC3E}">
        <p14:creationId xmlns:p14="http://schemas.microsoft.com/office/powerpoint/2010/main" val="84679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963" cy="3508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5251450" y="0"/>
            <a:ext cx="4017963" cy="350838"/>
          </a:xfrm>
          <a:prstGeom prst="rect">
            <a:avLst/>
          </a:prstGeom>
        </p:spPr>
        <p:txBody>
          <a:bodyPr vert="horz" lIns="91440" tIns="45720" rIns="91440" bIns="45720" rtlCol="0"/>
          <a:lstStyle>
            <a:lvl1pPr algn="r">
              <a:defRPr sz="1200"/>
            </a:lvl1pPr>
          </a:lstStyle>
          <a:p>
            <a:fld id="{18B90BA5-A4AE-4CC6-B17B-0490AA5FA2C2}" type="datetimeFigureOut">
              <a:rPr lang="tr-TR" smtClean="0"/>
              <a:t>24.01.2023</a:t>
            </a:fld>
            <a:endParaRPr lang="tr-TR"/>
          </a:p>
        </p:txBody>
      </p:sp>
      <p:sp>
        <p:nvSpPr>
          <p:cNvPr id="4" name="Slide Image Placeholder 3"/>
          <p:cNvSpPr>
            <a:spLocks noGrp="1" noRot="1" noChangeAspect="1"/>
          </p:cNvSpPr>
          <p:nvPr>
            <p:ph type="sldImg" idx="2"/>
          </p:nvPr>
        </p:nvSpPr>
        <p:spPr>
          <a:xfrm>
            <a:off x="3321050" y="525463"/>
            <a:ext cx="2628900" cy="26289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927100" y="3330575"/>
            <a:ext cx="7416800" cy="3154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6657975"/>
            <a:ext cx="4017963" cy="350838"/>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5251450" y="6657975"/>
            <a:ext cx="4017963" cy="350838"/>
          </a:xfrm>
          <a:prstGeom prst="rect">
            <a:avLst/>
          </a:prstGeom>
        </p:spPr>
        <p:txBody>
          <a:bodyPr vert="horz" lIns="91440" tIns="45720" rIns="91440" bIns="45720" rtlCol="0" anchor="b"/>
          <a:lstStyle>
            <a:lvl1pPr algn="r">
              <a:defRPr sz="1200"/>
            </a:lvl1pPr>
          </a:lstStyle>
          <a:p>
            <a:fld id="{8D96AF9C-56F1-4B33-9FA1-28B0ED536680}" type="slidenum">
              <a:rPr lang="tr-TR" smtClean="0"/>
              <a:t>‹#›</a:t>
            </a:fld>
            <a:endParaRPr lang="tr-TR"/>
          </a:p>
        </p:txBody>
      </p:sp>
    </p:spTree>
    <p:extLst>
      <p:ext uri="{BB962C8B-B14F-4D97-AF65-F5344CB8AC3E}">
        <p14:creationId xmlns:p14="http://schemas.microsoft.com/office/powerpoint/2010/main" val="154980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D96AF9C-56F1-4B33-9FA1-28B0ED536680}" type="slidenum">
              <a:rPr lang="tr-TR" smtClean="0"/>
              <a:t>1</a:t>
            </a:fld>
            <a:endParaRPr lang="tr-TR"/>
          </a:p>
        </p:txBody>
      </p:sp>
    </p:spTree>
    <p:extLst>
      <p:ext uri="{BB962C8B-B14F-4D97-AF65-F5344CB8AC3E}">
        <p14:creationId xmlns:p14="http://schemas.microsoft.com/office/powerpoint/2010/main" val="29943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911225" y="666750"/>
            <a:ext cx="28033134" cy="3333750"/>
          </a:xfrm>
        </p:spPr>
        <p:txBody>
          <a:bodyPr/>
          <a:lstStyle>
            <a:lvl1pPr marL="0" indent="0">
              <a:buNone/>
              <a:defRPr sz="13400"/>
            </a:lvl1pPr>
          </a:lstStyle>
          <a:p>
            <a:pPr algn="ctr"/>
            <a:r>
              <a:rPr lang="en-US" sz="6700" b="1" i="1" dirty="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6700" b="1" i="1" dirty="0" err="1">
                <a:solidFill>
                  <a:schemeClr val="bg1"/>
                </a:solidFill>
                <a:effectLst>
                  <a:outerShdw blurRad="38100" dist="38100" dir="2700000" algn="tl">
                    <a:srgbClr val="000000">
                      <a:alpha val="43137"/>
                    </a:srgbClr>
                  </a:outerShdw>
                </a:effectLst>
                <a:cs typeface="Arial" pitchFamily="34" charset="0"/>
              </a:rPr>
              <a:t>Graphicsland</a:t>
            </a:r>
            <a:r>
              <a:rPr lang="en-US" sz="6700" b="1" i="1" dirty="0">
                <a:solidFill>
                  <a:schemeClr val="bg1"/>
                </a:solidFill>
                <a:effectLst>
                  <a:outerShdw blurRad="38100" dist="38100" dir="2700000" algn="tl">
                    <a:srgbClr val="000000">
                      <a:alpha val="43137"/>
                    </a:srgbClr>
                  </a:outerShdw>
                </a:effectLst>
                <a:cs typeface="Arial" pitchFamily="34" charset="0"/>
              </a:rPr>
              <a:t> &amp; MakeSigns.com </a:t>
            </a:r>
            <a:br>
              <a:rPr lang="en-US" sz="6700" b="1" i="1" dirty="0">
                <a:solidFill>
                  <a:schemeClr val="bg1"/>
                </a:solidFill>
                <a:effectLst>
                  <a:outerShdw blurRad="38100" dist="38100" dir="2700000" algn="tl">
                    <a:srgbClr val="000000">
                      <a:alpha val="43137"/>
                    </a:srgbClr>
                  </a:outerShdw>
                </a:effectLst>
                <a:cs typeface="Arial" pitchFamily="34" charset="0"/>
              </a:rPr>
            </a:br>
            <a:r>
              <a:rPr lang="en-US" sz="6700" b="1" i="1" dirty="0">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911225" y="4533900"/>
            <a:ext cx="28033134" cy="2133600"/>
          </a:xfrm>
        </p:spPr>
        <p:txBody>
          <a:bodyPr/>
          <a:lstStyle>
            <a:lvl1pPr marL="0" indent="0">
              <a:buNone/>
              <a:defRPr sz="13400"/>
            </a:lvl1pPr>
          </a:lstStyle>
          <a:p>
            <a:pPr algn="ctr"/>
            <a:r>
              <a:rPr lang="en-US" sz="4500" dirty="0">
                <a:solidFill>
                  <a:schemeClr val="bg1"/>
                </a:solidFill>
                <a:cs typeface="Arial" pitchFamily="34" charset="0"/>
              </a:rPr>
              <a:t>Author Name, RN</a:t>
            </a:r>
            <a:r>
              <a:rPr lang="en-US" sz="4500" baseline="30000" dirty="0">
                <a:solidFill>
                  <a:schemeClr val="bg1"/>
                </a:solidFill>
                <a:cs typeface="Arial" pitchFamily="34" charset="0"/>
              </a:rPr>
              <a:t>1</a:t>
            </a:r>
            <a:r>
              <a:rPr lang="en-US" sz="4500" dirty="0">
                <a:solidFill>
                  <a:schemeClr val="bg1"/>
                </a:solidFill>
                <a:cs typeface="Arial" pitchFamily="34" charset="0"/>
              </a:rPr>
              <a:t>; Author Name, Ph.D</a:t>
            </a:r>
            <a:r>
              <a:rPr lang="en-US" sz="4500" baseline="30000" dirty="0">
                <a:solidFill>
                  <a:schemeClr val="bg1"/>
                </a:solidFill>
                <a:cs typeface="Arial" pitchFamily="34" charset="0"/>
              </a:rPr>
              <a:t>2</a:t>
            </a:r>
            <a:r>
              <a:rPr lang="en-US" sz="4500" dirty="0">
                <a:solidFill>
                  <a:schemeClr val="bg1"/>
                </a:solidFill>
                <a:cs typeface="Arial" pitchFamily="34" charset="0"/>
              </a:rPr>
              <a:t>, Author Name, RN</a:t>
            </a:r>
            <a:r>
              <a:rPr lang="en-US" sz="4500" baseline="30000" dirty="0">
                <a:solidFill>
                  <a:schemeClr val="bg1"/>
                </a:solidFill>
                <a:cs typeface="Arial" pitchFamily="34" charset="0"/>
              </a:rPr>
              <a:t>2,3</a:t>
            </a:r>
            <a:r>
              <a:rPr lang="en-US" sz="4500" dirty="0">
                <a:solidFill>
                  <a:schemeClr val="bg1"/>
                </a:solidFill>
                <a:cs typeface="Arial" pitchFamily="34" charset="0"/>
              </a:rPr>
              <a:t>; Author Name, Ph.D</a:t>
            </a:r>
            <a:r>
              <a:rPr lang="en-US" sz="4500" baseline="30000" dirty="0">
                <a:solidFill>
                  <a:schemeClr val="bg1"/>
                </a:solidFill>
                <a:cs typeface="Arial" pitchFamily="34" charset="0"/>
              </a:rPr>
              <a:t>1,4</a:t>
            </a:r>
            <a:r>
              <a:rPr lang="en-US" sz="4500" dirty="0">
                <a:solidFill>
                  <a:schemeClr val="bg1"/>
                </a:solidFill>
                <a:cs typeface="Arial" pitchFamily="34" charset="0"/>
              </a:rPr>
              <a:t> </a:t>
            </a:r>
            <a:br>
              <a:rPr lang="en-US" sz="4500" dirty="0">
                <a:solidFill>
                  <a:schemeClr val="bg1"/>
                </a:solidFill>
                <a:cs typeface="Arial" pitchFamily="34" charset="0"/>
              </a:rPr>
            </a:br>
            <a:r>
              <a:rPr lang="en-US" sz="4500" baseline="30000" dirty="0">
                <a:solidFill>
                  <a:schemeClr val="bg1"/>
                </a:solidFill>
                <a:cs typeface="Arial" pitchFamily="34" charset="0"/>
              </a:rPr>
              <a:t>1</a:t>
            </a:r>
            <a:r>
              <a:rPr lang="en-US" sz="4500" dirty="0">
                <a:solidFill>
                  <a:schemeClr val="bg1"/>
                </a:solidFill>
                <a:cs typeface="Arial" pitchFamily="34" charset="0"/>
              </a:rPr>
              <a:t>Name of University, City, State; </a:t>
            </a:r>
            <a:r>
              <a:rPr lang="en-US" sz="4500" baseline="30000" dirty="0">
                <a:solidFill>
                  <a:schemeClr val="bg1"/>
                </a:solidFill>
                <a:cs typeface="Arial" pitchFamily="34" charset="0"/>
              </a:rPr>
              <a:t>2</a:t>
            </a:r>
            <a:r>
              <a:rPr lang="en-US" sz="4500" dirty="0">
                <a:solidFill>
                  <a:schemeClr val="bg1"/>
                </a:solidFill>
                <a:cs typeface="Arial" pitchFamily="34" charset="0"/>
              </a:rPr>
              <a:t>Name of University, City, State; </a:t>
            </a:r>
            <a:r>
              <a:rPr lang="en-US" sz="4500" baseline="30000" dirty="0">
                <a:solidFill>
                  <a:schemeClr val="bg1"/>
                </a:solidFill>
                <a:cs typeface="Arial" pitchFamily="34" charset="0"/>
              </a:rPr>
              <a:t>3</a:t>
            </a:r>
            <a:r>
              <a:rPr lang="en-US" sz="4500" dirty="0">
                <a:solidFill>
                  <a:schemeClr val="bg1"/>
                </a:solidFill>
                <a:cs typeface="Arial" pitchFamily="34" charset="0"/>
              </a:rPr>
              <a:t>Name of University, City, State; </a:t>
            </a:r>
            <a:r>
              <a:rPr lang="en-US" sz="4500" baseline="30000" dirty="0">
                <a:solidFill>
                  <a:schemeClr val="bg1"/>
                </a:solidFill>
                <a:cs typeface="Arial" pitchFamily="34" charset="0"/>
              </a:rPr>
              <a:t>4</a:t>
            </a:r>
            <a:r>
              <a:rPr lang="en-US" sz="4500" dirty="0">
                <a:solidFill>
                  <a:schemeClr val="bg1"/>
                </a:solidFill>
                <a:cs typeface="Arial" pitchFamily="34" charset="0"/>
              </a:rPr>
              <a:t>Name of University, City, State; </a:t>
            </a:r>
          </a:p>
        </p:txBody>
      </p:sp>
    </p:spTree>
    <p:extLst>
      <p:ext uri="{BB962C8B-B14F-4D97-AF65-F5344CB8AC3E}">
        <p14:creationId xmlns:p14="http://schemas.microsoft.com/office/powerpoint/2010/main" val="8042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1F909-3568-40F5-8205-05484158C88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5664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9197" y="4925063"/>
            <a:ext cx="31103890" cy="1048575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4203" y="4925063"/>
            <a:ext cx="92684915" cy="1048575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1F909-3568-40F5-8205-05484158C88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63469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1F909-3568-40F5-8205-05484158C88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39441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4678644"/>
            <a:ext cx="32644080" cy="762762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033715" y="16277597"/>
            <a:ext cx="32644080" cy="8401047"/>
          </a:xfrm>
        </p:spPr>
        <p:txBody>
          <a:bodyPr anchor="b"/>
          <a:lstStyle>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5"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1F909-3568-40F5-8205-05484158C88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375296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4201" y="28679143"/>
            <a:ext cx="61894400" cy="81103474"/>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48684" y="28679143"/>
            <a:ext cx="61894405" cy="81103474"/>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1F909-3568-40F5-8205-05484158C88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01724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2" y="8596635"/>
            <a:ext cx="16968790" cy="358266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US"/>
              <a:t>Click to edit Master text styles</a:t>
            </a:r>
          </a:p>
        </p:txBody>
      </p:sp>
      <p:sp>
        <p:nvSpPr>
          <p:cNvPr id="4" name="Content Placeholder 3"/>
          <p:cNvSpPr>
            <a:spLocks noGrp="1"/>
          </p:cNvSpPr>
          <p:nvPr>
            <p:ph sz="half" idx="2"/>
          </p:nvPr>
        </p:nvSpPr>
        <p:spPr>
          <a:xfrm>
            <a:off x="1920242" y="12179300"/>
            <a:ext cx="16968790" cy="22127214"/>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8" y="8596635"/>
            <a:ext cx="16975455" cy="358266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9509108" y="12179300"/>
            <a:ext cx="16975455" cy="22127214"/>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1F909-3568-40F5-8205-05484158C88C}" type="datetimeFigureOut">
              <a:rPr lang="en-US" smtClean="0"/>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394701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1F909-3568-40F5-8205-05484158C88C}" type="datetimeFigureOut">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36634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1F909-3568-40F5-8205-05484158C88C}" type="datetimeFigureOut">
              <a:rPr lang="en-US" smtClean="0"/>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86091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529080"/>
            <a:ext cx="12634915" cy="6507480"/>
          </a:xfrm>
        </p:spPr>
        <p:txBody>
          <a:bodyPr anchor="b"/>
          <a:lstStyle>
            <a:lvl1pPr algn="l">
              <a:defRPr sz="9700" b="1"/>
            </a:lvl1pPr>
          </a:lstStyle>
          <a:p>
            <a:r>
              <a:rPr lang="en-US"/>
              <a:t>Click to edit Master title style</a:t>
            </a:r>
          </a:p>
        </p:txBody>
      </p:sp>
      <p:sp>
        <p:nvSpPr>
          <p:cNvPr id="3" name="Content Placeholder 2"/>
          <p:cNvSpPr>
            <a:spLocks noGrp="1"/>
          </p:cNvSpPr>
          <p:nvPr>
            <p:ph idx="1"/>
          </p:nvPr>
        </p:nvSpPr>
        <p:spPr>
          <a:xfrm>
            <a:off x="15015210" y="1529081"/>
            <a:ext cx="21469350" cy="32777434"/>
          </a:xfrm>
        </p:spPr>
        <p:txBody>
          <a:bodyPr/>
          <a:lstStyle>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4" y="8036561"/>
            <a:ext cx="12634915" cy="26269954"/>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8E1F909-3568-40F5-8205-05484158C88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83331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6883360"/>
            <a:ext cx="23042880" cy="3173734"/>
          </a:xfrm>
        </p:spPr>
        <p:txBody>
          <a:bodyPr anchor="b"/>
          <a:lstStyle>
            <a:lvl1pPr algn="l">
              <a:defRPr sz="9700" b="1"/>
            </a:lvl1pPr>
          </a:lstStyle>
          <a:p>
            <a:r>
              <a:rPr lang="en-US"/>
              <a:t>Click to edit Master title style</a:t>
            </a:r>
          </a:p>
        </p:txBody>
      </p:sp>
      <p:sp>
        <p:nvSpPr>
          <p:cNvPr id="3" name="Picture Placeholder 2"/>
          <p:cNvSpPr>
            <a:spLocks noGrp="1"/>
          </p:cNvSpPr>
          <p:nvPr>
            <p:ph type="pic" idx="1"/>
          </p:nvPr>
        </p:nvSpPr>
        <p:spPr>
          <a:xfrm>
            <a:off x="7527610" y="3431540"/>
            <a:ext cx="23042880" cy="23042880"/>
          </a:xfrm>
        </p:spPr>
        <p:txBody>
          <a:bodyPr/>
          <a:lstStyle>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5" indent="0">
              <a:buNone/>
              <a:defRPr sz="9700"/>
            </a:lvl9pPr>
          </a:lstStyle>
          <a:p>
            <a:endParaRPr lang="en-US"/>
          </a:p>
        </p:txBody>
      </p:sp>
      <p:sp>
        <p:nvSpPr>
          <p:cNvPr id="4" name="Text Placeholder 3"/>
          <p:cNvSpPr>
            <a:spLocks noGrp="1"/>
          </p:cNvSpPr>
          <p:nvPr>
            <p:ph type="body" sz="half" idx="2"/>
          </p:nvPr>
        </p:nvSpPr>
        <p:spPr>
          <a:xfrm>
            <a:off x="7527610" y="30057095"/>
            <a:ext cx="23042880" cy="4507227"/>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8E1F909-3568-40F5-8205-05484158C88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180699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0"/>
          </a:xfrm>
          <a:prstGeom prst="rect">
            <a:avLst/>
          </a:prstGeom>
        </p:spPr>
        <p:txBody>
          <a:bodyPr vert="horz" lIns="438903" tIns="219451" rIns="438903" bIns="219451" rtlCol="0" anchor="ctr">
            <a:normAutofit/>
          </a:bodyPr>
          <a:lstStyle/>
          <a:p>
            <a:r>
              <a:rPr lang="en-US"/>
              <a:t>Click to edit Master title style</a:t>
            </a:r>
          </a:p>
        </p:txBody>
      </p:sp>
      <p:sp>
        <p:nvSpPr>
          <p:cNvPr id="3" name="Text Placeholder 2"/>
          <p:cNvSpPr>
            <a:spLocks noGrp="1"/>
          </p:cNvSpPr>
          <p:nvPr>
            <p:ph type="body" idx="1"/>
          </p:nvPr>
        </p:nvSpPr>
        <p:spPr>
          <a:xfrm>
            <a:off x="1920240" y="8961123"/>
            <a:ext cx="34564320" cy="25345394"/>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35595564"/>
            <a:ext cx="8961120" cy="2044700"/>
          </a:xfrm>
          <a:prstGeom prst="rect">
            <a:avLst/>
          </a:prstGeom>
        </p:spPr>
        <p:txBody>
          <a:bodyPr vert="horz" lIns="438903" tIns="219451" rIns="438903" bIns="219451" rtlCol="0" anchor="ctr"/>
          <a:lstStyle>
            <a:lvl1pPr algn="l">
              <a:defRPr sz="5700">
                <a:solidFill>
                  <a:schemeClr val="tx1">
                    <a:tint val="75000"/>
                  </a:schemeClr>
                </a:solidFill>
              </a:defRPr>
            </a:lvl1pPr>
          </a:lstStyle>
          <a:p>
            <a:fld id="{F8E1F909-3568-40F5-8205-05484158C88C}" type="datetimeFigureOut">
              <a:rPr lang="en-US" smtClean="0"/>
              <a:t>1/24/23</a:t>
            </a:fld>
            <a:endParaRPr lang="en-US"/>
          </a:p>
        </p:txBody>
      </p:sp>
      <p:sp>
        <p:nvSpPr>
          <p:cNvPr id="5" name="Footer Placeholder 4"/>
          <p:cNvSpPr>
            <a:spLocks noGrp="1"/>
          </p:cNvSpPr>
          <p:nvPr>
            <p:ph type="ftr" sz="quarter" idx="3"/>
          </p:nvPr>
        </p:nvSpPr>
        <p:spPr>
          <a:xfrm>
            <a:off x="13121640" y="35595564"/>
            <a:ext cx="12161520" cy="2044700"/>
          </a:xfrm>
          <a:prstGeom prst="rect">
            <a:avLst/>
          </a:prstGeom>
        </p:spPr>
        <p:txBody>
          <a:bodyPr vert="horz" lIns="438903" tIns="219451" rIns="438903" bIns="21945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5595564"/>
            <a:ext cx="8961120" cy="2044700"/>
          </a:xfrm>
          <a:prstGeom prst="rect">
            <a:avLst/>
          </a:prstGeom>
        </p:spPr>
        <p:txBody>
          <a:bodyPr vert="horz" lIns="438903" tIns="219451" rIns="438903" bIns="219451" rtlCol="0" anchor="ctr"/>
          <a:lstStyle>
            <a:lvl1pPr algn="r">
              <a:defRPr sz="5700">
                <a:solidFill>
                  <a:schemeClr val="tx1">
                    <a:tint val="75000"/>
                  </a:schemeClr>
                </a:solidFill>
              </a:defRPr>
            </a:lvl1pPr>
          </a:lstStyle>
          <a:p>
            <a:fld id="{5A40D005-FB29-4DA1-AF6A-7002CDC49E30}" type="slidenum">
              <a:rPr lang="en-US" smtClean="0"/>
              <a:t>‹#›</a:t>
            </a:fld>
            <a:endParaRPr lang="en-US"/>
          </a:p>
        </p:txBody>
      </p:sp>
    </p:spTree>
    <p:extLst>
      <p:ext uri="{BB962C8B-B14F-4D97-AF65-F5344CB8AC3E}">
        <p14:creationId xmlns:p14="http://schemas.microsoft.com/office/powerpoint/2010/main"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028" rtl="0" eaLnBrk="1" latinLnBrk="0" hangingPunct="1">
        <a:spcBef>
          <a:spcPct val="0"/>
        </a:spcBef>
        <a:buNone/>
        <a:defRPr sz="21100" kern="1200">
          <a:solidFill>
            <a:schemeClr val="tx1"/>
          </a:solidFill>
          <a:latin typeface="+mj-lt"/>
          <a:ea typeface="+mj-ea"/>
          <a:cs typeface="+mj-cs"/>
        </a:defRPr>
      </a:lvl1pPr>
    </p:titleStyle>
    <p:bodyStyle>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5"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1"/>
            <a:ext cx="38406447" cy="38404799"/>
          </a:xfrm>
          <a:prstGeom prst="rect">
            <a:avLst/>
          </a:prstGeom>
          <a:gradFill>
            <a:gsLst>
              <a:gs pos="100000">
                <a:schemeClr val="accent2">
                  <a:lumMod val="40000"/>
                  <a:lumOff val="60000"/>
                </a:schemeClr>
              </a:gs>
              <a:gs pos="0">
                <a:schemeClr val="accent5">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28" name="Rounded Rectangle 27"/>
          <p:cNvSpPr/>
          <p:nvPr/>
        </p:nvSpPr>
        <p:spPr>
          <a:xfrm>
            <a:off x="9914337" y="8112005"/>
            <a:ext cx="18600404" cy="27700093"/>
          </a:xfrm>
          <a:prstGeom prst="roundRect">
            <a:avLst>
              <a:gd name="adj" fmla="val 4189"/>
            </a:avLst>
          </a:prstGeom>
          <a:solidFill>
            <a:srgbClr val="1E1C11">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29" name="TextBox 28"/>
          <p:cNvSpPr txBox="1"/>
          <p:nvPr/>
        </p:nvSpPr>
        <p:spPr>
          <a:xfrm>
            <a:off x="16068600" y="8372797"/>
            <a:ext cx="5643981" cy="769441"/>
          </a:xfrm>
          <a:prstGeom prst="rect">
            <a:avLst/>
          </a:prstGeom>
          <a:noFill/>
        </p:spPr>
        <p:txBody>
          <a:bodyPr wrap="none" rtlCol="0">
            <a:spAutoFit/>
          </a:bodyPr>
          <a:lstStyle/>
          <a:p>
            <a:pPr algn="ctr"/>
            <a:r>
              <a:rPr lang="tr-TR" sz="4400" b="1" i="1" dirty="0">
                <a:solidFill>
                  <a:schemeClr val="bg1"/>
                </a:solidFill>
                <a:effectLst>
                  <a:outerShdw blurRad="38100" dist="38100" dir="2700000" algn="tl">
                    <a:srgbClr val="000000">
                      <a:alpha val="43137"/>
                    </a:srgbClr>
                  </a:outerShdw>
                </a:effectLst>
                <a:cs typeface="Arial" pitchFamily="34" charset="0"/>
              </a:rPr>
              <a:t>OVERVIEW OF PROJECT</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32" name="Rounded Rectangle 31"/>
          <p:cNvSpPr/>
          <p:nvPr/>
        </p:nvSpPr>
        <p:spPr>
          <a:xfrm>
            <a:off x="697337" y="1381033"/>
            <a:ext cx="37009919" cy="5630872"/>
          </a:xfrm>
          <a:prstGeom prst="roundRect">
            <a:avLst/>
          </a:prstGeom>
          <a:solidFill>
            <a:srgbClr val="4F6228">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33" name="Rounded Rectangle 32"/>
          <p:cNvSpPr/>
          <p:nvPr/>
        </p:nvSpPr>
        <p:spPr>
          <a:xfrm>
            <a:off x="720528" y="8112006"/>
            <a:ext cx="8738074" cy="6748118"/>
          </a:xfrm>
          <a:prstGeom prst="roundRect">
            <a:avLst>
              <a:gd name="adj" fmla="val 11729"/>
            </a:avLst>
          </a:prstGeom>
          <a:solidFill>
            <a:schemeClr val="accent2">
              <a:lumMod val="75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34" name="Rounded Rectangle 33"/>
          <p:cNvSpPr/>
          <p:nvPr/>
        </p:nvSpPr>
        <p:spPr>
          <a:xfrm>
            <a:off x="730856" y="15120402"/>
            <a:ext cx="8738074" cy="18645115"/>
          </a:xfrm>
          <a:prstGeom prst="roundRect">
            <a:avLst>
              <a:gd name="adj" fmla="val 11729"/>
            </a:avLst>
          </a:prstGeom>
          <a:solidFill>
            <a:schemeClr val="accent6">
              <a:lumMod val="50000"/>
              <a:alpha val="49804"/>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40" name="Rounded Rectangle 39"/>
          <p:cNvSpPr/>
          <p:nvPr/>
        </p:nvSpPr>
        <p:spPr>
          <a:xfrm>
            <a:off x="29222865" y="8112005"/>
            <a:ext cx="8679121" cy="7765867"/>
          </a:xfrm>
          <a:prstGeom prst="roundRect">
            <a:avLst>
              <a:gd name="adj" fmla="val 11729"/>
            </a:avLst>
          </a:prstGeom>
          <a:solidFill>
            <a:schemeClr val="tx2">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42" name="Rounded Rectangle 41"/>
          <p:cNvSpPr/>
          <p:nvPr/>
        </p:nvSpPr>
        <p:spPr>
          <a:xfrm>
            <a:off x="29138597" y="24394751"/>
            <a:ext cx="8595017" cy="11420660"/>
          </a:xfrm>
          <a:prstGeom prst="roundRect">
            <a:avLst>
              <a:gd name="adj" fmla="val 11729"/>
            </a:avLst>
          </a:prstGeom>
          <a:solidFill>
            <a:schemeClr val="accent3">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a:p>
        </p:txBody>
      </p:sp>
      <p:sp>
        <p:nvSpPr>
          <p:cNvPr id="31" name="TextBox 30"/>
          <p:cNvSpPr txBox="1"/>
          <p:nvPr/>
        </p:nvSpPr>
        <p:spPr>
          <a:xfrm>
            <a:off x="10228863" y="9065898"/>
            <a:ext cx="18135808" cy="6494085"/>
          </a:xfrm>
          <a:prstGeom prst="rect">
            <a:avLst/>
          </a:prstGeom>
          <a:noFill/>
        </p:spPr>
        <p:txBody>
          <a:bodyPr wrap="square" rtlCol="0">
            <a:spAutoFit/>
          </a:bodyPr>
          <a:lstStyle/>
          <a:p>
            <a:pPr algn="just"/>
            <a:r>
              <a:rPr lang="en-US" sz="3200" dirty="0">
                <a:solidFill>
                  <a:schemeClr val="bg1"/>
                </a:solidFill>
                <a:cs typeface="Arial" pitchFamily="34" charset="0"/>
              </a:rPr>
              <a:t>We classified land cover using ”Blue," ”Red," ”Green," and "NIR" spectral bands in this project.</a:t>
            </a:r>
            <a:r>
              <a:rPr lang="tr-TR" sz="3200" dirty="0">
                <a:solidFill>
                  <a:schemeClr val="bg1"/>
                </a:solidFill>
                <a:cs typeface="Arial" pitchFamily="34" charset="0"/>
              </a:rPr>
              <a:t> </a:t>
            </a:r>
            <a:r>
              <a:rPr lang="en-US" sz="3200" dirty="0">
                <a:solidFill>
                  <a:schemeClr val="bg1"/>
                </a:solidFill>
                <a:cs typeface="Arial" pitchFamily="34" charset="0"/>
              </a:rPr>
              <a:t>Also, we created a new band, which is NDVI, to make it more efficient. In Table 1, we showed a small piece of the training data that includes these bands.</a:t>
            </a:r>
            <a:endParaRPr lang="tr-TR" sz="3200" dirty="0">
              <a:solidFill>
                <a:schemeClr val="bg1"/>
              </a:solidFill>
              <a:cs typeface="Arial" pitchFamily="34" charset="0"/>
            </a:endParaRPr>
          </a:p>
          <a:p>
            <a:pPr algn="just"/>
            <a:r>
              <a:rPr lang="en-US" sz="3200" dirty="0">
                <a:solidFill>
                  <a:schemeClr val="bg1"/>
                </a:solidFill>
                <a:cs typeface="Arial" pitchFamily="34" charset="0"/>
              </a:rPr>
              <a:t>First of all, we determined the methods that we thought would be most suitable for the purpose of the project. Then, we recorded the results by using these methods one by one, and in line with these results, we started to classify by choosing the method that would be most suitable for the purpose of the project. </a:t>
            </a:r>
            <a:endParaRPr lang="tr-TR" sz="3200" dirty="0">
              <a:solidFill>
                <a:schemeClr val="bg1"/>
              </a:solidFill>
              <a:cs typeface="Arial" pitchFamily="34" charset="0"/>
            </a:endParaRPr>
          </a:p>
          <a:p>
            <a:pPr algn="just"/>
            <a:r>
              <a:rPr lang="en-US" sz="3200" dirty="0">
                <a:solidFill>
                  <a:schemeClr val="bg1"/>
                </a:solidFill>
                <a:cs typeface="Arial" pitchFamily="34" charset="0"/>
              </a:rPr>
              <a:t>First, we thought that SVM would be the most suitable method for this purpose, and we tried to train and test the system using this method. But during this process, after we saw that the training process took too long and could not give accurate results with large data, we started to try the other methods we chose. Among these methods, we decided that the most suitable one was KNN. KNN is both fast with large data and has more successful test results than other methods; we believe that this method will be the best fit for the project.</a:t>
            </a:r>
            <a:r>
              <a:rPr lang="tr-TR" sz="3200" dirty="0">
                <a:solidFill>
                  <a:schemeClr val="bg1"/>
                </a:solidFill>
                <a:cs typeface="Arial" pitchFamily="34" charset="0"/>
              </a:rPr>
              <a:t> </a:t>
            </a:r>
            <a:r>
              <a:rPr lang="en-US" sz="3200" dirty="0">
                <a:solidFill>
                  <a:schemeClr val="bg1"/>
                </a:solidFill>
                <a:cs typeface="Arial" pitchFamily="34" charset="0"/>
              </a:rPr>
              <a:t>In FIGURE 1, for KNN optimization, we showed that cross-validation scores against different neighbors' values</a:t>
            </a:r>
          </a:p>
        </p:txBody>
      </p:sp>
      <p:sp>
        <p:nvSpPr>
          <p:cNvPr id="35" name="TextBox 34"/>
          <p:cNvSpPr txBox="1"/>
          <p:nvPr/>
        </p:nvSpPr>
        <p:spPr>
          <a:xfrm>
            <a:off x="3647392" y="8282374"/>
            <a:ext cx="2884346" cy="798938"/>
          </a:xfrm>
          <a:prstGeom prst="rect">
            <a:avLst/>
          </a:prstGeom>
          <a:noFill/>
        </p:spPr>
        <p:txBody>
          <a:bodyPr wrap="square" rtlCol="0">
            <a:spAutoFit/>
          </a:bodyPr>
          <a:lstStyle/>
          <a:p>
            <a:pPr algn="ctr"/>
            <a:r>
              <a:rPr lang="tr-TR" sz="4400" b="1" i="1" dirty="0">
                <a:solidFill>
                  <a:schemeClr val="bg1"/>
                </a:solidFill>
                <a:effectLst>
                  <a:outerShdw blurRad="38100" dist="38100" dir="2700000" algn="tl">
                    <a:srgbClr val="000000">
                      <a:alpha val="43137"/>
                    </a:srgbClr>
                  </a:outerShdw>
                </a:effectLst>
                <a:cs typeface="Arial" pitchFamily="34" charset="0"/>
              </a:rPr>
              <a:t>SUMMARY</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36" name="TextBox 35"/>
          <p:cNvSpPr txBox="1"/>
          <p:nvPr/>
        </p:nvSpPr>
        <p:spPr>
          <a:xfrm>
            <a:off x="992284" y="9098101"/>
            <a:ext cx="8229600" cy="5509200"/>
          </a:xfrm>
          <a:prstGeom prst="rect">
            <a:avLst/>
          </a:prstGeom>
          <a:noFill/>
        </p:spPr>
        <p:txBody>
          <a:bodyPr wrap="square" rtlCol="0">
            <a:spAutoFit/>
          </a:bodyPr>
          <a:lstStyle/>
          <a:p>
            <a:pPr algn="just"/>
            <a:r>
              <a:rPr lang="en-US" sz="3200" b="1" i="1" dirty="0">
                <a:solidFill>
                  <a:schemeClr val="bg1"/>
                </a:solidFill>
              </a:rPr>
              <a:t>Climate change has become a serious threat to humanity. Global land cover maps serve as an important means to tackle this problem. ESA has produced a Global Land Cover Map from Sentinel-2 data.</a:t>
            </a:r>
          </a:p>
          <a:p>
            <a:pPr algn="just"/>
            <a:endParaRPr lang="tr-TR" sz="3200" b="1" i="1" dirty="0">
              <a:solidFill>
                <a:schemeClr val="bg1"/>
              </a:solidFill>
            </a:endParaRPr>
          </a:p>
          <a:p>
            <a:pPr algn="just"/>
            <a:r>
              <a:rPr lang="en-US" sz="3200" b="1" i="1" dirty="0">
                <a:solidFill>
                  <a:schemeClr val="bg1"/>
                </a:solidFill>
              </a:rPr>
              <a:t>In this study, we generated land cover maps for unseen data by using a limited number of training samples. Gibraltar was chosen as a study area because it has a diverse range of land cover types. FIGURE 2 depicts this area. </a:t>
            </a:r>
            <a:endParaRPr lang="en-US" sz="3200" dirty="0">
              <a:solidFill>
                <a:schemeClr val="bg1"/>
              </a:solidFill>
              <a:cs typeface="Arial" pitchFamily="34" charset="0"/>
            </a:endParaRPr>
          </a:p>
        </p:txBody>
      </p:sp>
      <p:sp>
        <p:nvSpPr>
          <p:cNvPr id="37" name="TextBox 36"/>
          <p:cNvSpPr txBox="1"/>
          <p:nvPr/>
        </p:nvSpPr>
        <p:spPr>
          <a:xfrm>
            <a:off x="3673637" y="15448851"/>
            <a:ext cx="2584362" cy="769441"/>
          </a:xfrm>
          <a:prstGeom prst="rect">
            <a:avLst/>
          </a:prstGeom>
          <a:noFill/>
        </p:spPr>
        <p:txBody>
          <a:bodyPr wrap="none" rtlCol="0">
            <a:spAutoFit/>
          </a:bodyPr>
          <a:lstStyle/>
          <a:p>
            <a:r>
              <a:rPr lang="en-US" sz="4400" b="1" i="1" dirty="0">
                <a:solidFill>
                  <a:schemeClr val="bg1"/>
                </a:solidFill>
                <a:effectLst>
                  <a:outerShdw blurRad="38100" dist="38100" dir="2700000" algn="tl">
                    <a:srgbClr val="000000">
                      <a:alpha val="43137"/>
                    </a:srgbClr>
                  </a:outerShdw>
                </a:effectLst>
                <a:cs typeface="Arial" pitchFamily="34" charset="0"/>
              </a:rPr>
              <a:t>MET</a:t>
            </a:r>
            <a:r>
              <a:rPr lang="tr-TR" sz="4400" b="1" i="1" dirty="0">
                <a:solidFill>
                  <a:schemeClr val="bg1"/>
                </a:solidFill>
                <a:effectLst>
                  <a:outerShdw blurRad="38100" dist="38100" dir="2700000" algn="tl">
                    <a:srgbClr val="000000">
                      <a:alpha val="43137"/>
                    </a:srgbClr>
                  </a:outerShdw>
                </a:effectLst>
                <a:cs typeface="Arial" pitchFamily="34" charset="0"/>
              </a:rPr>
              <a:t>HODS</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39" name="TextBox 38"/>
          <p:cNvSpPr txBox="1"/>
          <p:nvPr/>
        </p:nvSpPr>
        <p:spPr>
          <a:xfrm>
            <a:off x="970284" y="16344015"/>
            <a:ext cx="8229600" cy="18989814"/>
          </a:xfrm>
          <a:prstGeom prst="rect">
            <a:avLst/>
          </a:prstGeom>
          <a:noFill/>
        </p:spPr>
        <p:txBody>
          <a:bodyPr wrap="square" rtlCol="0">
            <a:spAutoFit/>
          </a:bodyPr>
          <a:lstStyle/>
          <a:p>
            <a:pPr algn="just"/>
            <a:r>
              <a:rPr lang="tr-TR" sz="3200" b="1" dirty="0">
                <a:solidFill>
                  <a:schemeClr val="bg1"/>
                </a:solidFill>
                <a:cs typeface="Arial" pitchFamily="34" charset="0"/>
              </a:rPr>
              <a:t>A. K-</a:t>
            </a:r>
            <a:r>
              <a:rPr lang="tr-TR" sz="3200" b="1" dirty="0" err="1">
                <a:solidFill>
                  <a:schemeClr val="bg1"/>
                </a:solidFill>
                <a:cs typeface="Arial" pitchFamily="34" charset="0"/>
              </a:rPr>
              <a:t>Nearest</a:t>
            </a:r>
            <a:r>
              <a:rPr lang="tr-TR" sz="3200" b="1" dirty="0">
                <a:solidFill>
                  <a:schemeClr val="bg1"/>
                </a:solidFill>
                <a:cs typeface="Arial" pitchFamily="34" charset="0"/>
              </a:rPr>
              <a:t> </a:t>
            </a:r>
            <a:r>
              <a:rPr lang="tr-TR" sz="3200" b="1" dirty="0" err="1">
                <a:solidFill>
                  <a:schemeClr val="bg1"/>
                </a:solidFill>
                <a:cs typeface="Arial" pitchFamily="34" charset="0"/>
              </a:rPr>
              <a:t>Neighbors</a:t>
            </a:r>
            <a:r>
              <a:rPr lang="tr-TR" sz="3200" b="1" dirty="0">
                <a:solidFill>
                  <a:schemeClr val="bg1"/>
                </a:solidFill>
                <a:cs typeface="Arial" pitchFamily="34" charset="0"/>
              </a:rPr>
              <a:t>(KNN)</a:t>
            </a:r>
          </a:p>
          <a:p>
            <a:pPr algn="just"/>
            <a:r>
              <a:rPr lang="tr-TR" sz="2800" dirty="0">
                <a:solidFill>
                  <a:schemeClr val="bg1"/>
                </a:solidFill>
                <a:cs typeface="Arial" pitchFamily="34" charset="0"/>
              </a:rPr>
              <a:t>K</a:t>
            </a:r>
            <a:r>
              <a:rPr lang="en-US" sz="2800" dirty="0">
                <a:solidFill>
                  <a:schemeClr val="bg1"/>
                </a:solidFill>
                <a:cs typeface="Arial" pitchFamily="34" charset="0"/>
              </a:rPr>
              <a:t>-NN is a type of classification where the function is only approximated locally and all computation is deferred until function evaluation. Since this algorithm relies on distance for classification, if the features represent different physical units or come in vastly different scales then normalizing the training data can improve its accuracy dramatically.</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use</a:t>
            </a:r>
            <a:r>
              <a:rPr lang="tr-TR" sz="2800" dirty="0">
                <a:solidFill>
                  <a:schemeClr val="bg1"/>
                </a:solidFill>
                <a:cs typeface="Arial" pitchFamily="34" charset="0"/>
              </a:rPr>
              <a:t> </a:t>
            </a:r>
            <a:r>
              <a:rPr lang="tr-TR" sz="2800" dirty="0" err="1">
                <a:solidFill>
                  <a:schemeClr val="bg1"/>
                </a:solidFill>
                <a:cs typeface="Arial" pitchFamily="34" charset="0"/>
              </a:rPr>
              <a:t>this</a:t>
            </a:r>
            <a:r>
              <a:rPr lang="tr-TR" sz="2800" dirty="0">
                <a:solidFill>
                  <a:schemeClr val="bg1"/>
                </a:solidFill>
                <a:cs typeface="Arial" pitchFamily="34" charset="0"/>
              </a:rPr>
              <a:t> </a:t>
            </a:r>
            <a:r>
              <a:rPr lang="tr-TR" sz="2800" dirty="0" err="1">
                <a:solidFill>
                  <a:schemeClr val="bg1"/>
                </a:solidFill>
                <a:cs typeface="Arial" pitchFamily="34" charset="0"/>
              </a:rPr>
              <a:t>method</a:t>
            </a:r>
            <a:r>
              <a:rPr lang="tr-TR" sz="2800" dirty="0">
                <a:solidFill>
                  <a:schemeClr val="bg1"/>
                </a:solidFill>
                <a:cs typeface="Arial" pitchFamily="34" charset="0"/>
              </a:rPr>
              <a:t> </a:t>
            </a:r>
            <a:r>
              <a:rPr lang="tr-TR" sz="2800" dirty="0" err="1">
                <a:solidFill>
                  <a:schemeClr val="bg1"/>
                </a:solidFill>
                <a:cs typeface="Arial" pitchFamily="34" charset="0"/>
              </a:rPr>
              <a:t>because</a:t>
            </a:r>
            <a:r>
              <a:rPr lang="tr-TR" sz="2800" dirty="0">
                <a:solidFill>
                  <a:schemeClr val="bg1"/>
                </a:solidFill>
                <a:cs typeface="Arial" pitchFamily="34" charset="0"/>
              </a:rPr>
              <a:t> it </a:t>
            </a:r>
            <a:r>
              <a:rPr lang="tr-TR" sz="2800" dirty="0" err="1">
                <a:solidFill>
                  <a:schemeClr val="bg1"/>
                </a:solidFill>
                <a:cs typeface="Arial" pitchFamily="34" charset="0"/>
              </a:rPr>
              <a:t>gives</a:t>
            </a:r>
            <a:r>
              <a:rPr lang="tr-TR" sz="2800" dirty="0">
                <a:solidFill>
                  <a:schemeClr val="bg1"/>
                </a:solidFill>
                <a:cs typeface="Arial" pitchFamily="34" charset="0"/>
              </a:rPr>
              <a:t> us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best</a:t>
            </a:r>
            <a:r>
              <a:rPr lang="tr-TR" sz="2800" dirty="0">
                <a:solidFill>
                  <a:schemeClr val="bg1"/>
                </a:solidFill>
                <a:cs typeface="Arial" pitchFamily="34" charset="0"/>
              </a:rPr>
              <a:t> </a:t>
            </a:r>
            <a:r>
              <a:rPr lang="tr-TR" sz="2800" dirty="0" err="1">
                <a:solidFill>
                  <a:schemeClr val="bg1"/>
                </a:solidFill>
                <a:cs typeface="Arial" pitchFamily="34" charset="0"/>
              </a:rPr>
              <a:t>scores</a:t>
            </a:r>
            <a:r>
              <a:rPr lang="tr-TR" sz="2800" dirty="0">
                <a:solidFill>
                  <a:schemeClr val="bg1"/>
                </a:solidFill>
                <a:cs typeface="Arial" pitchFamily="34" charset="0"/>
              </a:rPr>
              <a:t>. </a:t>
            </a:r>
          </a:p>
          <a:p>
            <a:pPr algn="just"/>
            <a:r>
              <a:rPr lang="tr-TR" sz="3200" b="1" dirty="0">
                <a:solidFill>
                  <a:schemeClr val="bg1"/>
                </a:solidFill>
                <a:cs typeface="Arial" pitchFamily="34" charset="0"/>
              </a:rPr>
              <a:t>B. </a:t>
            </a:r>
            <a:r>
              <a:rPr lang="tr-TR" sz="3200" b="1" dirty="0" err="1">
                <a:solidFill>
                  <a:schemeClr val="bg1"/>
                </a:solidFill>
                <a:cs typeface="Arial" pitchFamily="34" charset="0"/>
              </a:rPr>
              <a:t>Support</a:t>
            </a:r>
            <a:r>
              <a:rPr lang="tr-TR" sz="3200" b="1" dirty="0">
                <a:solidFill>
                  <a:schemeClr val="bg1"/>
                </a:solidFill>
                <a:cs typeface="Arial" pitchFamily="34" charset="0"/>
              </a:rPr>
              <a:t> </a:t>
            </a:r>
            <a:r>
              <a:rPr lang="tr-TR" sz="3200" b="1" dirty="0" err="1">
                <a:solidFill>
                  <a:schemeClr val="bg1"/>
                </a:solidFill>
                <a:cs typeface="Arial" pitchFamily="34" charset="0"/>
              </a:rPr>
              <a:t>Vector</a:t>
            </a:r>
            <a:r>
              <a:rPr lang="tr-TR" sz="3200" b="1" dirty="0">
                <a:solidFill>
                  <a:schemeClr val="bg1"/>
                </a:solidFill>
                <a:cs typeface="Arial" pitchFamily="34" charset="0"/>
              </a:rPr>
              <a:t> </a:t>
            </a:r>
            <a:r>
              <a:rPr lang="tr-TR" sz="3200" b="1" dirty="0" err="1">
                <a:solidFill>
                  <a:schemeClr val="bg1"/>
                </a:solidFill>
                <a:cs typeface="Arial" pitchFamily="34" charset="0"/>
              </a:rPr>
              <a:t>Machines</a:t>
            </a:r>
            <a:r>
              <a:rPr lang="tr-TR" sz="3200" b="1" dirty="0">
                <a:solidFill>
                  <a:schemeClr val="bg1"/>
                </a:solidFill>
                <a:cs typeface="Arial" pitchFamily="34" charset="0"/>
              </a:rPr>
              <a:t>(SVM)</a:t>
            </a:r>
          </a:p>
          <a:p>
            <a:pPr algn="just"/>
            <a:r>
              <a:rPr lang="tr-TR" sz="2800" dirty="0">
                <a:solidFill>
                  <a:schemeClr val="bg1"/>
                </a:solidFill>
                <a:cs typeface="Arial" pitchFamily="34" charset="0"/>
              </a:rPr>
              <a:t>S</a:t>
            </a:r>
            <a:r>
              <a:rPr lang="en-US" sz="2800" dirty="0" err="1">
                <a:solidFill>
                  <a:schemeClr val="bg1"/>
                </a:solidFill>
                <a:cs typeface="Arial" pitchFamily="34" charset="0"/>
              </a:rPr>
              <a:t>upport</a:t>
            </a:r>
            <a:r>
              <a:rPr lang="en-US" sz="2800" dirty="0">
                <a:solidFill>
                  <a:schemeClr val="bg1"/>
                </a:solidFill>
                <a:cs typeface="Arial" pitchFamily="34" charset="0"/>
              </a:rPr>
              <a:t> vector machines are supervised learning models with associated learning algorithms that analyze data for classification and regression analysis.</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tried</a:t>
            </a:r>
            <a:r>
              <a:rPr lang="tr-TR" sz="2800" dirty="0">
                <a:solidFill>
                  <a:schemeClr val="bg1"/>
                </a:solidFill>
                <a:cs typeface="Arial" pitchFamily="34" charset="0"/>
              </a:rPr>
              <a:t> SVM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get</a:t>
            </a:r>
            <a:r>
              <a:rPr lang="tr-TR" sz="2800" dirty="0">
                <a:solidFill>
                  <a:schemeClr val="bg1"/>
                </a:solidFill>
                <a:cs typeface="Arial" pitchFamily="34" charset="0"/>
              </a:rPr>
              <a:t> </a:t>
            </a:r>
            <a:r>
              <a:rPr lang="tr-TR" sz="2800" dirty="0" err="1">
                <a:solidFill>
                  <a:schemeClr val="bg1"/>
                </a:solidFill>
                <a:cs typeface="Arial" pitchFamily="34" charset="0"/>
              </a:rPr>
              <a:t>better</a:t>
            </a:r>
            <a:r>
              <a:rPr lang="tr-TR" sz="2800" dirty="0">
                <a:solidFill>
                  <a:schemeClr val="bg1"/>
                </a:solidFill>
                <a:cs typeface="Arial" pitchFamily="34" charset="0"/>
              </a:rPr>
              <a:t> </a:t>
            </a:r>
            <a:r>
              <a:rPr lang="tr-TR" sz="2800" dirty="0" err="1">
                <a:solidFill>
                  <a:schemeClr val="bg1"/>
                </a:solidFill>
                <a:cs typeface="Arial" pitchFamily="34" charset="0"/>
              </a:rPr>
              <a:t>results</a:t>
            </a:r>
            <a:r>
              <a:rPr lang="tr-TR" sz="2800" dirty="0">
                <a:solidFill>
                  <a:schemeClr val="bg1"/>
                </a:solidFill>
                <a:cs typeface="Arial" pitchFamily="34" charset="0"/>
              </a:rPr>
              <a:t> but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training</a:t>
            </a:r>
            <a:r>
              <a:rPr lang="tr-TR" sz="2800" dirty="0">
                <a:solidFill>
                  <a:schemeClr val="bg1"/>
                </a:solidFill>
                <a:cs typeface="Arial" pitchFamily="34" charset="0"/>
              </a:rPr>
              <a:t> time is </a:t>
            </a:r>
            <a:r>
              <a:rPr lang="tr-TR" sz="2800" dirty="0" err="1">
                <a:solidFill>
                  <a:schemeClr val="bg1"/>
                </a:solidFill>
                <a:cs typeface="Arial" pitchFamily="34" charset="0"/>
              </a:rPr>
              <a:t>too</a:t>
            </a:r>
            <a:r>
              <a:rPr lang="tr-TR" sz="2800" dirty="0">
                <a:solidFill>
                  <a:schemeClr val="bg1"/>
                </a:solidFill>
                <a:cs typeface="Arial" pitchFamily="34" charset="0"/>
              </a:rPr>
              <a:t> </a:t>
            </a:r>
            <a:r>
              <a:rPr lang="tr-TR" sz="2800" dirty="0" err="1">
                <a:solidFill>
                  <a:schemeClr val="bg1"/>
                </a:solidFill>
                <a:cs typeface="Arial" pitchFamily="34" charset="0"/>
              </a:rPr>
              <a:t>long</a:t>
            </a:r>
            <a:r>
              <a:rPr lang="tr-TR" sz="2800" dirty="0">
                <a:solidFill>
                  <a:schemeClr val="bg1"/>
                </a:solidFill>
                <a:cs typeface="Arial" pitchFamily="34" charset="0"/>
              </a:rPr>
              <a:t> </a:t>
            </a:r>
            <a:r>
              <a:rPr lang="tr-TR" sz="2800" dirty="0" err="1">
                <a:solidFill>
                  <a:schemeClr val="bg1"/>
                </a:solidFill>
                <a:cs typeface="Arial" pitchFamily="34" charset="0"/>
              </a:rPr>
              <a:t>also</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predictions</a:t>
            </a:r>
            <a:r>
              <a:rPr lang="tr-TR" sz="2800" dirty="0">
                <a:solidFill>
                  <a:schemeClr val="bg1"/>
                </a:solidFill>
                <a:cs typeface="Arial" pitchFamily="34" charset="0"/>
              </a:rPr>
              <a:t> </a:t>
            </a:r>
            <a:r>
              <a:rPr lang="tr-TR" sz="2800" dirty="0" err="1">
                <a:solidFill>
                  <a:schemeClr val="bg1"/>
                </a:solidFill>
                <a:cs typeface="Arial" pitchFamily="34" charset="0"/>
              </a:rPr>
              <a:t>were</a:t>
            </a:r>
            <a:r>
              <a:rPr lang="tr-TR" sz="2800" dirty="0">
                <a:solidFill>
                  <a:schemeClr val="bg1"/>
                </a:solidFill>
                <a:cs typeface="Arial" pitchFamily="34" charset="0"/>
              </a:rPr>
              <a:t> </a:t>
            </a:r>
            <a:r>
              <a:rPr lang="tr-TR" sz="2800" dirty="0" err="1">
                <a:solidFill>
                  <a:schemeClr val="bg1"/>
                </a:solidFill>
                <a:cs typeface="Arial" pitchFamily="34" charset="0"/>
              </a:rPr>
              <a:t>slow</a:t>
            </a:r>
            <a:r>
              <a:rPr lang="tr-TR" sz="2800" dirty="0">
                <a:solidFill>
                  <a:schemeClr val="bg1"/>
                </a:solidFill>
                <a:cs typeface="Arial" pitchFamily="34" charset="0"/>
              </a:rPr>
              <a:t>. </a:t>
            </a:r>
            <a:r>
              <a:rPr lang="tr-TR" sz="2800" dirty="0" err="1">
                <a:solidFill>
                  <a:schemeClr val="bg1"/>
                </a:solidFill>
                <a:cs typeface="Arial" pitchFamily="34" charset="0"/>
              </a:rPr>
              <a:t>So</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decide</a:t>
            </a:r>
            <a:r>
              <a:rPr lang="tr-TR" sz="2800" dirty="0">
                <a:solidFill>
                  <a:schemeClr val="bg1"/>
                </a:solidFill>
                <a:cs typeface="Arial" pitchFamily="34" charset="0"/>
              </a:rPr>
              <a:t> </a:t>
            </a:r>
            <a:r>
              <a:rPr lang="tr-TR" sz="2800" dirty="0" err="1">
                <a:solidFill>
                  <a:schemeClr val="bg1"/>
                </a:solidFill>
                <a:cs typeface="Arial" pitchFamily="34" charset="0"/>
              </a:rPr>
              <a:t>to</a:t>
            </a:r>
            <a:r>
              <a:rPr lang="tr-TR" sz="2800" dirty="0">
                <a:solidFill>
                  <a:schemeClr val="bg1"/>
                </a:solidFill>
                <a:cs typeface="Arial" pitchFamily="34" charset="0"/>
              </a:rPr>
              <a:t> not </a:t>
            </a:r>
            <a:r>
              <a:rPr lang="tr-TR" sz="2800" dirty="0" err="1">
                <a:solidFill>
                  <a:schemeClr val="bg1"/>
                </a:solidFill>
                <a:cs typeface="Arial" pitchFamily="34" charset="0"/>
              </a:rPr>
              <a:t>use</a:t>
            </a:r>
            <a:r>
              <a:rPr lang="tr-TR" sz="2800" dirty="0">
                <a:solidFill>
                  <a:schemeClr val="bg1"/>
                </a:solidFill>
                <a:cs typeface="Arial" pitchFamily="34" charset="0"/>
              </a:rPr>
              <a:t> SVM. </a:t>
            </a:r>
          </a:p>
          <a:p>
            <a:pPr algn="just"/>
            <a:r>
              <a:rPr lang="tr-TR" sz="3200" b="1" dirty="0">
                <a:solidFill>
                  <a:schemeClr val="bg1"/>
                </a:solidFill>
                <a:cs typeface="Arial" pitchFamily="34" charset="0"/>
              </a:rPr>
              <a:t>C. Cross </a:t>
            </a:r>
            <a:r>
              <a:rPr lang="tr-TR" sz="3200" b="1" dirty="0" err="1">
                <a:solidFill>
                  <a:schemeClr val="bg1"/>
                </a:solidFill>
                <a:cs typeface="Arial" pitchFamily="34" charset="0"/>
              </a:rPr>
              <a:t>Validation</a:t>
            </a:r>
            <a:endParaRPr lang="tr-TR" sz="3200" b="1" dirty="0">
              <a:solidFill>
                <a:schemeClr val="bg1"/>
              </a:solidFill>
              <a:cs typeface="Arial" pitchFamily="34" charset="0"/>
            </a:endParaRPr>
          </a:p>
          <a:p>
            <a:pPr algn="just"/>
            <a:r>
              <a:rPr lang="en-US" sz="2800" dirty="0">
                <a:solidFill>
                  <a:schemeClr val="bg1"/>
                </a:solidFill>
                <a:cs typeface="Arial" pitchFamily="34" charset="0"/>
              </a:rPr>
              <a:t>Cross-validation</a:t>
            </a:r>
            <a:r>
              <a:rPr lang="tr-TR" sz="2800" dirty="0">
                <a:solidFill>
                  <a:schemeClr val="bg1"/>
                </a:solidFill>
                <a:cs typeface="Arial" pitchFamily="34" charset="0"/>
              </a:rPr>
              <a:t> </a:t>
            </a:r>
            <a:r>
              <a:rPr lang="en-US" sz="2800" dirty="0">
                <a:solidFill>
                  <a:schemeClr val="bg1"/>
                </a:solidFill>
                <a:cs typeface="Arial" pitchFamily="34" charset="0"/>
              </a:rPr>
              <a:t>is any of various similar model validation techniques for assessing how the results of a statistical analysis will generalize to an independent data set. </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use</a:t>
            </a:r>
            <a:r>
              <a:rPr lang="tr-TR" sz="2800" dirty="0">
                <a:solidFill>
                  <a:schemeClr val="bg1"/>
                </a:solidFill>
                <a:cs typeface="Arial" pitchFamily="34" charset="0"/>
              </a:rPr>
              <a:t> </a:t>
            </a:r>
            <a:r>
              <a:rPr lang="tr-TR" sz="2800" dirty="0" err="1">
                <a:solidFill>
                  <a:schemeClr val="bg1"/>
                </a:solidFill>
                <a:cs typeface="Arial" pitchFamily="34" charset="0"/>
              </a:rPr>
              <a:t>cross-validation</a:t>
            </a:r>
            <a:r>
              <a:rPr lang="tr-TR" sz="2800" dirty="0">
                <a:solidFill>
                  <a:schemeClr val="bg1"/>
                </a:solidFill>
                <a:cs typeface="Arial" pitchFamily="34" charset="0"/>
              </a:rPr>
              <a:t>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calculate</a:t>
            </a:r>
            <a:r>
              <a:rPr lang="tr-TR" sz="2800" dirty="0">
                <a:solidFill>
                  <a:schemeClr val="bg1"/>
                </a:solidFill>
                <a:cs typeface="Arial" pitchFamily="34" charset="0"/>
              </a:rPr>
              <a:t> </a:t>
            </a:r>
            <a:r>
              <a:rPr lang="tr-TR" sz="2800" dirty="0" err="1">
                <a:solidFill>
                  <a:schemeClr val="bg1"/>
                </a:solidFill>
                <a:cs typeface="Arial" pitchFamily="34" charset="0"/>
              </a:rPr>
              <a:t>accuracy</a:t>
            </a:r>
            <a:r>
              <a:rPr lang="tr-TR" sz="2800" dirty="0">
                <a:solidFill>
                  <a:schemeClr val="bg1"/>
                </a:solidFill>
                <a:cs typeface="Arial" pitchFamily="34" charset="0"/>
              </a:rPr>
              <a:t> </a:t>
            </a:r>
            <a:r>
              <a:rPr lang="tr-TR" sz="2800" dirty="0" err="1">
                <a:solidFill>
                  <a:schemeClr val="bg1"/>
                </a:solidFill>
                <a:cs typeface="Arial" pitchFamily="34" charset="0"/>
              </a:rPr>
              <a:t>for</a:t>
            </a:r>
            <a:r>
              <a:rPr lang="tr-TR" sz="2800" dirty="0">
                <a:solidFill>
                  <a:schemeClr val="bg1"/>
                </a:solidFill>
                <a:cs typeface="Arial" pitchFamily="34" charset="0"/>
              </a:rPr>
              <a:t> </a:t>
            </a:r>
            <a:r>
              <a:rPr lang="tr-TR" sz="2800" dirty="0" err="1">
                <a:solidFill>
                  <a:schemeClr val="bg1"/>
                </a:solidFill>
                <a:cs typeface="Arial" pitchFamily="34" charset="0"/>
              </a:rPr>
              <a:t>different</a:t>
            </a:r>
            <a:r>
              <a:rPr lang="tr-TR" sz="2800" dirty="0">
                <a:solidFill>
                  <a:schemeClr val="bg1"/>
                </a:solidFill>
                <a:cs typeface="Arial" pitchFamily="34" charset="0"/>
              </a:rPr>
              <a:t> </a:t>
            </a:r>
            <a:r>
              <a:rPr lang="tr-TR" sz="2800" dirty="0" err="1">
                <a:solidFill>
                  <a:schemeClr val="bg1"/>
                </a:solidFill>
                <a:cs typeface="Arial" pitchFamily="34" charset="0"/>
              </a:rPr>
              <a:t>parameters</a:t>
            </a:r>
            <a:r>
              <a:rPr lang="tr-TR" sz="2800" dirty="0">
                <a:solidFill>
                  <a:schemeClr val="bg1"/>
                </a:solidFill>
                <a:cs typeface="Arial" pitchFamily="34" charset="0"/>
              </a:rPr>
              <a:t>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understand</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best</a:t>
            </a:r>
            <a:r>
              <a:rPr lang="tr-TR" sz="2800" dirty="0">
                <a:solidFill>
                  <a:schemeClr val="bg1"/>
                </a:solidFill>
                <a:cs typeface="Arial" pitchFamily="34" charset="0"/>
              </a:rPr>
              <a:t> </a:t>
            </a:r>
            <a:r>
              <a:rPr lang="tr-TR" sz="2800" dirty="0" err="1">
                <a:solidFill>
                  <a:schemeClr val="bg1"/>
                </a:solidFill>
                <a:cs typeface="Arial" pitchFamily="34" charset="0"/>
              </a:rPr>
              <a:t>parameters</a:t>
            </a:r>
            <a:r>
              <a:rPr lang="tr-TR" sz="2800" dirty="0">
                <a:solidFill>
                  <a:schemeClr val="bg1"/>
                </a:solidFill>
                <a:cs typeface="Arial" pitchFamily="34" charset="0"/>
              </a:rPr>
              <a:t>.</a:t>
            </a:r>
          </a:p>
          <a:p>
            <a:pPr algn="just"/>
            <a:r>
              <a:rPr lang="tr-TR" sz="3200" b="1" dirty="0">
                <a:solidFill>
                  <a:schemeClr val="bg1"/>
                </a:solidFill>
                <a:cs typeface="Arial" pitchFamily="34" charset="0"/>
              </a:rPr>
              <a:t>D. </a:t>
            </a:r>
            <a:r>
              <a:rPr lang="tr-TR" sz="3200" b="1" dirty="0" err="1">
                <a:solidFill>
                  <a:schemeClr val="bg1"/>
                </a:solidFill>
                <a:cs typeface="Arial" pitchFamily="34" charset="0"/>
              </a:rPr>
              <a:t>Optimization</a:t>
            </a:r>
            <a:r>
              <a:rPr lang="tr-TR" sz="3200" b="1" dirty="0">
                <a:solidFill>
                  <a:schemeClr val="bg1"/>
                </a:solidFill>
                <a:cs typeface="Arial" pitchFamily="34" charset="0"/>
              </a:rPr>
              <a:t> </a:t>
            </a:r>
            <a:r>
              <a:rPr lang="tr-TR" sz="3200" b="1" dirty="0" err="1">
                <a:solidFill>
                  <a:schemeClr val="bg1"/>
                </a:solidFill>
                <a:cs typeface="Arial" pitchFamily="34" charset="0"/>
              </a:rPr>
              <a:t>Techniques</a:t>
            </a:r>
            <a:endParaRPr lang="tr-TR" sz="3200" b="1" dirty="0">
              <a:solidFill>
                <a:schemeClr val="bg1"/>
              </a:solidFill>
              <a:cs typeface="Arial" pitchFamily="34" charset="0"/>
            </a:endParaRPr>
          </a:p>
          <a:p>
            <a:pPr algn="just"/>
            <a:r>
              <a:rPr lang="tr-TR" sz="2800" dirty="0" err="1">
                <a:solidFill>
                  <a:schemeClr val="bg1"/>
                </a:solidFill>
                <a:cs typeface="Arial" pitchFamily="34" charset="0"/>
              </a:rPr>
              <a:t>While</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were</a:t>
            </a:r>
            <a:r>
              <a:rPr lang="tr-TR" sz="2800" dirty="0">
                <a:solidFill>
                  <a:schemeClr val="bg1"/>
                </a:solidFill>
                <a:cs typeface="Arial" pitchFamily="34" charset="0"/>
              </a:rPr>
              <a:t> </a:t>
            </a:r>
            <a:r>
              <a:rPr lang="tr-TR" sz="2800" dirty="0" err="1">
                <a:solidFill>
                  <a:schemeClr val="bg1"/>
                </a:solidFill>
                <a:cs typeface="Arial" pitchFamily="34" charset="0"/>
              </a:rPr>
              <a:t>working</a:t>
            </a:r>
            <a:r>
              <a:rPr lang="tr-TR" sz="2800" dirty="0">
                <a:solidFill>
                  <a:schemeClr val="bg1"/>
                </a:solidFill>
                <a:cs typeface="Arial" pitchFamily="34" charset="0"/>
              </a:rPr>
              <a:t> </a:t>
            </a:r>
            <a:r>
              <a:rPr lang="tr-TR" sz="2800" dirty="0" err="1">
                <a:solidFill>
                  <a:schemeClr val="bg1"/>
                </a:solidFill>
                <a:cs typeface="Arial" pitchFamily="34" charset="0"/>
              </a:rPr>
              <a:t>with</a:t>
            </a:r>
            <a:r>
              <a:rPr lang="tr-TR" sz="2800" dirty="0">
                <a:solidFill>
                  <a:schemeClr val="bg1"/>
                </a:solidFill>
                <a:cs typeface="Arial" pitchFamily="34" charset="0"/>
              </a:rPr>
              <a:t> SVM,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find</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best</a:t>
            </a:r>
            <a:r>
              <a:rPr lang="tr-TR" sz="2800" dirty="0">
                <a:solidFill>
                  <a:schemeClr val="bg1"/>
                </a:solidFill>
                <a:cs typeface="Arial" pitchFamily="34" charset="0"/>
              </a:rPr>
              <a:t> </a:t>
            </a:r>
            <a:r>
              <a:rPr lang="tr-TR" sz="2800" dirty="0" err="1">
                <a:solidFill>
                  <a:schemeClr val="bg1"/>
                </a:solidFill>
                <a:cs typeface="Arial" pitchFamily="34" charset="0"/>
              </a:rPr>
              <a:t>degree</a:t>
            </a:r>
            <a:r>
              <a:rPr lang="tr-TR" sz="2800" dirty="0">
                <a:solidFill>
                  <a:schemeClr val="bg1"/>
                </a:solidFill>
                <a:cs typeface="Arial" pitchFamily="34" charset="0"/>
              </a:rPr>
              <a:t> </a:t>
            </a:r>
            <a:r>
              <a:rPr lang="tr-TR" sz="2800" dirty="0" err="1">
                <a:solidFill>
                  <a:schemeClr val="bg1"/>
                </a:solidFill>
                <a:cs typeface="Arial" pitchFamily="34" charset="0"/>
              </a:rPr>
              <a:t>and</a:t>
            </a:r>
            <a:r>
              <a:rPr lang="tr-TR" sz="2800" dirty="0">
                <a:solidFill>
                  <a:schemeClr val="bg1"/>
                </a:solidFill>
                <a:cs typeface="Arial" pitchFamily="34" charset="0"/>
              </a:rPr>
              <a:t> c </a:t>
            </a:r>
            <a:r>
              <a:rPr lang="tr-TR" sz="2800" dirty="0" err="1">
                <a:solidFill>
                  <a:schemeClr val="bg1"/>
                </a:solidFill>
                <a:cs typeface="Arial" pitchFamily="34" charset="0"/>
              </a:rPr>
              <a:t>parameters</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used</a:t>
            </a:r>
            <a:r>
              <a:rPr lang="tr-TR" sz="2800" dirty="0">
                <a:solidFill>
                  <a:schemeClr val="bg1"/>
                </a:solidFill>
                <a:cs typeface="Arial" pitchFamily="34" charset="0"/>
              </a:rPr>
              <a:t> </a:t>
            </a:r>
            <a:r>
              <a:rPr lang="tr-TR" sz="2800" dirty="0" err="1">
                <a:solidFill>
                  <a:schemeClr val="bg1"/>
                </a:solidFill>
                <a:cs typeface="Arial" pitchFamily="34" charset="0"/>
              </a:rPr>
              <a:t>cross-validation</a:t>
            </a:r>
            <a:r>
              <a:rPr lang="tr-TR" sz="2800" dirty="0">
                <a:solidFill>
                  <a:schemeClr val="bg1"/>
                </a:solidFill>
                <a:cs typeface="Arial" pitchFamily="34" charset="0"/>
              </a:rPr>
              <a:t> in a </a:t>
            </a:r>
            <a:r>
              <a:rPr lang="tr-TR" sz="2800" dirty="0" err="1">
                <a:solidFill>
                  <a:schemeClr val="bg1"/>
                </a:solidFill>
                <a:cs typeface="Arial" pitchFamily="34" charset="0"/>
              </a:rPr>
              <a:t>for</a:t>
            </a:r>
            <a:r>
              <a:rPr lang="tr-TR" sz="2800" dirty="0">
                <a:solidFill>
                  <a:schemeClr val="bg1"/>
                </a:solidFill>
                <a:cs typeface="Arial" pitchFamily="34" charset="0"/>
              </a:rPr>
              <a:t> </a:t>
            </a:r>
            <a:r>
              <a:rPr lang="tr-TR" sz="2800" dirty="0" err="1">
                <a:solidFill>
                  <a:schemeClr val="bg1"/>
                </a:solidFill>
                <a:cs typeface="Arial" pitchFamily="34" charset="0"/>
              </a:rPr>
              <a:t>loop</a:t>
            </a:r>
            <a:r>
              <a:rPr lang="tr-TR" sz="2800" dirty="0">
                <a:solidFill>
                  <a:schemeClr val="bg1"/>
                </a:solidFill>
                <a:cs typeface="Arial" pitchFamily="34" charset="0"/>
              </a:rPr>
              <a:t> </a:t>
            </a:r>
            <a:r>
              <a:rPr lang="tr-TR" sz="2800" dirty="0" err="1">
                <a:solidFill>
                  <a:schemeClr val="bg1"/>
                </a:solidFill>
                <a:cs typeface="Arial" pitchFamily="34" charset="0"/>
              </a:rPr>
              <a:t>and</a:t>
            </a:r>
            <a:r>
              <a:rPr lang="tr-TR" sz="2800" dirty="0">
                <a:solidFill>
                  <a:schemeClr val="bg1"/>
                </a:solidFill>
                <a:cs typeface="Arial" pitchFamily="34" charset="0"/>
              </a:rPr>
              <a:t> </a:t>
            </a:r>
            <a:r>
              <a:rPr lang="tr-TR" sz="2800" dirty="0" err="1">
                <a:solidFill>
                  <a:schemeClr val="bg1"/>
                </a:solidFill>
                <a:cs typeface="Arial" pitchFamily="34" charset="0"/>
              </a:rPr>
              <a:t>specified</a:t>
            </a:r>
            <a:r>
              <a:rPr lang="tr-TR" sz="2800" dirty="0">
                <a:solidFill>
                  <a:schemeClr val="bg1"/>
                </a:solidFill>
                <a:cs typeface="Arial" pitchFamily="34" charset="0"/>
              </a:rPr>
              <a:t> </a:t>
            </a:r>
            <a:r>
              <a:rPr lang="tr-TR" sz="2800" dirty="0" err="1">
                <a:solidFill>
                  <a:schemeClr val="bg1"/>
                </a:solidFill>
                <a:cs typeface="Arial" pitchFamily="34" charset="0"/>
              </a:rPr>
              <a:t>them</a:t>
            </a:r>
            <a:r>
              <a:rPr lang="tr-TR" sz="2800" dirty="0">
                <a:solidFill>
                  <a:schemeClr val="bg1"/>
                </a:solidFill>
                <a:cs typeface="Arial" pitchFamily="34" charset="0"/>
              </a:rPr>
              <a:t>. </a:t>
            </a:r>
            <a:r>
              <a:rPr lang="tr-TR" sz="2800" dirty="0" err="1">
                <a:solidFill>
                  <a:schemeClr val="bg1"/>
                </a:solidFill>
                <a:cs typeface="Arial" pitchFamily="34" charset="0"/>
              </a:rPr>
              <a:t>Also</a:t>
            </a:r>
            <a:r>
              <a:rPr lang="tr-TR" sz="2800" dirty="0">
                <a:solidFill>
                  <a:schemeClr val="bg1"/>
                </a:solidFill>
                <a:cs typeface="Arial" pitchFamily="34" charset="0"/>
              </a:rPr>
              <a:t> in KNN,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used</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same</a:t>
            </a:r>
            <a:r>
              <a:rPr lang="tr-TR" sz="2800" dirty="0">
                <a:solidFill>
                  <a:schemeClr val="bg1"/>
                </a:solidFill>
                <a:cs typeface="Arial" pitchFamily="34" charset="0"/>
              </a:rPr>
              <a:t> </a:t>
            </a:r>
            <a:r>
              <a:rPr lang="tr-TR" sz="2800" dirty="0" err="1">
                <a:solidFill>
                  <a:schemeClr val="bg1"/>
                </a:solidFill>
                <a:cs typeface="Arial" pitchFamily="34" charset="0"/>
              </a:rPr>
              <a:t>approach</a:t>
            </a:r>
            <a:r>
              <a:rPr lang="tr-TR" sz="2800" dirty="0">
                <a:solidFill>
                  <a:schemeClr val="bg1"/>
                </a:solidFill>
                <a:cs typeface="Arial" pitchFamily="34" charset="0"/>
              </a:rPr>
              <a:t>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find</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N-</a:t>
            </a:r>
            <a:r>
              <a:rPr lang="tr-TR" sz="2800" dirty="0" err="1">
                <a:solidFill>
                  <a:schemeClr val="bg1"/>
                </a:solidFill>
                <a:cs typeface="Arial" pitchFamily="34" charset="0"/>
              </a:rPr>
              <a:t>neighbors</a:t>
            </a:r>
            <a:r>
              <a:rPr lang="tr-TR" sz="2800" dirty="0">
                <a:solidFill>
                  <a:schemeClr val="bg1"/>
                </a:solidFill>
                <a:cs typeface="Arial" pitchFamily="34" charset="0"/>
              </a:rPr>
              <a:t> </a:t>
            </a:r>
            <a:r>
              <a:rPr lang="tr-TR" sz="2800" dirty="0" err="1">
                <a:solidFill>
                  <a:schemeClr val="bg1"/>
                </a:solidFill>
                <a:cs typeface="Arial" pitchFamily="34" charset="0"/>
              </a:rPr>
              <a:t>parameter</a:t>
            </a:r>
            <a:r>
              <a:rPr lang="tr-TR" sz="2800" dirty="0">
                <a:solidFill>
                  <a:schemeClr val="bg1"/>
                </a:solidFill>
                <a:cs typeface="Arial" pitchFamily="34" charset="0"/>
              </a:rPr>
              <a:t>.</a:t>
            </a:r>
            <a:endParaRPr lang="tr-TR" sz="3200" dirty="0">
              <a:solidFill>
                <a:schemeClr val="bg1"/>
              </a:solidFill>
              <a:cs typeface="Arial" pitchFamily="34" charset="0"/>
            </a:endParaRPr>
          </a:p>
          <a:p>
            <a:pPr algn="just"/>
            <a:r>
              <a:rPr lang="tr-TR" sz="3200" b="1" dirty="0">
                <a:solidFill>
                  <a:schemeClr val="bg1"/>
                </a:solidFill>
                <a:cs typeface="Arial" pitchFamily="34" charset="0"/>
              </a:rPr>
              <a:t>E. </a:t>
            </a:r>
            <a:r>
              <a:rPr lang="tr-TR" sz="3200" b="1" dirty="0" err="1">
                <a:solidFill>
                  <a:schemeClr val="bg1"/>
                </a:solidFill>
                <a:cs typeface="Arial" pitchFamily="34" charset="0"/>
              </a:rPr>
              <a:t>PreProcessing</a:t>
            </a:r>
            <a:r>
              <a:rPr lang="tr-TR" sz="3200" b="1" dirty="0">
                <a:solidFill>
                  <a:schemeClr val="bg1"/>
                </a:solidFill>
                <a:cs typeface="Arial" pitchFamily="34" charset="0"/>
              </a:rPr>
              <a:t> Data</a:t>
            </a:r>
          </a:p>
          <a:p>
            <a:pPr algn="just"/>
            <a:r>
              <a:rPr lang="tr-TR" sz="3200" dirty="0">
                <a:solidFill>
                  <a:schemeClr val="bg1"/>
                </a:solidFill>
                <a:cs typeface="Arial" pitchFamily="34" charset="0"/>
              </a:rPr>
              <a:t>  1</a:t>
            </a:r>
            <a:r>
              <a:rPr lang="tr-TR" sz="2800" dirty="0">
                <a:solidFill>
                  <a:schemeClr val="bg1"/>
                </a:solidFill>
                <a:cs typeface="Arial" pitchFamily="34" charset="0"/>
              </a:rPr>
              <a:t>)</a:t>
            </a:r>
            <a:r>
              <a:rPr lang="tr-TR" sz="2800" dirty="0" err="1">
                <a:solidFill>
                  <a:schemeClr val="bg1"/>
                </a:solidFill>
                <a:cs typeface="Arial" pitchFamily="34" charset="0"/>
              </a:rPr>
              <a:t>Removing</a:t>
            </a:r>
            <a:r>
              <a:rPr lang="tr-TR" sz="2800" dirty="0">
                <a:solidFill>
                  <a:schemeClr val="bg1"/>
                </a:solidFill>
                <a:cs typeface="Arial" pitchFamily="34" charset="0"/>
              </a:rPr>
              <a:t> </a:t>
            </a:r>
            <a:r>
              <a:rPr lang="tr-TR" sz="2800" dirty="0" err="1">
                <a:solidFill>
                  <a:schemeClr val="bg1"/>
                </a:solidFill>
                <a:cs typeface="Arial" pitchFamily="34" charset="0"/>
              </a:rPr>
              <a:t>Outliers</a:t>
            </a:r>
            <a:r>
              <a:rPr lang="tr-TR" sz="2800" dirty="0">
                <a:solidFill>
                  <a:schemeClr val="bg1"/>
                </a:solidFill>
                <a:cs typeface="Arial" pitchFamily="34" charset="0"/>
              </a:rPr>
              <a:t>: </a:t>
            </a:r>
            <a:r>
              <a:rPr lang="tr-TR" sz="2800" dirty="0" err="1">
                <a:solidFill>
                  <a:schemeClr val="bg1"/>
                </a:solidFill>
                <a:cs typeface="Arial" pitchFamily="34" charset="0"/>
              </a:rPr>
              <a:t>Our</a:t>
            </a:r>
            <a:r>
              <a:rPr lang="tr-TR" sz="2800" dirty="0">
                <a:solidFill>
                  <a:schemeClr val="bg1"/>
                </a:solidFill>
                <a:cs typeface="Arial" pitchFamily="34" charset="0"/>
              </a:rPr>
              <a:t> data </a:t>
            </a:r>
            <a:r>
              <a:rPr lang="tr-TR" sz="2800" dirty="0" err="1">
                <a:solidFill>
                  <a:schemeClr val="bg1"/>
                </a:solidFill>
                <a:cs typeface="Arial" pitchFamily="34" charset="0"/>
              </a:rPr>
              <a:t>contains</a:t>
            </a:r>
            <a:r>
              <a:rPr lang="tr-TR" sz="2800" dirty="0">
                <a:solidFill>
                  <a:schemeClr val="bg1"/>
                </a:solidFill>
                <a:cs typeface="Arial" pitchFamily="34" charset="0"/>
              </a:rPr>
              <a:t> </a:t>
            </a:r>
            <a:r>
              <a:rPr lang="tr-TR" sz="2800" dirty="0" err="1">
                <a:solidFill>
                  <a:schemeClr val="bg1"/>
                </a:solidFill>
                <a:cs typeface="Arial" pitchFamily="34" charset="0"/>
              </a:rPr>
              <a:t>some</a:t>
            </a:r>
            <a:r>
              <a:rPr lang="tr-TR" sz="2800" dirty="0">
                <a:solidFill>
                  <a:schemeClr val="bg1"/>
                </a:solidFill>
                <a:cs typeface="Arial" pitchFamily="34" charset="0"/>
              </a:rPr>
              <a:t> </a:t>
            </a:r>
            <a:r>
              <a:rPr lang="tr-TR" sz="2800" dirty="0" err="1">
                <a:solidFill>
                  <a:schemeClr val="bg1"/>
                </a:solidFill>
                <a:cs typeface="Arial" pitchFamily="34" charset="0"/>
              </a:rPr>
              <a:t>zero-valued</a:t>
            </a:r>
            <a:r>
              <a:rPr lang="tr-TR" sz="2800" dirty="0">
                <a:solidFill>
                  <a:schemeClr val="bg1"/>
                </a:solidFill>
                <a:cs typeface="Arial" pitchFamily="34" charset="0"/>
              </a:rPr>
              <a:t> </a:t>
            </a:r>
            <a:r>
              <a:rPr lang="tr-TR" sz="2800" dirty="0" err="1">
                <a:solidFill>
                  <a:schemeClr val="bg1"/>
                </a:solidFill>
                <a:cs typeface="Arial" pitchFamily="34" charset="0"/>
              </a:rPr>
              <a:t>outliers</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cannot</a:t>
            </a:r>
            <a:r>
              <a:rPr lang="tr-TR" sz="2800" dirty="0">
                <a:solidFill>
                  <a:schemeClr val="bg1"/>
                </a:solidFill>
                <a:cs typeface="Arial" pitchFamily="34" charset="0"/>
              </a:rPr>
              <a:t> </a:t>
            </a:r>
            <a:r>
              <a:rPr lang="tr-TR" sz="2800" dirty="0" err="1">
                <a:solidFill>
                  <a:schemeClr val="bg1"/>
                </a:solidFill>
                <a:cs typeface="Arial" pitchFamily="34" charset="0"/>
              </a:rPr>
              <a:t>calculate</a:t>
            </a:r>
            <a:r>
              <a:rPr lang="tr-TR" sz="2800" dirty="0">
                <a:solidFill>
                  <a:schemeClr val="bg1"/>
                </a:solidFill>
                <a:cs typeface="Arial" pitchFamily="34" charset="0"/>
              </a:rPr>
              <a:t> NDVI </a:t>
            </a:r>
            <a:r>
              <a:rPr lang="tr-TR" sz="2800" dirty="0" err="1">
                <a:solidFill>
                  <a:schemeClr val="bg1"/>
                </a:solidFill>
                <a:cs typeface="Arial" pitchFamily="34" charset="0"/>
              </a:rPr>
              <a:t>with</a:t>
            </a:r>
            <a:r>
              <a:rPr lang="tr-TR" sz="2800" dirty="0">
                <a:solidFill>
                  <a:schemeClr val="bg1"/>
                </a:solidFill>
                <a:cs typeface="Arial" pitchFamily="34" charset="0"/>
              </a:rPr>
              <a:t> </a:t>
            </a:r>
            <a:r>
              <a:rPr lang="tr-TR" sz="2800" dirty="0" err="1">
                <a:solidFill>
                  <a:schemeClr val="bg1"/>
                </a:solidFill>
                <a:cs typeface="Arial" pitchFamily="34" charset="0"/>
              </a:rPr>
              <a:t>these</a:t>
            </a:r>
            <a:r>
              <a:rPr lang="tr-TR" sz="2800" dirty="0">
                <a:solidFill>
                  <a:schemeClr val="bg1"/>
                </a:solidFill>
                <a:cs typeface="Arial" pitchFamily="34" charset="0"/>
              </a:rPr>
              <a:t> </a:t>
            </a:r>
            <a:r>
              <a:rPr lang="tr-TR" sz="2800" dirty="0" err="1">
                <a:solidFill>
                  <a:schemeClr val="bg1"/>
                </a:solidFill>
                <a:cs typeface="Arial" pitchFamily="34" charset="0"/>
              </a:rPr>
              <a:t>outliers</a:t>
            </a:r>
            <a:r>
              <a:rPr lang="tr-TR" sz="2800" dirty="0">
                <a:solidFill>
                  <a:schemeClr val="bg1"/>
                </a:solidFill>
                <a:cs typeface="Arial" pitchFamily="34" charset="0"/>
              </a:rPr>
              <a:t>. </a:t>
            </a:r>
            <a:r>
              <a:rPr lang="tr-TR" sz="2800" dirty="0" err="1">
                <a:solidFill>
                  <a:schemeClr val="bg1"/>
                </a:solidFill>
                <a:cs typeface="Arial" pitchFamily="34" charset="0"/>
              </a:rPr>
              <a:t>So</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deleted</a:t>
            </a:r>
            <a:r>
              <a:rPr lang="tr-TR" sz="2800" dirty="0">
                <a:solidFill>
                  <a:schemeClr val="bg1"/>
                </a:solidFill>
                <a:cs typeface="Arial" pitchFamily="34" charset="0"/>
              </a:rPr>
              <a:t> </a:t>
            </a:r>
            <a:r>
              <a:rPr lang="tr-TR" sz="2800" dirty="0" err="1">
                <a:solidFill>
                  <a:schemeClr val="bg1"/>
                </a:solidFill>
                <a:cs typeface="Arial" pitchFamily="34" charset="0"/>
              </a:rPr>
              <a:t>them</a:t>
            </a:r>
            <a:r>
              <a:rPr lang="tr-TR" sz="2800" dirty="0">
                <a:solidFill>
                  <a:schemeClr val="bg1"/>
                </a:solidFill>
                <a:cs typeface="Arial" pitchFamily="34" charset="0"/>
              </a:rPr>
              <a:t> in </a:t>
            </a:r>
            <a:r>
              <a:rPr lang="tr-TR" sz="2800" dirty="0" err="1">
                <a:solidFill>
                  <a:schemeClr val="bg1"/>
                </a:solidFill>
                <a:cs typeface="Arial" pitchFamily="34" charset="0"/>
              </a:rPr>
              <a:t>this</a:t>
            </a:r>
            <a:r>
              <a:rPr lang="tr-TR" sz="2800" dirty="0">
                <a:solidFill>
                  <a:schemeClr val="bg1"/>
                </a:solidFill>
                <a:cs typeface="Arial" pitchFamily="34" charset="0"/>
              </a:rPr>
              <a:t> </a:t>
            </a:r>
            <a:r>
              <a:rPr lang="tr-TR" sz="2800" dirty="0" err="1">
                <a:solidFill>
                  <a:schemeClr val="bg1"/>
                </a:solidFill>
                <a:cs typeface="Arial" pitchFamily="34" charset="0"/>
              </a:rPr>
              <a:t>part</a:t>
            </a:r>
            <a:r>
              <a:rPr lang="tr-TR" sz="2800" dirty="0">
                <a:solidFill>
                  <a:schemeClr val="bg1"/>
                </a:solidFill>
                <a:cs typeface="Arial" pitchFamily="34" charset="0"/>
              </a:rPr>
              <a:t>. </a:t>
            </a:r>
          </a:p>
          <a:p>
            <a:pPr algn="just"/>
            <a:r>
              <a:rPr lang="tr-TR" sz="2800" dirty="0">
                <a:solidFill>
                  <a:schemeClr val="bg1"/>
                </a:solidFill>
                <a:cs typeface="Arial" pitchFamily="34" charset="0"/>
              </a:rPr>
              <a:t>  2)</a:t>
            </a:r>
            <a:r>
              <a:rPr lang="tr-TR" sz="2800" dirty="0" err="1">
                <a:solidFill>
                  <a:schemeClr val="bg1"/>
                </a:solidFill>
                <a:cs typeface="Arial" pitchFamily="34" charset="0"/>
              </a:rPr>
              <a:t>Normalizing</a:t>
            </a:r>
            <a:r>
              <a:rPr lang="tr-TR" sz="2800" dirty="0">
                <a:solidFill>
                  <a:schemeClr val="bg1"/>
                </a:solidFill>
                <a:cs typeface="Arial" pitchFamily="34" charset="0"/>
              </a:rPr>
              <a:t> Data: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convert</a:t>
            </a:r>
            <a:r>
              <a:rPr lang="tr-TR" sz="2800" dirty="0">
                <a:solidFill>
                  <a:schemeClr val="bg1"/>
                </a:solidFill>
                <a:cs typeface="Arial" pitchFamily="34" charset="0"/>
              </a:rPr>
              <a:t> data </a:t>
            </a:r>
            <a:r>
              <a:rPr lang="tr-TR" sz="2800" dirty="0" err="1">
                <a:solidFill>
                  <a:schemeClr val="bg1"/>
                </a:solidFill>
                <a:cs typeface="Arial" pitchFamily="34" charset="0"/>
              </a:rPr>
              <a:t>from</a:t>
            </a:r>
            <a:r>
              <a:rPr lang="tr-TR" sz="2800" dirty="0">
                <a:solidFill>
                  <a:schemeClr val="bg1"/>
                </a:solidFill>
                <a:cs typeface="Arial" pitchFamily="34" charset="0"/>
              </a:rPr>
              <a:t> 0-1,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divided</a:t>
            </a:r>
            <a:r>
              <a:rPr lang="tr-TR" sz="2800" dirty="0">
                <a:solidFill>
                  <a:schemeClr val="bg1"/>
                </a:solidFill>
                <a:cs typeface="Arial" pitchFamily="34" charset="0"/>
              </a:rPr>
              <a:t> ‘Blue’, ‘</a:t>
            </a:r>
            <a:r>
              <a:rPr lang="tr-TR" sz="2800" dirty="0" err="1">
                <a:solidFill>
                  <a:schemeClr val="bg1"/>
                </a:solidFill>
                <a:cs typeface="Arial" pitchFamily="34" charset="0"/>
              </a:rPr>
              <a:t>Red</a:t>
            </a:r>
            <a:r>
              <a:rPr lang="tr-TR" sz="2800" dirty="0">
                <a:solidFill>
                  <a:schemeClr val="bg1"/>
                </a:solidFill>
                <a:cs typeface="Arial" pitchFamily="34" charset="0"/>
              </a:rPr>
              <a:t>’, ‘</a:t>
            </a:r>
            <a:r>
              <a:rPr lang="tr-TR" sz="2800" dirty="0" err="1">
                <a:solidFill>
                  <a:schemeClr val="bg1"/>
                </a:solidFill>
                <a:cs typeface="Arial" pitchFamily="34" charset="0"/>
              </a:rPr>
              <a:t>Green</a:t>
            </a:r>
            <a:r>
              <a:rPr lang="tr-TR" sz="2800" dirty="0">
                <a:solidFill>
                  <a:schemeClr val="bg1"/>
                </a:solidFill>
                <a:cs typeface="Arial" pitchFamily="34" charset="0"/>
              </a:rPr>
              <a:t>’, ‘NIR’ </a:t>
            </a:r>
            <a:r>
              <a:rPr lang="tr-TR" sz="2800" dirty="0" err="1">
                <a:solidFill>
                  <a:schemeClr val="bg1"/>
                </a:solidFill>
                <a:cs typeface="Arial" pitchFamily="34" charset="0"/>
              </a:rPr>
              <a:t>columns</a:t>
            </a:r>
            <a:r>
              <a:rPr lang="tr-TR" sz="2800" dirty="0">
                <a:solidFill>
                  <a:schemeClr val="bg1"/>
                </a:solidFill>
                <a:cs typeface="Arial" pitchFamily="34" charset="0"/>
              </a:rPr>
              <a:t> </a:t>
            </a:r>
            <a:r>
              <a:rPr lang="tr-TR" sz="2800" dirty="0" err="1">
                <a:solidFill>
                  <a:schemeClr val="bg1"/>
                </a:solidFill>
                <a:cs typeface="Arial" pitchFamily="34" charset="0"/>
              </a:rPr>
              <a:t>by</a:t>
            </a:r>
            <a:r>
              <a:rPr lang="tr-TR" sz="2800" dirty="0">
                <a:solidFill>
                  <a:schemeClr val="bg1"/>
                </a:solidFill>
                <a:cs typeface="Arial" pitchFamily="34" charset="0"/>
              </a:rPr>
              <a:t> 10.000.</a:t>
            </a:r>
          </a:p>
          <a:p>
            <a:pPr algn="just"/>
            <a:r>
              <a:rPr lang="tr-TR" sz="2800" dirty="0">
                <a:solidFill>
                  <a:schemeClr val="bg1"/>
                </a:solidFill>
                <a:cs typeface="Arial" pitchFamily="34" charset="0"/>
              </a:rPr>
              <a:t>  3)</a:t>
            </a:r>
            <a:r>
              <a:rPr lang="tr-TR" sz="2800" dirty="0" err="1">
                <a:solidFill>
                  <a:schemeClr val="bg1"/>
                </a:solidFill>
                <a:cs typeface="Arial" pitchFamily="34" charset="0"/>
              </a:rPr>
              <a:t>Calculating</a:t>
            </a:r>
            <a:r>
              <a:rPr lang="tr-TR" sz="2800" dirty="0">
                <a:solidFill>
                  <a:schemeClr val="bg1"/>
                </a:solidFill>
                <a:cs typeface="Arial" pitchFamily="34" charset="0"/>
              </a:rPr>
              <a:t> NDVI: </a:t>
            </a:r>
            <a:r>
              <a:rPr lang="en-US" sz="2800" dirty="0">
                <a:solidFill>
                  <a:schemeClr val="bg1"/>
                </a:solidFill>
                <a:cs typeface="Arial" pitchFamily="34" charset="0"/>
              </a:rPr>
              <a:t>Normalized Difference Vegetation Index (NDVI) quantifies vegetation by measuring the difference between near-infrared (which vegetation strongly reflects) and red light (which vegetation absorbs)</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calculated</a:t>
            </a:r>
            <a:r>
              <a:rPr lang="tr-TR" sz="2800" dirty="0">
                <a:solidFill>
                  <a:schemeClr val="bg1"/>
                </a:solidFill>
                <a:cs typeface="Arial" pitchFamily="34" charset="0"/>
              </a:rPr>
              <a:t> it as (</a:t>
            </a:r>
            <a:r>
              <a:rPr lang="en-US" sz="2800" dirty="0">
                <a:solidFill>
                  <a:schemeClr val="bg1"/>
                </a:solidFill>
                <a:cs typeface="Arial" pitchFamily="34" charset="0"/>
              </a:rPr>
              <a:t>NIR-Red) / (</a:t>
            </a:r>
            <a:r>
              <a:rPr lang="en-US" sz="2800" dirty="0" err="1">
                <a:solidFill>
                  <a:schemeClr val="bg1"/>
                </a:solidFill>
                <a:cs typeface="Arial" pitchFamily="34" charset="0"/>
              </a:rPr>
              <a:t>NIR+Red</a:t>
            </a:r>
            <a:r>
              <a:rPr lang="en-US" sz="2800" dirty="0">
                <a:solidFill>
                  <a:schemeClr val="bg1"/>
                </a:solidFill>
                <a:cs typeface="Arial" pitchFamily="34" charset="0"/>
              </a:rPr>
              <a:t>)</a:t>
            </a:r>
            <a:r>
              <a:rPr lang="tr-TR" sz="2800" dirty="0">
                <a:solidFill>
                  <a:schemeClr val="bg1"/>
                </a:solidFill>
                <a:cs typeface="Arial" pitchFamily="34" charset="0"/>
              </a:rPr>
              <a:t>.</a:t>
            </a:r>
          </a:p>
          <a:p>
            <a:pPr algn="just"/>
            <a:endParaRPr lang="tr-TR" sz="2800" dirty="0">
              <a:solidFill>
                <a:schemeClr val="bg1"/>
              </a:solidFill>
              <a:cs typeface="Arial" pitchFamily="34" charset="0"/>
            </a:endParaRPr>
          </a:p>
          <a:p>
            <a:pPr algn="just"/>
            <a:endParaRPr lang="tr-TR" sz="2800" dirty="0">
              <a:solidFill>
                <a:schemeClr val="bg1"/>
              </a:solidFill>
              <a:cs typeface="Arial" pitchFamily="34" charset="0"/>
            </a:endParaRPr>
          </a:p>
          <a:p>
            <a:pPr algn="just"/>
            <a:endParaRPr lang="tr-TR" sz="2800" dirty="0">
              <a:solidFill>
                <a:schemeClr val="bg1"/>
              </a:solidFill>
              <a:cs typeface="Arial" pitchFamily="34" charset="0"/>
            </a:endParaRPr>
          </a:p>
          <a:p>
            <a:endParaRPr lang="en-US" sz="2800" dirty="0">
              <a:solidFill>
                <a:schemeClr val="bg1"/>
              </a:solidFill>
              <a:cs typeface="Arial" pitchFamily="34" charset="0"/>
            </a:endParaRPr>
          </a:p>
        </p:txBody>
      </p:sp>
      <p:sp>
        <p:nvSpPr>
          <p:cNvPr id="43" name="TextBox 42"/>
          <p:cNvSpPr txBox="1"/>
          <p:nvPr/>
        </p:nvSpPr>
        <p:spPr>
          <a:xfrm>
            <a:off x="32533990" y="8225260"/>
            <a:ext cx="2140971" cy="769441"/>
          </a:xfrm>
          <a:prstGeom prst="rect">
            <a:avLst/>
          </a:prstGeom>
          <a:noFill/>
        </p:spPr>
        <p:txBody>
          <a:bodyPr wrap="none" rtlCol="0">
            <a:spAutoFit/>
          </a:bodyPr>
          <a:lstStyle/>
          <a:p>
            <a:pPr algn="ctr"/>
            <a:r>
              <a:rPr lang="tr-TR" sz="4400" b="1" i="1" dirty="0">
                <a:solidFill>
                  <a:schemeClr val="bg1"/>
                </a:solidFill>
                <a:effectLst>
                  <a:outerShdw blurRad="38100" dist="38100" dir="2700000" algn="tl">
                    <a:srgbClr val="000000">
                      <a:alpha val="43137"/>
                    </a:srgbClr>
                  </a:outerShdw>
                </a:effectLst>
                <a:cs typeface="Arial" pitchFamily="34" charset="0"/>
              </a:rPr>
              <a:t>RESULTS</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44" name="TextBox 43"/>
          <p:cNvSpPr txBox="1"/>
          <p:nvPr/>
        </p:nvSpPr>
        <p:spPr>
          <a:xfrm>
            <a:off x="29531729" y="8985877"/>
            <a:ext cx="8229600" cy="6494085"/>
          </a:xfrm>
          <a:prstGeom prst="rect">
            <a:avLst/>
          </a:prstGeom>
          <a:noFill/>
        </p:spPr>
        <p:txBody>
          <a:bodyPr wrap="square" rtlCol="0">
            <a:spAutoFit/>
          </a:bodyPr>
          <a:lstStyle/>
          <a:p>
            <a:pPr algn="just"/>
            <a:r>
              <a:rPr lang="en-US" sz="3200" dirty="0">
                <a:solidFill>
                  <a:schemeClr val="bg1"/>
                </a:solidFill>
                <a:cs typeface="Arial" pitchFamily="34" charset="0"/>
              </a:rPr>
              <a:t>As a result, we used 70% of the train.csv, which is 676903 for testing, and then we used all data, which is 967005 for the final train.</a:t>
            </a:r>
            <a:endParaRPr lang="tr-TR" sz="3200" dirty="0">
              <a:solidFill>
                <a:schemeClr val="bg1"/>
              </a:solidFill>
              <a:cs typeface="Arial" pitchFamily="34" charset="0"/>
            </a:endParaRPr>
          </a:p>
          <a:p>
            <a:pPr algn="just"/>
            <a:r>
              <a:rPr lang="en-US" sz="3200" dirty="0">
                <a:solidFill>
                  <a:schemeClr val="bg1"/>
                </a:solidFill>
                <a:cs typeface="Arial" pitchFamily="34" charset="0"/>
              </a:rPr>
              <a:t>First, we tried SVM, and when SVM works with large data, such as the provided data, we need to drop the feature or use a multi-threading approach.</a:t>
            </a:r>
            <a:r>
              <a:rPr lang="tr-TR" sz="3200" dirty="0">
                <a:solidFill>
                  <a:schemeClr val="bg1"/>
                </a:solidFill>
                <a:cs typeface="Arial" pitchFamily="34" charset="0"/>
              </a:rPr>
              <a:t> </a:t>
            </a:r>
            <a:r>
              <a:rPr lang="en-US" sz="3200" dirty="0">
                <a:solidFill>
                  <a:schemeClr val="bg1"/>
                </a:solidFill>
                <a:cs typeface="Arial" pitchFamily="34" charset="0"/>
              </a:rPr>
              <a:t>We tried this approach, and after we made the test about them, the result shows that KNN is a better algorithm for this specific purpose.</a:t>
            </a:r>
            <a:endParaRPr lang="tr-TR" sz="3200" dirty="0">
              <a:solidFill>
                <a:schemeClr val="bg1"/>
              </a:solidFill>
              <a:cs typeface="Arial" pitchFamily="34" charset="0"/>
            </a:endParaRPr>
          </a:p>
          <a:p>
            <a:pPr algn="just"/>
            <a:r>
              <a:rPr lang="en-US" sz="3200" dirty="0">
                <a:solidFill>
                  <a:schemeClr val="bg1"/>
                </a:solidFill>
                <a:cs typeface="Arial" pitchFamily="34" charset="0"/>
              </a:rPr>
              <a:t>SVM gave us a score of between 0.24-0.26, while KNN gave us a score of 0.33881, which is higher than SVM. </a:t>
            </a:r>
          </a:p>
        </p:txBody>
      </p:sp>
      <p:sp>
        <p:nvSpPr>
          <p:cNvPr id="46" name="TextBox 45"/>
          <p:cNvSpPr txBox="1"/>
          <p:nvPr/>
        </p:nvSpPr>
        <p:spPr>
          <a:xfrm>
            <a:off x="31556979" y="24592007"/>
            <a:ext cx="4452757" cy="769441"/>
          </a:xfrm>
          <a:prstGeom prst="rect">
            <a:avLst/>
          </a:prstGeom>
          <a:noFill/>
        </p:spPr>
        <p:txBody>
          <a:bodyPr wrap="none" rtlCol="0">
            <a:spAutoFit/>
          </a:bodyPr>
          <a:lstStyle/>
          <a:p>
            <a:r>
              <a:rPr lang="tr-TR" sz="4400" b="1" i="1" dirty="0">
                <a:solidFill>
                  <a:schemeClr val="bg1"/>
                </a:solidFill>
                <a:effectLst>
                  <a:outerShdw blurRad="38100" dist="38100" dir="2700000" algn="tl">
                    <a:srgbClr val="000000">
                      <a:alpha val="43137"/>
                    </a:srgbClr>
                  </a:outerShdw>
                </a:effectLst>
                <a:cs typeface="Arial" pitchFamily="34" charset="0"/>
              </a:rPr>
              <a:t>SUCCESS CRITERIA</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47" name="TextBox 46"/>
          <p:cNvSpPr txBox="1"/>
          <p:nvPr/>
        </p:nvSpPr>
        <p:spPr>
          <a:xfrm>
            <a:off x="29363356" y="25534988"/>
            <a:ext cx="8191978" cy="4524315"/>
          </a:xfrm>
          <a:prstGeom prst="rect">
            <a:avLst/>
          </a:prstGeom>
          <a:noFill/>
        </p:spPr>
        <p:txBody>
          <a:bodyPr wrap="square" rtlCol="0">
            <a:spAutoFit/>
          </a:bodyPr>
          <a:lstStyle/>
          <a:p>
            <a:pPr marL="514350" indent="-514350" algn="just">
              <a:buAutoNum type="alphaUcPeriod"/>
            </a:pPr>
            <a:r>
              <a:rPr lang="tr-TR" sz="3200" b="1" dirty="0">
                <a:solidFill>
                  <a:schemeClr val="bg1"/>
                </a:solidFill>
                <a:cs typeface="Arial" pitchFamily="34" charset="0"/>
              </a:rPr>
              <a:t>PRECISION</a:t>
            </a:r>
          </a:p>
          <a:p>
            <a:pPr algn="just"/>
            <a:r>
              <a:rPr lang="en-US" sz="2000" dirty="0">
                <a:solidFill>
                  <a:schemeClr val="bg1"/>
                </a:solidFill>
                <a:cs typeface="Arial" pitchFamily="34" charset="0"/>
              </a:rPr>
              <a:t>Precision is defined as the fraction of relevant instances among all retrieved instances</a:t>
            </a:r>
            <a:endParaRPr lang="tr-TR" sz="2000" dirty="0">
              <a:solidFill>
                <a:schemeClr val="bg1"/>
              </a:solidFill>
              <a:cs typeface="Arial" pitchFamily="34" charset="0"/>
            </a:endParaRPr>
          </a:p>
          <a:p>
            <a:pPr algn="just"/>
            <a:r>
              <a:rPr lang="tr-TR" sz="3200" b="1" dirty="0">
                <a:solidFill>
                  <a:schemeClr val="bg1"/>
                </a:solidFill>
                <a:cs typeface="Arial" pitchFamily="34" charset="0"/>
              </a:rPr>
              <a:t>B. RECALL</a:t>
            </a:r>
          </a:p>
          <a:p>
            <a:pPr algn="just"/>
            <a:r>
              <a:rPr lang="en-US" sz="2000" dirty="0">
                <a:solidFill>
                  <a:schemeClr val="bg1"/>
                </a:solidFill>
                <a:cs typeface="Arial" pitchFamily="34" charset="0"/>
              </a:rPr>
              <a:t>Recall, sometimes referred to as 'sensitivity, is the fraction of retrieved instances among all relevant instances.</a:t>
            </a:r>
          </a:p>
          <a:p>
            <a:pPr algn="just"/>
            <a:r>
              <a:rPr lang="tr-TR" sz="3200" b="1" dirty="0">
                <a:solidFill>
                  <a:schemeClr val="bg1"/>
                </a:solidFill>
                <a:cs typeface="Arial" pitchFamily="34" charset="0"/>
              </a:rPr>
              <a:t>C. F-1 SCORE</a:t>
            </a:r>
          </a:p>
          <a:p>
            <a:pPr algn="just"/>
            <a:r>
              <a:rPr lang="en-US" sz="2000" dirty="0">
                <a:solidFill>
                  <a:schemeClr val="bg1"/>
                </a:solidFill>
                <a:cs typeface="Arial" pitchFamily="34" charset="0"/>
              </a:rPr>
              <a:t>F</a:t>
            </a:r>
            <a:r>
              <a:rPr lang="tr-TR" sz="2000" dirty="0">
                <a:solidFill>
                  <a:schemeClr val="bg1"/>
                </a:solidFill>
                <a:cs typeface="Arial" pitchFamily="34" charset="0"/>
              </a:rPr>
              <a:t>-</a:t>
            </a:r>
            <a:r>
              <a:rPr lang="en-US" sz="2000" dirty="0">
                <a:solidFill>
                  <a:schemeClr val="bg1"/>
                </a:solidFill>
                <a:cs typeface="Arial" pitchFamily="34" charset="0"/>
              </a:rPr>
              <a:t>1</a:t>
            </a:r>
            <a:r>
              <a:rPr lang="tr-TR" sz="2000" dirty="0">
                <a:solidFill>
                  <a:schemeClr val="bg1"/>
                </a:solidFill>
                <a:cs typeface="Arial" pitchFamily="34" charset="0"/>
              </a:rPr>
              <a:t> </a:t>
            </a:r>
            <a:r>
              <a:rPr lang="tr-TR" sz="2000" dirty="0" err="1">
                <a:solidFill>
                  <a:schemeClr val="bg1"/>
                </a:solidFill>
                <a:cs typeface="Arial" pitchFamily="34" charset="0"/>
              </a:rPr>
              <a:t>Score</a:t>
            </a:r>
            <a:r>
              <a:rPr lang="en-US" sz="2000" dirty="0">
                <a:solidFill>
                  <a:schemeClr val="bg1"/>
                </a:solidFill>
                <a:cs typeface="Arial" pitchFamily="34" charset="0"/>
              </a:rPr>
              <a:t> is  the harmonic mean between precision and recall.</a:t>
            </a:r>
            <a:endParaRPr lang="tr-TR" sz="2000" dirty="0">
              <a:solidFill>
                <a:schemeClr val="bg1"/>
              </a:solidFill>
              <a:cs typeface="Arial" pitchFamily="34" charset="0"/>
            </a:endParaRPr>
          </a:p>
          <a:p>
            <a:pPr algn="just"/>
            <a:r>
              <a:rPr lang="tr-TR" sz="3200" b="1" dirty="0">
                <a:solidFill>
                  <a:schemeClr val="bg1"/>
                </a:solidFill>
                <a:cs typeface="Arial" pitchFamily="34" charset="0"/>
              </a:rPr>
              <a:t>D. ACCURACY</a:t>
            </a:r>
          </a:p>
          <a:p>
            <a:pPr algn="just"/>
            <a:r>
              <a:rPr lang="tr-TR" sz="2000" dirty="0">
                <a:solidFill>
                  <a:schemeClr val="bg1"/>
                </a:solidFill>
                <a:cs typeface="Arial" pitchFamily="34" charset="0"/>
              </a:rPr>
              <a:t>A</a:t>
            </a:r>
            <a:r>
              <a:rPr lang="en-US" sz="2000" dirty="0" err="1">
                <a:solidFill>
                  <a:schemeClr val="bg1"/>
                </a:solidFill>
                <a:cs typeface="Arial" pitchFamily="34" charset="0"/>
              </a:rPr>
              <a:t>ccuracy</a:t>
            </a:r>
            <a:r>
              <a:rPr lang="en-US" sz="2000" dirty="0">
                <a:solidFill>
                  <a:schemeClr val="bg1"/>
                </a:solidFill>
                <a:cs typeface="Arial" pitchFamily="34" charset="0"/>
              </a:rPr>
              <a:t> is the fraction of predictions our model got right.</a:t>
            </a:r>
            <a:r>
              <a:rPr lang="tr-TR" sz="2000" dirty="0">
                <a:solidFill>
                  <a:schemeClr val="bg1"/>
                </a:solidFill>
                <a:cs typeface="Arial" pitchFamily="34" charset="0"/>
              </a:rPr>
              <a:t> </a:t>
            </a:r>
            <a:r>
              <a:rPr lang="en-US" sz="2000" dirty="0">
                <a:solidFill>
                  <a:schemeClr val="bg1"/>
                </a:solidFill>
                <a:cs typeface="Arial" pitchFamily="34" charset="0"/>
              </a:rPr>
              <a:t>Formally, accuracy has the following definition: Accuracy = Number of correct predictions Total number of predictions</a:t>
            </a:r>
          </a:p>
        </p:txBody>
      </p:sp>
      <p:sp>
        <p:nvSpPr>
          <p:cNvPr id="49" name="Text Placeholder 2"/>
          <p:cNvSpPr>
            <a:spLocks noGrp="1"/>
          </p:cNvSpPr>
          <p:nvPr>
            <p:ph type="body" sz="quarter" idx="10"/>
          </p:nvPr>
        </p:nvSpPr>
        <p:spPr>
          <a:xfrm>
            <a:off x="2376461" y="2680862"/>
            <a:ext cx="33250097" cy="2857500"/>
          </a:xfrm>
        </p:spPr>
        <p:txBody>
          <a:bodyPr>
            <a:normAutofit/>
          </a:bodyPr>
          <a:lstStyle/>
          <a:p>
            <a:pPr algn="ctr"/>
            <a:r>
              <a:rPr lang="tr-TR" sz="8800" b="1" i="1" dirty="0">
                <a:solidFill>
                  <a:schemeClr val="bg1"/>
                </a:solidFill>
                <a:effectLst>
                  <a:outerShdw blurRad="38100" dist="38100" dir="2700000" algn="tl">
                    <a:srgbClr val="000000">
                      <a:alpha val="43137"/>
                    </a:srgbClr>
                  </a:outerShdw>
                </a:effectLst>
              </a:rPr>
              <a:t>G</a:t>
            </a:r>
            <a:r>
              <a:rPr lang="en-US" sz="8800" b="1" i="1" dirty="0" err="1">
                <a:solidFill>
                  <a:schemeClr val="bg1"/>
                </a:solidFill>
                <a:effectLst>
                  <a:outerShdw blurRad="38100" dist="38100" dir="2700000" algn="tl">
                    <a:srgbClr val="000000">
                      <a:alpha val="43137"/>
                    </a:srgbClr>
                  </a:outerShdw>
                </a:effectLst>
              </a:rPr>
              <a:t>enerat</a:t>
            </a:r>
            <a:r>
              <a:rPr lang="tr-TR" sz="8800" b="1" i="1" dirty="0">
                <a:solidFill>
                  <a:schemeClr val="bg1"/>
                </a:solidFill>
                <a:effectLst>
                  <a:outerShdw blurRad="38100" dist="38100" dir="2700000" algn="tl">
                    <a:srgbClr val="000000">
                      <a:alpha val="43137"/>
                    </a:srgbClr>
                  </a:outerShdw>
                </a:effectLst>
              </a:rPr>
              <a:t>e</a:t>
            </a:r>
            <a:r>
              <a:rPr lang="en-US" sz="8800" b="1" i="1" dirty="0">
                <a:solidFill>
                  <a:schemeClr val="bg1"/>
                </a:solidFill>
                <a:effectLst>
                  <a:outerShdw blurRad="38100" dist="38100" dir="2700000" algn="tl">
                    <a:srgbClr val="000000">
                      <a:alpha val="43137"/>
                    </a:srgbClr>
                  </a:outerShdw>
                </a:effectLst>
              </a:rPr>
              <a:t> </a:t>
            </a:r>
            <a:r>
              <a:rPr lang="tr-TR" sz="8800" b="1" i="1" dirty="0">
                <a:solidFill>
                  <a:schemeClr val="bg1"/>
                </a:solidFill>
                <a:effectLst>
                  <a:outerShdw blurRad="38100" dist="38100" dir="2700000" algn="tl">
                    <a:srgbClr val="000000">
                      <a:alpha val="43137"/>
                    </a:srgbClr>
                  </a:outerShdw>
                </a:effectLst>
              </a:rPr>
              <a:t>L</a:t>
            </a:r>
            <a:r>
              <a:rPr lang="en-US" sz="8800" b="1" i="1" dirty="0">
                <a:solidFill>
                  <a:schemeClr val="bg1"/>
                </a:solidFill>
                <a:effectLst>
                  <a:outerShdw blurRad="38100" dist="38100" dir="2700000" algn="tl">
                    <a:srgbClr val="000000">
                      <a:alpha val="43137"/>
                    </a:srgbClr>
                  </a:outerShdw>
                </a:effectLst>
              </a:rPr>
              <a:t>and </a:t>
            </a:r>
            <a:r>
              <a:rPr lang="tr-TR" sz="8800" b="1" i="1" dirty="0">
                <a:solidFill>
                  <a:schemeClr val="bg1"/>
                </a:solidFill>
                <a:effectLst>
                  <a:outerShdw blurRad="38100" dist="38100" dir="2700000" algn="tl">
                    <a:srgbClr val="000000">
                      <a:alpha val="43137"/>
                    </a:srgbClr>
                  </a:outerShdw>
                </a:effectLst>
              </a:rPr>
              <a:t>C</a:t>
            </a:r>
            <a:r>
              <a:rPr lang="en-US" sz="8800" b="1" i="1" dirty="0">
                <a:solidFill>
                  <a:schemeClr val="bg1"/>
                </a:solidFill>
                <a:effectLst>
                  <a:outerShdw blurRad="38100" dist="38100" dir="2700000" algn="tl">
                    <a:srgbClr val="000000">
                      <a:alpha val="43137"/>
                    </a:srgbClr>
                  </a:outerShdw>
                </a:effectLst>
              </a:rPr>
              <a:t>over </a:t>
            </a:r>
            <a:r>
              <a:rPr lang="tr-TR" sz="8800" b="1" i="1" dirty="0">
                <a:solidFill>
                  <a:schemeClr val="bg1"/>
                </a:solidFill>
                <a:effectLst>
                  <a:outerShdw blurRad="38100" dist="38100" dir="2700000" algn="tl">
                    <a:srgbClr val="000000">
                      <a:alpha val="43137"/>
                    </a:srgbClr>
                  </a:outerShdw>
                </a:effectLst>
              </a:rPr>
              <a:t>M</a:t>
            </a:r>
            <a:r>
              <a:rPr lang="en-US" sz="8800" b="1" i="1" dirty="0">
                <a:solidFill>
                  <a:schemeClr val="bg1"/>
                </a:solidFill>
                <a:effectLst>
                  <a:outerShdw blurRad="38100" dist="38100" dir="2700000" algn="tl">
                    <a:srgbClr val="000000">
                      <a:alpha val="43137"/>
                    </a:srgbClr>
                  </a:outerShdw>
                </a:effectLst>
              </a:rPr>
              <a:t>aps </a:t>
            </a:r>
            <a:r>
              <a:rPr lang="tr-TR" sz="8800" b="1" i="1" dirty="0">
                <a:solidFill>
                  <a:schemeClr val="bg1"/>
                </a:solidFill>
                <a:effectLst>
                  <a:outerShdw blurRad="38100" dist="38100" dir="2700000" algn="tl">
                    <a:srgbClr val="000000">
                      <a:alpha val="43137"/>
                    </a:srgbClr>
                  </a:outerShdw>
                </a:effectLst>
              </a:rPr>
              <a:t>F</a:t>
            </a:r>
            <a:r>
              <a:rPr lang="en-US" sz="8800" b="1" i="1" dirty="0">
                <a:solidFill>
                  <a:schemeClr val="bg1"/>
                </a:solidFill>
                <a:effectLst>
                  <a:outerShdw blurRad="38100" dist="38100" dir="2700000" algn="tl">
                    <a:srgbClr val="000000">
                      <a:alpha val="43137"/>
                    </a:srgbClr>
                  </a:outerShdw>
                </a:effectLst>
              </a:rPr>
              <a:t>or </a:t>
            </a:r>
            <a:r>
              <a:rPr lang="tr-TR" sz="8800" b="1" i="1" dirty="0">
                <a:solidFill>
                  <a:schemeClr val="bg1"/>
                </a:solidFill>
                <a:effectLst>
                  <a:outerShdw blurRad="38100" dist="38100" dir="2700000" algn="tl">
                    <a:srgbClr val="000000">
                      <a:alpha val="43137"/>
                    </a:srgbClr>
                  </a:outerShdw>
                </a:effectLst>
              </a:rPr>
              <a:t>U</a:t>
            </a:r>
            <a:r>
              <a:rPr lang="en-US" sz="8800" b="1" i="1" dirty="0" err="1">
                <a:solidFill>
                  <a:schemeClr val="bg1"/>
                </a:solidFill>
                <a:effectLst>
                  <a:outerShdw blurRad="38100" dist="38100" dir="2700000" algn="tl">
                    <a:srgbClr val="000000">
                      <a:alpha val="43137"/>
                    </a:srgbClr>
                  </a:outerShdw>
                </a:effectLst>
              </a:rPr>
              <a:t>nseen</a:t>
            </a:r>
            <a:r>
              <a:rPr lang="en-US" sz="8800" b="1" i="1" dirty="0">
                <a:solidFill>
                  <a:schemeClr val="bg1"/>
                </a:solidFill>
                <a:effectLst>
                  <a:outerShdw blurRad="38100" dist="38100" dir="2700000" algn="tl">
                    <a:srgbClr val="000000">
                      <a:alpha val="43137"/>
                    </a:srgbClr>
                  </a:outerShdw>
                </a:effectLst>
              </a:rPr>
              <a:t> </a:t>
            </a:r>
            <a:r>
              <a:rPr lang="tr-TR" sz="8800" b="1" i="1" dirty="0">
                <a:solidFill>
                  <a:schemeClr val="bg1"/>
                </a:solidFill>
                <a:effectLst>
                  <a:outerShdw blurRad="38100" dist="38100" dir="2700000" algn="tl">
                    <a:srgbClr val="000000">
                      <a:alpha val="43137"/>
                    </a:srgbClr>
                  </a:outerShdw>
                </a:effectLst>
              </a:rPr>
              <a:t>D</a:t>
            </a:r>
            <a:r>
              <a:rPr lang="en-US" sz="8800" b="1" i="1" dirty="0" err="1">
                <a:solidFill>
                  <a:schemeClr val="bg1"/>
                </a:solidFill>
                <a:effectLst>
                  <a:outerShdw blurRad="38100" dist="38100" dir="2700000" algn="tl">
                    <a:srgbClr val="000000">
                      <a:alpha val="43137"/>
                    </a:srgbClr>
                  </a:outerShdw>
                </a:effectLst>
              </a:rPr>
              <a:t>ata</a:t>
            </a:r>
            <a:r>
              <a:rPr lang="tr-TR" sz="8800" b="1" i="1" dirty="0">
                <a:solidFill>
                  <a:schemeClr val="bg1"/>
                </a:solidFill>
                <a:effectLst>
                  <a:outerShdw blurRad="38100" dist="38100" dir="2700000" algn="tl">
                    <a:srgbClr val="000000">
                      <a:alpha val="43137"/>
                    </a:srgbClr>
                  </a:outerShdw>
                </a:effectLst>
              </a:rPr>
              <a:t> </a:t>
            </a:r>
            <a:r>
              <a:rPr lang="tr-TR" sz="8800" b="1" i="1" dirty="0" err="1">
                <a:solidFill>
                  <a:schemeClr val="bg1"/>
                </a:solidFill>
                <a:effectLst>
                  <a:outerShdw blurRad="38100" dist="38100" dir="2700000" algn="tl">
                    <a:srgbClr val="000000">
                      <a:alpha val="43137"/>
                    </a:srgbClr>
                  </a:outerShdw>
                </a:effectLst>
              </a:rPr>
              <a:t>With</a:t>
            </a:r>
            <a:r>
              <a:rPr lang="tr-TR" sz="8800" b="1" i="1" dirty="0">
                <a:solidFill>
                  <a:schemeClr val="bg1"/>
                </a:solidFill>
                <a:effectLst>
                  <a:outerShdw blurRad="38100" dist="38100" dir="2700000" algn="tl">
                    <a:srgbClr val="000000">
                      <a:alpha val="43137"/>
                    </a:srgbClr>
                  </a:outerShdw>
                </a:effectLst>
              </a:rPr>
              <a:t> ML</a:t>
            </a:r>
            <a:endParaRPr lang="en-US" sz="8800" b="1" i="1" dirty="0">
              <a:solidFill>
                <a:schemeClr val="bg1"/>
              </a:solidFill>
              <a:effectLst>
                <a:outerShdw blurRad="38100" dist="38100" dir="2700000" algn="tl">
                  <a:srgbClr val="000000">
                    <a:alpha val="43137"/>
                  </a:srgbClr>
                </a:outerShdw>
              </a:effectLst>
            </a:endParaRPr>
          </a:p>
        </p:txBody>
      </p:sp>
      <p:sp>
        <p:nvSpPr>
          <p:cNvPr id="50" name="Text Placeholder 3"/>
          <p:cNvSpPr>
            <a:spLocks noGrp="1"/>
          </p:cNvSpPr>
          <p:nvPr>
            <p:ph type="body" sz="quarter" idx="11"/>
          </p:nvPr>
        </p:nvSpPr>
        <p:spPr>
          <a:xfrm>
            <a:off x="2517092" y="4639283"/>
            <a:ext cx="33250097" cy="2209800"/>
          </a:xfrm>
        </p:spPr>
        <p:txBody>
          <a:bodyPr>
            <a:normAutofit/>
          </a:bodyPr>
          <a:lstStyle/>
          <a:p>
            <a:pPr algn="ctr"/>
            <a:r>
              <a:rPr lang="tr-TR" sz="5400" dirty="0">
                <a:solidFill>
                  <a:schemeClr val="bg1"/>
                </a:solidFill>
              </a:rPr>
              <a:t>Eray Ergüleç, Enes Güler</a:t>
            </a:r>
            <a:endParaRPr lang="tr-TR" sz="5400" baseline="30000" dirty="0">
              <a:solidFill>
                <a:schemeClr val="bg1"/>
              </a:solidFill>
            </a:endParaRPr>
          </a:p>
          <a:p>
            <a:pPr algn="ctr"/>
            <a:endParaRPr lang="en-US" sz="3200" dirty="0">
              <a:solidFill>
                <a:schemeClr val="bg1"/>
              </a:solidFill>
            </a:endParaRPr>
          </a:p>
          <a:p>
            <a:pPr algn="ctr"/>
            <a:endParaRPr lang="en-US" sz="4800" dirty="0">
              <a:solidFill>
                <a:schemeClr val="bg1"/>
              </a:solidFill>
            </a:endParaRPr>
          </a:p>
        </p:txBody>
      </p:sp>
      <p:sp>
        <p:nvSpPr>
          <p:cNvPr id="18" name="TextBox 17"/>
          <p:cNvSpPr txBox="1"/>
          <p:nvPr/>
        </p:nvSpPr>
        <p:spPr>
          <a:xfrm>
            <a:off x="10169703" y="20853843"/>
            <a:ext cx="9691479" cy="954107"/>
          </a:xfrm>
          <a:prstGeom prst="rect">
            <a:avLst/>
          </a:prstGeom>
          <a:noFill/>
        </p:spPr>
        <p:txBody>
          <a:bodyPr wrap="square" rtlCol="0">
            <a:spAutoFit/>
          </a:bodyPr>
          <a:lstStyle/>
          <a:p>
            <a:pPr algn="ctr"/>
            <a:r>
              <a:rPr lang="tr-TR" sz="2800" i="1" dirty="0">
                <a:solidFill>
                  <a:schemeClr val="bg1"/>
                </a:solidFill>
              </a:rPr>
              <a:t>TABLE 1 </a:t>
            </a:r>
            <a:r>
              <a:rPr lang="tr-TR" sz="2800" i="1" dirty="0" err="1">
                <a:solidFill>
                  <a:schemeClr val="bg1"/>
                </a:solidFill>
              </a:rPr>
              <a:t>Example</a:t>
            </a:r>
            <a:r>
              <a:rPr lang="tr-TR" sz="2800" i="1" dirty="0">
                <a:solidFill>
                  <a:schemeClr val="bg1"/>
                </a:solidFill>
              </a:rPr>
              <a:t> Data </a:t>
            </a:r>
            <a:r>
              <a:rPr lang="tr-TR" sz="2800" i="1" dirty="0" err="1">
                <a:solidFill>
                  <a:schemeClr val="bg1"/>
                </a:solidFill>
              </a:rPr>
              <a:t>For</a:t>
            </a:r>
            <a:r>
              <a:rPr lang="tr-TR" sz="2800" i="1" dirty="0">
                <a:solidFill>
                  <a:schemeClr val="bg1"/>
                </a:solidFill>
              </a:rPr>
              <a:t> Training</a:t>
            </a:r>
          </a:p>
          <a:p>
            <a:endParaRPr lang="tr-TR" sz="2800" dirty="0"/>
          </a:p>
        </p:txBody>
      </p:sp>
      <p:sp>
        <p:nvSpPr>
          <p:cNvPr id="73" name="TextBox 72"/>
          <p:cNvSpPr txBox="1"/>
          <p:nvPr/>
        </p:nvSpPr>
        <p:spPr>
          <a:xfrm>
            <a:off x="20360321" y="20853842"/>
            <a:ext cx="7174424" cy="954107"/>
          </a:xfrm>
          <a:prstGeom prst="rect">
            <a:avLst/>
          </a:prstGeom>
          <a:noFill/>
        </p:spPr>
        <p:txBody>
          <a:bodyPr wrap="square" rtlCol="0">
            <a:spAutoFit/>
          </a:bodyPr>
          <a:lstStyle/>
          <a:p>
            <a:pPr algn="ctr"/>
            <a:r>
              <a:rPr lang="tr-TR" sz="2800" i="1" dirty="0">
                <a:solidFill>
                  <a:schemeClr val="bg1"/>
                </a:solidFill>
              </a:rPr>
              <a:t>FIGURE </a:t>
            </a:r>
            <a:r>
              <a:rPr lang="en-US" sz="2800" i="1" dirty="0">
                <a:solidFill>
                  <a:schemeClr val="bg1"/>
                </a:solidFill>
              </a:rPr>
              <a:t>1</a:t>
            </a:r>
            <a:r>
              <a:rPr lang="tr-TR" sz="2800" i="1" dirty="0">
                <a:solidFill>
                  <a:schemeClr val="bg1"/>
                </a:solidFill>
              </a:rPr>
              <a:t> </a:t>
            </a:r>
            <a:r>
              <a:rPr lang="en-US" sz="2800" i="1" dirty="0">
                <a:solidFill>
                  <a:schemeClr val="bg1"/>
                </a:solidFill>
              </a:rPr>
              <a:t>cross validation scores against</a:t>
            </a:r>
            <a:r>
              <a:rPr lang="tr-TR" sz="2800" i="1" dirty="0">
                <a:solidFill>
                  <a:schemeClr val="bg1"/>
                </a:solidFill>
              </a:rPr>
              <a:t> </a:t>
            </a:r>
            <a:r>
              <a:rPr lang="en-US" sz="2800" i="1" dirty="0">
                <a:solidFill>
                  <a:schemeClr val="bg1"/>
                </a:solidFill>
              </a:rPr>
              <a:t>different </a:t>
            </a:r>
            <a:r>
              <a:rPr lang="en-US" sz="2800" i="1" dirty="0" err="1">
                <a:solidFill>
                  <a:schemeClr val="bg1"/>
                </a:solidFill>
              </a:rPr>
              <a:t>n_neigbors</a:t>
            </a:r>
            <a:r>
              <a:rPr lang="en-US" sz="2800" i="1" dirty="0">
                <a:solidFill>
                  <a:schemeClr val="bg1"/>
                </a:solidFill>
              </a:rPr>
              <a:t> values</a:t>
            </a:r>
            <a:endParaRPr lang="tr-TR" sz="2800" i="1" dirty="0">
              <a:solidFill>
                <a:schemeClr val="bg1"/>
              </a:solidFill>
            </a:endParaRPr>
          </a:p>
        </p:txBody>
      </p:sp>
      <p:sp>
        <p:nvSpPr>
          <p:cNvPr id="92" name="Rounded Rectangle 91"/>
          <p:cNvSpPr/>
          <p:nvPr/>
        </p:nvSpPr>
        <p:spPr>
          <a:xfrm>
            <a:off x="29222865" y="16192528"/>
            <a:ext cx="8679121" cy="7765867"/>
          </a:xfrm>
          <a:prstGeom prst="roundRect">
            <a:avLst>
              <a:gd name="adj" fmla="val 11729"/>
            </a:avLst>
          </a:prstGeom>
          <a:solidFill>
            <a:schemeClr val="tx1">
              <a:lumMod val="65000"/>
              <a:lumOff val="35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a:p>
        </p:txBody>
      </p:sp>
      <p:sp>
        <p:nvSpPr>
          <p:cNvPr id="6" name="TextBox 5"/>
          <p:cNvSpPr txBox="1"/>
          <p:nvPr/>
        </p:nvSpPr>
        <p:spPr>
          <a:xfrm>
            <a:off x="29886013" y="17272968"/>
            <a:ext cx="7315200" cy="5324535"/>
          </a:xfrm>
          <a:prstGeom prst="rect">
            <a:avLst/>
          </a:prstGeom>
          <a:noFill/>
        </p:spPr>
        <p:txBody>
          <a:bodyPr wrap="square" rtlCol="0">
            <a:spAutoFit/>
          </a:bodyPr>
          <a:lstStyle/>
          <a:p>
            <a:r>
              <a:rPr lang="tr-TR" sz="3600" b="1" i="1" dirty="0" err="1">
                <a:solidFill>
                  <a:schemeClr val="bg1"/>
                </a:solidFill>
              </a:rPr>
              <a:t>Matplotlib</a:t>
            </a:r>
            <a:r>
              <a:rPr lang="tr-TR" sz="4000"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visualization</a:t>
            </a:r>
            <a:endParaRPr lang="tr-TR" sz="3600" dirty="0">
              <a:solidFill>
                <a:schemeClr val="bg1"/>
              </a:solidFill>
            </a:endParaRPr>
          </a:p>
          <a:p>
            <a:r>
              <a:rPr lang="tr-TR" sz="3600" b="1" i="1" dirty="0" err="1">
                <a:solidFill>
                  <a:schemeClr val="bg1"/>
                </a:solidFill>
              </a:rPr>
              <a:t>Numpy</a:t>
            </a:r>
            <a:r>
              <a:rPr lang="tr-TR" sz="4000" b="1" i="1" dirty="0">
                <a:solidFill>
                  <a:schemeClr val="bg1"/>
                </a:solidFill>
              </a:rPr>
              <a:t>:</a:t>
            </a:r>
            <a:r>
              <a:rPr lang="tr-TR" sz="4000"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mathematical</a:t>
            </a:r>
            <a:r>
              <a:rPr lang="tr-TR" sz="3600" dirty="0">
                <a:solidFill>
                  <a:schemeClr val="bg1"/>
                </a:solidFill>
              </a:rPr>
              <a:t> </a:t>
            </a:r>
            <a:r>
              <a:rPr lang="tr-TR" sz="3600" dirty="0" err="1">
                <a:solidFill>
                  <a:schemeClr val="bg1"/>
                </a:solidFill>
              </a:rPr>
              <a:t>operations</a:t>
            </a:r>
            <a:endParaRPr lang="tr-TR" sz="3600" dirty="0">
              <a:solidFill>
                <a:schemeClr val="bg1"/>
              </a:solidFill>
            </a:endParaRPr>
          </a:p>
          <a:p>
            <a:r>
              <a:rPr lang="tr-TR" sz="3600" b="1" i="1" dirty="0" err="1">
                <a:solidFill>
                  <a:schemeClr val="bg1"/>
                </a:solidFill>
              </a:rPr>
              <a:t>Pandas</a:t>
            </a:r>
            <a:r>
              <a:rPr lang="tr-TR" sz="4000" b="1"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anaylze</a:t>
            </a:r>
            <a:r>
              <a:rPr lang="tr-TR" sz="3600" dirty="0">
                <a:solidFill>
                  <a:schemeClr val="bg1"/>
                </a:solidFill>
              </a:rPr>
              <a:t> data</a:t>
            </a:r>
          </a:p>
          <a:p>
            <a:r>
              <a:rPr lang="tr-TR" sz="3600" b="1" i="1" dirty="0" err="1">
                <a:solidFill>
                  <a:schemeClr val="bg1"/>
                </a:solidFill>
              </a:rPr>
              <a:t>SKLearn</a:t>
            </a:r>
            <a:r>
              <a:rPr lang="tr-TR" sz="4000" b="1" i="1" dirty="0">
                <a:solidFill>
                  <a:schemeClr val="bg1"/>
                </a:solidFill>
              </a:rPr>
              <a:t>: </a:t>
            </a:r>
            <a:r>
              <a:rPr lang="tr-TR" sz="3600" dirty="0" err="1">
                <a:solidFill>
                  <a:schemeClr val="bg1"/>
                </a:solidFill>
              </a:rPr>
              <a:t>To</a:t>
            </a:r>
            <a:r>
              <a:rPr lang="tr-TR" sz="4000" i="1" dirty="0">
                <a:solidFill>
                  <a:schemeClr val="bg1"/>
                </a:solidFill>
              </a:rPr>
              <a:t> </a:t>
            </a:r>
            <a:r>
              <a:rPr lang="tr-TR" sz="3600" dirty="0" err="1">
                <a:solidFill>
                  <a:schemeClr val="bg1"/>
                </a:solidFill>
              </a:rPr>
              <a:t>use</a:t>
            </a:r>
            <a:r>
              <a:rPr lang="tr-TR" sz="4000" i="1" dirty="0">
                <a:solidFill>
                  <a:schemeClr val="bg1"/>
                </a:solidFill>
              </a:rPr>
              <a:t> </a:t>
            </a:r>
            <a:r>
              <a:rPr lang="tr-TR" sz="3600" dirty="0">
                <a:solidFill>
                  <a:schemeClr val="bg1"/>
                </a:solidFill>
              </a:rPr>
              <a:t>SVM, KNN </a:t>
            </a:r>
            <a:r>
              <a:rPr lang="tr-TR" sz="3600" dirty="0" err="1">
                <a:solidFill>
                  <a:schemeClr val="bg1"/>
                </a:solidFill>
              </a:rPr>
              <a:t>and</a:t>
            </a:r>
            <a:r>
              <a:rPr lang="tr-TR" sz="3600" dirty="0">
                <a:solidFill>
                  <a:schemeClr val="bg1"/>
                </a:solidFill>
              </a:rPr>
              <a:t> Cross-</a:t>
            </a:r>
            <a:r>
              <a:rPr lang="tr-TR" sz="3600" dirty="0" err="1">
                <a:solidFill>
                  <a:schemeClr val="bg1"/>
                </a:solidFill>
              </a:rPr>
              <a:t>Validation</a:t>
            </a:r>
            <a:endParaRPr lang="tr-TR" sz="3600" dirty="0">
              <a:solidFill>
                <a:schemeClr val="bg1"/>
              </a:solidFill>
            </a:endParaRPr>
          </a:p>
          <a:p>
            <a:r>
              <a:rPr lang="tr-TR" sz="3600" b="1" i="1" dirty="0">
                <a:solidFill>
                  <a:schemeClr val="bg1"/>
                </a:solidFill>
              </a:rPr>
              <a:t>Google</a:t>
            </a:r>
            <a:r>
              <a:rPr lang="tr-TR" sz="4000" b="1" i="1" dirty="0">
                <a:solidFill>
                  <a:schemeClr val="bg1"/>
                </a:solidFill>
              </a:rPr>
              <a:t> </a:t>
            </a:r>
            <a:r>
              <a:rPr lang="tr-TR" sz="3600" b="1" i="1" dirty="0" err="1">
                <a:solidFill>
                  <a:schemeClr val="bg1"/>
                </a:solidFill>
              </a:rPr>
              <a:t>Colab</a:t>
            </a:r>
            <a:r>
              <a:rPr lang="tr-TR" sz="4000" b="1"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run</a:t>
            </a:r>
            <a:r>
              <a:rPr lang="tr-TR" sz="3600" dirty="0">
                <a:solidFill>
                  <a:schemeClr val="bg1"/>
                </a:solidFill>
              </a:rPr>
              <a:t> </a:t>
            </a:r>
            <a:r>
              <a:rPr lang="tr-TR" sz="3600" dirty="0" err="1">
                <a:solidFill>
                  <a:schemeClr val="bg1"/>
                </a:solidFill>
              </a:rPr>
              <a:t>ipynb</a:t>
            </a:r>
            <a:endParaRPr lang="tr-TR" sz="3600" dirty="0">
              <a:solidFill>
                <a:schemeClr val="bg1"/>
              </a:solidFill>
            </a:endParaRPr>
          </a:p>
          <a:p>
            <a:r>
              <a:rPr lang="tr-TR" sz="3600" b="1" i="1" dirty="0" err="1">
                <a:solidFill>
                  <a:schemeClr val="bg1"/>
                </a:solidFill>
              </a:rPr>
              <a:t>Kaggle</a:t>
            </a:r>
            <a:r>
              <a:rPr lang="tr-TR" sz="4000" b="1" i="1" dirty="0">
                <a:solidFill>
                  <a:schemeClr val="bg1"/>
                </a:solidFill>
              </a:rPr>
              <a:t>:</a:t>
            </a:r>
            <a:r>
              <a:rPr lang="tr-TR" sz="4000"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run</a:t>
            </a:r>
            <a:r>
              <a:rPr lang="tr-TR" sz="3600" dirty="0">
                <a:solidFill>
                  <a:schemeClr val="bg1"/>
                </a:solidFill>
              </a:rPr>
              <a:t> </a:t>
            </a:r>
            <a:r>
              <a:rPr lang="tr-TR" sz="3600" dirty="0" err="1">
                <a:solidFill>
                  <a:schemeClr val="bg1"/>
                </a:solidFill>
              </a:rPr>
              <a:t>ipynb</a:t>
            </a:r>
            <a:r>
              <a:rPr lang="tr-TR" sz="3600" dirty="0">
                <a:solidFill>
                  <a:schemeClr val="bg1"/>
                </a:solidFill>
              </a:rPr>
              <a:t> </a:t>
            </a:r>
            <a:r>
              <a:rPr lang="tr-TR" sz="3600" dirty="0" err="1">
                <a:solidFill>
                  <a:schemeClr val="bg1"/>
                </a:solidFill>
              </a:rPr>
              <a:t>and</a:t>
            </a:r>
            <a:r>
              <a:rPr lang="tr-TR" sz="3600" dirty="0">
                <a:solidFill>
                  <a:schemeClr val="bg1"/>
                </a:solidFill>
              </a:rPr>
              <a:t> </a:t>
            </a:r>
            <a:r>
              <a:rPr lang="tr-TR" sz="3600" dirty="0" err="1">
                <a:solidFill>
                  <a:schemeClr val="bg1"/>
                </a:solidFill>
              </a:rPr>
              <a:t>submit</a:t>
            </a:r>
            <a:r>
              <a:rPr lang="tr-TR" sz="3600" dirty="0">
                <a:solidFill>
                  <a:schemeClr val="bg1"/>
                </a:solidFill>
              </a:rPr>
              <a:t> </a:t>
            </a:r>
            <a:r>
              <a:rPr lang="tr-TR" sz="3600" dirty="0" err="1">
                <a:solidFill>
                  <a:schemeClr val="bg1"/>
                </a:solidFill>
              </a:rPr>
              <a:t>the</a:t>
            </a:r>
            <a:r>
              <a:rPr lang="tr-TR" sz="3600" dirty="0">
                <a:solidFill>
                  <a:schemeClr val="bg1"/>
                </a:solidFill>
              </a:rPr>
              <a:t> </a:t>
            </a:r>
            <a:r>
              <a:rPr lang="tr-TR" sz="3600" dirty="0" err="1">
                <a:solidFill>
                  <a:schemeClr val="bg1"/>
                </a:solidFill>
              </a:rPr>
              <a:t>result</a:t>
            </a:r>
            <a:endParaRPr lang="tr-TR" sz="3600" dirty="0">
              <a:solidFill>
                <a:schemeClr val="bg1"/>
              </a:solidFill>
            </a:endParaRPr>
          </a:p>
          <a:p>
            <a:r>
              <a:rPr lang="tr-TR" sz="2800" i="1" dirty="0">
                <a:solidFill>
                  <a:schemeClr val="bg1"/>
                </a:solidFill>
              </a:rPr>
              <a:t>  </a:t>
            </a:r>
          </a:p>
        </p:txBody>
      </p:sp>
      <p:sp>
        <p:nvSpPr>
          <p:cNvPr id="19" name="TextBox 18"/>
          <p:cNvSpPr txBox="1"/>
          <p:nvPr/>
        </p:nvSpPr>
        <p:spPr>
          <a:xfrm>
            <a:off x="29570804" y="16441445"/>
            <a:ext cx="7983241" cy="769441"/>
          </a:xfrm>
          <a:prstGeom prst="rect">
            <a:avLst/>
          </a:prstGeom>
          <a:noFill/>
        </p:spPr>
        <p:txBody>
          <a:bodyPr wrap="square" rtlCol="0">
            <a:spAutoFit/>
          </a:bodyPr>
          <a:lstStyle/>
          <a:p>
            <a:pPr algn="ctr"/>
            <a:r>
              <a:rPr lang="tr-TR" sz="4400" b="1" i="1" dirty="0">
                <a:solidFill>
                  <a:schemeClr val="bg1"/>
                </a:solidFill>
                <a:effectLst>
                  <a:outerShdw blurRad="38100" dist="38100" dir="2700000" algn="tl">
                    <a:srgbClr val="000000">
                      <a:alpha val="43137"/>
                    </a:srgbClr>
                  </a:outerShdw>
                </a:effectLst>
                <a:cs typeface="Arial" pitchFamily="34" charset="0"/>
              </a:rPr>
              <a:t>TECHNOLOGIES</a:t>
            </a:r>
            <a:endParaRPr lang="tr-TR" sz="4400" dirty="0">
              <a:solidFill>
                <a:schemeClr val="bg1"/>
              </a:solidFill>
            </a:endParaRPr>
          </a:p>
        </p:txBody>
      </p:sp>
      <p:sp>
        <p:nvSpPr>
          <p:cNvPr id="60" name="TextBox 59"/>
          <p:cNvSpPr txBox="1"/>
          <p:nvPr/>
        </p:nvSpPr>
        <p:spPr>
          <a:xfrm>
            <a:off x="10372106" y="34669098"/>
            <a:ext cx="17363971" cy="523220"/>
          </a:xfrm>
          <a:prstGeom prst="rect">
            <a:avLst/>
          </a:prstGeom>
          <a:noFill/>
        </p:spPr>
        <p:txBody>
          <a:bodyPr wrap="square" rtlCol="0">
            <a:spAutoFit/>
          </a:bodyPr>
          <a:lstStyle/>
          <a:p>
            <a:pPr algn="ctr"/>
            <a:r>
              <a:rPr lang="tr-TR" sz="2800" i="1" dirty="0">
                <a:solidFill>
                  <a:schemeClr val="bg1"/>
                </a:solidFill>
              </a:rPr>
              <a:t>FIGURE 2 </a:t>
            </a:r>
            <a:r>
              <a:rPr lang="tr-TR" sz="2800" i="1" dirty="0" err="1">
                <a:solidFill>
                  <a:schemeClr val="bg1"/>
                </a:solidFill>
              </a:rPr>
              <a:t>Gibraltar</a:t>
            </a:r>
            <a:r>
              <a:rPr lang="tr-TR" sz="2800" i="1" dirty="0">
                <a:solidFill>
                  <a:schemeClr val="bg1"/>
                </a:solidFill>
              </a:rPr>
              <a:t> </a:t>
            </a:r>
            <a:r>
              <a:rPr lang="tr-TR" sz="2800" i="1" dirty="0" err="1">
                <a:solidFill>
                  <a:schemeClr val="bg1"/>
                </a:solidFill>
              </a:rPr>
              <a:t>Area</a:t>
            </a:r>
            <a:r>
              <a:rPr lang="tr-TR" sz="2800" i="1" dirty="0">
                <a:solidFill>
                  <a:schemeClr val="bg1"/>
                </a:solidFill>
              </a:rPr>
              <a:t> </a:t>
            </a:r>
            <a:r>
              <a:rPr lang="tr-TR" sz="2800" i="1" dirty="0" err="1">
                <a:solidFill>
                  <a:schemeClr val="bg1"/>
                </a:solidFill>
              </a:rPr>
              <a:t>Selected</a:t>
            </a:r>
            <a:r>
              <a:rPr lang="tr-TR" sz="2800" i="1" dirty="0">
                <a:solidFill>
                  <a:schemeClr val="bg1"/>
                </a:solidFill>
              </a:rPr>
              <a:t> </a:t>
            </a:r>
            <a:r>
              <a:rPr lang="tr-TR" sz="2800" i="1" dirty="0" err="1">
                <a:solidFill>
                  <a:schemeClr val="bg1"/>
                </a:solidFill>
              </a:rPr>
              <a:t>for</a:t>
            </a:r>
            <a:r>
              <a:rPr lang="tr-TR" sz="2800" i="1" dirty="0">
                <a:solidFill>
                  <a:schemeClr val="bg1"/>
                </a:solidFill>
              </a:rPr>
              <a:t> </a:t>
            </a:r>
            <a:r>
              <a:rPr lang="tr-TR" sz="2800" i="1" dirty="0" err="1">
                <a:solidFill>
                  <a:schemeClr val="bg1"/>
                </a:solidFill>
              </a:rPr>
              <a:t>Study</a:t>
            </a:r>
            <a:endParaRPr lang="tr-TR" sz="2800" i="1" dirty="0">
              <a:solidFill>
                <a:schemeClr val="bg1"/>
              </a:solidFill>
            </a:endParaRPr>
          </a:p>
        </p:txBody>
      </p:sp>
      <p:pic>
        <p:nvPicPr>
          <p:cNvPr id="12" name="Picture 11" descr="Icon&#10;&#10;Description automatically generated">
            <a:extLst>
              <a:ext uri="{FF2B5EF4-FFF2-40B4-BE49-F238E27FC236}">
                <a16:creationId xmlns:a16="http://schemas.microsoft.com/office/drawing/2014/main" id="{C99873A9-F30D-1EE9-0280-359408A295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9662" y="1755085"/>
            <a:ext cx="3292201" cy="4827274"/>
          </a:xfrm>
          <a:prstGeom prst="rect">
            <a:avLst/>
          </a:prstGeom>
        </p:spPr>
      </p:pic>
      <p:pic>
        <p:nvPicPr>
          <p:cNvPr id="16" name="Picture 15">
            <a:extLst>
              <a:ext uri="{FF2B5EF4-FFF2-40B4-BE49-F238E27FC236}">
                <a16:creationId xmlns:a16="http://schemas.microsoft.com/office/drawing/2014/main" id="{2A0D5C6E-9B80-E8D0-692A-DD44FBC87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2182" y="1725883"/>
            <a:ext cx="4643378" cy="4827274"/>
          </a:xfrm>
          <a:prstGeom prst="rect">
            <a:avLst/>
          </a:prstGeom>
        </p:spPr>
      </p:pic>
      <p:pic>
        <p:nvPicPr>
          <p:cNvPr id="23" name="Picture 22" descr="Map&#10;&#10;Description automatically generated">
            <a:extLst>
              <a:ext uri="{FF2B5EF4-FFF2-40B4-BE49-F238E27FC236}">
                <a16:creationId xmlns:a16="http://schemas.microsoft.com/office/drawing/2014/main" id="{ABEB7413-F8EF-3C02-EB32-469F4D540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002" y="22477069"/>
            <a:ext cx="17406278" cy="11549792"/>
          </a:xfrm>
          <a:prstGeom prst="rect">
            <a:avLst/>
          </a:prstGeom>
        </p:spPr>
      </p:pic>
      <p:pic>
        <p:nvPicPr>
          <p:cNvPr id="51" name="Picture 50" descr="Shape&#10;&#10;Description automatically generated">
            <a:extLst>
              <a:ext uri="{FF2B5EF4-FFF2-40B4-BE49-F238E27FC236}">
                <a16:creationId xmlns:a16="http://schemas.microsoft.com/office/drawing/2014/main" id="{BA8B2E7C-B196-45B0-23D1-F0B9512B2D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61731" y="15947904"/>
            <a:ext cx="7574346" cy="4806796"/>
          </a:xfrm>
          <a:prstGeom prst="rect">
            <a:avLst/>
          </a:prstGeom>
        </p:spPr>
      </p:pic>
      <p:pic>
        <p:nvPicPr>
          <p:cNvPr id="56" name="Picture 55">
            <a:extLst>
              <a:ext uri="{FF2B5EF4-FFF2-40B4-BE49-F238E27FC236}">
                <a16:creationId xmlns:a16="http://schemas.microsoft.com/office/drawing/2014/main" id="{57A48B9B-47F1-AB4B-E3F8-035A87305379}"/>
              </a:ext>
            </a:extLst>
          </p:cNvPr>
          <p:cNvPicPr>
            <a:picLocks noChangeAspect="1"/>
          </p:cNvPicPr>
          <p:nvPr/>
        </p:nvPicPr>
        <p:blipFill>
          <a:blip r:embed="rId7"/>
          <a:stretch>
            <a:fillRect/>
          </a:stretch>
        </p:blipFill>
        <p:spPr>
          <a:xfrm>
            <a:off x="29724320" y="30452777"/>
            <a:ext cx="7470049" cy="4576721"/>
          </a:xfrm>
          <a:prstGeom prst="rect">
            <a:avLst/>
          </a:prstGeom>
        </p:spPr>
      </p:pic>
      <p:pic>
        <p:nvPicPr>
          <p:cNvPr id="58" name="Picture 57">
            <a:extLst>
              <a:ext uri="{FF2B5EF4-FFF2-40B4-BE49-F238E27FC236}">
                <a16:creationId xmlns:a16="http://schemas.microsoft.com/office/drawing/2014/main" id="{6396C896-3D21-595C-CE56-6616A6BBD85A}"/>
              </a:ext>
            </a:extLst>
          </p:cNvPr>
          <p:cNvPicPr>
            <a:picLocks noChangeAspect="1"/>
          </p:cNvPicPr>
          <p:nvPr/>
        </p:nvPicPr>
        <p:blipFill>
          <a:blip r:embed="rId8"/>
          <a:stretch>
            <a:fillRect/>
          </a:stretch>
        </p:blipFill>
        <p:spPr>
          <a:xfrm>
            <a:off x="10627673" y="16036591"/>
            <a:ext cx="8767044" cy="4606590"/>
          </a:xfrm>
          <a:prstGeom prst="rect">
            <a:avLst/>
          </a:prstGeom>
        </p:spPr>
      </p:pic>
      <p:sp>
        <p:nvSpPr>
          <p:cNvPr id="2" name="TextBox 1">
            <a:extLst>
              <a:ext uri="{FF2B5EF4-FFF2-40B4-BE49-F238E27FC236}">
                <a16:creationId xmlns:a16="http://schemas.microsoft.com/office/drawing/2014/main" id="{30F24AB4-D5FD-7455-AB5D-478B01C87858}"/>
              </a:ext>
            </a:extLst>
          </p:cNvPr>
          <p:cNvSpPr txBox="1"/>
          <p:nvPr/>
        </p:nvSpPr>
        <p:spPr>
          <a:xfrm>
            <a:off x="31222062" y="35095518"/>
            <a:ext cx="5122592" cy="523220"/>
          </a:xfrm>
          <a:prstGeom prst="rect">
            <a:avLst/>
          </a:prstGeom>
          <a:noFill/>
        </p:spPr>
        <p:txBody>
          <a:bodyPr wrap="square" rtlCol="0">
            <a:spAutoFit/>
          </a:bodyPr>
          <a:lstStyle/>
          <a:p>
            <a:pPr algn="ctr"/>
            <a:r>
              <a:rPr lang="tr-TR" sz="2800" i="1" dirty="0">
                <a:solidFill>
                  <a:schemeClr val="bg1"/>
                </a:solidFill>
              </a:rPr>
              <a:t>TABLE 2 </a:t>
            </a:r>
            <a:r>
              <a:rPr lang="tr-TR" sz="2800" i="1" dirty="0" err="1">
                <a:solidFill>
                  <a:schemeClr val="bg1"/>
                </a:solidFill>
              </a:rPr>
              <a:t>Success</a:t>
            </a:r>
            <a:r>
              <a:rPr lang="tr-TR" sz="2800" i="1" dirty="0">
                <a:solidFill>
                  <a:schemeClr val="bg1"/>
                </a:solidFill>
              </a:rPr>
              <a:t> </a:t>
            </a:r>
            <a:r>
              <a:rPr lang="tr-TR" sz="2800" i="1" dirty="0" err="1">
                <a:solidFill>
                  <a:schemeClr val="bg1"/>
                </a:solidFill>
              </a:rPr>
              <a:t>metrics</a:t>
            </a:r>
            <a:r>
              <a:rPr lang="tr-TR" sz="2800" i="1" dirty="0">
                <a:solidFill>
                  <a:schemeClr val="bg1"/>
                </a:solidFill>
              </a:rPr>
              <a:t> of model</a:t>
            </a:r>
          </a:p>
        </p:txBody>
      </p:sp>
      <p:sp>
        <p:nvSpPr>
          <p:cNvPr id="3" name="Rounded Rectangle 40">
            <a:extLst>
              <a:ext uri="{FF2B5EF4-FFF2-40B4-BE49-F238E27FC236}">
                <a16:creationId xmlns:a16="http://schemas.microsoft.com/office/drawing/2014/main" id="{6F212018-326B-6E1F-4F9D-9F28FA034258}"/>
              </a:ext>
            </a:extLst>
          </p:cNvPr>
          <p:cNvSpPr/>
          <p:nvPr/>
        </p:nvSpPr>
        <p:spPr>
          <a:xfrm>
            <a:off x="706088" y="34094738"/>
            <a:ext cx="8595017" cy="1524000"/>
          </a:xfrm>
          <a:prstGeom prst="roundRect">
            <a:avLst>
              <a:gd name="adj" fmla="val 11729"/>
            </a:avLst>
          </a:prstGeom>
          <a:solidFill>
            <a:schemeClr val="accent4">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1800" dirty="0">
              <a:solidFill>
                <a:schemeClr val="bg1"/>
              </a:solidFill>
              <a:cs typeface="Arial" pitchFamily="34" charset="0"/>
            </a:endParaRPr>
          </a:p>
          <a:p>
            <a:endParaRPr lang="tr-TR" sz="1800" dirty="0">
              <a:solidFill>
                <a:schemeClr val="bg1"/>
              </a:solidFill>
              <a:cs typeface="Arial" pitchFamily="34" charset="0"/>
            </a:endParaRPr>
          </a:p>
          <a:p>
            <a:endParaRPr lang="tr-TR" sz="1800" dirty="0">
              <a:solidFill>
                <a:schemeClr val="bg1"/>
              </a:solidFill>
              <a:cs typeface="Arial" pitchFamily="34" charset="0"/>
            </a:endParaRPr>
          </a:p>
          <a:p>
            <a:pPr algn="ctr"/>
            <a:r>
              <a:rPr lang="en-US" sz="1800" dirty="0">
                <a:solidFill>
                  <a:schemeClr val="bg1"/>
                </a:solidFill>
                <a:cs typeface="Arial" pitchFamily="34" charset="0"/>
              </a:rPr>
              <a:t>https://</a:t>
            </a:r>
            <a:r>
              <a:rPr lang="en-US" sz="1800" dirty="0" err="1">
                <a:solidFill>
                  <a:schemeClr val="bg1"/>
                </a:solidFill>
                <a:cs typeface="Arial" pitchFamily="34" charset="0"/>
              </a:rPr>
              <a:t>github.com</a:t>
            </a:r>
            <a:r>
              <a:rPr lang="en-US" sz="1800" dirty="0">
                <a:solidFill>
                  <a:schemeClr val="bg1"/>
                </a:solidFill>
                <a:cs typeface="Arial" pitchFamily="34" charset="0"/>
              </a:rPr>
              <a:t>/</a:t>
            </a:r>
            <a:r>
              <a:rPr lang="en-US" sz="1800" dirty="0" err="1">
                <a:solidFill>
                  <a:schemeClr val="bg1"/>
                </a:solidFill>
                <a:cs typeface="Arial" pitchFamily="34" charset="0"/>
              </a:rPr>
              <a:t>GulerEnes</a:t>
            </a:r>
            <a:r>
              <a:rPr lang="en-US" sz="1800" dirty="0">
                <a:solidFill>
                  <a:schemeClr val="bg1"/>
                </a:solidFill>
                <a:cs typeface="Arial" pitchFamily="34" charset="0"/>
              </a:rPr>
              <a:t>/CENG_463_ML_PROJECT</a:t>
            </a:r>
          </a:p>
          <a:p>
            <a:pPr algn="ctr"/>
            <a:endParaRPr lang="en-US" sz="1800" dirty="0"/>
          </a:p>
        </p:txBody>
      </p:sp>
      <p:sp>
        <p:nvSpPr>
          <p:cNvPr id="4" name="TextBox 44">
            <a:extLst>
              <a:ext uri="{FF2B5EF4-FFF2-40B4-BE49-F238E27FC236}">
                <a16:creationId xmlns:a16="http://schemas.microsoft.com/office/drawing/2014/main" id="{EBF1D6EB-48F7-2E46-9A5A-7D6D615AF7D8}"/>
              </a:ext>
            </a:extLst>
          </p:cNvPr>
          <p:cNvSpPr txBox="1"/>
          <p:nvPr/>
        </p:nvSpPr>
        <p:spPr>
          <a:xfrm>
            <a:off x="3013388" y="34093966"/>
            <a:ext cx="3879075" cy="769441"/>
          </a:xfrm>
          <a:prstGeom prst="rect">
            <a:avLst/>
          </a:prstGeom>
          <a:noFill/>
        </p:spPr>
        <p:txBody>
          <a:bodyPr wrap="none" rtlCol="0">
            <a:spAutoFit/>
          </a:bodyPr>
          <a:lstStyle/>
          <a:p>
            <a:r>
              <a:rPr lang="en-US" sz="4400" b="1" i="1" dirty="0">
                <a:solidFill>
                  <a:schemeClr val="bg1"/>
                </a:solidFill>
                <a:effectLst>
                  <a:outerShdw blurRad="38100" dist="38100" dir="2700000" algn="tl">
                    <a:srgbClr val="000000">
                      <a:alpha val="43137"/>
                    </a:srgbClr>
                  </a:outerShdw>
                </a:effectLst>
                <a:cs typeface="Arial" pitchFamily="34" charset="0"/>
              </a:rPr>
              <a:t>PROJECT CODES</a:t>
            </a:r>
          </a:p>
        </p:txBody>
      </p:sp>
    </p:spTree>
    <p:extLst>
      <p:ext uri="{BB962C8B-B14F-4D97-AF65-F5344CB8AC3E}">
        <p14:creationId xmlns:p14="http://schemas.microsoft.com/office/powerpoint/2010/main" val="1270404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4056</TotalTime>
  <Words>991</Words>
  <Application>Microsoft Macintosh PowerPoint</Application>
  <PresentationFormat>Özel</PresentationFormat>
  <Paragraphs>56</Paragraphs>
  <Slides>1</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Calibri</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ENES GÜLER</cp:lastModifiedBy>
  <cp:revision>106</cp:revision>
  <cp:lastPrinted>2012-07-31T19:59:21Z</cp:lastPrinted>
  <dcterms:created xsi:type="dcterms:W3CDTF">2012-07-31T16:06:49Z</dcterms:created>
  <dcterms:modified xsi:type="dcterms:W3CDTF">2023-01-24T16:51:39Z</dcterms:modified>
  <cp:category>research posters template</cp:category>
</cp:coreProperties>
</file>