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9" r:id="rId14"/>
    <p:sldId id="270" r:id="rId15"/>
    <p:sldId id="271" r:id="rId16"/>
    <p:sldId id="272"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5905B3-5788-4665-B806-F6D686591F92}"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57027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905B3-5788-4665-B806-F6D686591F92}"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81541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905B3-5788-4665-B806-F6D686591F92}"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9EFD74-4D20-4142-8927-B3BDCD0927B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4407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905B3-5788-4665-B806-F6D686591F92}"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3470475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905B3-5788-4665-B806-F6D686591F92}"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9EFD74-4D20-4142-8927-B3BDCD0927B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0885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905B3-5788-4665-B806-F6D686591F92}"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3377809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905B3-5788-4665-B806-F6D686591F92}"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2464414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905B3-5788-4665-B806-F6D686591F92}"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422028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5905B3-5788-4665-B806-F6D686591F92}"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268742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905B3-5788-4665-B806-F6D686591F92}"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189714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905B3-5788-4665-B806-F6D686591F92}"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151362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5905B3-5788-4665-B806-F6D686591F92}" type="datetimeFigureOut">
              <a:rPr lang="en-IN" smtClean="0"/>
              <a:t>21-01-2025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84386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5905B3-5788-4665-B806-F6D686591F92}" type="datetimeFigureOut">
              <a:rPr lang="en-IN" smtClean="0"/>
              <a:t>21-01-2025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28153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905B3-5788-4665-B806-F6D686591F92}" type="datetimeFigureOut">
              <a:rPr lang="en-IN" smtClean="0"/>
              <a:t>21-01-2025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60825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5905B3-5788-4665-B806-F6D686591F92}"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268317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905B3-5788-4665-B806-F6D686591F92}"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9EFD74-4D20-4142-8927-B3BDCD0927BD}" type="slidenum">
              <a:rPr lang="en-IN" smtClean="0"/>
              <a:t>‹#›</a:t>
            </a:fld>
            <a:endParaRPr lang="en-IN"/>
          </a:p>
        </p:txBody>
      </p:sp>
    </p:spTree>
    <p:extLst>
      <p:ext uri="{BB962C8B-B14F-4D97-AF65-F5344CB8AC3E}">
        <p14:creationId xmlns:p14="http://schemas.microsoft.com/office/powerpoint/2010/main" val="109334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5905B3-5788-4665-B806-F6D686591F92}" type="datetimeFigureOut">
              <a:rPr lang="en-IN" smtClean="0"/>
              <a:t>21-01-2025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9EFD74-4D20-4142-8927-B3BDCD0927BD}" type="slidenum">
              <a:rPr lang="en-IN" smtClean="0"/>
              <a:t>‹#›</a:t>
            </a:fld>
            <a:endParaRPr lang="en-IN"/>
          </a:p>
        </p:txBody>
      </p:sp>
    </p:spTree>
    <p:extLst>
      <p:ext uri="{BB962C8B-B14F-4D97-AF65-F5344CB8AC3E}">
        <p14:creationId xmlns:p14="http://schemas.microsoft.com/office/powerpoint/2010/main" val="1478427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712C-BCDD-D27A-F196-86C92BCFE6E9}"/>
              </a:ext>
            </a:extLst>
          </p:cNvPr>
          <p:cNvSpPr>
            <a:spLocks noGrp="1"/>
          </p:cNvSpPr>
          <p:nvPr>
            <p:ph type="ctrTitle"/>
          </p:nvPr>
        </p:nvSpPr>
        <p:spPr>
          <a:xfrm>
            <a:off x="1307690" y="1305587"/>
            <a:ext cx="7766936" cy="1646302"/>
          </a:xfrm>
        </p:spPr>
        <p:txBody>
          <a:bodyPr/>
          <a:lstStyle/>
          <a:p>
            <a:r>
              <a:rPr lang="en-IN" dirty="0"/>
              <a:t>Student placement analysis</a:t>
            </a:r>
          </a:p>
        </p:txBody>
      </p:sp>
      <p:sp>
        <p:nvSpPr>
          <p:cNvPr id="3" name="Subtitle 2">
            <a:extLst>
              <a:ext uri="{FF2B5EF4-FFF2-40B4-BE49-F238E27FC236}">
                <a16:creationId xmlns:a16="http://schemas.microsoft.com/office/drawing/2014/main" id="{1343BC46-A734-7553-1CA3-DF6A4736E2FF}"/>
              </a:ext>
            </a:extLst>
          </p:cNvPr>
          <p:cNvSpPr>
            <a:spLocks noGrp="1"/>
          </p:cNvSpPr>
          <p:nvPr>
            <p:ph type="subTitle" idx="1"/>
          </p:nvPr>
        </p:nvSpPr>
        <p:spPr>
          <a:xfrm>
            <a:off x="5036298" y="2951890"/>
            <a:ext cx="4265017" cy="3906114"/>
          </a:xfrm>
        </p:spPr>
        <p:txBody>
          <a:bodyPr>
            <a:normAutofit/>
          </a:bodyPr>
          <a:lstStyle/>
          <a:p>
            <a:r>
              <a:rPr lang="en-IN" sz="2000" dirty="0"/>
              <a:t>Gulfam shaikh</a:t>
            </a:r>
          </a:p>
          <a:p>
            <a:r>
              <a:rPr lang="en-IN" sz="2000" dirty="0"/>
              <a:t>Md. Kaif Jamadar</a:t>
            </a:r>
          </a:p>
          <a:p>
            <a:r>
              <a:rPr lang="en-IN" sz="2000" dirty="0"/>
              <a:t>Atharv </a:t>
            </a:r>
            <a:r>
              <a:rPr lang="en-IN" sz="2000" dirty="0" err="1"/>
              <a:t>savai</a:t>
            </a:r>
            <a:endParaRPr lang="en-IN" sz="2000" dirty="0"/>
          </a:p>
          <a:p>
            <a:r>
              <a:rPr lang="en-IN" sz="2000" dirty="0"/>
              <a:t>Mohit </a:t>
            </a:r>
            <a:r>
              <a:rPr lang="en-IN" sz="2000" dirty="0" err="1"/>
              <a:t>Dhande</a:t>
            </a:r>
            <a:endParaRPr lang="en-IN" sz="2000" dirty="0"/>
          </a:p>
          <a:p>
            <a:r>
              <a:rPr lang="en-IN" sz="2000" dirty="0"/>
              <a:t>Khushi Shinde</a:t>
            </a:r>
          </a:p>
          <a:p>
            <a:r>
              <a:rPr lang="en-IN" sz="2000" dirty="0"/>
              <a:t>Gayatri Jadhav</a:t>
            </a:r>
          </a:p>
          <a:p>
            <a:r>
              <a:rPr lang="en-IN" sz="2000" dirty="0"/>
              <a:t>Laxmi </a:t>
            </a:r>
            <a:r>
              <a:rPr lang="en-IN" sz="2000" dirty="0" err="1"/>
              <a:t>Kashette</a:t>
            </a:r>
            <a:endParaRPr lang="en-IN" sz="2000" dirty="0"/>
          </a:p>
        </p:txBody>
      </p:sp>
      <p:sp>
        <p:nvSpPr>
          <p:cNvPr id="4" name="TextBox 3">
            <a:extLst>
              <a:ext uri="{FF2B5EF4-FFF2-40B4-BE49-F238E27FC236}">
                <a16:creationId xmlns:a16="http://schemas.microsoft.com/office/drawing/2014/main" id="{29AB6BBD-65A1-CC3F-5624-8FCDC33572C5}"/>
              </a:ext>
            </a:extLst>
          </p:cNvPr>
          <p:cNvSpPr txBox="1"/>
          <p:nvPr/>
        </p:nvSpPr>
        <p:spPr>
          <a:xfrm>
            <a:off x="1307690" y="796413"/>
            <a:ext cx="1512337" cy="369332"/>
          </a:xfrm>
          <a:prstGeom prst="rect">
            <a:avLst/>
          </a:prstGeom>
          <a:noFill/>
        </p:spPr>
        <p:txBody>
          <a:bodyPr wrap="none" rtlCol="0">
            <a:spAutoFit/>
          </a:bodyPr>
          <a:lstStyle/>
          <a:p>
            <a:r>
              <a:rPr lang="en-IN" dirty="0"/>
              <a:t>Project title </a:t>
            </a:r>
          </a:p>
        </p:txBody>
      </p:sp>
    </p:spTree>
    <p:extLst>
      <p:ext uri="{BB962C8B-B14F-4D97-AF65-F5344CB8AC3E}">
        <p14:creationId xmlns:p14="http://schemas.microsoft.com/office/powerpoint/2010/main" val="256146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EA3E-A62B-EBCC-4617-F0CF37BFCC57}"/>
              </a:ext>
            </a:extLst>
          </p:cNvPr>
          <p:cNvSpPr>
            <a:spLocks noGrp="1"/>
          </p:cNvSpPr>
          <p:nvPr>
            <p:ph type="title"/>
          </p:nvPr>
        </p:nvSpPr>
        <p:spPr/>
        <p:txBody>
          <a:bodyPr/>
          <a:lstStyle/>
          <a:p>
            <a:r>
              <a:rPr lang="en-IN" dirty="0"/>
              <a:t>Day 15&amp;16 Solving Query</a:t>
            </a:r>
          </a:p>
        </p:txBody>
      </p:sp>
      <p:sp>
        <p:nvSpPr>
          <p:cNvPr id="3" name="Content Placeholder 2">
            <a:extLst>
              <a:ext uri="{FF2B5EF4-FFF2-40B4-BE49-F238E27FC236}">
                <a16:creationId xmlns:a16="http://schemas.microsoft.com/office/drawing/2014/main" id="{095749D5-ECC4-A89F-1EA9-4AD061F22EDB}"/>
              </a:ext>
            </a:extLst>
          </p:cNvPr>
          <p:cNvSpPr>
            <a:spLocks noGrp="1"/>
          </p:cNvSpPr>
          <p:nvPr>
            <p:ph idx="1"/>
          </p:nvPr>
        </p:nvSpPr>
        <p:spPr/>
        <p:txBody>
          <a:bodyPr>
            <a:normAutofit lnSpcReduction="10000"/>
          </a:bodyPr>
          <a:lstStyle/>
          <a:p>
            <a:r>
              <a:rPr lang="en-US" dirty="0"/>
              <a:t>1.Student performance Analysis </a:t>
            </a:r>
          </a:p>
          <a:p>
            <a:r>
              <a:rPr lang="en-US" dirty="0"/>
              <a:t>2.Geographical distribution </a:t>
            </a:r>
          </a:p>
          <a:p>
            <a:r>
              <a:rPr lang="en-US" dirty="0"/>
              <a:t>3.Stream wise performance </a:t>
            </a:r>
          </a:p>
          <a:p>
            <a:r>
              <a:rPr lang="en-US" dirty="0"/>
              <a:t>4.Yearly performance trends </a:t>
            </a:r>
          </a:p>
          <a:p>
            <a:r>
              <a:rPr lang="en-US" dirty="0"/>
              <a:t>5.Top performance identification</a:t>
            </a:r>
          </a:p>
          <a:p>
            <a:r>
              <a:rPr lang="en-US" dirty="0"/>
              <a:t>6.Correlation Analysis </a:t>
            </a:r>
          </a:p>
          <a:p>
            <a:r>
              <a:rPr lang="en-US" dirty="0"/>
              <a:t>7.Failure rates </a:t>
            </a:r>
          </a:p>
          <a:p>
            <a:r>
              <a:rPr lang="en-US" dirty="0"/>
              <a:t>8.Gender or diversity insights </a:t>
            </a:r>
          </a:p>
          <a:p>
            <a:r>
              <a:rPr lang="en-US" dirty="0"/>
              <a:t>9.Academic progression </a:t>
            </a:r>
          </a:p>
          <a:p>
            <a:r>
              <a:rPr lang="en-US" dirty="0"/>
              <a:t>10.Stream popularity</a:t>
            </a:r>
            <a:endParaRPr lang="en-IN" dirty="0"/>
          </a:p>
        </p:txBody>
      </p:sp>
    </p:spTree>
    <p:extLst>
      <p:ext uri="{BB962C8B-B14F-4D97-AF65-F5344CB8AC3E}">
        <p14:creationId xmlns:p14="http://schemas.microsoft.com/office/powerpoint/2010/main" val="20221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6B43-0AD8-4155-AC90-9EB3DDB9CB44}"/>
              </a:ext>
            </a:extLst>
          </p:cNvPr>
          <p:cNvSpPr>
            <a:spLocks noGrp="1"/>
          </p:cNvSpPr>
          <p:nvPr>
            <p:ph type="title"/>
          </p:nvPr>
        </p:nvSpPr>
        <p:spPr/>
        <p:txBody>
          <a:bodyPr/>
          <a:lstStyle/>
          <a:p>
            <a:r>
              <a:rPr lang="en-US" dirty="0"/>
              <a:t>Day 17 PowerBI</a:t>
            </a:r>
            <a:endParaRPr lang="en-IN" dirty="0"/>
          </a:p>
        </p:txBody>
      </p:sp>
      <p:sp>
        <p:nvSpPr>
          <p:cNvPr id="3" name="Content Placeholder 2">
            <a:extLst>
              <a:ext uri="{FF2B5EF4-FFF2-40B4-BE49-F238E27FC236}">
                <a16:creationId xmlns:a16="http://schemas.microsoft.com/office/drawing/2014/main" id="{AFF333EA-1344-4648-82BE-2DFE412FC705}"/>
              </a:ext>
            </a:extLst>
          </p:cNvPr>
          <p:cNvSpPr>
            <a:spLocks noGrp="1"/>
          </p:cNvSpPr>
          <p:nvPr>
            <p:ph idx="1"/>
          </p:nvPr>
        </p:nvSpPr>
        <p:spPr/>
        <p:txBody>
          <a:bodyPr/>
          <a:lstStyle/>
          <a:p>
            <a:r>
              <a:rPr lang="en-US" dirty="0"/>
              <a:t>PowerBI – (Power Business Intelligence) Introduction to </a:t>
            </a:r>
            <a:r>
              <a:rPr lang="en-US" dirty="0" err="1"/>
              <a:t>Powerbi</a:t>
            </a:r>
            <a:r>
              <a:rPr lang="en-US" dirty="0"/>
              <a:t>.</a:t>
            </a:r>
          </a:p>
          <a:p>
            <a:pPr marL="0" indent="0">
              <a:buNone/>
            </a:pPr>
            <a:endParaRPr lang="en-US" dirty="0"/>
          </a:p>
          <a:p>
            <a:r>
              <a:rPr lang="en-US" dirty="0"/>
              <a:t>Purpose and Why to use PowerBI: Transform raw data into attractive visual  insights with the help of the visualization tools like </a:t>
            </a:r>
            <a:r>
              <a:rPr lang="en-US" dirty="0" err="1"/>
              <a:t>powerbi</a:t>
            </a:r>
            <a:r>
              <a:rPr lang="en-US" dirty="0"/>
              <a:t>. </a:t>
            </a:r>
          </a:p>
          <a:p>
            <a:pPr marL="0" indent="0">
              <a:buNone/>
            </a:pPr>
            <a:endParaRPr lang="en-US" dirty="0"/>
          </a:p>
          <a:p>
            <a:r>
              <a:rPr lang="en-US" dirty="0"/>
              <a:t>Features of PowerBI: Connect to data, create interactive dashboards, and perform advanced analytics.</a:t>
            </a:r>
            <a:endParaRPr lang="en-IN" dirty="0"/>
          </a:p>
        </p:txBody>
      </p:sp>
    </p:spTree>
    <p:extLst>
      <p:ext uri="{BB962C8B-B14F-4D97-AF65-F5344CB8AC3E}">
        <p14:creationId xmlns:p14="http://schemas.microsoft.com/office/powerpoint/2010/main" val="171300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B1F0-3A91-4273-8C9A-18B0D3C7291E}"/>
              </a:ext>
            </a:extLst>
          </p:cNvPr>
          <p:cNvSpPr>
            <a:spLocks noGrp="1"/>
          </p:cNvSpPr>
          <p:nvPr>
            <p:ph type="title"/>
          </p:nvPr>
        </p:nvSpPr>
        <p:spPr/>
        <p:txBody>
          <a:bodyPr/>
          <a:lstStyle/>
          <a:p>
            <a:r>
              <a:rPr lang="en-US" dirty="0"/>
              <a:t>Day 18&amp;19 PowerBI</a:t>
            </a:r>
            <a:endParaRPr lang="en-IN" dirty="0"/>
          </a:p>
        </p:txBody>
      </p:sp>
      <p:sp>
        <p:nvSpPr>
          <p:cNvPr id="3" name="Content Placeholder 2">
            <a:extLst>
              <a:ext uri="{FF2B5EF4-FFF2-40B4-BE49-F238E27FC236}">
                <a16:creationId xmlns:a16="http://schemas.microsoft.com/office/drawing/2014/main" id="{395DB33A-DC3F-41B6-BDA4-6916CFF44E08}"/>
              </a:ext>
            </a:extLst>
          </p:cNvPr>
          <p:cNvSpPr>
            <a:spLocks noGrp="1"/>
          </p:cNvSpPr>
          <p:nvPr>
            <p:ph idx="1"/>
          </p:nvPr>
        </p:nvSpPr>
        <p:spPr/>
        <p:txBody>
          <a:bodyPr/>
          <a:lstStyle/>
          <a:p>
            <a:r>
              <a:rPr lang="en-US" dirty="0"/>
              <a:t>1. Import Data:  Learn how to import data from Excel, SQL, etc.  </a:t>
            </a:r>
          </a:p>
          <a:p>
            <a:r>
              <a:rPr lang="en-US" dirty="0"/>
              <a:t>2. Table View:  View, inspect, and manage tables in *Data View*.</a:t>
            </a:r>
          </a:p>
          <a:p>
            <a:r>
              <a:rPr lang="en-US" dirty="0"/>
              <a:t>3. Relationships: Use **Inner/Left Joins* to link tables in *Model View*</a:t>
            </a:r>
          </a:p>
          <a:p>
            <a:endParaRPr lang="en-US" dirty="0"/>
          </a:p>
          <a:p>
            <a:endParaRPr lang="en-US" dirty="0"/>
          </a:p>
          <a:p>
            <a:r>
              <a:rPr lang="en-US" dirty="0"/>
              <a:t>New Columns: Perform custom calculations and created the additional columns. Which are needed to analyse the data easily . </a:t>
            </a:r>
          </a:p>
          <a:p>
            <a:r>
              <a:rPr lang="en-US" dirty="0"/>
              <a:t> Examples:      - Total Sales = SUM(Sales[Amount])   </a:t>
            </a:r>
          </a:p>
          <a:p>
            <a:pPr marL="0" indent="0">
              <a:buNone/>
            </a:pPr>
            <a:r>
              <a:rPr lang="en-US" dirty="0"/>
              <a:t>                           - Profit Margin = DIVIDE([Profit], [Revenue]).</a:t>
            </a:r>
            <a:endParaRPr lang="en-IN" dirty="0"/>
          </a:p>
        </p:txBody>
      </p:sp>
    </p:spTree>
    <p:extLst>
      <p:ext uri="{BB962C8B-B14F-4D97-AF65-F5344CB8AC3E}">
        <p14:creationId xmlns:p14="http://schemas.microsoft.com/office/powerpoint/2010/main" val="8029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E64D-F9BF-D1D8-9054-64F54BA538BD}"/>
              </a:ext>
            </a:extLst>
          </p:cNvPr>
          <p:cNvSpPr>
            <a:spLocks noGrp="1"/>
          </p:cNvSpPr>
          <p:nvPr>
            <p:ph type="title"/>
          </p:nvPr>
        </p:nvSpPr>
        <p:spPr>
          <a:xfrm>
            <a:off x="0" y="0"/>
            <a:ext cx="3678356" cy="668594"/>
          </a:xfrm>
        </p:spPr>
        <p:txBody>
          <a:bodyPr/>
          <a:lstStyle/>
          <a:p>
            <a:r>
              <a:rPr lang="en-IN" dirty="0"/>
              <a:t>Kaif Dashboard</a:t>
            </a:r>
          </a:p>
        </p:txBody>
      </p:sp>
      <p:pic>
        <p:nvPicPr>
          <p:cNvPr id="5" name="Content Placeholder 4">
            <a:extLst>
              <a:ext uri="{FF2B5EF4-FFF2-40B4-BE49-F238E27FC236}">
                <a16:creationId xmlns:a16="http://schemas.microsoft.com/office/drawing/2014/main" id="{43C1BEF6-05D2-2276-A13C-FF5007902CC8}"/>
              </a:ext>
            </a:extLst>
          </p:cNvPr>
          <p:cNvPicPr>
            <a:picLocks noGrp="1" noChangeAspect="1"/>
          </p:cNvPicPr>
          <p:nvPr>
            <p:ph idx="1"/>
          </p:nvPr>
        </p:nvPicPr>
        <p:blipFill>
          <a:blip r:embed="rId2"/>
          <a:stretch>
            <a:fillRect/>
          </a:stretch>
        </p:blipFill>
        <p:spPr>
          <a:xfrm>
            <a:off x="78658" y="797978"/>
            <a:ext cx="12044516" cy="5966616"/>
          </a:xfrm>
        </p:spPr>
      </p:pic>
    </p:spTree>
    <p:extLst>
      <p:ext uri="{BB962C8B-B14F-4D97-AF65-F5344CB8AC3E}">
        <p14:creationId xmlns:p14="http://schemas.microsoft.com/office/powerpoint/2010/main" val="32117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C29A-6AC7-765C-0660-546B105EFDA2}"/>
              </a:ext>
            </a:extLst>
          </p:cNvPr>
          <p:cNvSpPr>
            <a:spLocks noGrp="1"/>
          </p:cNvSpPr>
          <p:nvPr>
            <p:ph type="title"/>
          </p:nvPr>
        </p:nvSpPr>
        <p:spPr>
          <a:xfrm>
            <a:off x="0" y="0"/>
            <a:ext cx="4513007" cy="678323"/>
          </a:xfrm>
        </p:spPr>
        <p:txBody>
          <a:bodyPr>
            <a:normAutofit/>
          </a:bodyPr>
          <a:lstStyle/>
          <a:p>
            <a:r>
              <a:rPr lang="en-IN" dirty="0"/>
              <a:t>Gayatri Dashboard</a:t>
            </a:r>
          </a:p>
        </p:txBody>
      </p:sp>
      <p:pic>
        <p:nvPicPr>
          <p:cNvPr id="5" name="Content Placeholder 4">
            <a:extLst>
              <a:ext uri="{FF2B5EF4-FFF2-40B4-BE49-F238E27FC236}">
                <a16:creationId xmlns:a16="http://schemas.microsoft.com/office/drawing/2014/main" id="{175BFC17-668E-CD2E-4AC5-39B8790D4BDC}"/>
              </a:ext>
            </a:extLst>
          </p:cNvPr>
          <p:cNvPicPr>
            <a:picLocks noGrp="1" noChangeAspect="1"/>
          </p:cNvPicPr>
          <p:nvPr>
            <p:ph idx="1"/>
          </p:nvPr>
        </p:nvPicPr>
        <p:blipFill>
          <a:blip r:embed="rId2"/>
          <a:stretch>
            <a:fillRect/>
          </a:stretch>
        </p:blipFill>
        <p:spPr>
          <a:xfrm>
            <a:off x="137652" y="815974"/>
            <a:ext cx="11956025" cy="5958451"/>
          </a:xfrm>
        </p:spPr>
      </p:pic>
    </p:spTree>
    <p:extLst>
      <p:ext uri="{BB962C8B-B14F-4D97-AF65-F5344CB8AC3E}">
        <p14:creationId xmlns:p14="http://schemas.microsoft.com/office/powerpoint/2010/main" val="395788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8604-CC93-C5E0-5B84-98F37EB1AABD}"/>
              </a:ext>
            </a:extLst>
          </p:cNvPr>
          <p:cNvSpPr>
            <a:spLocks noGrp="1"/>
          </p:cNvSpPr>
          <p:nvPr>
            <p:ph type="title"/>
          </p:nvPr>
        </p:nvSpPr>
        <p:spPr>
          <a:xfrm>
            <a:off x="0" y="0"/>
            <a:ext cx="3924163" cy="698090"/>
          </a:xfrm>
        </p:spPr>
        <p:txBody>
          <a:bodyPr/>
          <a:lstStyle/>
          <a:p>
            <a:r>
              <a:rPr lang="en-IN" dirty="0"/>
              <a:t>Khushi Dashboard</a:t>
            </a:r>
          </a:p>
        </p:txBody>
      </p:sp>
      <p:pic>
        <p:nvPicPr>
          <p:cNvPr id="5" name="Content Placeholder 4">
            <a:extLst>
              <a:ext uri="{FF2B5EF4-FFF2-40B4-BE49-F238E27FC236}">
                <a16:creationId xmlns:a16="http://schemas.microsoft.com/office/drawing/2014/main" id="{9143DC2B-66BC-E2C1-ACA5-27B70194DA46}"/>
              </a:ext>
            </a:extLst>
          </p:cNvPr>
          <p:cNvPicPr>
            <a:picLocks noGrp="1" noChangeAspect="1"/>
          </p:cNvPicPr>
          <p:nvPr>
            <p:ph idx="1"/>
          </p:nvPr>
        </p:nvPicPr>
        <p:blipFill>
          <a:blip r:embed="rId2"/>
          <a:stretch>
            <a:fillRect/>
          </a:stretch>
        </p:blipFill>
        <p:spPr>
          <a:xfrm>
            <a:off x="302617" y="963561"/>
            <a:ext cx="11586766" cy="5394609"/>
          </a:xfrm>
        </p:spPr>
      </p:pic>
    </p:spTree>
    <p:extLst>
      <p:ext uri="{BB962C8B-B14F-4D97-AF65-F5344CB8AC3E}">
        <p14:creationId xmlns:p14="http://schemas.microsoft.com/office/powerpoint/2010/main" val="320854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DA67-9DCE-30A7-D75C-A91BEE07E39A}"/>
              </a:ext>
            </a:extLst>
          </p:cNvPr>
          <p:cNvSpPr>
            <a:spLocks noGrp="1"/>
          </p:cNvSpPr>
          <p:nvPr>
            <p:ph type="title"/>
          </p:nvPr>
        </p:nvSpPr>
        <p:spPr>
          <a:xfrm>
            <a:off x="0" y="10393"/>
            <a:ext cx="4317453" cy="806245"/>
          </a:xfrm>
        </p:spPr>
        <p:txBody>
          <a:bodyPr>
            <a:normAutofit/>
          </a:bodyPr>
          <a:lstStyle/>
          <a:p>
            <a:r>
              <a:rPr lang="en-IN" dirty="0"/>
              <a:t>Gulfam Dashboard</a:t>
            </a:r>
          </a:p>
        </p:txBody>
      </p:sp>
      <p:pic>
        <p:nvPicPr>
          <p:cNvPr id="5" name="Content Placeholder 4">
            <a:extLst>
              <a:ext uri="{FF2B5EF4-FFF2-40B4-BE49-F238E27FC236}">
                <a16:creationId xmlns:a16="http://schemas.microsoft.com/office/drawing/2014/main" id="{0DC6F508-0E4B-4B98-0BD5-D6B8692C3F02}"/>
              </a:ext>
            </a:extLst>
          </p:cNvPr>
          <p:cNvPicPr>
            <a:picLocks noGrp="1" noChangeAspect="1"/>
          </p:cNvPicPr>
          <p:nvPr>
            <p:ph idx="1"/>
          </p:nvPr>
        </p:nvPicPr>
        <p:blipFill>
          <a:blip r:embed="rId2"/>
          <a:stretch>
            <a:fillRect/>
          </a:stretch>
        </p:blipFill>
        <p:spPr>
          <a:xfrm>
            <a:off x="224107" y="844960"/>
            <a:ext cx="11830241" cy="5860640"/>
          </a:xfrm>
        </p:spPr>
      </p:pic>
    </p:spTree>
    <p:extLst>
      <p:ext uri="{BB962C8B-B14F-4D97-AF65-F5344CB8AC3E}">
        <p14:creationId xmlns:p14="http://schemas.microsoft.com/office/powerpoint/2010/main" val="250404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C350-7703-4D32-B4FE-5FC4591336C7}"/>
              </a:ext>
            </a:extLst>
          </p:cNvPr>
          <p:cNvSpPr>
            <a:spLocks noGrp="1"/>
          </p:cNvSpPr>
          <p:nvPr>
            <p:ph type="title"/>
          </p:nvPr>
        </p:nvSpPr>
        <p:spPr/>
        <p:txBody>
          <a:bodyPr/>
          <a:lstStyle/>
          <a:p>
            <a:r>
              <a:rPr lang="en-US"/>
              <a:t>Day 20&amp;21 </a:t>
            </a:r>
            <a:r>
              <a:rPr lang="en-US" dirty="0"/>
              <a:t>PowerBI Visualization</a:t>
            </a:r>
            <a:endParaRPr lang="en-IN" dirty="0"/>
          </a:p>
        </p:txBody>
      </p:sp>
      <p:pic>
        <p:nvPicPr>
          <p:cNvPr id="5" name="Content Placeholder 4">
            <a:extLst>
              <a:ext uri="{FF2B5EF4-FFF2-40B4-BE49-F238E27FC236}">
                <a16:creationId xmlns:a16="http://schemas.microsoft.com/office/drawing/2014/main" id="{E60151FB-1BD6-4278-94CD-5CC7615A7F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913" y="1451729"/>
            <a:ext cx="9539926" cy="5241302"/>
          </a:xfrm>
        </p:spPr>
      </p:pic>
    </p:spTree>
    <p:extLst>
      <p:ext uri="{BB962C8B-B14F-4D97-AF65-F5344CB8AC3E}">
        <p14:creationId xmlns:p14="http://schemas.microsoft.com/office/powerpoint/2010/main" val="428448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E907-81C8-145C-B60E-A3E3D15B78B6}"/>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AE5E295D-B34C-B64C-194A-67543162C3EC}"/>
              </a:ext>
            </a:extLst>
          </p:cNvPr>
          <p:cNvSpPr>
            <a:spLocks noGrp="1"/>
          </p:cNvSpPr>
          <p:nvPr>
            <p:ph idx="1"/>
          </p:nvPr>
        </p:nvSpPr>
        <p:spPr/>
        <p:txBody>
          <a:bodyPr/>
          <a:lstStyle/>
          <a:p>
            <a:r>
              <a:rPr lang="en-US" dirty="0"/>
              <a:t>A Student Placement Analysis Project involves collecting and analyzing data related to the placement of students after completing their academic programs. The goal of this project is to identify key factors that influence successful placements, such as academic performance, And Percentage of 10th ,12th and Degree.</a:t>
            </a:r>
          </a:p>
          <a:p>
            <a:r>
              <a:rPr lang="en-US" dirty="0"/>
              <a:t>The analysis helps to uncover trends and patterns in student employability, aiding educational institutions, students</a:t>
            </a:r>
            <a:endParaRPr lang="en-IN" dirty="0"/>
          </a:p>
        </p:txBody>
      </p:sp>
    </p:spTree>
    <p:extLst>
      <p:ext uri="{BB962C8B-B14F-4D97-AF65-F5344CB8AC3E}">
        <p14:creationId xmlns:p14="http://schemas.microsoft.com/office/powerpoint/2010/main" val="395502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650A-6E5E-3033-C52C-0419C37E6052}"/>
              </a:ext>
            </a:extLst>
          </p:cNvPr>
          <p:cNvSpPr>
            <a:spLocks noGrp="1"/>
          </p:cNvSpPr>
          <p:nvPr>
            <p:ph type="title"/>
          </p:nvPr>
        </p:nvSpPr>
        <p:spPr/>
        <p:txBody>
          <a:bodyPr/>
          <a:lstStyle/>
          <a:p>
            <a:r>
              <a:rPr lang="en-IN" dirty="0"/>
              <a:t>Day 1&amp;2- Jira</a:t>
            </a:r>
          </a:p>
        </p:txBody>
      </p:sp>
      <p:sp>
        <p:nvSpPr>
          <p:cNvPr id="3" name="Content Placeholder 2">
            <a:extLst>
              <a:ext uri="{FF2B5EF4-FFF2-40B4-BE49-F238E27FC236}">
                <a16:creationId xmlns:a16="http://schemas.microsoft.com/office/drawing/2014/main" id="{EFB78B9A-1191-8866-7FBF-5F7297487913}"/>
              </a:ext>
            </a:extLst>
          </p:cNvPr>
          <p:cNvSpPr>
            <a:spLocks noGrp="1"/>
          </p:cNvSpPr>
          <p:nvPr>
            <p:ph idx="1"/>
          </p:nvPr>
        </p:nvSpPr>
        <p:spPr/>
        <p:txBody>
          <a:bodyPr>
            <a:normAutofit/>
          </a:bodyPr>
          <a:lstStyle/>
          <a:p>
            <a:r>
              <a:rPr lang="en-US" dirty="0"/>
              <a:t>Jira is a software tool used for tracking and managing tasks, projects, and issues. It is popular among teams for planning, tracking progress, and collaborating on projects, especially in software development using Agile methodologies like Scrum or Kanban </a:t>
            </a:r>
          </a:p>
          <a:p>
            <a:r>
              <a:rPr lang="en-US" dirty="0"/>
              <a:t>Features of Jira*  - Issue tracking  </a:t>
            </a:r>
            <a:br>
              <a:rPr lang="en-US" dirty="0"/>
            </a:br>
            <a:r>
              <a:rPr lang="en-US" dirty="0"/>
              <a:t>					- Project management  </a:t>
            </a:r>
            <a:br>
              <a:rPr lang="en-US" dirty="0"/>
            </a:br>
            <a:r>
              <a:rPr lang="en-US" dirty="0"/>
              <a:t>					- Agile boards (Scrum and Kanban) </a:t>
            </a:r>
          </a:p>
          <a:p>
            <a:r>
              <a:rPr lang="en-US" dirty="0"/>
              <a:t>Jira Components*  - Epics  </a:t>
            </a:r>
            <a:br>
              <a:rPr lang="en-US" dirty="0"/>
            </a:br>
            <a:r>
              <a:rPr lang="en-US" dirty="0"/>
              <a:t>					- Stories  </a:t>
            </a:r>
            <a:br>
              <a:rPr lang="en-US" dirty="0"/>
            </a:br>
            <a:r>
              <a:rPr lang="en-US" dirty="0"/>
              <a:t>					- Tasks  </a:t>
            </a:r>
            <a:br>
              <a:rPr lang="en-US" dirty="0"/>
            </a:br>
            <a:r>
              <a:rPr lang="en-US" dirty="0"/>
              <a:t>					- Subtasks  </a:t>
            </a:r>
            <a:br>
              <a:rPr lang="en-US" dirty="0"/>
            </a:br>
            <a:r>
              <a:rPr lang="en-US" dirty="0"/>
              <a:t>					- Bugs</a:t>
            </a:r>
            <a:endParaRPr lang="en-IN" dirty="0"/>
          </a:p>
        </p:txBody>
      </p:sp>
    </p:spTree>
    <p:extLst>
      <p:ext uri="{BB962C8B-B14F-4D97-AF65-F5344CB8AC3E}">
        <p14:creationId xmlns:p14="http://schemas.microsoft.com/office/powerpoint/2010/main" val="186573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9F1A-C507-1CF2-FBE2-17DECAAD4234}"/>
              </a:ext>
            </a:extLst>
          </p:cNvPr>
          <p:cNvSpPr>
            <a:spLocks noGrp="1"/>
          </p:cNvSpPr>
          <p:nvPr>
            <p:ph type="title"/>
          </p:nvPr>
        </p:nvSpPr>
        <p:spPr/>
        <p:txBody>
          <a:bodyPr/>
          <a:lstStyle/>
          <a:p>
            <a:r>
              <a:rPr lang="en-IN" dirty="0"/>
              <a:t>Day 3 –Agile Methodology </a:t>
            </a:r>
          </a:p>
        </p:txBody>
      </p:sp>
      <p:sp>
        <p:nvSpPr>
          <p:cNvPr id="3" name="Content Placeholder 2">
            <a:extLst>
              <a:ext uri="{FF2B5EF4-FFF2-40B4-BE49-F238E27FC236}">
                <a16:creationId xmlns:a16="http://schemas.microsoft.com/office/drawing/2014/main" id="{37F5887F-6E2E-92B5-0E9F-400501251ADE}"/>
              </a:ext>
            </a:extLst>
          </p:cNvPr>
          <p:cNvSpPr>
            <a:spLocks noGrp="1"/>
          </p:cNvSpPr>
          <p:nvPr>
            <p:ph idx="1"/>
          </p:nvPr>
        </p:nvSpPr>
        <p:spPr/>
        <p:txBody>
          <a:bodyPr/>
          <a:lstStyle/>
          <a:p>
            <a:r>
              <a:rPr lang="en-US" dirty="0"/>
              <a:t>Agile Methodology is a flexible and iterative approach to software development and project management that focuses on delivering small, incremental changes frequently and adapting to changes quickly based on customer feedback. It emphasizes collaboration, continuous improvement, and customer satisfaction by breaking the project into smaller parts called sprints or iterations, each delivering a working product.</a:t>
            </a:r>
            <a:endParaRPr lang="en-IN" dirty="0"/>
          </a:p>
        </p:txBody>
      </p:sp>
    </p:spTree>
    <p:extLst>
      <p:ext uri="{BB962C8B-B14F-4D97-AF65-F5344CB8AC3E}">
        <p14:creationId xmlns:p14="http://schemas.microsoft.com/office/powerpoint/2010/main" val="88115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1E99-21F3-3495-BB9D-DA3B6ACCBE46}"/>
              </a:ext>
            </a:extLst>
          </p:cNvPr>
          <p:cNvSpPr>
            <a:spLocks noGrp="1"/>
          </p:cNvSpPr>
          <p:nvPr>
            <p:ph type="title"/>
          </p:nvPr>
        </p:nvSpPr>
        <p:spPr/>
        <p:txBody>
          <a:bodyPr/>
          <a:lstStyle/>
          <a:p>
            <a:r>
              <a:rPr lang="en-IN" dirty="0"/>
              <a:t>Day 5&amp;6 Pandas</a:t>
            </a:r>
          </a:p>
        </p:txBody>
      </p:sp>
      <p:sp>
        <p:nvSpPr>
          <p:cNvPr id="3" name="Content Placeholder 2">
            <a:extLst>
              <a:ext uri="{FF2B5EF4-FFF2-40B4-BE49-F238E27FC236}">
                <a16:creationId xmlns:a16="http://schemas.microsoft.com/office/drawing/2014/main" id="{F005B0D3-FEB5-E458-6636-14EDD4A550BE}"/>
              </a:ext>
            </a:extLst>
          </p:cNvPr>
          <p:cNvSpPr>
            <a:spLocks noGrp="1"/>
          </p:cNvSpPr>
          <p:nvPr>
            <p:ph idx="1"/>
          </p:nvPr>
        </p:nvSpPr>
        <p:spPr/>
        <p:txBody>
          <a:bodyPr/>
          <a:lstStyle/>
          <a:p>
            <a:r>
              <a:rPr lang="en-US" dirty="0"/>
              <a:t>Pandas is a powerful, fast, and flexible data manipulation and analysis library in Python. It provides data structures like Series and </a:t>
            </a:r>
            <a:r>
              <a:rPr lang="en-US" dirty="0" err="1"/>
              <a:t>DataFrame</a:t>
            </a:r>
            <a:r>
              <a:rPr lang="en-US" dirty="0"/>
              <a:t> to efficiently handle and manipulate structured data (e.g., tables, spreadsheets, time series). Pandas is widely used in data analysis, data cleaning, data visualization, and machine learning tasks.</a:t>
            </a:r>
          </a:p>
          <a:p>
            <a:r>
              <a:rPr lang="en-IN" dirty="0"/>
              <a:t>Series:</a:t>
            </a:r>
            <a:r>
              <a:rPr lang="en-US" dirty="0"/>
              <a:t> A one-dimensional labeled array that holds data of any type.</a:t>
            </a:r>
          </a:p>
          <a:p>
            <a:r>
              <a:rPr lang="en-IN" dirty="0" err="1"/>
              <a:t>DataFrame</a:t>
            </a:r>
            <a:r>
              <a:rPr lang="en-IN" dirty="0"/>
              <a:t>:</a:t>
            </a:r>
            <a:r>
              <a:rPr lang="en-US" dirty="0"/>
              <a:t> A two-dimensional labeled data structure, similar to a table or spreadsheet.</a:t>
            </a:r>
          </a:p>
          <a:p>
            <a:r>
              <a:rPr lang="en-US" dirty="0"/>
              <a:t>Method &amp; properties:</a:t>
            </a:r>
            <a:r>
              <a:rPr lang="en-IN" dirty="0"/>
              <a:t> </a:t>
            </a:r>
            <a:r>
              <a:rPr lang="en-IN" dirty="0" err="1"/>
              <a:t>df.head</a:t>
            </a:r>
            <a:r>
              <a:rPr lang="en-IN" dirty="0"/>
              <a:t>(), </a:t>
            </a:r>
            <a:r>
              <a:rPr lang="en-IN" dirty="0" err="1"/>
              <a:t>df.tail</a:t>
            </a:r>
            <a:r>
              <a:rPr lang="en-IN" dirty="0"/>
              <a:t>(), </a:t>
            </a:r>
            <a:r>
              <a:rPr lang="en-IN" dirty="0" err="1"/>
              <a:t>df.describe</a:t>
            </a:r>
            <a:r>
              <a:rPr lang="en-IN" dirty="0"/>
              <a:t>(), </a:t>
            </a:r>
            <a:r>
              <a:rPr lang="en-IN" dirty="0" err="1"/>
              <a:t>df.isnull</a:t>
            </a:r>
            <a:r>
              <a:rPr lang="en-IN" dirty="0"/>
              <a:t>(), </a:t>
            </a:r>
            <a:r>
              <a:rPr lang="en-IN" dirty="0" err="1"/>
              <a:t>df.fillna</a:t>
            </a:r>
            <a:r>
              <a:rPr lang="en-IN" dirty="0"/>
              <a:t>(),</a:t>
            </a:r>
            <a:br>
              <a:rPr lang="en-IN" dirty="0"/>
            </a:br>
            <a:r>
              <a:rPr lang="en-IN" dirty="0" err="1"/>
              <a:t>df.dropna</a:t>
            </a:r>
            <a:r>
              <a:rPr lang="en-IN" dirty="0"/>
              <a:t>(), </a:t>
            </a:r>
            <a:r>
              <a:rPr lang="en-IN" dirty="0" err="1"/>
              <a:t>df.groupby</a:t>
            </a:r>
            <a:r>
              <a:rPr lang="en-IN" dirty="0"/>
              <a:t>()</a:t>
            </a:r>
            <a:endParaRPr lang="en-US" dirty="0"/>
          </a:p>
        </p:txBody>
      </p:sp>
    </p:spTree>
    <p:extLst>
      <p:ext uri="{BB962C8B-B14F-4D97-AF65-F5344CB8AC3E}">
        <p14:creationId xmlns:p14="http://schemas.microsoft.com/office/powerpoint/2010/main" val="393465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3B51-892E-DA00-63B3-784CC952A273}"/>
              </a:ext>
            </a:extLst>
          </p:cNvPr>
          <p:cNvSpPr>
            <a:spLocks noGrp="1"/>
          </p:cNvSpPr>
          <p:nvPr>
            <p:ph type="title"/>
          </p:nvPr>
        </p:nvSpPr>
        <p:spPr/>
        <p:txBody>
          <a:bodyPr/>
          <a:lstStyle/>
          <a:p>
            <a:r>
              <a:rPr lang="en-IN" dirty="0"/>
              <a:t>Day 7&amp;8 NumPy </a:t>
            </a:r>
          </a:p>
        </p:txBody>
      </p:sp>
      <p:sp>
        <p:nvSpPr>
          <p:cNvPr id="3" name="Content Placeholder 2">
            <a:extLst>
              <a:ext uri="{FF2B5EF4-FFF2-40B4-BE49-F238E27FC236}">
                <a16:creationId xmlns:a16="http://schemas.microsoft.com/office/drawing/2014/main" id="{D97F8AE7-1647-615D-E838-030FA71241F1}"/>
              </a:ext>
            </a:extLst>
          </p:cNvPr>
          <p:cNvSpPr>
            <a:spLocks noGrp="1"/>
          </p:cNvSpPr>
          <p:nvPr>
            <p:ph idx="1"/>
          </p:nvPr>
        </p:nvSpPr>
        <p:spPr/>
        <p:txBody>
          <a:bodyPr/>
          <a:lstStyle/>
          <a:p>
            <a:r>
              <a:rPr lang="en-US" dirty="0"/>
              <a:t>It is the powerful python library which is used for numerical computing in </a:t>
            </a:r>
            <a:r>
              <a:rPr lang="en-US" dirty="0" err="1"/>
              <a:t>python.It</a:t>
            </a:r>
            <a:r>
              <a:rPr lang="en-US" dirty="0"/>
              <a:t> is also known as the (Numerical Python).</a:t>
            </a:r>
          </a:p>
          <a:p>
            <a:r>
              <a:rPr lang="en-IN" dirty="0"/>
              <a:t>NumPy Data Structures: 1D Array (Vector):</a:t>
            </a:r>
            <a:r>
              <a:rPr lang="en-US" dirty="0"/>
              <a:t> </a:t>
            </a:r>
            <a:r>
              <a:rPr lang="en-US" dirty="0" err="1"/>
              <a:t>np.array</a:t>
            </a:r>
            <a:r>
              <a:rPr lang="en-US" dirty="0"/>
              <a:t>([1, 2, 3, 4, 5]),</a:t>
            </a:r>
          </a:p>
          <a:p>
            <a:pPr marL="0" indent="0">
              <a:buNone/>
            </a:pPr>
            <a:r>
              <a:rPr lang="en-US" dirty="0"/>
              <a:t>						</a:t>
            </a:r>
            <a:r>
              <a:rPr lang="en-IN" dirty="0"/>
              <a:t> 2D Array (Matrix): </a:t>
            </a:r>
            <a:r>
              <a:rPr lang="en-US" dirty="0" err="1"/>
              <a:t>np.array</a:t>
            </a:r>
            <a:r>
              <a:rPr lang="en-US" dirty="0"/>
              <a:t>([[1, 2, 3], [4, 5, 6]]),</a:t>
            </a:r>
            <a:br>
              <a:rPr lang="en-US" dirty="0"/>
            </a:br>
            <a:r>
              <a:rPr lang="en-US" dirty="0"/>
              <a:t>						 </a:t>
            </a:r>
            <a:r>
              <a:rPr lang="en-IN" dirty="0"/>
              <a:t>3D Array : </a:t>
            </a:r>
            <a:r>
              <a:rPr lang="en-US" dirty="0" err="1"/>
              <a:t>np.array</a:t>
            </a:r>
            <a:r>
              <a:rPr lang="en-US" dirty="0"/>
              <a:t>([[[1, 2], [3, 4]], [[5, 6], [7, 8]]])</a:t>
            </a:r>
            <a:endParaRPr lang="en-IN" dirty="0"/>
          </a:p>
          <a:p>
            <a:r>
              <a:rPr lang="en-IN" dirty="0"/>
              <a:t>Common NumPy Operations:</a:t>
            </a:r>
            <a:r>
              <a:rPr lang="en-US" dirty="0"/>
              <a:t> </a:t>
            </a:r>
            <a:r>
              <a:rPr lang="en-US" dirty="0" err="1"/>
              <a:t>np.array</a:t>
            </a:r>
            <a:r>
              <a:rPr lang="en-US" dirty="0"/>
              <a:t>([1, 2, 3])</a:t>
            </a:r>
            <a:r>
              <a:rPr lang="en-IN" dirty="0"/>
              <a:t>, </a:t>
            </a:r>
            <a:r>
              <a:rPr lang="en-IN" dirty="0" err="1"/>
              <a:t>arr.shape</a:t>
            </a:r>
            <a:r>
              <a:rPr lang="en-IN" dirty="0"/>
              <a:t>, </a:t>
            </a:r>
            <a:r>
              <a:rPr lang="en-IN" dirty="0" err="1"/>
              <a:t>arr.reshape</a:t>
            </a:r>
            <a:r>
              <a:rPr lang="en-IN" dirty="0"/>
              <a:t>(2, 3),</a:t>
            </a:r>
            <a:br>
              <a:rPr lang="en-IN" dirty="0"/>
            </a:br>
            <a:r>
              <a:rPr lang="en-IN" dirty="0"/>
              <a:t>							</a:t>
            </a:r>
            <a:r>
              <a:rPr lang="en-IN" dirty="0" err="1"/>
              <a:t>np.zeros</a:t>
            </a:r>
            <a:r>
              <a:rPr lang="en-IN" dirty="0"/>
              <a:t>((2, 2)), </a:t>
            </a:r>
            <a:r>
              <a:rPr lang="en-IN" dirty="0" err="1"/>
              <a:t>np.ones</a:t>
            </a:r>
            <a:r>
              <a:rPr lang="en-IN" dirty="0"/>
              <a:t>((3, 3)), 											</a:t>
            </a:r>
            <a:r>
              <a:rPr lang="en-IN" dirty="0" err="1"/>
              <a:t>np.random.rand</a:t>
            </a:r>
            <a:r>
              <a:rPr lang="en-IN" dirty="0"/>
              <a:t>(3, 2).</a:t>
            </a:r>
            <a:endParaRPr lang="en-US" dirty="0"/>
          </a:p>
        </p:txBody>
      </p:sp>
    </p:spTree>
    <p:extLst>
      <p:ext uri="{BB962C8B-B14F-4D97-AF65-F5344CB8AC3E}">
        <p14:creationId xmlns:p14="http://schemas.microsoft.com/office/powerpoint/2010/main" val="234184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0F5D-8148-408F-CF76-19D24A7A25B7}"/>
              </a:ext>
            </a:extLst>
          </p:cNvPr>
          <p:cNvSpPr>
            <a:spLocks noGrp="1"/>
          </p:cNvSpPr>
          <p:nvPr>
            <p:ph type="title"/>
          </p:nvPr>
        </p:nvSpPr>
        <p:spPr/>
        <p:txBody>
          <a:bodyPr/>
          <a:lstStyle/>
          <a:p>
            <a:r>
              <a:rPr lang="en-IN" dirty="0"/>
              <a:t>Day 9&amp;10 Mat plot</a:t>
            </a:r>
          </a:p>
        </p:txBody>
      </p:sp>
      <p:sp>
        <p:nvSpPr>
          <p:cNvPr id="3" name="Content Placeholder 2">
            <a:extLst>
              <a:ext uri="{FF2B5EF4-FFF2-40B4-BE49-F238E27FC236}">
                <a16:creationId xmlns:a16="http://schemas.microsoft.com/office/drawing/2014/main" id="{53807B02-484E-95B1-5DC3-4AE8EFE04FE2}"/>
              </a:ext>
            </a:extLst>
          </p:cNvPr>
          <p:cNvSpPr>
            <a:spLocks noGrp="1"/>
          </p:cNvSpPr>
          <p:nvPr>
            <p:ph idx="1"/>
          </p:nvPr>
        </p:nvSpPr>
        <p:spPr/>
        <p:txBody>
          <a:bodyPr/>
          <a:lstStyle/>
          <a:p>
            <a:r>
              <a:rPr lang="en-US" dirty="0"/>
              <a:t>A module in Matplotlib used to create visualizations in Python.</a:t>
            </a:r>
          </a:p>
          <a:p>
            <a:r>
              <a:rPr lang="en-US" dirty="0"/>
              <a:t>Commonly imported as:    python  import matplotlib.pyplot as </a:t>
            </a:r>
            <a:r>
              <a:rPr lang="en-US" dirty="0" err="1"/>
              <a:t>plt</a:t>
            </a:r>
            <a:endParaRPr lang="en-US" dirty="0"/>
          </a:p>
          <a:p>
            <a:r>
              <a:rPr lang="en-IN" dirty="0"/>
              <a:t>Key Functions - </a:t>
            </a:r>
            <a:r>
              <a:rPr lang="en-IN" dirty="0" err="1"/>
              <a:t>plt.plot</a:t>
            </a:r>
            <a:r>
              <a:rPr lang="en-IN" dirty="0"/>
              <a:t>(), Line plots, </a:t>
            </a:r>
            <a:r>
              <a:rPr lang="en-IN" dirty="0" err="1"/>
              <a:t>plt.bar</a:t>
            </a:r>
            <a:r>
              <a:rPr lang="en-IN" dirty="0"/>
              <a:t>(),Bar charts , </a:t>
            </a:r>
            <a:r>
              <a:rPr lang="en-IN" dirty="0" err="1"/>
              <a:t>plt.scatter</a:t>
            </a:r>
            <a:r>
              <a:rPr lang="en-IN" dirty="0"/>
              <a:t>(), Scatter </a:t>
            </a:r>
            <a:r>
              <a:rPr lang="en-IN" dirty="0" err="1"/>
              <a:t>plots,plt.boxplot</a:t>
            </a:r>
            <a:r>
              <a:rPr lang="en-IN" dirty="0"/>
              <a:t>(),Box plots, </a:t>
            </a:r>
            <a:r>
              <a:rPr lang="en-IN" dirty="0" err="1"/>
              <a:t>plt.hist</a:t>
            </a:r>
            <a:r>
              <a:rPr lang="en-IN" dirty="0"/>
              <a:t>(), Histograms, </a:t>
            </a:r>
            <a:r>
              <a:rPr lang="en-IN" dirty="0" err="1"/>
              <a:t>plt.title</a:t>
            </a:r>
            <a:r>
              <a:rPr lang="en-IN" dirty="0"/>
              <a:t>(), </a:t>
            </a:r>
            <a:r>
              <a:rPr lang="en-IN" dirty="0" err="1"/>
              <a:t>plt.xlabel</a:t>
            </a:r>
            <a:r>
              <a:rPr lang="en-IN" dirty="0"/>
              <a:t>() / </a:t>
            </a:r>
            <a:r>
              <a:rPr lang="en-IN" dirty="0" err="1"/>
              <a:t>plt.ylabel</a:t>
            </a:r>
            <a:r>
              <a:rPr lang="en-IN" dirty="0"/>
              <a:t>(), </a:t>
            </a:r>
            <a:r>
              <a:rPr lang="en-IN" dirty="0" err="1"/>
              <a:t>plt.legend</a:t>
            </a:r>
            <a:r>
              <a:rPr lang="en-IN" dirty="0"/>
              <a:t>() ,</a:t>
            </a:r>
            <a:r>
              <a:rPr lang="en-IN" dirty="0" err="1"/>
              <a:t>plt.show</a:t>
            </a:r>
            <a:r>
              <a:rPr lang="en-IN" dirty="0"/>
              <a:t>()</a:t>
            </a:r>
          </a:p>
        </p:txBody>
      </p:sp>
    </p:spTree>
    <p:extLst>
      <p:ext uri="{BB962C8B-B14F-4D97-AF65-F5344CB8AC3E}">
        <p14:creationId xmlns:p14="http://schemas.microsoft.com/office/powerpoint/2010/main" val="321300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E4E8-DF9B-4709-7BA4-F24C2B1A1260}"/>
              </a:ext>
            </a:extLst>
          </p:cNvPr>
          <p:cNvSpPr>
            <a:spLocks noGrp="1"/>
          </p:cNvSpPr>
          <p:nvPr>
            <p:ph type="title"/>
          </p:nvPr>
        </p:nvSpPr>
        <p:spPr/>
        <p:txBody>
          <a:bodyPr>
            <a:normAutofit fontScale="90000"/>
          </a:bodyPr>
          <a:lstStyle/>
          <a:p>
            <a:r>
              <a:rPr lang="en-IN" dirty="0"/>
              <a:t>Day 11&amp;12 Excel</a:t>
            </a:r>
            <a:br>
              <a:rPr lang="en-IN" dirty="0"/>
            </a:br>
            <a:br>
              <a:rPr lang="en-IN" dirty="0"/>
            </a:br>
            <a:endParaRPr lang="en-IN" dirty="0"/>
          </a:p>
        </p:txBody>
      </p:sp>
      <p:sp>
        <p:nvSpPr>
          <p:cNvPr id="3" name="Content Placeholder 2">
            <a:extLst>
              <a:ext uri="{FF2B5EF4-FFF2-40B4-BE49-F238E27FC236}">
                <a16:creationId xmlns:a16="http://schemas.microsoft.com/office/drawing/2014/main" id="{F9489647-3D22-35DA-9184-D46EE9CC6FA9}"/>
              </a:ext>
            </a:extLst>
          </p:cNvPr>
          <p:cNvSpPr>
            <a:spLocks noGrp="1"/>
          </p:cNvSpPr>
          <p:nvPr>
            <p:ph idx="1"/>
          </p:nvPr>
        </p:nvSpPr>
        <p:spPr/>
        <p:txBody>
          <a:bodyPr>
            <a:normAutofit lnSpcReduction="10000"/>
          </a:bodyPr>
          <a:lstStyle/>
          <a:p>
            <a:r>
              <a:rPr lang="en-US" dirty="0"/>
              <a:t>Microsoft Excel is a widely used tool for data analysis due to its versatility, user-friendly interface, and powerful built-in features. It allows users to organize, manipulate, analyze, and visualize data with ease. Excel is especially popular for small to medium datasets and is frequently used in business reporting, financial analysis, and data visualization.</a:t>
            </a:r>
          </a:p>
          <a:p>
            <a:r>
              <a:rPr lang="en-US" dirty="0"/>
              <a:t>Steps to Perform Data Analysis in Excel:</a:t>
            </a:r>
            <a:r>
              <a:rPr lang="en-IN" dirty="0"/>
              <a:t>  1)Import Data: Load data from CSV</a:t>
            </a:r>
            <a:br>
              <a:rPr lang="en-IN" dirty="0"/>
            </a:br>
            <a:r>
              <a:rPr lang="en-IN" dirty="0"/>
              <a:t>										2)Data Cleaning:</a:t>
            </a:r>
            <a:r>
              <a:rPr lang="en-US" dirty="0"/>
              <a:t> Handle missing 												values, duplicates, and 													inconsistencies</a:t>
            </a:r>
          </a:p>
          <a:p>
            <a:pPr marL="0" indent="0">
              <a:buNone/>
            </a:pPr>
            <a:r>
              <a:rPr lang="en-US" dirty="0"/>
              <a:t>										</a:t>
            </a:r>
            <a:r>
              <a:rPr lang="en-IN" dirty="0"/>
              <a:t> 3)Data Transformation:</a:t>
            </a:r>
            <a:r>
              <a:rPr lang="en-US" dirty="0"/>
              <a:t> Use 													functions to calculate,</a:t>
            </a:r>
          </a:p>
          <a:p>
            <a:pPr marL="0" indent="0">
              <a:buNone/>
            </a:pPr>
            <a:r>
              <a:rPr lang="en-US" dirty="0"/>
              <a:t>											 filter, sort, and group data.</a:t>
            </a:r>
            <a:br>
              <a:rPr lang="en-IN" dirty="0"/>
            </a:br>
            <a:r>
              <a:rPr lang="en-IN" dirty="0"/>
              <a:t>										</a:t>
            </a:r>
          </a:p>
        </p:txBody>
      </p:sp>
    </p:spTree>
    <p:extLst>
      <p:ext uri="{BB962C8B-B14F-4D97-AF65-F5344CB8AC3E}">
        <p14:creationId xmlns:p14="http://schemas.microsoft.com/office/powerpoint/2010/main" val="215088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8927-2C3A-90EB-0546-323B776599C6}"/>
              </a:ext>
            </a:extLst>
          </p:cNvPr>
          <p:cNvSpPr>
            <a:spLocks noGrp="1"/>
          </p:cNvSpPr>
          <p:nvPr>
            <p:ph type="title"/>
          </p:nvPr>
        </p:nvSpPr>
        <p:spPr/>
        <p:txBody>
          <a:bodyPr/>
          <a:lstStyle/>
          <a:p>
            <a:r>
              <a:rPr lang="en-IN" dirty="0"/>
              <a:t>Day 13&amp;14 SQL</a:t>
            </a:r>
          </a:p>
        </p:txBody>
      </p:sp>
      <p:sp>
        <p:nvSpPr>
          <p:cNvPr id="3" name="Content Placeholder 2">
            <a:extLst>
              <a:ext uri="{FF2B5EF4-FFF2-40B4-BE49-F238E27FC236}">
                <a16:creationId xmlns:a16="http://schemas.microsoft.com/office/drawing/2014/main" id="{C91614BB-F727-E674-7500-96ADCC2F527A}"/>
              </a:ext>
            </a:extLst>
          </p:cNvPr>
          <p:cNvSpPr>
            <a:spLocks noGrp="1"/>
          </p:cNvSpPr>
          <p:nvPr>
            <p:ph idx="1"/>
          </p:nvPr>
        </p:nvSpPr>
        <p:spPr/>
        <p:txBody>
          <a:bodyPr/>
          <a:lstStyle/>
          <a:p>
            <a:r>
              <a:rPr lang="en-US" dirty="0"/>
              <a:t>SQL (Structured Query Language) is a powerful language used to manage, manipulate, and analyze data stored in relational databases. In data analysis, SQL plays a vital role by helping analysts retrieve, filter, clean, and transform data efficiently from large datasets stored in databases.</a:t>
            </a:r>
          </a:p>
          <a:p>
            <a:r>
              <a:rPr lang="en-IN" dirty="0"/>
              <a:t>Data Extraction</a:t>
            </a:r>
            <a:r>
              <a:rPr lang="en-US" dirty="0"/>
              <a:t>,</a:t>
            </a:r>
            <a:r>
              <a:rPr lang="en-IN" dirty="0"/>
              <a:t> Data Cleaning</a:t>
            </a:r>
            <a:r>
              <a:rPr lang="en-US" dirty="0"/>
              <a:t>,</a:t>
            </a:r>
            <a:r>
              <a:rPr lang="en-IN" dirty="0"/>
              <a:t> Data Transformation Data Analysis and Reporting</a:t>
            </a:r>
          </a:p>
          <a:p>
            <a:r>
              <a:rPr lang="en-US" dirty="0"/>
              <a:t>How to Use MySQL  1. Creating a Database:    </a:t>
            </a:r>
            <a:br>
              <a:rPr lang="en-US" dirty="0"/>
            </a:br>
            <a:r>
              <a:rPr lang="en-US" dirty="0"/>
              <a:t>					2. Creating a Table:     </a:t>
            </a:r>
            <a:br>
              <a:rPr lang="en-US" dirty="0"/>
            </a:br>
            <a:r>
              <a:rPr lang="en-US" dirty="0"/>
              <a:t>					3. Importing Data into MySQL     - Open Schemas → Right-						click → Select Data Import Wizard.-&gt; Provide file link, click 					Next until import completes.  </a:t>
            </a:r>
          </a:p>
          <a:p>
            <a:pPr marL="0" indent="0">
              <a:buNone/>
            </a:pPr>
            <a:r>
              <a:rPr lang="en-US" dirty="0"/>
              <a:t>					4. Running Queries</a:t>
            </a:r>
            <a:endParaRPr lang="en-IN" dirty="0"/>
          </a:p>
        </p:txBody>
      </p:sp>
    </p:spTree>
    <p:extLst>
      <p:ext uri="{BB962C8B-B14F-4D97-AF65-F5344CB8AC3E}">
        <p14:creationId xmlns:p14="http://schemas.microsoft.com/office/powerpoint/2010/main" val="15419334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TotalTime>
  <Words>1230</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Student placement analysis</vt:lpstr>
      <vt:lpstr>Introduction </vt:lpstr>
      <vt:lpstr>Day 1&amp;2- Jira</vt:lpstr>
      <vt:lpstr>Day 3 –Agile Methodology </vt:lpstr>
      <vt:lpstr>Day 5&amp;6 Pandas</vt:lpstr>
      <vt:lpstr>Day 7&amp;8 NumPy </vt:lpstr>
      <vt:lpstr>Day 9&amp;10 Mat plot</vt:lpstr>
      <vt:lpstr>Day 11&amp;12 Excel  </vt:lpstr>
      <vt:lpstr>Day 13&amp;14 SQL</vt:lpstr>
      <vt:lpstr>Day 15&amp;16 Solving Query</vt:lpstr>
      <vt:lpstr>Day 17 PowerBI</vt:lpstr>
      <vt:lpstr>Day 18&amp;19 PowerBI</vt:lpstr>
      <vt:lpstr>Kaif Dashboard</vt:lpstr>
      <vt:lpstr>Gayatri Dashboard</vt:lpstr>
      <vt:lpstr>Khushi Dashboard</vt:lpstr>
      <vt:lpstr>Gulfam Dashboard</vt:lpstr>
      <vt:lpstr>Day 20&amp;21 PowerBI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placement analysis</dc:title>
  <dc:creator>gulfam shaikh</dc:creator>
  <cp:lastModifiedBy>gulfam shaikh</cp:lastModifiedBy>
  <cp:revision>7</cp:revision>
  <dcterms:created xsi:type="dcterms:W3CDTF">2025-01-13T07:44:02Z</dcterms:created>
  <dcterms:modified xsi:type="dcterms:W3CDTF">2025-01-21T07:33:06Z</dcterms:modified>
</cp:coreProperties>
</file>