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0" r:id="rId6"/>
    <p:sldId id="263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8" autoAdjust="0"/>
    <p:restoredTop sz="94660"/>
  </p:normalViewPr>
  <p:slideViewPr>
    <p:cSldViewPr snapToGrid="0">
      <p:cViewPr>
        <p:scale>
          <a:sx n="66" d="100"/>
          <a:sy n="66" d="100"/>
        </p:scale>
        <p:origin x="6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A81A4E-9A76-467E-B4A5-C671E90EC059}" type="doc">
      <dgm:prSet loTypeId="urn:microsoft.com/office/officeart/2005/8/layout/matrix3" loCatId="matrix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E2B57E-CC0E-40C3-9085-E5269947AF59}">
      <dgm:prSet/>
      <dgm:spPr/>
      <dgm:t>
        <a:bodyPr/>
        <a:lstStyle/>
        <a:p>
          <a:r>
            <a:rPr lang="en-GB" b="0" i="0" dirty="0"/>
            <a:t>THE IMAGING MODALITY UTILIZED, SUCH AS MRI (MAGNETIC RESONANCE IMAGING)</a:t>
          </a:r>
          <a:endParaRPr lang="en-US" dirty="0"/>
        </a:p>
      </dgm:t>
    </dgm:pt>
    <dgm:pt modelId="{653AB85D-45A0-4AA8-910A-06F7767AFEC7}" type="parTrans" cxnId="{91D262A6-1396-41E9-947B-9643BD1B78A9}">
      <dgm:prSet/>
      <dgm:spPr/>
      <dgm:t>
        <a:bodyPr/>
        <a:lstStyle/>
        <a:p>
          <a:endParaRPr lang="en-US"/>
        </a:p>
      </dgm:t>
    </dgm:pt>
    <dgm:pt modelId="{D24BC6AC-9916-4A01-9AA8-9F34C4723B95}" type="sibTrans" cxnId="{91D262A6-1396-41E9-947B-9643BD1B78A9}">
      <dgm:prSet/>
      <dgm:spPr/>
      <dgm:t>
        <a:bodyPr/>
        <a:lstStyle/>
        <a:p>
          <a:endParaRPr lang="en-US"/>
        </a:p>
      </dgm:t>
    </dgm:pt>
    <dgm:pt modelId="{C748FCA3-2C2C-436C-8385-1436D07B3F1C}">
      <dgm:prSet/>
      <dgm:spPr/>
      <dgm:t>
        <a:bodyPr/>
        <a:lstStyle/>
        <a:p>
          <a:r>
            <a:rPr lang="en-US" dirty="0"/>
            <a:t>Source of Data Set is Kaggle platform.</a:t>
          </a:r>
        </a:p>
      </dgm:t>
    </dgm:pt>
    <dgm:pt modelId="{59B04D92-6FF2-4C43-ABD0-4C3B704427B0}" type="parTrans" cxnId="{A3D5580E-1879-44A9-8E26-4DCCD4D10075}">
      <dgm:prSet/>
      <dgm:spPr/>
      <dgm:t>
        <a:bodyPr/>
        <a:lstStyle/>
        <a:p>
          <a:endParaRPr lang="en-US"/>
        </a:p>
      </dgm:t>
    </dgm:pt>
    <dgm:pt modelId="{FE865DA2-5B70-4773-A31D-60827B255437}" type="sibTrans" cxnId="{A3D5580E-1879-44A9-8E26-4DCCD4D10075}">
      <dgm:prSet/>
      <dgm:spPr/>
      <dgm:t>
        <a:bodyPr/>
        <a:lstStyle/>
        <a:p>
          <a:endParaRPr lang="en-US"/>
        </a:p>
      </dgm:t>
    </dgm:pt>
    <dgm:pt modelId="{1BA8F693-B748-4068-ACF6-A7D40DD4AFE5}">
      <dgm:prSet/>
      <dgm:spPr/>
      <dgm:t>
        <a:bodyPr/>
        <a:lstStyle/>
        <a:p>
          <a:r>
            <a:rPr lang="en-US" dirty="0"/>
            <a:t>Total</a:t>
          </a:r>
          <a:r>
            <a:rPr lang="en-US" baseline="0" dirty="0"/>
            <a:t> Images are Almost 4k in the Data Set,</a:t>
          </a:r>
          <a:endParaRPr lang="en-US" dirty="0"/>
        </a:p>
      </dgm:t>
    </dgm:pt>
    <dgm:pt modelId="{9BB380DD-F219-45C5-A88A-B68401972FBA}" type="parTrans" cxnId="{03A92D8E-9147-450A-AB0C-FC45F9FD3DDC}">
      <dgm:prSet/>
      <dgm:spPr/>
      <dgm:t>
        <a:bodyPr/>
        <a:lstStyle/>
        <a:p>
          <a:endParaRPr lang="en-US"/>
        </a:p>
      </dgm:t>
    </dgm:pt>
    <dgm:pt modelId="{C84C7DA4-37C1-4151-9FCC-1525E6E5D8D1}" type="sibTrans" cxnId="{03A92D8E-9147-450A-AB0C-FC45F9FD3DDC}">
      <dgm:prSet/>
      <dgm:spPr/>
      <dgm:t>
        <a:bodyPr/>
        <a:lstStyle/>
        <a:p>
          <a:endParaRPr lang="en-US"/>
        </a:p>
      </dgm:t>
    </dgm:pt>
    <dgm:pt modelId="{02C2238D-89D3-49EE-987A-066169028DE1}">
      <dgm:prSet/>
      <dgm:spPr/>
      <dgm:t>
        <a:bodyPr/>
        <a:lstStyle/>
        <a:p>
          <a:r>
            <a:rPr lang="en-US" dirty="0"/>
            <a:t>Data Set is Divided into two Folders Training and Testing.</a:t>
          </a:r>
        </a:p>
      </dgm:t>
    </dgm:pt>
    <dgm:pt modelId="{33B846AE-B09E-474D-B6F8-DD08EE78D7E5}" type="parTrans" cxnId="{F5A0927A-4CC2-406A-B68B-5A08664BE72A}">
      <dgm:prSet/>
      <dgm:spPr/>
      <dgm:t>
        <a:bodyPr/>
        <a:lstStyle/>
        <a:p>
          <a:endParaRPr lang="en-US"/>
        </a:p>
      </dgm:t>
    </dgm:pt>
    <dgm:pt modelId="{47944996-7936-495A-8EC9-66A65453F950}" type="sibTrans" cxnId="{F5A0927A-4CC2-406A-B68B-5A08664BE72A}">
      <dgm:prSet/>
      <dgm:spPr/>
      <dgm:t>
        <a:bodyPr/>
        <a:lstStyle/>
        <a:p>
          <a:endParaRPr lang="en-US"/>
        </a:p>
      </dgm:t>
    </dgm:pt>
    <dgm:pt modelId="{34F011F0-0B77-4B94-AA5C-6BD55E0B9367}" type="pres">
      <dgm:prSet presAssocID="{6CA81A4E-9A76-467E-B4A5-C671E90EC059}" presName="matrix" presStyleCnt="0">
        <dgm:presLayoutVars>
          <dgm:chMax val="1"/>
          <dgm:dir/>
          <dgm:resizeHandles val="exact"/>
        </dgm:presLayoutVars>
      </dgm:prSet>
      <dgm:spPr/>
    </dgm:pt>
    <dgm:pt modelId="{D58C4823-6D7F-4A10-AE03-E227BB3802DC}" type="pres">
      <dgm:prSet presAssocID="{6CA81A4E-9A76-467E-B4A5-C671E90EC059}" presName="diamond" presStyleLbl="bgShp" presStyleIdx="0" presStyleCnt="1"/>
      <dgm:spPr/>
    </dgm:pt>
    <dgm:pt modelId="{F2921124-2C5F-49A4-BB8A-F38EA9B2D1D2}" type="pres">
      <dgm:prSet presAssocID="{6CA81A4E-9A76-467E-B4A5-C671E90EC05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FB1D476-4493-4B28-8213-A0C0743124C9}" type="pres">
      <dgm:prSet presAssocID="{6CA81A4E-9A76-467E-B4A5-C671E90EC05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EFAB95D-49B9-4DBC-B4D5-552BFB44B499}" type="pres">
      <dgm:prSet presAssocID="{6CA81A4E-9A76-467E-B4A5-C671E90EC05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07C64F5-8911-493A-BEF4-D4250325E550}" type="pres">
      <dgm:prSet presAssocID="{6CA81A4E-9A76-467E-B4A5-C671E90EC05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3D5580E-1879-44A9-8E26-4DCCD4D10075}" srcId="{6CA81A4E-9A76-467E-B4A5-C671E90EC059}" destId="{C748FCA3-2C2C-436C-8385-1436D07B3F1C}" srcOrd="1" destOrd="0" parTransId="{59B04D92-6FF2-4C43-ABD0-4C3B704427B0}" sibTransId="{FE865DA2-5B70-4773-A31D-60827B255437}"/>
    <dgm:cxn modelId="{340FC13B-ECED-4A8A-8857-90A1B78CD82A}" type="presOf" srcId="{C748FCA3-2C2C-436C-8385-1436D07B3F1C}" destId="{FFB1D476-4493-4B28-8213-A0C0743124C9}" srcOrd="0" destOrd="0" presId="urn:microsoft.com/office/officeart/2005/8/layout/matrix3"/>
    <dgm:cxn modelId="{F5A0927A-4CC2-406A-B68B-5A08664BE72A}" srcId="{6CA81A4E-9A76-467E-B4A5-C671E90EC059}" destId="{02C2238D-89D3-49EE-987A-066169028DE1}" srcOrd="3" destOrd="0" parTransId="{33B846AE-B09E-474D-B6F8-DD08EE78D7E5}" sibTransId="{47944996-7936-495A-8EC9-66A65453F950}"/>
    <dgm:cxn modelId="{B14AB77E-A881-48C1-ACF9-5036423687B3}" type="presOf" srcId="{4FE2B57E-CC0E-40C3-9085-E5269947AF59}" destId="{F2921124-2C5F-49A4-BB8A-F38EA9B2D1D2}" srcOrd="0" destOrd="0" presId="urn:microsoft.com/office/officeart/2005/8/layout/matrix3"/>
    <dgm:cxn modelId="{03A92D8E-9147-450A-AB0C-FC45F9FD3DDC}" srcId="{6CA81A4E-9A76-467E-B4A5-C671E90EC059}" destId="{1BA8F693-B748-4068-ACF6-A7D40DD4AFE5}" srcOrd="2" destOrd="0" parTransId="{9BB380DD-F219-45C5-A88A-B68401972FBA}" sibTransId="{C84C7DA4-37C1-4151-9FCC-1525E6E5D8D1}"/>
    <dgm:cxn modelId="{2DE05699-EEBE-4C7B-A795-5988B1BAAE6C}" type="presOf" srcId="{02C2238D-89D3-49EE-987A-066169028DE1}" destId="{207C64F5-8911-493A-BEF4-D4250325E550}" srcOrd="0" destOrd="0" presId="urn:microsoft.com/office/officeart/2005/8/layout/matrix3"/>
    <dgm:cxn modelId="{D8AC43A2-5CC4-4544-B499-6020D3F43C74}" type="presOf" srcId="{6CA81A4E-9A76-467E-B4A5-C671E90EC059}" destId="{34F011F0-0B77-4B94-AA5C-6BD55E0B9367}" srcOrd="0" destOrd="0" presId="urn:microsoft.com/office/officeart/2005/8/layout/matrix3"/>
    <dgm:cxn modelId="{91D262A6-1396-41E9-947B-9643BD1B78A9}" srcId="{6CA81A4E-9A76-467E-B4A5-C671E90EC059}" destId="{4FE2B57E-CC0E-40C3-9085-E5269947AF59}" srcOrd="0" destOrd="0" parTransId="{653AB85D-45A0-4AA8-910A-06F7767AFEC7}" sibTransId="{D24BC6AC-9916-4A01-9AA8-9F34C4723B95}"/>
    <dgm:cxn modelId="{15EF12C5-6232-4092-842C-05F2F7A33C6D}" type="presOf" srcId="{1BA8F693-B748-4068-ACF6-A7D40DD4AFE5}" destId="{3EFAB95D-49B9-4DBC-B4D5-552BFB44B499}" srcOrd="0" destOrd="0" presId="urn:microsoft.com/office/officeart/2005/8/layout/matrix3"/>
    <dgm:cxn modelId="{7BE9B448-2A12-4029-9417-37392F2EFAF6}" type="presParOf" srcId="{34F011F0-0B77-4B94-AA5C-6BD55E0B9367}" destId="{D58C4823-6D7F-4A10-AE03-E227BB3802DC}" srcOrd="0" destOrd="0" presId="urn:microsoft.com/office/officeart/2005/8/layout/matrix3"/>
    <dgm:cxn modelId="{D6AF49F8-6BFB-4E2D-BB1D-7AFEEBEC7A90}" type="presParOf" srcId="{34F011F0-0B77-4B94-AA5C-6BD55E0B9367}" destId="{F2921124-2C5F-49A4-BB8A-F38EA9B2D1D2}" srcOrd="1" destOrd="0" presId="urn:microsoft.com/office/officeart/2005/8/layout/matrix3"/>
    <dgm:cxn modelId="{0984B9B4-7F66-46F7-A9B6-5800B8A49F9A}" type="presParOf" srcId="{34F011F0-0B77-4B94-AA5C-6BD55E0B9367}" destId="{FFB1D476-4493-4B28-8213-A0C0743124C9}" srcOrd="2" destOrd="0" presId="urn:microsoft.com/office/officeart/2005/8/layout/matrix3"/>
    <dgm:cxn modelId="{FF222350-E76B-47C7-A131-CD844C839605}" type="presParOf" srcId="{34F011F0-0B77-4B94-AA5C-6BD55E0B9367}" destId="{3EFAB95D-49B9-4DBC-B4D5-552BFB44B499}" srcOrd="3" destOrd="0" presId="urn:microsoft.com/office/officeart/2005/8/layout/matrix3"/>
    <dgm:cxn modelId="{42F2E2B4-E503-48DC-BED7-08B88A24E079}" type="presParOf" srcId="{34F011F0-0B77-4B94-AA5C-6BD55E0B9367}" destId="{207C64F5-8911-493A-BEF4-D4250325E55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3D0C7-473D-4D20-BE47-7C7C4A4E58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C9230C-ADA4-47C8-97E5-5354A7B2647B}">
      <dgm:prSet/>
      <dgm:spPr/>
      <dgm:t>
        <a:bodyPr/>
        <a:lstStyle/>
        <a:p>
          <a:pPr>
            <a:defRPr cap="all"/>
          </a:pPr>
          <a:r>
            <a:rPr lang="en-US" b="0" i="0"/>
            <a:t>convolutional neural network (CNN) </a:t>
          </a:r>
          <a:endParaRPr lang="en-US"/>
        </a:p>
      </dgm:t>
    </dgm:pt>
    <dgm:pt modelId="{D49AD7CF-4D43-4FC2-92DB-F34C64A10012}" type="parTrans" cxnId="{60D322BD-55E6-4FC9-A7C8-9367DF823BB6}">
      <dgm:prSet/>
      <dgm:spPr/>
      <dgm:t>
        <a:bodyPr/>
        <a:lstStyle/>
        <a:p>
          <a:endParaRPr lang="en-US"/>
        </a:p>
      </dgm:t>
    </dgm:pt>
    <dgm:pt modelId="{689E4DF2-D9AB-4A0F-9B7C-B8041BA97213}" type="sibTrans" cxnId="{60D322BD-55E6-4FC9-A7C8-9367DF823BB6}">
      <dgm:prSet/>
      <dgm:spPr/>
      <dgm:t>
        <a:bodyPr/>
        <a:lstStyle/>
        <a:p>
          <a:endParaRPr lang="en-US"/>
        </a:p>
      </dgm:t>
    </dgm:pt>
    <dgm:pt modelId="{B3893924-4A4C-4909-939A-403829028637}">
      <dgm:prSet/>
      <dgm:spPr/>
      <dgm:t>
        <a:bodyPr/>
        <a:lstStyle/>
        <a:p>
          <a:pPr>
            <a:defRPr cap="all"/>
          </a:pPr>
          <a:r>
            <a:rPr lang="en-GB" b="0" i="0"/>
            <a:t>the convolutional layers, pooling layers, and fully connected layers used.</a:t>
          </a:r>
          <a:endParaRPr lang="en-US"/>
        </a:p>
      </dgm:t>
    </dgm:pt>
    <dgm:pt modelId="{6A174908-3954-4341-B152-7305FA989F88}" type="parTrans" cxnId="{2BDE7107-8F65-4FF7-884D-F239FDBC2D8B}">
      <dgm:prSet/>
      <dgm:spPr/>
      <dgm:t>
        <a:bodyPr/>
        <a:lstStyle/>
        <a:p>
          <a:endParaRPr lang="en-US"/>
        </a:p>
      </dgm:t>
    </dgm:pt>
    <dgm:pt modelId="{2758A47E-42F8-49AE-88BF-B8239B6F1C17}" type="sibTrans" cxnId="{2BDE7107-8F65-4FF7-884D-F239FDBC2D8B}">
      <dgm:prSet/>
      <dgm:spPr/>
      <dgm:t>
        <a:bodyPr/>
        <a:lstStyle/>
        <a:p>
          <a:endParaRPr lang="en-US"/>
        </a:p>
      </dgm:t>
    </dgm:pt>
    <dgm:pt modelId="{6B8E3E5E-1F5A-4060-8245-DC4DB9DA2618}" type="pres">
      <dgm:prSet presAssocID="{1753D0C7-473D-4D20-BE47-7C7C4A4E58F9}" presName="root" presStyleCnt="0">
        <dgm:presLayoutVars>
          <dgm:dir/>
          <dgm:resizeHandles val="exact"/>
        </dgm:presLayoutVars>
      </dgm:prSet>
      <dgm:spPr/>
    </dgm:pt>
    <dgm:pt modelId="{3BC92C33-BCBE-47D8-BAF2-D7D9A11E8688}" type="pres">
      <dgm:prSet presAssocID="{EDC9230C-ADA4-47C8-97E5-5354A7B2647B}" presName="compNode" presStyleCnt="0"/>
      <dgm:spPr/>
    </dgm:pt>
    <dgm:pt modelId="{C25060A8-3124-422C-A76B-7B8AE42497F9}" type="pres">
      <dgm:prSet presAssocID="{EDC9230C-ADA4-47C8-97E5-5354A7B2647B}" presName="iconBgRect" presStyleLbl="bgShp" presStyleIdx="0" presStyleCnt="2"/>
      <dgm:spPr/>
    </dgm:pt>
    <dgm:pt modelId="{5CB94C98-0CE1-4D4C-9E38-DABDB9D0F22B}" type="pres">
      <dgm:prSet presAssocID="{EDC9230C-ADA4-47C8-97E5-5354A7B2647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47B53FE-258B-42C0-B3AB-337D6FC57CB5}" type="pres">
      <dgm:prSet presAssocID="{EDC9230C-ADA4-47C8-97E5-5354A7B2647B}" presName="spaceRect" presStyleCnt="0"/>
      <dgm:spPr/>
    </dgm:pt>
    <dgm:pt modelId="{405EE7E0-399A-4247-BAFC-ACB7D5F3A06C}" type="pres">
      <dgm:prSet presAssocID="{EDC9230C-ADA4-47C8-97E5-5354A7B2647B}" presName="textRect" presStyleLbl="revTx" presStyleIdx="0" presStyleCnt="2">
        <dgm:presLayoutVars>
          <dgm:chMax val="1"/>
          <dgm:chPref val="1"/>
        </dgm:presLayoutVars>
      </dgm:prSet>
      <dgm:spPr/>
    </dgm:pt>
    <dgm:pt modelId="{41938729-6EA5-4891-8932-E3CC294CD043}" type="pres">
      <dgm:prSet presAssocID="{689E4DF2-D9AB-4A0F-9B7C-B8041BA97213}" presName="sibTrans" presStyleCnt="0"/>
      <dgm:spPr/>
    </dgm:pt>
    <dgm:pt modelId="{1D0710DF-7C75-41A5-A982-7B18E7CF5CDA}" type="pres">
      <dgm:prSet presAssocID="{B3893924-4A4C-4909-939A-403829028637}" presName="compNode" presStyleCnt="0"/>
      <dgm:spPr/>
    </dgm:pt>
    <dgm:pt modelId="{80732BD6-3F03-4456-8F90-36D13363B234}" type="pres">
      <dgm:prSet presAssocID="{B3893924-4A4C-4909-939A-403829028637}" presName="iconBgRect" presStyleLbl="bgShp" presStyleIdx="1" presStyleCnt="2"/>
      <dgm:spPr/>
    </dgm:pt>
    <dgm:pt modelId="{2866E6FD-2ED1-4A27-BF52-1D0DCE281C9C}" type="pres">
      <dgm:prSet presAssocID="{B3893924-4A4C-4909-939A-40382902863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E2C2E0E6-E5EE-4484-B2D6-B36190555987}" type="pres">
      <dgm:prSet presAssocID="{B3893924-4A4C-4909-939A-403829028637}" presName="spaceRect" presStyleCnt="0"/>
      <dgm:spPr/>
    </dgm:pt>
    <dgm:pt modelId="{EF194A0B-7AD3-4BF3-BF16-89B9F01BB79C}" type="pres">
      <dgm:prSet presAssocID="{B3893924-4A4C-4909-939A-40382902863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BDE7107-8F65-4FF7-884D-F239FDBC2D8B}" srcId="{1753D0C7-473D-4D20-BE47-7C7C4A4E58F9}" destId="{B3893924-4A4C-4909-939A-403829028637}" srcOrd="1" destOrd="0" parTransId="{6A174908-3954-4341-B152-7305FA989F88}" sibTransId="{2758A47E-42F8-49AE-88BF-B8239B6F1C17}"/>
    <dgm:cxn modelId="{B6855F12-6672-4963-8610-736B7FA03F19}" type="presOf" srcId="{EDC9230C-ADA4-47C8-97E5-5354A7B2647B}" destId="{405EE7E0-399A-4247-BAFC-ACB7D5F3A06C}" srcOrd="0" destOrd="0" presId="urn:microsoft.com/office/officeart/2018/5/layout/IconCircleLabelList"/>
    <dgm:cxn modelId="{755AF713-67FC-4F9A-B4E6-35E233BEE2A7}" type="presOf" srcId="{B3893924-4A4C-4909-939A-403829028637}" destId="{EF194A0B-7AD3-4BF3-BF16-89B9F01BB79C}" srcOrd="0" destOrd="0" presId="urn:microsoft.com/office/officeart/2018/5/layout/IconCircleLabelList"/>
    <dgm:cxn modelId="{AB0536BC-DB53-44B7-ADE3-FD7AACDDA110}" type="presOf" srcId="{1753D0C7-473D-4D20-BE47-7C7C4A4E58F9}" destId="{6B8E3E5E-1F5A-4060-8245-DC4DB9DA2618}" srcOrd="0" destOrd="0" presId="urn:microsoft.com/office/officeart/2018/5/layout/IconCircleLabelList"/>
    <dgm:cxn modelId="{60D322BD-55E6-4FC9-A7C8-9367DF823BB6}" srcId="{1753D0C7-473D-4D20-BE47-7C7C4A4E58F9}" destId="{EDC9230C-ADA4-47C8-97E5-5354A7B2647B}" srcOrd="0" destOrd="0" parTransId="{D49AD7CF-4D43-4FC2-92DB-F34C64A10012}" sibTransId="{689E4DF2-D9AB-4A0F-9B7C-B8041BA97213}"/>
    <dgm:cxn modelId="{E08DC65F-793E-42FE-A5E7-232CBB401C5D}" type="presParOf" srcId="{6B8E3E5E-1F5A-4060-8245-DC4DB9DA2618}" destId="{3BC92C33-BCBE-47D8-BAF2-D7D9A11E8688}" srcOrd="0" destOrd="0" presId="urn:microsoft.com/office/officeart/2018/5/layout/IconCircleLabelList"/>
    <dgm:cxn modelId="{1EE644E9-E756-4568-B88D-6865322F6342}" type="presParOf" srcId="{3BC92C33-BCBE-47D8-BAF2-D7D9A11E8688}" destId="{C25060A8-3124-422C-A76B-7B8AE42497F9}" srcOrd="0" destOrd="0" presId="urn:microsoft.com/office/officeart/2018/5/layout/IconCircleLabelList"/>
    <dgm:cxn modelId="{6212862B-7151-4609-BB93-11B61C2B188D}" type="presParOf" srcId="{3BC92C33-BCBE-47D8-BAF2-D7D9A11E8688}" destId="{5CB94C98-0CE1-4D4C-9E38-DABDB9D0F22B}" srcOrd="1" destOrd="0" presId="urn:microsoft.com/office/officeart/2018/5/layout/IconCircleLabelList"/>
    <dgm:cxn modelId="{D54C936A-12DC-4396-852B-07E1FEA18F73}" type="presParOf" srcId="{3BC92C33-BCBE-47D8-BAF2-D7D9A11E8688}" destId="{247B53FE-258B-42C0-B3AB-337D6FC57CB5}" srcOrd="2" destOrd="0" presId="urn:microsoft.com/office/officeart/2018/5/layout/IconCircleLabelList"/>
    <dgm:cxn modelId="{5F9DA334-4A8E-422B-8BE7-5281935E64B2}" type="presParOf" srcId="{3BC92C33-BCBE-47D8-BAF2-D7D9A11E8688}" destId="{405EE7E0-399A-4247-BAFC-ACB7D5F3A06C}" srcOrd="3" destOrd="0" presId="urn:microsoft.com/office/officeart/2018/5/layout/IconCircleLabelList"/>
    <dgm:cxn modelId="{099EE898-5556-4BA9-AADF-038CE7B20332}" type="presParOf" srcId="{6B8E3E5E-1F5A-4060-8245-DC4DB9DA2618}" destId="{41938729-6EA5-4891-8932-E3CC294CD043}" srcOrd="1" destOrd="0" presId="urn:microsoft.com/office/officeart/2018/5/layout/IconCircleLabelList"/>
    <dgm:cxn modelId="{F98F9FFF-0C3B-4921-81EB-C56CF92F6843}" type="presParOf" srcId="{6B8E3E5E-1F5A-4060-8245-DC4DB9DA2618}" destId="{1D0710DF-7C75-41A5-A982-7B18E7CF5CDA}" srcOrd="2" destOrd="0" presId="urn:microsoft.com/office/officeart/2018/5/layout/IconCircleLabelList"/>
    <dgm:cxn modelId="{D4A80FCC-61D0-44A7-ADB3-26D65E445E23}" type="presParOf" srcId="{1D0710DF-7C75-41A5-A982-7B18E7CF5CDA}" destId="{80732BD6-3F03-4456-8F90-36D13363B234}" srcOrd="0" destOrd="0" presId="urn:microsoft.com/office/officeart/2018/5/layout/IconCircleLabelList"/>
    <dgm:cxn modelId="{EDF92935-EB61-45D9-A967-6DCEB64344B5}" type="presParOf" srcId="{1D0710DF-7C75-41A5-A982-7B18E7CF5CDA}" destId="{2866E6FD-2ED1-4A27-BF52-1D0DCE281C9C}" srcOrd="1" destOrd="0" presId="urn:microsoft.com/office/officeart/2018/5/layout/IconCircleLabelList"/>
    <dgm:cxn modelId="{AEE603E4-F1AA-4E9A-9088-2CB8D7BBF80B}" type="presParOf" srcId="{1D0710DF-7C75-41A5-A982-7B18E7CF5CDA}" destId="{E2C2E0E6-E5EE-4484-B2D6-B36190555987}" srcOrd="2" destOrd="0" presId="urn:microsoft.com/office/officeart/2018/5/layout/IconCircleLabelList"/>
    <dgm:cxn modelId="{94E0C971-EB01-4CC4-8ADE-6C37E2CCB317}" type="presParOf" srcId="{1D0710DF-7C75-41A5-A982-7B18E7CF5CDA}" destId="{EF194A0B-7AD3-4BF3-BF16-89B9F01BB79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C4823-6D7F-4A10-AE03-E227BB3802DC}">
      <dsp:nvSpPr>
        <dsp:cNvPr id="0" name=""/>
        <dsp:cNvSpPr/>
      </dsp:nvSpPr>
      <dsp:spPr>
        <a:xfrm>
          <a:off x="2375694" y="0"/>
          <a:ext cx="4195762" cy="4195762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921124-2C5F-49A4-BB8A-F38EA9B2D1D2}">
      <dsp:nvSpPr>
        <dsp:cNvPr id="0" name=""/>
        <dsp:cNvSpPr/>
      </dsp:nvSpPr>
      <dsp:spPr>
        <a:xfrm>
          <a:off x="2774291" y="398597"/>
          <a:ext cx="1636347" cy="16363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/>
            <a:t>THE IMAGING MODALITY UTILIZED, SUCH AS MRI (MAGNETIC RESONANCE IMAGING)</a:t>
          </a:r>
          <a:endParaRPr lang="en-US" sz="1300" kern="1200" dirty="0"/>
        </a:p>
      </dsp:txBody>
      <dsp:txXfrm>
        <a:off x="2854171" y="478477"/>
        <a:ext cx="1476587" cy="1476587"/>
      </dsp:txXfrm>
    </dsp:sp>
    <dsp:sp modelId="{FFB1D476-4493-4B28-8213-A0C0743124C9}">
      <dsp:nvSpPr>
        <dsp:cNvPr id="0" name=""/>
        <dsp:cNvSpPr/>
      </dsp:nvSpPr>
      <dsp:spPr>
        <a:xfrm>
          <a:off x="4536511" y="398597"/>
          <a:ext cx="1636347" cy="1636347"/>
        </a:xfrm>
        <a:prstGeom prst="roundRect">
          <a:avLst/>
        </a:prstGeom>
        <a:gradFill rotWithShape="0">
          <a:gsLst>
            <a:gs pos="0">
              <a:schemeClr val="accent5">
                <a:hueOff val="2079079"/>
                <a:satOff val="-1338"/>
                <a:lumOff val="915"/>
                <a:alphaOff val="0"/>
                <a:tint val="98000"/>
                <a:lumMod val="114000"/>
              </a:schemeClr>
            </a:gs>
            <a:gs pos="100000">
              <a:schemeClr val="accent5">
                <a:hueOff val="2079079"/>
                <a:satOff val="-1338"/>
                <a:lumOff val="91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of Data Set is Kaggle platform.</a:t>
          </a:r>
        </a:p>
      </dsp:txBody>
      <dsp:txXfrm>
        <a:off x="4616391" y="478477"/>
        <a:ext cx="1476587" cy="1476587"/>
      </dsp:txXfrm>
    </dsp:sp>
    <dsp:sp modelId="{3EFAB95D-49B9-4DBC-B4D5-552BFB44B499}">
      <dsp:nvSpPr>
        <dsp:cNvPr id="0" name=""/>
        <dsp:cNvSpPr/>
      </dsp:nvSpPr>
      <dsp:spPr>
        <a:xfrm>
          <a:off x="2774291" y="2160817"/>
          <a:ext cx="1636347" cy="1636347"/>
        </a:xfrm>
        <a:prstGeom prst="roundRect">
          <a:avLst/>
        </a:prstGeom>
        <a:gradFill rotWithShape="0">
          <a:gsLst>
            <a:gs pos="0">
              <a:schemeClr val="accent5">
                <a:hueOff val="4158159"/>
                <a:satOff val="-2675"/>
                <a:lumOff val="1829"/>
                <a:alphaOff val="0"/>
                <a:tint val="98000"/>
                <a:lumMod val="114000"/>
              </a:schemeClr>
            </a:gs>
            <a:gs pos="100000">
              <a:schemeClr val="accent5">
                <a:hueOff val="4158159"/>
                <a:satOff val="-2675"/>
                <a:lumOff val="18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Total</a:t>
          </a:r>
          <a:r>
            <a:rPr lang="en-US" sz="1300" kern="1200" baseline="0" dirty="0"/>
            <a:t> Images are Almost 4k in the Data Set,</a:t>
          </a:r>
          <a:endParaRPr lang="en-US" sz="1300" kern="1200" dirty="0"/>
        </a:p>
      </dsp:txBody>
      <dsp:txXfrm>
        <a:off x="2854171" y="2240697"/>
        <a:ext cx="1476587" cy="1476587"/>
      </dsp:txXfrm>
    </dsp:sp>
    <dsp:sp modelId="{207C64F5-8911-493A-BEF4-D4250325E550}">
      <dsp:nvSpPr>
        <dsp:cNvPr id="0" name=""/>
        <dsp:cNvSpPr/>
      </dsp:nvSpPr>
      <dsp:spPr>
        <a:xfrm>
          <a:off x="4536511" y="2160817"/>
          <a:ext cx="1636347" cy="1636347"/>
        </a:xfrm>
        <a:prstGeom prst="roundRect">
          <a:avLst/>
        </a:prstGeom>
        <a:gradFill rotWithShape="0">
          <a:gsLst>
            <a:gs pos="0">
              <a:schemeClr val="accent5">
                <a:hueOff val="6237238"/>
                <a:satOff val="-4013"/>
                <a:lumOff val="2744"/>
                <a:alphaOff val="0"/>
                <a:tint val="98000"/>
                <a:lumMod val="114000"/>
              </a:schemeClr>
            </a:gs>
            <a:gs pos="100000">
              <a:schemeClr val="accent5">
                <a:hueOff val="6237238"/>
                <a:satOff val="-4013"/>
                <a:lumOff val="274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Set is Divided into two Folders Training and Testing.</a:t>
          </a:r>
        </a:p>
      </dsp:txBody>
      <dsp:txXfrm>
        <a:off x="4616391" y="2240697"/>
        <a:ext cx="1476587" cy="1476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5060A8-3124-422C-A76B-7B8AE42497F9}">
      <dsp:nvSpPr>
        <dsp:cNvPr id="0" name=""/>
        <dsp:cNvSpPr/>
      </dsp:nvSpPr>
      <dsp:spPr>
        <a:xfrm>
          <a:off x="1260574" y="297880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94C98-0CE1-4D4C-9E38-DABDB9D0F22B}">
      <dsp:nvSpPr>
        <dsp:cNvPr id="0" name=""/>
        <dsp:cNvSpPr/>
      </dsp:nvSpPr>
      <dsp:spPr>
        <a:xfrm>
          <a:off x="1728575" y="76588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EE7E0-399A-4247-BAFC-ACB7D5F3A06C}">
      <dsp:nvSpPr>
        <dsp:cNvPr id="0" name=""/>
        <dsp:cNvSpPr/>
      </dsp:nvSpPr>
      <dsp:spPr>
        <a:xfrm>
          <a:off x="558574" y="31778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convolutional neural network (CNN) </a:t>
          </a:r>
          <a:endParaRPr lang="en-US" sz="1700" kern="1200"/>
        </a:p>
      </dsp:txBody>
      <dsp:txXfrm>
        <a:off x="558574" y="3177881"/>
        <a:ext cx="3600000" cy="720000"/>
      </dsp:txXfrm>
    </dsp:sp>
    <dsp:sp modelId="{80732BD6-3F03-4456-8F90-36D13363B234}">
      <dsp:nvSpPr>
        <dsp:cNvPr id="0" name=""/>
        <dsp:cNvSpPr/>
      </dsp:nvSpPr>
      <dsp:spPr>
        <a:xfrm>
          <a:off x="5490575" y="297880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66E6FD-2ED1-4A27-BF52-1D0DCE281C9C}">
      <dsp:nvSpPr>
        <dsp:cNvPr id="0" name=""/>
        <dsp:cNvSpPr/>
      </dsp:nvSpPr>
      <dsp:spPr>
        <a:xfrm>
          <a:off x="5958575" y="76588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94A0B-7AD3-4BF3-BF16-89B9F01BB79C}">
      <dsp:nvSpPr>
        <dsp:cNvPr id="0" name=""/>
        <dsp:cNvSpPr/>
      </dsp:nvSpPr>
      <dsp:spPr>
        <a:xfrm>
          <a:off x="4788575" y="31778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b="0" i="0" kern="1200"/>
            <a:t>the convolutional layers, pooling layers, and fully connected layers used.</a:t>
          </a:r>
          <a:endParaRPr lang="en-US" sz="1700" kern="1200"/>
        </a:p>
      </dsp:txBody>
      <dsp:txXfrm>
        <a:off x="4788575" y="31778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2325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98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208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9863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293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27731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4548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7565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169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47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624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6991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5539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2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386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6376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25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A7E87EE-490C-4F94-B6F1-196CB0E640F9}" type="datetimeFigureOut">
              <a:rPr lang="en-PK" smtClean="0"/>
              <a:t>06/13/2023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E8AE5-6C4E-4433-A6CB-617C593B60C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356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www.kaggle.com/datasets/sartajbhuvaji/brain-tumor-classification-mr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Triangles">
            <a:extLst>
              <a:ext uri="{FF2B5EF4-FFF2-40B4-BE49-F238E27FC236}">
                <a16:creationId xmlns:a16="http://schemas.microsoft.com/office/drawing/2014/main" id="{6AF74632-A19C-16F8-61B0-FF047F221A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8738" b="9444"/>
          <a:stretch/>
        </p:blipFill>
        <p:spPr>
          <a:xfrm>
            <a:off x="0" y="247974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96C0DE-BC16-97CD-C957-4DE64ADEE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rgbClr val="FFFFFF"/>
                </a:solidFill>
                <a:latin typeface="Söhne"/>
              </a:rPr>
              <a:t>BRAIN TUMOR CLASSIFICATION DETECTION USING MRI IMAGES AND</a:t>
            </a:r>
            <a:r>
              <a:rPr lang="en-GB" sz="6000" b="0" i="0" dirty="0">
                <a:solidFill>
                  <a:srgbClr val="FFFFFF"/>
                </a:solidFill>
                <a:effectLst/>
                <a:latin typeface="Söhne"/>
              </a:rPr>
              <a:t> DEEP LEARNING</a:t>
            </a:r>
            <a:endParaRPr lang="en-PK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5A5C9-4B03-348B-442C-0EFC8F3050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GULFAM MALIK 03-134202-017</a:t>
            </a:r>
          </a:p>
          <a:p>
            <a:r>
              <a:rPr lang="en-US" dirty="0">
                <a:solidFill>
                  <a:srgbClr val="FFFFFF"/>
                </a:solidFill>
              </a:rPr>
              <a:t>AMEER HAMZA 03-134202-098</a:t>
            </a:r>
            <a:endParaRPr lang="en-PK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603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F47-B71E-0C72-29F1-C8055898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REFERENCES</a:t>
            </a:r>
            <a:endParaRPr lang="en-PK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1E5F-DC2B-BA1A-55C6-93745ECCF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>
                <a:hlinkClick r:id="rId2"/>
              </a:rPr>
              <a:t>HTTPS://WWW.KAGGLE.COM/DATASETS/SARTAJBHUVAJI/BRAIN-TUMOR-CLASSIFICATION-MRI</a:t>
            </a:r>
            <a:endParaRPr lang="en-US" sz="2200" dirty="0"/>
          </a:p>
        </p:txBody>
      </p:sp>
      <p:pic>
        <p:nvPicPr>
          <p:cNvPr id="5" name="Picture 4" descr="Pattern created by river delta taken from above">
            <a:extLst>
              <a:ext uri="{FF2B5EF4-FFF2-40B4-BE49-F238E27FC236}">
                <a16:creationId xmlns:a16="http://schemas.microsoft.com/office/drawing/2014/main" id="{50745F93-7518-705A-130C-352FEBB03C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93" r="1508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598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Generated Lights">
            <a:extLst>
              <a:ext uri="{FF2B5EF4-FFF2-40B4-BE49-F238E27FC236}">
                <a16:creationId xmlns:a16="http://schemas.microsoft.com/office/drawing/2014/main" id="{0E5CF355-4926-EADB-7AE0-C007349C9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659" b="1632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03EAC-BDD6-068C-C404-585E8385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D8E8-CDA2-E362-B923-C369212A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77872"/>
            <a:ext cx="8946541" cy="5070528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BRAIN TUMOR CLASSIFICATION PLAYS A CRITICAL ROLE IN DIAGNOSING AND TREATING BRAIN-RELATED DISEASES. MANUAL IDENTIFICATION AND CLASSIFICATION OF BRAIN TUMORS FROM MRI (MAGNETIC RESONANCE IMAGING) IMAGES CAN BE TIME-CONSUMING AND PRONE TO HUMAN ERROR.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THIS PROJECT AIMS TO DEVELOP A DEEP LEARNING MODEL THAT CAN ACCURATELY CLASSIFY BRAIN TUMOR IMAGES INTO DIFFERENT CATEGORIES, NAMELY GLIOMA TUMOR, MENINGIOMA TUMOR, PITUITARY TUMOR, AND NO TUMOR.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THE MODEL LEVERAGES CONVOLUTIONAL NEURAL NETWORKS (CNNS), A POWERFUL DEEP LEARNING ARCHITECTURE THAT EXCELS AT IMAGE CLASSIFICATION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THE DATASET USED IN THIS PROJECT CONSISTS OF BRAIN MRI IMAGES, WITH EACH IMAGE LABELED WITH THE CORRESPONDING TUMOR CATEGORY.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THE PROJECT INVOLVES PREPROCESSING THE DATA, BUILDING AND TRAINING THE CNN MODEL, AND EVALUATING ITS PERFORMANCE ON A SEPARATE TEST SET.</a:t>
            </a:r>
            <a:endParaRPr lang="en-GB" sz="2400" b="0" i="0" dirty="0">
              <a:solidFill>
                <a:srgbClr val="FFFFFF"/>
              </a:solidFill>
              <a:effectLst/>
              <a:latin typeface="Söhne"/>
            </a:endParaRPr>
          </a:p>
          <a:p>
            <a:endParaRPr lang="en-PK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72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omputer Generated Lights">
            <a:extLst>
              <a:ext uri="{FF2B5EF4-FFF2-40B4-BE49-F238E27FC236}">
                <a16:creationId xmlns:a16="http://schemas.microsoft.com/office/drawing/2014/main" id="{F5DB51B6-05A3-B922-7D82-92D4F51D3C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659" b="1632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E8A66-8A17-F2D5-4CD2-A79316A54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OBJECTIVE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55EA3-BFB7-B87F-2561-C74CF38B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Autofit/>
          </a:bodyPr>
          <a:lstStyle/>
          <a:p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Develop An Accurate Brain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Tumor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Classification Model</a:t>
            </a:r>
            <a:endParaRPr lang="en-GB" sz="2400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Improve Diagnostic Efficiency</a:t>
            </a:r>
            <a:endParaRPr lang="en-GB" sz="2400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Enhance Treatment Planning</a:t>
            </a:r>
            <a:endParaRPr lang="en-US" sz="2400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Reduce Human Error And Subjectivity</a:t>
            </a:r>
            <a:endParaRPr lang="en-GB" sz="2400" b="0" i="0" dirty="0">
              <a:solidFill>
                <a:srgbClr val="FFFFFF"/>
              </a:solidFill>
              <a:effectLst/>
              <a:latin typeface="Söhne"/>
            </a:endParaRPr>
          </a:p>
          <a:p>
            <a:r>
              <a:rPr lang="en-US" sz="2400" b="0" i="0" dirty="0">
                <a:solidFill>
                  <a:srgbClr val="D1D5DB"/>
                </a:solidFill>
                <a:effectLst/>
                <a:latin typeface="Söhne"/>
              </a:rPr>
              <a:t>Facilitate Research And Collaboration</a:t>
            </a:r>
          </a:p>
          <a:p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Explore The Potential Of Deep Learning In Healthcare</a:t>
            </a:r>
          </a:p>
          <a:p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By Setting These Objectives, Our Project Aims To Contribute To The Advancement Of Brain </a:t>
            </a:r>
            <a:r>
              <a:rPr lang="en-GB" sz="2400" b="0" i="0" dirty="0" err="1">
                <a:solidFill>
                  <a:srgbClr val="D1D5DB"/>
                </a:solidFill>
                <a:effectLst/>
                <a:latin typeface="Söhne"/>
              </a:rPr>
              <a:t>Tumor</a:t>
            </a:r>
            <a:r>
              <a:rPr lang="en-GB" sz="2400" b="0" i="0" dirty="0">
                <a:solidFill>
                  <a:srgbClr val="D1D5DB"/>
                </a:solidFill>
                <a:effectLst/>
                <a:latin typeface="Söhne"/>
              </a:rPr>
              <a:t> Classification, Enhance Medical Decision-making, And Explore The Broader Applications Of Deep Learning In Healthcare.</a:t>
            </a:r>
            <a:endParaRPr lang="en-GB" sz="2400" b="0" i="0" dirty="0">
              <a:solidFill>
                <a:srgbClr val="FFFFFF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2215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0742D-A89C-E518-C6EC-727F2203B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B95CF-1EE1-5E58-2C35-75A7882D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790" y="1853248"/>
            <a:ext cx="8946541" cy="4195481"/>
          </a:xfrm>
        </p:spPr>
        <p:txBody>
          <a:bodyPr/>
          <a:lstStyle/>
          <a:p>
            <a:r>
              <a:rPr lang="en-GB" b="0" i="0" dirty="0">
                <a:effectLst/>
                <a:latin typeface="Söhne"/>
              </a:rPr>
              <a:t>THE MOTIVATION FOR THIS PROJECT IS TO IMPROVE THE DIAGNOSIS AND TREATMENT OF BRAIN TUMORS BY PROVIDING DOCTORS WITH A FAST AND ACCURATE WAY TO CLASSIFY AND SEGMENT TUMORS USING MRI IMAGES. </a:t>
            </a:r>
            <a:r>
              <a:rPr lang="en-GB" dirty="0">
                <a:latin typeface="Söhne"/>
              </a:rPr>
              <a:t>T</a:t>
            </a:r>
            <a:r>
              <a:rPr lang="en-GB" b="0" i="0" dirty="0">
                <a:effectLst/>
                <a:latin typeface="Söhne"/>
              </a:rPr>
              <a:t>HE DEVELOPMENT OF AN AUTOMATED BRAIN TUMOR CLASSIFICATION SYSTEM USING DEEP LEARNING TECHNIQUES OFFERS SEVERAL COMPELLING MOTIVATIONS:</a:t>
            </a:r>
          </a:p>
          <a:p>
            <a:r>
              <a:rPr lang="en-US" b="1" i="0" dirty="0">
                <a:effectLst/>
                <a:latin typeface="Söhne"/>
              </a:rPr>
              <a:t>IMPROVED DIAGNOSTIC ACCURACY</a:t>
            </a:r>
            <a:endParaRPr lang="en-GB" dirty="0"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TIME-EFFICIENT DIAGNOSIS</a:t>
            </a:r>
            <a:endParaRPr lang="en-GB" b="1" i="0" dirty="0">
              <a:effectLst/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SUPPORT FOR MEDICAL PROFESSIONALS</a:t>
            </a:r>
            <a:endParaRPr lang="en-GB" b="1" dirty="0">
              <a:latin typeface="Söhne"/>
            </a:endParaRPr>
          </a:p>
          <a:p>
            <a:r>
              <a:rPr lang="en-US" b="1" i="0" dirty="0">
                <a:effectLst/>
                <a:latin typeface="Söhne"/>
              </a:rPr>
              <a:t>ADVANCEMENT IN NEUROIMAGING RESEARCH</a:t>
            </a:r>
            <a:endParaRPr lang="en-US" dirty="0"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56858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17218-21CC-E728-57D8-10221B6686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3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F4E12D-5B40-81BD-7072-19ABED34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DATASET</a:t>
            </a:r>
            <a:endParaRPr lang="en-PK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51506F-B7B0-1D1D-DF01-D3846ABF5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10184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8447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DDF652-759D-51B1-1331-8B92F585C4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892124-6C7B-808C-A17A-85786913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MODEL ARCHITECTURE</a:t>
            </a:r>
            <a:endParaRPr lang="en-PK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440725-DB71-4B7F-BFA3-0209EA10C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017194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1185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48A6-CBC4-DD9E-C97F-70B03478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88" y="2862471"/>
            <a:ext cx="3595496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dirty="0">
                <a:solidFill>
                  <a:srgbClr val="FFFFFF"/>
                </a:solidFill>
                <a:effectLst/>
              </a:rPr>
              <a:t>TRAINING AND EVALUATION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D4EF3-AC7F-B9DC-21E1-466E33694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t="9198" r="3323" b="1216"/>
          <a:stretch/>
        </p:blipFill>
        <p:spPr>
          <a:xfrm>
            <a:off x="4601040" y="1064887"/>
            <a:ext cx="3387578" cy="2108949"/>
          </a:xfrm>
          <a:prstGeom prst="rect">
            <a:avLst/>
          </a:prstGeom>
        </p:spPr>
      </p:pic>
      <p:pic>
        <p:nvPicPr>
          <p:cNvPr id="7" name="Picture 6" descr="A close-up of a brain scan&#10;&#10;Description automatically generated with low confidence">
            <a:extLst>
              <a:ext uri="{FF2B5EF4-FFF2-40B4-BE49-F238E27FC236}">
                <a16:creationId xmlns:a16="http://schemas.microsoft.com/office/drawing/2014/main" id="{2F75C849-DDCA-9980-081F-B51C1D12E0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2" t="9649" r="23722"/>
          <a:stretch/>
        </p:blipFill>
        <p:spPr>
          <a:xfrm>
            <a:off x="8293930" y="478712"/>
            <a:ext cx="3216433" cy="269512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349C0CE-E1D6-CFDB-7D4E-34F234CA51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17" r="41155" b="37215"/>
          <a:stretch/>
        </p:blipFill>
        <p:spPr>
          <a:xfrm>
            <a:off x="4601040" y="3429000"/>
            <a:ext cx="7112423" cy="2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4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A181-737B-3ADC-B639-A5ABE60EA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b="0" i="0" dirty="0">
                <a:effectLst/>
                <a:latin typeface="Söhne"/>
              </a:rPr>
              <a:t>DISCUSSION</a:t>
            </a:r>
            <a:endParaRPr lang="en-PK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A9E7-4AF6-4F87-12A9-26811B10E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18054"/>
            <a:ext cx="3810000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VALIDATION ACCURACY UP TO 88%.</a:t>
            </a:r>
          </a:p>
          <a:p>
            <a:r>
              <a:rPr lang="en-US" sz="1700" dirty="0"/>
              <a:t>GIVE RESULT UP TO 4 TYPES</a:t>
            </a:r>
          </a:p>
          <a:p>
            <a:r>
              <a:rPr lang="en-US" sz="1600" b="0" i="0" dirty="0">
                <a:effectLst/>
                <a:latin typeface="Century Gothic (Headings)"/>
              </a:rPr>
              <a:t>GLIOMA_TUMOR</a:t>
            </a:r>
            <a:r>
              <a:rPr lang="en-US" sz="1700" b="0" i="0" dirty="0">
                <a:effectLst/>
                <a:latin typeface="Century Gothic (Headings)"/>
              </a:rPr>
              <a:t> AS </a:t>
            </a:r>
            <a:r>
              <a:rPr lang="en-US" sz="1700" dirty="0">
                <a:latin typeface="Century Gothic (Headings)"/>
              </a:rPr>
              <a:t>0</a:t>
            </a:r>
          </a:p>
          <a:p>
            <a:r>
              <a:rPr lang="en-US" sz="1600" b="0" i="0" dirty="0">
                <a:effectLst/>
                <a:latin typeface="Century Gothic (Headings)"/>
              </a:rPr>
              <a:t>MENINGIOMA_TUMOR</a:t>
            </a:r>
            <a:r>
              <a:rPr lang="en-US" sz="1700" b="0" i="0" dirty="0">
                <a:effectLst/>
                <a:latin typeface="Century Gothic (Headings)"/>
              </a:rPr>
              <a:t> AS 1</a:t>
            </a:r>
          </a:p>
          <a:p>
            <a:r>
              <a:rPr lang="en-US" sz="1600" b="0" i="0" dirty="0">
                <a:effectLst/>
                <a:latin typeface="Century Gothic (Headings)"/>
              </a:rPr>
              <a:t>NO_TUMOR</a:t>
            </a:r>
            <a:r>
              <a:rPr lang="en-US" sz="1700" dirty="0">
                <a:latin typeface="Century Gothic (Headings)"/>
              </a:rPr>
              <a:t> AS 2</a:t>
            </a:r>
          </a:p>
          <a:p>
            <a:r>
              <a:rPr lang="en-US" sz="1600" b="0" i="0" dirty="0">
                <a:effectLst/>
                <a:latin typeface="Century Gothic (Headings)"/>
              </a:rPr>
              <a:t>PITUITARY_TUMOR</a:t>
            </a:r>
            <a:r>
              <a:rPr lang="en-US" sz="1700" b="0" i="0" dirty="0">
                <a:effectLst/>
                <a:latin typeface="Century Gothic (Headings)"/>
              </a:rPr>
              <a:t> AS 3</a:t>
            </a:r>
            <a:r>
              <a:rPr lang="en-US" sz="1700" dirty="0">
                <a:latin typeface="Century Gothic (Headings)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37AD12-4CC2-C4C2-6608-1069C4CED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1"/>
            <a:ext cx="8534400" cy="32072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3F695-5E82-8A35-249F-6DDBE70B0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1" y="3207258"/>
            <a:ext cx="8534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78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EE886-8E2A-704D-1ED3-54BF2362E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7" r="25195"/>
          <a:stretch/>
        </p:blipFill>
        <p:spPr>
          <a:xfrm>
            <a:off x="4510007" y="10"/>
            <a:ext cx="76819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79B682-2214-CDE4-3BD3-A74B7971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38405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CONCLUSION</a:t>
            </a:r>
            <a:endParaRPr lang="en-PK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5C88-4E46-CEE3-E925-2956818FD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41341"/>
            <a:ext cx="4510006" cy="5278253"/>
          </a:xfrm>
        </p:spPr>
        <p:txBody>
          <a:bodyPr anchor="t">
            <a:noAutofit/>
          </a:bodyPr>
          <a:lstStyle/>
          <a:p>
            <a:r>
              <a:rPr lang="en-GB" b="0" i="0" dirty="0">
                <a:solidFill>
                  <a:srgbClr val="D1D5DB"/>
                </a:solidFill>
                <a:effectLst/>
                <a:latin typeface="Söhne"/>
              </a:rPr>
              <a:t>OVERALL, OUR BRAIN TUMOR CLASSIFICATION PROJECT DEMONSTRATES THE POWER OF MACHINE LEARNING AND DEEP LEARNING IN REVOLUTIONIZING MEDICAL DIAGNOSTICS. IT SERVES AS A STEPPING STONE TOWARDS FURTHER ADVANCEMENTS IN AUTOMATED MEDICAL IMAGE ANALYSIS, PAVING THE WAY FOR IMPROVED HEALTHCARE PRACTICES AND ENHANCING THE CAPABILITIES OF HEALTHCARE PROFESSIONALS IN DIAGNOSING AND TREATING BRAIN TUMORS.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6755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1035</TotalTime>
  <Words>458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Century Gothic (Headings)</vt:lpstr>
      <vt:lpstr>Söhne</vt:lpstr>
      <vt:lpstr>Wingdings 3</vt:lpstr>
      <vt:lpstr>Ion</vt:lpstr>
      <vt:lpstr>BRAIN TUMOR CLASSIFICATION DETECTION USING MRI IMAGES AND DEEP LEARNING</vt:lpstr>
      <vt:lpstr>INTRODUCTION</vt:lpstr>
      <vt:lpstr>OBJECTIVE</vt:lpstr>
      <vt:lpstr>MOTIVATION:</vt:lpstr>
      <vt:lpstr>DATASET</vt:lpstr>
      <vt:lpstr>MODEL ARCHITECTURE</vt:lpstr>
      <vt:lpstr>TRAINING AND EVALUATION</vt:lpstr>
      <vt:lpstr>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IMAGING IN PYTHON USING MACHINE LEARNING AND DEEP LEARNING</dc:title>
  <dc:creator>03-134202-017</dc:creator>
  <cp:lastModifiedBy>Ameer Hamza</cp:lastModifiedBy>
  <cp:revision>13</cp:revision>
  <dcterms:created xsi:type="dcterms:W3CDTF">2023-06-12T17:45:22Z</dcterms:created>
  <dcterms:modified xsi:type="dcterms:W3CDTF">2023-06-13T18:52:24Z</dcterms:modified>
</cp:coreProperties>
</file>