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11" autoAdjust="0"/>
  </p:normalViewPr>
  <p:slideViewPr>
    <p:cSldViewPr snapToGrid="0">
      <p:cViewPr varScale="1">
        <p:scale>
          <a:sx n="161" d="100"/>
          <a:sy n="161" d="100"/>
        </p:scale>
        <p:origin x="4356"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72605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Hi, My name is Li Gu. Today, I will be presenting our work:  Adapting to Domain Shift by Meta-Distillation from Mixture-of-Experts. This is the joint work with collaborators, xxxx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520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6d86e0e9e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6d86e0e9e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400">
                <a:solidFill>
                  <a:srgbClr val="FF0000"/>
                </a:solidFill>
              </a:rPr>
              <a:t>How to transfer the knowledge from multi-source domains to the one target domain?</a:t>
            </a:r>
            <a:endParaRPr>
              <a:solidFill>
                <a:schemeClr val="dk1"/>
              </a:solidFill>
            </a:endParaRPr>
          </a:p>
        </p:txBody>
      </p:sp>
    </p:spTree>
    <p:extLst>
      <p:ext uri="{BB962C8B-B14F-4D97-AF65-F5344CB8AC3E}">
        <p14:creationId xmlns:p14="http://schemas.microsoft.com/office/powerpoint/2010/main" val="1076420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6d86e0e9e2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6d86e0e9e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400">
                <a:solidFill>
                  <a:srgbClr val="FF0000"/>
                </a:solidFill>
              </a:rPr>
              <a:t>How to leverage that transferred knowledge to guide the adaptation?</a:t>
            </a:r>
            <a:endParaRPr>
              <a:solidFill>
                <a:schemeClr val="dk1"/>
              </a:solidFill>
            </a:endParaRPr>
          </a:p>
        </p:txBody>
      </p:sp>
    </p:spTree>
    <p:extLst>
      <p:ext uri="{BB962C8B-B14F-4D97-AF65-F5344CB8AC3E}">
        <p14:creationId xmlns:p14="http://schemas.microsoft.com/office/powerpoint/2010/main" val="83033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6d074b6f9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6d074b6f9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First, To model the the knowledge from various source domains, we incorporate the concept of Mixture of Experts, where each model is separately trained using standard supervised learning on its corresponding source domain to learn its discriminative features </a:t>
            </a:r>
            <a:endParaRPr/>
          </a:p>
        </p:txBody>
      </p:sp>
    </p:spTree>
    <p:extLst>
      <p:ext uri="{BB962C8B-B14F-4D97-AF65-F5344CB8AC3E}">
        <p14:creationId xmlns:p14="http://schemas.microsoft.com/office/powerpoint/2010/main" val="217915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6d074b6f9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6d074b6f9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Then, we formulate the test-time adaptation as the process of knowledge distillation from multiple source domains. To be specific, the MoE models are treated as a teacher, and the prediction network as a student.  At test time,the target unlabeled data examples are used to query the features from expert models individually. Then,  a transformer-based knowledge aggregator is proposed to capture the interconnection among queried knowledge and aggregate the correlated information toward the target domain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501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6d074b6f9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6d074b6f9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Finally, the output of the knowledge aggragator is treated as supervision signal to update the parameters of the student prediction network to adapt to the target domain.</a:t>
            </a:r>
            <a:endParaRPr/>
          </a:p>
        </p:txBody>
      </p:sp>
    </p:spTree>
    <p:extLst>
      <p:ext uri="{BB962C8B-B14F-4D97-AF65-F5344CB8AC3E}">
        <p14:creationId xmlns:p14="http://schemas.microsoft.com/office/powerpoint/2010/main" val="335397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6d074b6f9b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6d074b6f9b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but, In the proposed knowledge distillation framwork, the paramters of two critical modules are still unknown. The knowledge aggregator </a:t>
            </a:r>
            <a:endParaRPr/>
          </a:p>
        </p:txBody>
      </p:sp>
    </p:spTree>
    <p:extLst>
      <p:ext uri="{BB962C8B-B14F-4D97-AF65-F5344CB8AC3E}">
        <p14:creationId xmlns:p14="http://schemas.microsoft.com/office/powerpoint/2010/main" val="55264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6d074b6f9b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6d074b6f9b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and the initialization of student prediction network. </a:t>
            </a:r>
            <a:endParaRPr/>
          </a:p>
        </p:txBody>
      </p:sp>
    </p:spTree>
    <p:extLst>
      <p:ext uri="{BB962C8B-B14F-4D97-AF65-F5344CB8AC3E}">
        <p14:creationId xmlns:p14="http://schemas.microsoft.com/office/powerpoint/2010/main" val="2089195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6d074b6f9b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6d074b6f9b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So, we follow the meta-learning paradigm with bi-level optimization to train both of them </a:t>
            </a:r>
            <a:r>
              <a:rPr lang="zh-CN">
                <a:solidFill>
                  <a:schemeClr val="dk1"/>
                </a:solidFill>
              </a:rPr>
              <a:t>at the meta-level</a:t>
            </a:r>
            <a:endParaRPr/>
          </a:p>
          <a:p>
            <a:pPr marL="0" lvl="0" indent="0" algn="l" rtl="0">
              <a:spcBef>
                <a:spcPts val="0"/>
              </a:spcBef>
              <a:spcAft>
                <a:spcPts val="0"/>
              </a:spcAft>
              <a:buNone/>
            </a:pPr>
            <a:endParaRPr/>
          </a:p>
          <a:p>
            <a:pPr marL="0" lvl="0" indent="0" algn="l" rtl="0">
              <a:spcBef>
                <a:spcPts val="0"/>
              </a:spcBef>
              <a:spcAft>
                <a:spcPts val="0"/>
              </a:spcAft>
              <a:buNone/>
            </a:pPr>
            <a:r>
              <a:rPr lang="zh-CN"/>
              <a:t>Specifically, To simulate the test-time out-of-distribution scenarios, we first split the data samples in each source domain into non-overlapped support and query sets. </a:t>
            </a:r>
            <a:endParaRPr/>
          </a:p>
        </p:txBody>
      </p:sp>
    </p:spTree>
    <p:extLst>
      <p:ext uri="{BB962C8B-B14F-4D97-AF65-F5344CB8AC3E}">
        <p14:creationId xmlns:p14="http://schemas.microsoft.com/office/powerpoint/2010/main" val="3940032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6d86e0e9e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6d86e0e9e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unlabeled support set is used to perform adaptation through knowledge distillation and update the parameter of the student network in the inner loop. </a:t>
            </a:r>
            <a:endParaRPr/>
          </a:p>
        </p:txBody>
      </p:sp>
    </p:spTree>
    <p:extLst>
      <p:ext uri="{BB962C8B-B14F-4D97-AF65-F5344CB8AC3E}">
        <p14:creationId xmlns:p14="http://schemas.microsoft.com/office/powerpoint/2010/main" val="2359140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6d074b6f9b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6d074b6f9b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While, the labeled query set is used to evaluate the adapted parameter to explicitly test the generalization on unseen examples in the outer loop. Finally, the cross entropy loss is backpropagated to calculate the meta gradients and update two set of meta-parameters </a:t>
            </a:r>
            <a:endParaRPr/>
          </a:p>
        </p:txBody>
      </p:sp>
    </p:spTree>
    <p:extLst>
      <p:ext uri="{BB962C8B-B14F-4D97-AF65-F5344CB8AC3E}">
        <p14:creationId xmlns:p14="http://schemas.microsoft.com/office/powerpoint/2010/main" val="377632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6d86e0e9e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6d86e0e9e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dirty="0"/>
              <a:t>The problem of domain shift in deep learning is mainly due to the discrepancy </a:t>
            </a:r>
            <a:r>
              <a:rPr lang="zh-CN" sz="2800" dirty="0"/>
              <a:t>of </a:t>
            </a:r>
            <a:r>
              <a:rPr lang="zh-CN" sz="1600" dirty="0"/>
              <a:t>the data distribution between training and testing.</a:t>
            </a:r>
            <a:endParaRPr sz="1600" dirty="0"/>
          </a:p>
        </p:txBody>
      </p:sp>
    </p:spTree>
    <p:extLst>
      <p:ext uri="{BB962C8B-B14F-4D97-AF65-F5344CB8AC3E}">
        <p14:creationId xmlns:p14="http://schemas.microsoft.com/office/powerpoint/2010/main" val="2273096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6d074b6f9b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6d074b6f9b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To evaluate the effectiveness of our proposed framwork, we conduct several experiments on WILDS benchmark.</a:t>
            </a:r>
            <a:endParaRPr/>
          </a:p>
          <a:p>
            <a:pPr marL="0" lvl="0" indent="0" algn="l" rtl="0">
              <a:spcBef>
                <a:spcPts val="0"/>
              </a:spcBef>
              <a:spcAft>
                <a:spcPts val="0"/>
              </a:spcAft>
              <a:buNone/>
            </a:pPr>
            <a:r>
              <a:rPr lang="zh-CN"/>
              <a:t>Our proposed method performs well across all datasets and increases both worst-case and average accuracy compared to other methods. Specifically, our method achieves the best performance on 4 out of 5 benchmark datasets. </a:t>
            </a:r>
            <a:endParaRPr/>
          </a:p>
        </p:txBody>
      </p:sp>
    </p:spTree>
    <p:extLst>
      <p:ext uri="{BB962C8B-B14F-4D97-AF65-F5344CB8AC3E}">
        <p14:creationId xmlns:p14="http://schemas.microsoft.com/office/powerpoint/2010/main" val="3786149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6d86e0e9e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6d86e0e9e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The existing test-time adaptation method, ARM, also meta-learns the adaptation process but using a single model to represent the knowledge from multiple source domains. As a result, our method using Mixture of multiple expert models can outperforms ARM significantly </a:t>
            </a:r>
            <a:endParaRPr/>
          </a:p>
        </p:txBody>
      </p:sp>
    </p:spTree>
    <p:extLst>
      <p:ext uri="{BB962C8B-B14F-4D97-AF65-F5344CB8AC3E}">
        <p14:creationId xmlns:p14="http://schemas.microsoft.com/office/powerpoint/2010/main" val="729397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6d074b6f9b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6d074b6f9b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To evaluate the capability of adaptation through learning discriminative representations on unseen target domains, we compare the t-SNE [71] feature visualization using the same test domain sampled from two datasets in WILDS. In the picture, each color represents a class and each point represents a data sample.  It is clear that our method can produce better clustered and more discriminative features.</a:t>
            </a:r>
            <a:endParaRPr/>
          </a:p>
        </p:txBody>
      </p:sp>
    </p:spTree>
    <p:extLst>
      <p:ext uri="{BB962C8B-B14F-4D97-AF65-F5344CB8AC3E}">
        <p14:creationId xmlns:p14="http://schemas.microsoft.com/office/powerpoint/2010/main" val="1145277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6d86e0e9e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6d86e0e9e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612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6d074b6f9b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6d074b6f9b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Previous methods on mitigating the distribution shifts can be classified into three categories. The first is UDA, where both labeled examples from the source domain and the unlabeled examples from a target domain can be collected together to learn an aligned feature space. However, in the real world, collecting the data examples from a target domain in advance might be impractical</a:t>
            </a:r>
            <a:endParaRPr/>
          </a:p>
        </p:txBody>
      </p:sp>
    </p:spTree>
    <p:extLst>
      <p:ext uri="{BB962C8B-B14F-4D97-AF65-F5344CB8AC3E}">
        <p14:creationId xmlns:p14="http://schemas.microsoft.com/office/powerpoint/2010/main" val="131819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6d074b6f9b_1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6d074b6f9b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An alternative categoryof methods are Domain Generalization. In those methods, a single model is trained on a mix of multiple source domains and learns a domain-invariant feature representation. In testing, the trained model is expected to perform well on all unseen target domains which might be sub-optimal.</a:t>
            </a:r>
            <a:endParaRPr/>
          </a:p>
          <a:p>
            <a:pPr marL="0" lvl="0" indent="0" algn="l" rtl="0">
              <a:spcBef>
                <a:spcPts val="0"/>
              </a:spcBef>
              <a:spcAft>
                <a:spcPts val="0"/>
              </a:spcAft>
              <a:buNone/>
            </a:pPr>
            <a:endParaRPr>
              <a:solidFill>
                <a:srgbClr val="FF0000"/>
              </a:solidFill>
            </a:endParaRPr>
          </a:p>
        </p:txBody>
      </p:sp>
    </p:spTree>
    <p:extLst>
      <p:ext uri="{BB962C8B-B14F-4D97-AF65-F5344CB8AC3E}">
        <p14:creationId xmlns:p14="http://schemas.microsoft.com/office/powerpoint/2010/main" val="225029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d074b6f9b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d074b6f9b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Test-time adaptation in DG allows the model to exploit the unlabeled data during testing to overcome the limitation of using a flawed generic model for all unseen target domains. </a:t>
            </a:r>
            <a:endParaRPr/>
          </a:p>
          <a:p>
            <a:pPr marL="0" lvl="0" indent="0" algn="l" rtl="0">
              <a:spcBef>
                <a:spcPts val="0"/>
              </a:spcBef>
              <a:spcAft>
                <a:spcPts val="0"/>
              </a:spcAft>
              <a:buNone/>
            </a:pPr>
            <a:endParaRPr/>
          </a:p>
          <a:p>
            <a:pPr marL="0" lvl="0" indent="0" algn="l" rtl="0">
              <a:spcBef>
                <a:spcPts val="0"/>
              </a:spcBef>
              <a:spcAft>
                <a:spcPts val="0"/>
              </a:spcAft>
              <a:buNone/>
            </a:pPr>
            <a:r>
              <a:rPr lang="zh-CN"/>
              <a:t>But the recent method uses</a:t>
            </a:r>
            <a:r>
              <a:rPr lang="zh-CN">
                <a:solidFill>
                  <a:schemeClr val="dk1"/>
                </a:solidFill>
              </a:rPr>
              <a:t> a single model to represent the knowledge from multiple source domains, where their correlations are ignored. So, in order to address issues in previous methods, in this paper, we propose a new test-time adaptation framework that is tailored for multiple sources domain settings.</a:t>
            </a:r>
            <a:endParaRPr>
              <a:solidFill>
                <a:schemeClr val="dk1"/>
              </a:solidFill>
            </a:endParaRPr>
          </a:p>
        </p:txBody>
      </p:sp>
    </p:spTree>
    <p:extLst>
      <p:ext uri="{BB962C8B-B14F-4D97-AF65-F5344CB8AC3E}">
        <p14:creationId xmlns:p14="http://schemas.microsoft.com/office/powerpoint/2010/main" val="174956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d074b6f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d074b6f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Let’s first take a look at the problem definition. during training,  abundant labeled data examples from multiple source domains can be used to model the knowledge. </a:t>
            </a:r>
            <a:endParaRPr/>
          </a:p>
        </p:txBody>
      </p:sp>
    </p:spTree>
    <p:extLst>
      <p:ext uri="{BB962C8B-B14F-4D97-AF65-F5344CB8AC3E}">
        <p14:creationId xmlns:p14="http://schemas.microsoft.com/office/powerpoint/2010/main" val="220178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d86e0e9e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d86e0e9e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during testing,one or </a:t>
            </a:r>
            <a:r>
              <a:rPr lang="zh-CN">
                <a:solidFill>
                  <a:schemeClr val="dk1"/>
                </a:solidFill>
              </a:rPr>
              <a:t>a few of unlabeled data examples from a target domain are collected to adapt the prediction network from theta to theta prime.</a:t>
            </a:r>
            <a:endParaRPr>
              <a:solidFill>
                <a:schemeClr val="dk1"/>
              </a:solidFill>
            </a:endParaRPr>
          </a:p>
        </p:txBody>
      </p:sp>
    </p:spTree>
    <p:extLst>
      <p:ext uri="{BB962C8B-B14F-4D97-AF65-F5344CB8AC3E}">
        <p14:creationId xmlns:p14="http://schemas.microsoft.com/office/powerpoint/2010/main" val="218212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d86e0e9e2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d86e0e9e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After the adaptation, the prediction network is expected to generalize well on unseen examples from the target domain.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zh-CN">
                <a:solidFill>
                  <a:schemeClr val="dk1"/>
                </a:solidFill>
              </a:rPr>
              <a:t>To solve this problem, there are three questions to be answered: </a:t>
            </a:r>
            <a:endParaRPr>
              <a:solidFill>
                <a:schemeClr val="dk1"/>
              </a:solidFill>
            </a:endParaRPr>
          </a:p>
        </p:txBody>
      </p:sp>
    </p:spTree>
    <p:extLst>
      <p:ext uri="{BB962C8B-B14F-4D97-AF65-F5344CB8AC3E}">
        <p14:creationId xmlns:p14="http://schemas.microsoft.com/office/powerpoint/2010/main" val="218000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6d86e0e9e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6d86e0e9e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dk1"/>
                </a:solidFill>
              </a:rPr>
              <a:t> </a:t>
            </a:r>
            <a:r>
              <a:rPr lang="zh-CN" sz="1400">
                <a:solidFill>
                  <a:srgbClr val="FF0000"/>
                </a:solidFill>
              </a:rPr>
              <a:t>How to model the knowledge from multi-source domains?</a:t>
            </a:r>
            <a:endParaRPr>
              <a:solidFill>
                <a:schemeClr val="dk1"/>
              </a:solidFill>
            </a:endParaRPr>
          </a:p>
        </p:txBody>
      </p:sp>
    </p:spTree>
    <p:extLst>
      <p:ext uri="{BB962C8B-B14F-4D97-AF65-F5344CB8AC3E}">
        <p14:creationId xmlns:p14="http://schemas.microsoft.com/office/powerpoint/2010/main" val="297526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abs/2210.03885"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s://github.com/n3il666/Meta-DMo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9800" y="490575"/>
            <a:ext cx="89442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2800" b="1"/>
              <a:t>Meta-DMoE: </a:t>
            </a:r>
            <a:endParaRPr sz="2800" b="1"/>
          </a:p>
          <a:p>
            <a:pPr marL="0" lvl="0" indent="0" algn="ctr" rtl="0">
              <a:spcBef>
                <a:spcPts val="0"/>
              </a:spcBef>
              <a:spcAft>
                <a:spcPts val="0"/>
              </a:spcAft>
              <a:buNone/>
            </a:pPr>
            <a:r>
              <a:rPr lang="zh-CN" sz="2800" b="1"/>
              <a:t>Adapting to Domain Shift by Meta-Distillation from Mixture-of-Experts</a:t>
            </a:r>
            <a:endParaRPr sz="2800" b="1"/>
          </a:p>
        </p:txBody>
      </p:sp>
      <p:sp>
        <p:nvSpPr>
          <p:cNvPr id="55" name="Google Shape;55;p13"/>
          <p:cNvSpPr txBox="1">
            <a:spLocks noGrp="1"/>
          </p:cNvSpPr>
          <p:nvPr>
            <p:ph type="subTitle" idx="1"/>
          </p:nvPr>
        </p:nvSpPr>
        <p:spPr>
          <a:xfrm>
            <a:off x="311700" y="2835438"/>
            <a:ext cx="8520600" cy="792600"/>
          </a:xfrm>
          <a:prstGeom prst="rect">
            <a:avLst/>
          </a:prstGeom>
        </p:spPr>
        <p:txBody>
          <a:bodyPr spcFirstLastPara="1" wrap="square" lIns="91425" tIns="91425" rIns="91425" bIns="91425" anchor="t" anchorCtr="0">
            <a:normAutofit fontScale="77500" lnSpcReduction="20000"/>
          </a:bodyPr>
          <a:lstStyle/>
          <a:p>
            <a:pPr marL="0" lvl="0" indent="0" algn="ctr" rtl="0">
              <a:lnSpc>
                <a:spcPct val="80000"/>
              </a:lnSpc>
              <a:spcBef>
                <a:spcPts val="0"/>
              </a:spcBef>
              <a:spcAft>
                <a:spcPts val="0"/>
              </a:spcAft>
              <a:buSzPct val="47222"/>
              <a:buNone/>
            </a:pPr>
            <a:r>
              <a:rPr lang="zh-CN" sz="1979"/>
              <a:t>Tao Zhong* , Zhixiang Chi* , </a:t>
            </a:r>
            <a:r>
              <a:rPr lang="zh-CN" sz="1979" b="1" u="sng"/>
              <a:t>Li Gu*</a:t>
            </a:r>
            <a:r>
              <a:rPr lang="zh-CN" sz="1979"/>
              <a:t> , Yang Wang , Yuanhao Yu , Tang Jin</a:t>
            </a:r>
            <a:endParaRPr sz="1979"/>
          </a:p>
          <a:p>
            <a:pPr marL="0" lvl="0" indent="0" algn="ctr" rtl="0">
              <a:lnSpc>
                <a:spcPct val="80000"/>
              </a:lnSpc>
              <a:spcBef>
                <a:spcPts val="0"/>
              </a:spcBef>
              <a:spcAft>
                <a:spcPts val="0"/>
              </a:spcAft>
              <a:buSzPct val="47222"/>
              <a:buNone/>
            </a:pPr>
            <a:endParaRPr sz="1979"/>
          </a:p>
          <a:p>
            <a:pPr marL="0" lvl="0" indent="0" algn="ctr" rtl="0">
              <a:lnSpc>
                <a:spcPct val="80000"/>
              </a:lnSpc>
              <a:spcBef>
                <a:spcPts val="0"/>
              </a:spcBef>
              <a:spcAft>
                <a:spcPts val="0"/>
              </a:spcAft>
              <a:buSzPct val="47222"/>
              <a:buNone/>
            </a:pPr>
            <a:endParaRPr sz="1979"/>
          </a:p>
          <a:p>
            <a:pPr marL="0" lvl="0" indent="0" algn="ctr" rtl="0">
              <a:lnSpc>
                <a:spcPct val="80000"/>
              </a:lnSpc>
              <a:spcBef>
                <a:spcPts val="0"/>
              </a:spcBef>
              <a:spcAft>
                <a:spcPts val="0"/>
              </a:spcAft>
              <a:buSzPct val="47222"/>
              <a:buNone/>
            </a:pPr>
            <a:r>
              <a:rPr lang="zh-CN" sz="1979"/>
              <a:t>Huawei Noah’s Ark Lab,  University of Toronto,  Concordia University  </a:t>
            </a:r>
            <a:endParaRPr sz="1979"/>
          </a:p>
        </p:txBody>
      </p:sp>
      <p:pic>
        <p:nvPicPr>
          <p:cNvPr id="56" name="Google Shape;56;p13"/>
          <p:cNvPicPr preferRelativeResize="0"/>
          <p:nvPr/>
        </p:nvPicPr>
        <p:blipFill>
          <a:blip r:embed="rId3">
            <a:alphaModFix/>
          </a:blip>
          <a:stretch>
            <a:fillRect/>
          </a:stretch>
        </p:blipFill>
        <p:spPr>
          <a:xfrm>
            <a:off x="4308525" y="3815804"/>
            <a:ext cx="1081749" cy="1081749"/>
          </a:xfrm>
          <a:prstGeom prst="rect">
            <a:avLst/>
          </a:prstGeom>
          <a:noFill/>
          <a:ln>
            <a:noFill/>
          </a:ln>
        </p:spPr>
      </p:pic>
      <p:pic>
        <p:nvPicPr>
          <p:cNvPr id="57" name="Google Shape;57;p13"/>
          <p:cNvPicPr preferRelativeResize="0"/>
          <p:nvPr/>
        </p:nvPicPr>
        <p:blipFill>
          <a:blip r:embed="rId4">
            <a:alphaModFix/>
          </a:blip>
          <a:stretch>
            <a:fillRect/>
          </a:stretch>
        </p:blipFill>
        <p:spPr>
          <a:xfrm>
            <a:off x="1988125" y="3860887"/>
            <a:ext cx="2320412" cy="991576"/>
          </a:xfrm>
          <a:prstGeom prst="rect">
            <a:avLst/>
          </a:prstGeom>
          <a:noFill/>
          <a:ln>
            <a:noFill/>
          </a:ln>
        </p:spPr>
      </p:pic>
      <p:pic>
        <p:nvPicPr>
          <p:cNvPr id="58" name="Google Shape;58;p13"/>
          <p:cNvPicPr preferRelativeResize="0"/>
          <p:nvPr/>
        </p:nvPicPr>
        <p:blipFill>
          <a:blip r:embed="rId5">
            <a:alphaModFix/>
          </a:blip>
          <a:stretch>
            <a:fillRect/>
          </a:stretch>
        </p:blipFill>
        <p:spPr>
          <a:xfrm>
            <a:off x="632450" y="3920335"/>
            <a:ext cx="1081750" cy="872678"/>
          </a:xfrm>
          <a:prstGeom prst="rect">
            <a:avLst/>
          </a:prstGeom>
          <a:noFill/>
          <a:ln>
            <a:noFill/>
          </a:ln>
        </p:spPr>
      </p:pic>
      <p:pic>
        <p:nvPicPr>
          <p:cNvPr id="59" name="Google Shape;59;p13"/>
          <p:cNvPicPr preferRelativeResize="0"/>
          <p:nvPr/>
        </p:nvPicPr>
        <p:blipFill>
          <a:blip r:embed="rId6">
            <a:alphaModFix/>
          </a:blip>
          <a:stretch>
            <a:fillRect/>
          </a:stretch>
        </p:blipFill>
        <p:spPr>
          <a:xfrm>
            <a:off x="5586075" y="3792325"/>
            <a:ext cx="3386100" cy="1128700"/>
          </a:xfrm>
          <a:prstGeom prst="rect">
            <a:avLst/>
          </a:prstGeom>
          <a:noFill/>
          <a:ln>
            <a:noFill/>
          </a:ln>
        </p:spPr>
      </p:pic>
      <p:pic>
        <p:nvPicPr>
          <p:cNvPr id="60" name="Google Shape;60;p13"/>
          <p:cNvPicPr preferRelativeResize="0"/>
          <p:nvPr/>
        </p:nvPicPr>
        <p:blipFill>
          <a:blip r:embed="rId7">
            <a:alphaModFix/>
          </a:blip>
          <a:stretch>
            <a:fillRect/>
          </a:stretch>
        </p:blipFill>
        <p:spPr>
          <a:xfrm>
            <a:off x="6893800" y="0"/>
            <a:ext cx="1938493" cy="872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Test-time Adaptation under multi-source domain setting </a:t>
            </a:r>
            <a:endParaRPr/>
          </a:p>
          <a:p>
            <a:pPr marL="0" lvl="0" indent="0" algn="l" rtl="0">
              <a:spcBef>
                <a:spcPts val="0"/>
              </a:spcBef>
              <a:spcAft>
                <a:spcPts val="0"/>
              </a:spcAft>
              <a:buNone/>
            </a:pPr>
            <a:endParaRPr/>
          </a:p>
        </p:txBody>
      </p:sp>
      <p:pic>
        <p:nvPicPr>
          <p:cNvPr id="212" name="Google Shape;212;p22"/>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213" name="Google Shape;213;p22"/>
          <p:cNvSpPr/>
          <p:nvPr/>
        </p:nvSpPr>
        <p:spPr>
          <a:xfrm>
            <a:off x="3686025" y="1118975"/>
            <a:ext cx="2687100" cy="20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5625000" y="3065400"/>
            <a:ext cx="1824000" cy="91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3686025" y="3206375"/>
            <a:ext cx="10155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1177375" y="2398775"/>
            <a:ext cx="4719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6373175" y="2571750"/>
            <a:ext cx="2231700" cy="130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6588850" y="940250"/>
            <a:ext cx="19569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6958425" y="2408100"/>
            <a:ext cx="471900" cy="32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6741250" y="1401950"/>
            <a:ext cx="10155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5625000" y="940250"/>
            <a:ext cx="1568100" cy="77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txBox="1"/>
          <p:nvPr/>
        </p:nvSpPr>
        <p:spPr>
          <a:xfrm>
            <a:off x="7126850" y="3226250"/>
            <a:ext cx="8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27" name="Google Shape;227;p22" descr="\hat{y_{Q}}" title="MathEquation,#000000"/>
          <p:cNvPicPr preferRelativeResize="0"/>
          <p:nvPr/>
        </p:nvPicPr>
        <p:blipFill rotWithShape="1">
          <a:blip r:embed="rId4">
            <a:alphaModFix/>
          </a:blip>
          <a:srcRect l="-222989" t="-1447110" r="222989" b="1447110"/>
          <a:stretch/>
        </p:blipFill>
        <p:spPr>
          <a:xfrm>
            <a:off x="6444975" y="1500650"/>
            <a:ext cx="160098" cy="159900"/>
          </a:xfrm>
          <a:prstGeom prst="rect">
            <a:avLst/>
          </a:prstGeom>
          <a:noFill/>
          <a:ln>
            <a:noFill/>
          </a:ln>
        </p:spPr>
      </p:pic>
      <p:cxnSp>
        <p:nvCxnSpPr>
          <p:cNvPr id="228" name="Google Shape;228;p22"/>
          <p:cNvCxnSpPr/>
          <p:nvPr/>
        </p:nvCxnSpPr>
        <p:spPr>
          <a:xfrm rot="10800000" flipH="1">
            <a:off x="5677900" y="2342000"/>
            <a:ext cx="1569300" cy="1114500"/>
          </a:xfrm>
          <a:prstGeom prst="straightConnector1">
            <a:avLst/>
          </a:prstGeom>
          <a:noFill/>
          <a:ln w="9525" cap="flat" cmpd="sng">
            <a:solidFill>
              <a:srgbClr val="FF0000"/>
            </a:solidFill>
            <a:prstDash val="dash"/>
            <a:round/>
            <a:headEnd type="none" w="med" len="med"/>
            <a:tailEnd type="triangle" w="med" len="med"/>
          </a:ln>
        </p:spPr>
      </p:cxnSp>
      <p:sp>
        <p:nvSpPr>
          <p:cNvPr id="229" name="Google Shape;229;p22"/>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1462700" y="1109575"/>
            <a:ext cx="248700" cy="276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3059175" y="1482988"/>
            <a:ext cx="5550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3012775" y="2237875"/>
            <a:ext cx="6732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1469925" y="3817675"/>
            <a:ext cx="2629800" cy="5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txBox="1"/>
          <p:nvPr/>
        </p:nvSpPr>
        <p:spPr>
          <a:xfrm>
            <a:off x="664425" y="1070100"/>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Q1: How to model the knowledge?</a:t>
            </a:r>
            <a:endParaRPr>
              <a:solidFill>
                <a:srgbClr val="FF0000"/>
              </a:solidFill>
              <a:latin typeface="Microsoft Yahei"/>
              <a:ea typeface="Microsoft Yahei"/>
              <a:cs typeface="Microsoft Yahei"/>
              <a:sym typeface="Microsoft Yahei"/>
            </a:endParaRPr>
          </a:p>
        </p:txBody>
      </p:sp>
      <p:cxnSp>
        <p:nvCxnSpPr>
          <p:cNvPr id="240" name="Google Shape;240;p22"/>
          <p:cNvCxnSpPr>
            <a:stCxn id="237" idx="1"/>
            <a:endCxn id="216" idx="3"/>
          </p:cNvCxnSpPr>
          <p:nvPr/>
        </p:nvCxnSpPr>
        <p:spPr>
          <a:xfrm>
            <a:off x="3012775" y="2493325"/>
            <a:ext cx="1688700" cy="963300"/>
          </a:xfrm>
          <a:prstGeom prst="straightConnector1">
            <a:avLst/>
          </a:prstGeom>
          <a:noFill/>
          <a:ln w="9525" cap="flat" cmpd="sng">
            <a:solidFill>
              <a:srgbClr val="FF0000"/>
            </a:solidFill>
            <a:prstDash val="dash"/>
            <a:round/>
            <a:headEnd type="none" w="med" len="med"/>
            <a:tailEnd type="triangle" w="med" len="med"/>
          </a:ln>
        </p:spPr>
      </p:cxnSp>
      <p:sp>
        <p:nvSpPr>
          <p:cNvPr id="241" name="Google Shape;241;p22"/>
          <p:cNvSpPr txBox="1"/>
          <p:nvPr/>
        </p:nvSpPr>
        <p:spPr>
          <a:xfrm>
            <a:off x="3420650" y="2250725"/>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Q2: How to transfer the knowledge?</a:t>
            </a:r>
            <a:endParaRPr>
              <a:solidFill>
                <a:srgbClr val="FF0000"/>
              </a:solidFill>
              <a:latin typeface="Microsoft Yahei"/>
              <a:ea typeface="Microsoft Yahei"/>
              <a:cs typeface="Microsoft Yahei"/>
              <a:sym typeface="Microsoft Yahei"/>
            </a:endParaRPr>
          </a:p>
        </p:txBody>
      </p:sp>
      <p:pic>
        <p:nvPicPr>
          <p:cNvPr id="242" name="Google Shape;242;p22"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Test-time Adaptation under multi-source domain setting </a:t>
            </a:r>
            <a:endParaRPr/>
          </a:p>
          <a:p>
            <a:pPr marL="0" lvl="0" indent="0" algn="l" rtl="0">
              <a:spcBef>
                <a:spcPts val="0"/>
              </a:spcBef>
              <a:spcAft>
                <a:spcPts val="0"/>
              </a:spcAft>
              <a:buNone/>
            </a:pPr>
            <a:endParaRPr/>
          </a:p>
        </p:txBody>
      </p:sp>
      <p:pic>
        <p:nvPicPr>
          <p:cNvPr id="248" name="Google Shape;248;p23"/>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249" name="Google Shape;249;p23"/>
          <p:cNvSpPr/>
          <p:nvPr/>
        </p:nvSpPr>
        <p:spPr>
          <a:xfrm>
            <a:off x="3686025" y="1118975"/>
            <a:ext cx="2687100" cy="20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5625000" y="3065400"/>
            <a:ext cx="1824000" cy="91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3686025" y="3206375"/>
            <a:ext cx="10155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1177375" y="2398775"/>
            <a:ext cx="4719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6373175" y="2571750"/>
            <a:ext cx="2231700" cy="130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6588850" y="940250"/>
            <a:ext cx="19569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6958425" y="2408100"/>
            <a:ext cx="471900" cy="32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6741250" y="1401950"/>
            <a:ext cx="10155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5625000" y="1142475"/>
            <a:ext cx="1568100" cy="572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txBox="1"/>
          <p:nvPr/>
        </p:nvSpPr>
        <p:spPr>
          <a:xfrm>
            <a:off x="7126850" y="3226250"/>
            <a:ext cx="8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63" name="Google Shape;263;p23" descr="\hat{y_{Q}}" title="MathEquation,#000000"/>
          <p:cNvPicPr preferRelativeResize="0"/>
          <p:nvPr/>
        </p:nvPicPr>
        <p:blipFill rotWithShape="1">
          <a:blip r:embed="rId4">
            <a:alphaModFix/>
          </a:blip>
          <a:srcRect l="-222989" t="-1447110" r="222989" b="1447110"/>
          <a:stretch/>
        </p:blipFill>
        <p:spPr>
          <a:xfrm>
            <a:off x="6444975" y="1500650"/>
            <a:ext cx="160098" cy="159900"/>
          </a:xfrm>
          <a:prstGeom prst="rect">
            <a:avLst/>
          </a:prstGeom>
          <a:noFill/>
          <a:ln>
            <a:noFill/>
          </a:ln>
        </p:spPr>
      </p:pic>
      <p:cxnSp>
        <p:nvCxnSpPr>
          <p:cNvPr id="264" name="Google Shape;264;p23"/>
          <p:cNvCxnSpPr/>
          <p:nvPr/>
        </p:nvCxnSpPr>
        <p:spPr>
          <a:xfrm rot="10800000" flipH="1">
            <a:off x="5677900" y="2342000"/>
            <a:ext cx="1569300" cy="1114500"/>
          </a:xfrm>
          <a:prstGeom prst="straightConnector1">
            <a:avLst/>
          </a:prstGeom>
          <a:noFill/>
          <a:ln w="9525" cap="flat" cmpd="sng">
            <a:solidFill>
              <a:srgbClr val="FF0000"/>
            </a:solidFill>
            <a:prstDash val="dash"/>
            <a:round/>
            <a:headEnd type="none" w="med" len="med"/>
            <a:tailEnd type="triangle" w="med" len="med"/>
          </a:ln>
        </p:spPr>
      </p:cxnSp>
      <p:sp>
        <p:nvSpPr>
          <p:cNvPr id="265" name="Google Shape;265;p23"/>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1462700" y="1109575"/>
            <a:ext cx="248700" cy="276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3059175" y="1482988"/>
            <a:ext cx="5550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3012775" y="2237875"/>
            <a:ext cx="6732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1469925" y="3817675"/>
            <a:ext cx="2629800" cy="5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txBox="1"/>
          <p:nvPr/>
        </p:nvSpPr>
        <p:spPr>
          <a:xfrm>
            <a:off x="664425" y="1070100"/>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Q1: How to model the knowledge?</a:t>
            </a:r>
            <a:endParaRPr>
              <a:solidFill>
                <a:srgbClr val="FF0000"/>
              </a:solidFill>
              <a:latin typeface="Microsoft Yahei"/>
              <a:ea typeface="Microsoft Yahei"/>
              <a:cs typeface="Microsoft Yahei"/>
              <a:sym typeface="Microsoft Yahei"/>
            </a:endParaRPr>
          </a:p>
        </p:txBody>
      </p:sp>
      <p:cxnSp>
        <p:nvCxnSpPr>
          <p:cNvPr id="276" name="Google Shape;276;p23"/>
          <p:cNvCxnSpPr>
            <a:stCxn id="273" idx="1"/>
            <a:endCxn id="252" idx="3"/>
          </p:cNvCxnSpPr>
          <p:nvPr/>
        </p:nvCxnSpPr>
        <p:spPr>
          <a:xfrm>
            <a:off x="3012775" y="2493325"/>
            <a:ext cx="1688700" cy="963300"/>
          </a:xfrm>
          <a:prstGeom prst="straightConnector1">
            <a:avLst/>
          </a:prstGeom>
          <a:noFill/>
          <a:ln w="9525" cap="flat" cmpd="sng">
            <a:solidFill>
              <a:srgbClr val="FF0000"/>
            </a:solidFill>
            <a:prstDash val="dash"/>
            <a:round/>
            <a:headEnd type="none" w="med" len="med"/>
            <a:tailEnd type="triangle" w="med" len="med"/>
          </a:ln>
        </p:spPr>
      </p:cxnSp>
      <p:sp>
        <p:nvSpPr>
          <p:cNvPr id="277" name="Google Shape;277;p23"/>
          <p:cNvSpPr txBox="1"/>
          <p:nvPr/>
        </p:nvSpPr>
        <p:spPr>
          <a:xfrm>
            <a:off x="3420650" y="2250725"/>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Q2: How to transfer the knowledge?</a:t>
            </a:r>
            <a:endParaRPr>
              <a:solidFill>
                <a:srgbClr val="FF0000"/>
              </a:solidFill>
              <a:latin typeface="Microsoft Yahei"/>
              <a:ea typeface="Microsoft Yahei"/>
              <a:cs typeface="Microsoft Yahei"/>
              <a:sym typeface="Microsoft Yahei"/>
            </a:endParaRPr>
          </a:p>
        </p:txBody>
      </p:sp>
      <p:sp>
        <p:nvSpPr>
          <p:cNvPr id="278" name="Google Shape;278;p23"/>
          <p:cNvSpPr txBox="1"/>
          <p:nvPr/>
        </p:nvSpPr>
        <p:spPr>
          <a:xfrm>
            <a:off x="6002850" y="3112025"/>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Q3: How to guide the adaptation?</a:t>
            </a:r>
            <a:endParaRPr>
              <a:solidFill>
                <a:srgbClr val="FF0000"/>
              </a:solidFill>
              <a:latin typeface="Microsoft Yahei"/>
              <a:ea typeface="Microsoft Yahei"/>
              <a:cs typeface="Microsoft Yahei"/>
              <a:sym typeface="Microsoft Yahei"/>
            </a:endParaRPr>
          </a:p>
        </p:txBody>
      </p:sp>
      <p:pic>
        <p:nvPicPr>
          <p:cNvPr id="279" name="Google Shape;279;p23"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Distillation from Mixture-of-Experts </a:t>
            </a:r>
            <a:endParaRPr/>
          </a:p>
        </p:txBody>
      </p:sp>
      <p:pic>
        <p:nvPicPr>
          <p:cNvPr id="285" name="Google Shape;285;p24"/>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286" name="Google Shape;286;p24"/>
          <p:cNvSpPr/>
          <p:nvPr/>
        </p:nvSpPr>
        <p:spPr>
          <a:xfrm>
            <a:off x="3686025" y="1109575"/>
            <a:ext cx="5096400" cy="315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171200" y="1109575"/>
            <a:ext cx="1464900" cy="315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1488725" y="3922700"/>
            <a:ext cx="2629800" cy="44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txBox="1"/>
          <p:nvPr/>
        </p:nvSpPr>
        <p:spPr>
          <a:xfrm>
            <a:off x="4009425" y="1253400"/>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Q1: How to model the knowledge?</a:t>
            </a:r>
            <a:endParaRPr>
              <a:solidFill>
                <a:srgbClr val="FF0000"/>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Distillation from Mixture-of-Experts </a:t>
            </a:r>
            <a:endParaRPr/>
          </a:p>
        </p:txBody>
      </p:sp>
      <p:pic>
        <p:nvPicPr>
          <p:cNvPr id="295" name="Google Shape;295;p25"/>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296" name="Google Shape;296;p25"/>
          <p:cNvSpPr/>
          <p:nvPr/>
        </p:nvSpPr>
        <p:spPr>
          <a:xfrm>
            <a:off x="4776775" y="1147175"/>
            <a:ext cx="38364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5625000" y="3065400"/>
            <a:ext cx="18240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5777925" y="2812525"/>
            <a:ext cx="2612100" cy="671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7089950" y="2303675"/>
            <a:ext cx="18756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txBox="1"/>
          <p:nvPr/>
        </p:nvSpPr>
        <p:spPr>
          <a:xfrm>
            <a:off x="4937150" y="4327513"/>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Q2: How to transfer the knowledge?</a:t>
            </a:r>
            <a:endParaRPr>
              <a:solidFill>
                <a:srgbClr val="FF0000"/>
              </a:solidFill>
              <a:latin typeface="Microsoft Yahei"/>
              <a:ea typeface="Microsoft Yahei"/>
              <a:cs typeface="Microsoft Yahei"/>
              <a:sym typeface="Microsoft Yahe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Distillation from Mixture-of-Experts </a:t>
            </a:r>
            <a:endParaRPr/>
          </a:p>
        </p:txBody>
      </p:sp>
      <p:pic>
        <p:nvPicPr>
          <p:cNvPr id="308" name="Google Shape;308;p26"/>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09" name="Google Shape;309;p26"/>
          <p:cNvSpPr/>
          <p:nvPr/>
        </p:nvSpPr>
        <p:spPr>
          <a:xfrm>
            <a:off x="4713650" y="1155975"/>
            <a:ext cx="2461500" cy="5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6958300" y="3451000"/>
            <a:ext cx="18240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6902000" y="1155975"/>
            <a:ext cx="874200" cy="467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7214150" y="1309875"/>
            <a:ext cx="1728000" cy="15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txBox="1"/>
          <p:nvPr/>
        </p:nvSpPr>
        <p:spPr>
          <a:xfrm>
            <a:off x="6070175" y="1301500"/>
            <a:ext cx="7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17" name="Google Shape;317;p26"/>
          <p:cNvSpPr txBox="1"/>
          <p:nvPr/>
        </p:nvSpPr>
        <p:spPr>
          <a:xfrm>
            <a:off x="4937150" y="4327513"/>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Q2: How to transfer the knowledge?</a:t>
            </a:r>
            <a:endParaRPr>
              <a:solidFill>
                <a:srgbClr val="FF0000"/>
              </a:solidFill>
              <a:latin typeface="Microsoft Yahei"/>
              <a:ea typeface="Microsoft Yahei"/>
              <a:cs typeface="Microsoft Yahei"/>
              <a:sym typeface="Microsoft Yahei"/>
            </a:endParaRPr>
          </a:p>
        </p:txBody>
      </p:sp>
      <p:sp>
        <p:nvSpPr>
          <p:cNvPr id="318" name="Google Shape;318;p26"/>
          <p:cNvSpPr txBox="1"/>
          <p:nvPr/>
        </p:nvSpPr>
        <p:spPr>
          <a:xfrm>
            <a:off x="4937150" y="4727725"/>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Q3: How to guide the adaptation?</a:t>
            </a:r>
            <a:endParaRPr>
              <a:solidFill>
                <a:srgbClr val="FF0000"/>
              </a:solidFill>
              <a:latin typeface="Microsoft Yahei"/>
              <a:ea typeface="Microsoft Yahei"/>
              <a:cs typeface="Microsoft Yahei"/>
              <a:sym typeface="Microsoft Yahei"/>
            </a:endParaRPr>
          </a:p>
        </p:txBody>
      </p:sp>
      <p:pic>
        <p:nvPicPr>
          <p:cNvPr id="319" name="Google Shape;319;p26"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Distillation from Mixture-of-Experts </a:t>
            </a:r>
            <a:endParaRPr/>
          </a:p>
        </p:txBody>
      </p:sp>
      <p:pic>
        <p:nvPicPr>
          <p:cNvPr id="325" name="Google Shape;325;p27"/>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26" name="Google Shape;326;p27"/>
          <p:cNvSpPr/>
          <p:nvPr/>
        </p:nvSpPr>
        <p:spPr>
          <a:xfrm>
            <a:off x="4713650" y="1155975"/>
            <a:ext cx="2461500" cy="5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6958300" y="3451000"/>
            <a:ext cx="18240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6902000" y="1155975"/>
            <a:ext cx="874200" cy="467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7214150" y="1309875"/>
            <a:ext cx="1728000" cy="15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4779075" y="2280225"/>
            <a:ext cx="999600" cy="8538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27"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Distillation from Mixture-of-Experts </a:t>
            </a:r>
            <a:endParaRPr/>
          </a:p>
        </p:txBody>
      </p:sp>
      <p:pic>
        <p:nvPicPr>
          <p:cNvPr id="340" name="Google Shape;340;p28"/>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41" name="Google Shape;341;p28"/>
          <p:cNvSpPr/>
          <p:nvPr/>
        </p:nvSpPr>
        <p:spPr>
          <a:xfrm>
            <a:off x="4713650" y="1155975"/>
            <a:ext cx="2461500" cy="5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6958300" y="3451000"/>
            <a:ext cx="18240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902000" y="1155975"/>
            <a:ext cx="874200" cy="467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214150" y="1309875"/>
            <a:ext cx="1728000" cy="15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4779075" y="2280225"/>
            <a:ext cx="999600" cy="8538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4904475" y="3192700"/>
            <a:ext cx="759600" cy="8538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p28"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Meta-Distillation from Mixture-of-Experts</a:t>
            </a:r>
            <a:endParaRPr/>
          </a:p>
        </p:txBody>
      </p:sp>
      <p:pic>
        <p:nvPicPr>
          <p:cNvPr id="356" name="Google Shape;356;p29"/>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57" name="Google Shape;357;p29"/>
          <p:cNvSpPr/>
          <p:nvPr/>
        </p:nvSpPr>
        <p:spPr>
          <a:xfrm>
            <a:off x="4713650" y="1155975"/>
            <a:ext cx="2461500" cy="5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7068375" y="1413975"/>
            <a:ext cx="709200" cy="15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 name="Google Shape;359;p29"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Meta-Distillation from Mixture-of-Experts</a:t>
            </a:r>
            <a:endParaRPr/>
          </a:p>
        </p:txBody>
      </p:sp>
      <p:pic>
        <p:nvPicPr>
          <p:cNvPr id="365" name="Google Shape;365;p30"/>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66" name="Google Shape;366;p30"/>
          <p:cNvSpPr/>
          <p:nvPr/>
        </p:nvSpPr>
        <p:spPr>
          <a:xfrm>
            <a:off x="4904475" y="3192700"/>
            <a:ext cx="759600" cy="853800"/>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3650" y="1155975"/>
            <a:ext cx="2461500" cy="561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7068375" y="1413975"/>
            <a:ext cx="709200" cy="159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9" name="Google Shape;369;p30"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
        <p:nvSpPr>
          <p:cNvPr id="370" name="Google Shape;370;p30"/>
          <p:cNvSpPr/>
          <p:nvPr/>
        </p:nvSpPr>
        <p:spPr>
          <a:xfrm>
            <a:off x="423850" y="1867250"/>
            <a:ext cx="813300" cy="4239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Meta-Distillation from Mixture-of-Experts</a:t>
            </a:r>
            <a:endParaRPr/>
          </a:p>
        </p:txBody>
      </p:sp>
      <p:pic>
        <p:nvPicPr>
          <p:cNvPr id="376" name="Google Shape;376;p31"/>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377" name="Google Shape;377;p31"/>
          <p:cNvSpPr/>
          <p:nvPr/>
        </p:nvSpPr>
        <p:spPr>
          <a:xfrm>
            <a:off x="7743875" y="1283025"/>
            <a:ext cx="813300" cy="4239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4779075" y="2280225"/>
            <a:ext cx="999600" cy="8538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4904475" y="3192700"/>
            <a:ext cx="759600" cy="8538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Domain shift in deep learning </a:t>
            </a:r>
            <a:endParaRPr/>
          </a:p>
        </p:txBody>
      </p:sp>
      <p:pic>
        <p:nvPicPr>
          <p:cNvPr id="66" name="Google Shape;66;p14"/>
          <p:cNvPicPr preferRelativeResize="0"/>
          <p:nvPr/>
        </p:nvPicPr>
        <p:blipFill>
          <a:blip r:embed="rId3">
            <a:alphaModFix/>
          </a:blip>
          <a:stretch>
            <a:fillRect/>
          </a:stretch>
        </p:blipFill>
        <p:spPr>
          <a:xfrm>
            <a:off x="399850" y="1205475"/>
            <a:ext cx="8261025" cy="3031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latin typeface="+mj-lt"/>
                <a:ea typeface="Microsoft Yahei"/>
                <a:cs typeface="Microsoft Yahei"/>
                <a:sym typeface="Microsoft Yahei"/>
              </a:rPr>
              <a:t>Main experiment results </a:t>
            </a:r>
            <a:endParaRPr dirty="0">
              <a:latin typeface="+mj-lt"/>
              <a:ea typeface="Microsoft Yahei"/>
              <a:cs typeface="Microsoft Yahei"/>
              <a:sym typeface="Microsoft Yahei"/>
            </a:endParaRPr>
          </a:p>
        </p:txBody>
      </p:sp>
      <p:pic>
        <p:nvPicPr>
          <p:cNvPr id="385" name="Google Shape;385;p32"/>
          <p:cNvPicPr preferRelativeResize="0"/>
          <p:nvPr/>
        </p:nvPicPr>
        <p:blipFill>
          <a:blip r:embed="rId3">
            <a:alphaModFix/>
          </a:blip>
          <a:stretch>
            <a:fillRect/>
          </a:stretch>
        </p:blipFill>
        <p:spPr>
          <a:xfrm>
            <a:off x="152400" y="1398725"/>
            <a:ext cx="8839204" cy="2244329"/>
          </a:xfrm>
          <a:prstGeom prst="rect">
            <a:avLst/>
          </a:prstGeom>
          <a:noFill/>
          <a:ln>
            <a:noFill/>
          </a:ln>
        </p:spPr>
      </p:pic>
      <p:pic>
        <p:nvPicPr>
          <p:cNvPr id="386" name="Google Shape;386;p32"/>
          <p:cNvPicPr preferRelativeResize="0"/>
          <p:nvPr/>
        </p:nvPicPr>
        <p:blipFill>
          <a:blip r:embed="rId4">
            <a:alphaModFix/>
          </a:blip>
          <a:stretch>
            <a:fillRect/>
          </a:stretch>
        </p:blipFill>
        <p:spPr>
          <a:xfrm>
            <a:off x="6136000" y="402214"/>
            <a:ext cx="2881845" cy="741625"/>
          </a:xfrm>
          <a:prstGeom prst="rect">
            <a:avLst/>
          </a:prstGeom>
          <a:noFill/>
          <a:ln>
            <a:noFill/>
          </a:ln>
        </p:spPr>
      </p:pic>
      <p:sp>
        <p:nvSpPr>
          <p:cNvPr id="387" name="Google Shape;387;p32"/>
          <p:cNvSpPr txBox="1"/>
          <p:nvPr/>
        </p:nvSpPr>
        <p:spPr>
          <a:xfrm>
            <a:off x="1101000" y="4024050"/>
            <a:ext cx="694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Our method achieves the best performance on 4 out of 5 benchmark datasets </a:t>
            </a:r>
            <a:endParaRPr>
              <a:solidFill>
                <a:srgbClr val="FF0000"/>
              </a:solidFill>
              <a:latin typeface="Microsoft Yahei"/>
              <a:ea typeface="Microsoft Yahei"/>
              <a:cs typeface="Microsoft Yahei"/>
              <a:sym typeface="Microsoft Ya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Main experiment results </a:t>
            </a:r>
            <a:endParaRPr dirty="0"/>
          </a:p>
        </p:txBody>
      </p:sp>
      <p:pic>
        <p:nvPicPr>
          <p:cNvPr id="393" name="Google Shape;393;p33"/>
          <p:cNvPicPr preferRelativeResize="0"/>
          <p:nvPr/>
        </p:nvPicPr>
        <p:blipFill>
          <a:blip r:embed="rId3">
            <a:alphaModFix/>
          </a:blip>
          <a:stretch>
            <a:fillRect/>
          </a:stretch>
        </p:blipFill>
        <p:spPr>
          <a:xfrm>
            <a:off x="152400" y="1398725"/>
            <a:ext cx="8839204" cy="2244329"/>
          </a:xfrm>
          <a:prstGeom prst="rect">
            <a:avLst/>
          </a:prstGeom>
          <a:noFill/>
          <a:ln>
            <a:noFill/>
          </a:ln>
        </p:spPr>
      </p:pic>
      <p:pic>
        <p:nvPicPr>
          <p:cNvPr id="394" name="Google Shape;394;p33"/>
          <p:cNvPicPr preferRelativeResize="0"/>
          <p:nvPr/>
        </p:nvPicPr>
        <p:blipFill>
          <a:blip r:embed="rId4">
            <a:alphaModFix/>
          </a:blip>
          <a:stretch>
            <a:fillRect/>
          </a:stretch>
        </p:blipFill>
        <p:spPr>
          <a:xfrm>
            <a:off x="6136000" y="402214"/>
            <a:ext cx="2881845" cy="741625"/>
          </a:xfrm>
          <a:prstGeom prst="rect">
            <a:avLst/>
          </a:prstGeom>
          <a:noFill/>
          <a:ln>
            <a:noFill/>
          </a:ln>
        </p:spPr>
      </p:pic>
      <p:sp>
        <p:nvSpPr>
          <p:cNvPr id="395" name="Google Shape;395;p33"/>
          <p:cNvSpPr/>
          <p:nvPr/>
        </p:nvSpPr>
        <p:spPr>
          <a:xfrm>
            <a:off x="240575" y="2667475"/>
            <a:ext cx="8649000" cy="517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txBox="1"/>
          <p:nvPr/>
        </p:nvSpPr>
        <p:spPr>
          <a:xfrm>
            <a:off x="458225" y="3897925"/>
            <a:ext cx="805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Our method outperforms ARM-CML, BN and LL by 9.5%, 9.8%, 8.1% for iWildCam, 8.5%, 4.8%, 8.5% for Camelyon17 and 14.8%, 25.0%, 22.9% for FMoW in terms of average accuracy</a:t>
            </a:r>
            <a:endParaRPr>
              <a:solidFill>
                <a:srgbClr val="FF0000"/>
              </a:solidFill>
              <a:latin typeface="Microsoft Yahei"/>
              <a:ea typeface="Microsoft Yahei"/>
              <a:cs typeface="Microsoft Yahei"/>
              <a:sym typeface="Microsoft Yahei"/>
            </a:endParaRPr>
          </a:p>
        </p:txBody>
      </p:sp>
      <p:sp>
        <p:nvSpPr>
          <p:cNvPr id="397" name="Google Shape;397;p33"/>
          <p:cNvSpPr txBox="1"/>
          <p:nvPr/>
        </p:nvSpPr>
        <p:spPr>
          <a:xfrm>
            <a:off x="0" y="4847075"/>
            <a:ext cx="6830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200"/>
              <a:t>Zhang et al. Adaptive Risk Minimization: Learning to Adapt to Domain Shift. NeurIPS 2021</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Main experiment results </a:t>
            </a:r>
            <a:endParaRPr/>
          </a:p>
        </p:txBody>
      </p:sp>
      <p:pic>
        <p:nvPicPr>
          <p:cNvPr id="403" name="Google Shape;403;p34"/>
          <p:cNvPicPr preferRelativeResize="0"/>
          <p:nvPr/>
        </p:nvPicPr>
        <p:blipFill>
          <a:blip r:embed="rId3">
            <a:alphaModFix/>
          </a:blip>
          <a:stretch>
            <a:fillRect/>
          </a:stretch>
        </p:blipFill>
        <p:spPr>
          <a:xfrm>
            <a:off x="6136000" y="402214"/>
            <a:ext cx="2881845" cy="741625"/>
          </a:xfrm>
          <a:prstGeom prst="rect">
            <a:avLst/>
          </a:prstGeom>
          <a:noFill/>
          <a:ln>
            <a:noFill/>
          </a:ln>
        </p:spPr>
      </p:pic>
      <p:pic>
        <p:nvPicPr>
          <p:cNvPr id="404" name="Google Shape;404;p34"/>
          <p:cNvPicPr preferRelativeResize="0"/>
          <p:nvPr/>
        </p:nvPicPr>
        <p:blipFill>
          <a:blip r:embed="rId4">
            <a:alphaModFix/>
          </a:blip>
          <a:stretch>
            <a:fillRect/>
          </a:stretch>
        </p:blipFill>
        <p:spPr>
          <a:xfrm>
            <a:off x="152400" y="1504463"/>
            <a:ext cx="8839204" cy="26155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Conclusion </a:t>
            </a:r>
            <a:endParaRPr/>
          </a:p>
        </p:txBody>
      </p:sp>
      <p:sp>
        <p:nvSpPr>
          <p:cNvPr id="410" name="Google Shape;410;p35"/>
          <p:cNvSpPr txBox="1"/>
          <p:nvPr/>
        </p:nvSpPr>
        <p:spPr>
          <a:xfrm>
            <a:off x="400950" y="1111175"/>
            <a:ext cx="84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11" name="Google Shape;411;p35"/>
          <p:cNvSpPr txBox="1"/>
          <p:nvPr/>
        </p:nvSpPr>
        <p:spPr>
          <a:xfrm>
            <a:off x="311700" y="1111175"/>
            <a:ext cx="8282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Microsoft Yahei"/>
                <a:ea typeface="Microsoft Yahei"/>
                <a:cs typeface="Microsoft Yahei"/>
                <a:sym typeface="Microsoft Yahei"/>
              </a:rPr>
              <a:t>Propose a new framework for unsupervised test-time adaption towards domain shift</a:t>
            </a:r>
            <a:endParaRPr>
              <a:latin typeface="Microsoft Yahei"/>
              <a:ea typeface="Microsoft Yahei"/>
              <a:cs typeface="Microsoft Yahei"/>
              <a:sym typeface="Microsoft Yahei"/>
            </a:endParaRPr>
          </a:p>
          <a:p>
            <a:pPr marL="0" lvl="0" indent="0" algn="l" rtl="0">
              <a:spcBef>
                <a:spcPts val="0"/>
              </a:spcBef>
              <a:spcAft>
                <a:spcPts val="0"/>
              </a:spcAft>
              <a:buNone/>
            </a:pPr>
            <a:endParaRPr/>
          </a:p>
          <a:p>
            <a:pPr marL="0" lvl="0" indent="0" algn="l" rtl="0">
              <a:spcBef>
                <a:spcPts val="0"/>
              </a:spcBef>
              <a:spcAft>
                <a:spcPts val="0"/>
              </a:spcAft>
              <a:buNone/>
            </a:pPr>
            <a:r>
              <a:rPr lang="zh-CN">
                <a:latin typeface="Microsoft Yahei"/>
                <a:ea typeface="Microsoft Yahei"/>
                <a:cs typeface="Microsoft Yahei"/>
                <a:sym typeface="Microsoft Yahei"/>
              </a:rPr>
              <a:t>Formulate the adaptation process as knowledge distillation and meta-learn the scheme of knowledge aggregation from multiple source domains </a:t>
            </a:r>
            <a:endParaRPr>
              <a:latin typeface="Microsoft Yahei"/>
              <a:ea typeface="Microsoft Yahei"/>
              <a:cs typeface="Microsoft Yahei"/>
              <a:sym typeface="Microsoft Yahe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CN"/>
              <a:t>Paper: </a:t>
            </a:r>
            <a:r>
              <a:rPr lang="zh-CN" u="sng">
                <a:solidFill>
                  <a:schemeClr val="hlink"/>
                </a:solidFill>
                <a:hlinkClick r:id="rId3"/>
              </a:rPr>
              <a:t>https://arxiv.org/abs/2210.03885</a:t>
            </a:r>
            <a:endParaRPr/>
          </a:p>
          <a:p>
            <a:pPr marL="0" lvl="0" indent="0" algn="l" rtl="0">
              <a:spcBef>
                <a:spcPts val="0"/>
              </a:spcBef>
              <a:spcAft>
                <a:spcPts val="0"/>
              </a:spcAft>
              <a:buNone/>
            </a:pPr>
            <a:endParaRPr/>
          </a:p>
          <a:p>
            <a:pPr marL="0" lvl="0" indent="0" algn="l" rtl="0">
              <a:spcBef>
                <a:spcPts val="0"/>
              </a:spcBef>
              <a:spcAft>
                <a:spcPts val="0"/>
              </a:spcAft>
              <a:buNone/>
            </a:pPr>
            <a:r>
              <a:rPr lang="zh-CN"/>
              <a:t>Code: </a:t>
            </a:r>
            <a:r>
              <a:rPr lang="zh-CN" u="sng">
                <a:solidFill>
                  <a:schemeClr val="hlink"/>
                </a:solidFill>
                <a:hlinkClick r:id="rId4"/>
              </a:rPr>
              <a:t>https://github.com/n3il666/Meta-DMoE</a:t>
            </a:r>
            <a:endParaRPr/>
          </a:p>
          <a:p>
            <a:pPr marL="0" lvl="0" indent="0" algn="l" rtl="0">
              <a:spcBef>
                <a:spcPts val="0"/>
              </a:spcBef>
              <a:spcAft>
                <a:spcPts val="0"/>
              </a:spcAft>
              <a:buNone/>
            </a:pPr>
            <a:r>
              <a:rPr lang="zh-CN"/>
              <a:t>  </a:t>
            </a:r>
            <a:endParaRPr/>
          </a:p>
        </p:txBody>
      </p:sp>
      <p:pic>
        <p:nvPicPr>
          <p:cNvPr id="412" name="Google Shape;412;p35"/>
          <p:cNvPicPr preferRelativeResize="0"/>
          <p:nvPr/>
        </p:nvPicPr>
        <p:blipFill>
          <a:blip r:embed="rId5">
            <a:alphaModFix/>
          </a:blip>
          <a:stretch>
            <a:fillRect/>
          </a:stretch>
        </p:blipFill>
        <p:spPr>
          <a:xfrm>
            <a:off x="1237950" y="3530725"/>
            <a:ext cx="6668100" cy="161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Previous works </a:t>
            </a:r>
            <a:endParaRPr/>
          </a:p>
        </p:txBody>
      </p:sp>
      <p:sp>
        <p:nvSpPr>
          <p:cNvPr id="72" name="Google Shape;72;p15"/>
          <p:cNvSpPr txBox="1"/>
          <p:nvPr/>
        </p:nvSpPr>
        <p:spPr>
          <a:xfrm>
            <a:off x="91650" y="1242350"/>
            <a:ext cx="3082500" cy="32016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Unsupervised Domain Adaptation</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Minimize domain discrepancy via collecting target unlabeled data during training</a:t>
            </a:r>
            <a:endParaRPr/>
          </a:p>
          <a:p>
            <a:pPr marL="0" lvl="0" indent="0" algn="l" rtl="0">
              <a:spcBef>
                <a:spcPts val="0"/>
              </a:spcBef>
              <a:spcAft>
                <a:spcPts val="0"/>
              </a:spcAft>
              <a:buNone/>
            </a:pPr>
            <a:endParaRPr/>
          </a:p>
          <a:p>
            <a:pPr marL="0" lvl="0" indent="0" algn="l" rtl="0">
              <a:spcBef>
                <a:spcPts val="0"/>
              </a:spcBef>
              <a:spcAft>
                <a:spcPts val="0"/>
              </a:spcAft>
              <a:buNone/>
            </a:pPr>
            <a:r>
              <a:rPr lang="zh-CN"/>
              <a:t>Fernando et al. ICCV 2013</a:t>
            </a:r>
            <a:endParaRPr/>
          </a:p>
          <a:p>
            <a:pPr marL="0" lvl="0" indent="0" algn="l" rtl="0">
              <a:spcBef>
                <a:spcPts val="0"/>
              </a:spcBef>
              <a:spcAft>
                <a:spcPts val="0"/>
              </a:spcAft>
              <a:buNone/>
            </a:pPr>
            <a:r>
              <a:rPr lang="zh-CN"/>
              <a:t>Long et al. NeurIPS 2018</a:t>
            </a:r>
            <a:endParaRPr/>
          </a:p>
          <a:p>
            <a:pPr marL="0" lvl="0" indent="0" algn="l" rtl="0">
              <a:spcBef>
                <a:spcPts val="0"/>
              </a:spcBef>
              <a:spcAft>
                <a:spcPts val="0"/>
              </a:spcAft>
              <a:buNone/>
            </a:pPr>
            <a:r>
              <a:rPr lang="zh-CN"/>
              <a:t>Yang et al. ICCV 2021</a:t>
            </a:r>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zh-CN">
                <a:solidFill>
                  <a:srgbClr val="FF0000"/>
                </a:solidFill>
              </a:rPr>
              <a:t>- Assume target domains are avalilable in advance during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Previous works </a:t>
            </a:r>
            <a:endParaRPr/>
          </a:p>
        </p:txBody>
      </p:sp>
      <p:sp>
        <p:nvSpPr>
          <p:cNvPr id="78" name="Google Shape;78;p16"/>
          <p:cNvSpPr txBox="1"/>
          <p:nvPr/>
        </p:nvSpPr>
        <p:spPr>
          <a:xfrm>
            <a:off x="91650" y="1242350"/>
            <a:ext cx="3082500" cy="32016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Unsupervised Domain Adaptation</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Minimize domain discrepancy via collecting target unlabeled data during training</a:t>
            </a:r>
            <a:endParaRPr/>
          </a:p>
          <a:p>
            <a:pPr marL="0" lvl="0" indent="0" algn="l" rtl="0">
              <a:spcBef>
                <a:spcPts val="0"/>
              </a:spcBef>
              <a:spcAft>
                <a:spcPts val="0"/>
              </a:spcAft>
              <a:buNone/>
            </a:pPr>
            <a:endParaRPr/>
          </a:p>
          <a:p>
            <a:pPr marL="0" lvl="0" indent="0" algn="l" rtl="0">
              <a:spcBef>
                <a:spcPts val="0"/>
              </a:spcBef>
              <a:spcAft>
                <a:spcPts val="0"/>
              </a:spcAft>
              <a:buNone/>
            </a:pPr>
            <a:r>
              <a:rPr lang="zh-CN"/>
              <a:t>Fernando et al. ICCV 2013</a:t>
            </a:r>
            <a:endParaRPr/>
          </a:p>
          <a:p>
            <a:pPr marL="0" lvl="0" indent="0" algn="l" rtl="0">
              <a:spcBef>
                <a:spcPts val="0"/>
              </a:spcBef>
              <a:spcAft>
                <a:spcPts val="0"/>
              </a:spcAft>
              <a:buNone/>
            </a:pPr>
            <a:r>
              <a:rPr lang="zh-CN"/>
              <a:t>Long et al. NeurIPS 2018</a:t>
            </a:r>
            <a:endParaRPr/>
          </a:p>
          <a:p>
            <a:pPr marL="0" lvl="0" indent="0" algn="l" rtl="0">
              <a:spcBef>
                <a:spcPts val="0"/>
              </a:spcBef>
              <a:spcAft>
                <a:spcPts val="0"/>
              </a:spcAft>
              <a:buNone/>
            </a:pPr>
            <a:r>
              <a:rPr lang="zh-CN"/>
              <a:t>Yang et al. ICCV 2021</a:t>
            </a:r>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zh-CN">
                <a:solidFill>
                  <a:srgbClr val="FF0000"/>
                </a:solidFill>
              </a:rPr>
              <a:t>- Assume target domains are avalilable in advance during training</a:t>
            </a:r>
            <a:endParaRPr/>
          </a:p>
        </p:txBody>
      </p:sp>
      <p:sp>
        <p:nvSpPr>
          <p:cNvPr id="79" name="Google Shape;79;p16"/>
          <p:cNvSpPr txBox="1"/>
          <p:nvPr/>
        </p:nvSpPr>
        <p:spPr>
          <a:xfrm>
            <a:off x="3368425" y="1242350"/>
            <a:ext cx="2856600" cy="3201600"/>
          </a:xfrm>
          <a:prstGeom prst="rect">
            <a:avLst/>
          </a:prstGeom>
          <a:solidFill>
            <a:srgbClr val="EFEFE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Domain Generalization (DG)</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Learn invariant representations across source and target domains</a:t>
            </a:r>
            <a:endParaRPr/>
          </a:p>
          <a:p>
            <a:pPr marL="0" lvl="0" indent="0" algn="l" rtl="0">
              <a:spcBef>
                <a:spcPts val="0"/>
              </a:spcBef>
              <a:spcAft>
                <a:spcPts val="0"/>
              </a:spcAft>
              <a:buNone/>
            </a:pPr>
            <a:endParaRPr/>
          </a:p>
          <a:p>
            <a:pPr marL="0" lvl="0" indent="0" algn="l" rtl="0">
              <a:spcBef>
                <a:spcPts val="0"/>
              </a:spcBef>
              <a:spcAft>
                <a:spcPts val="0"/>
              </a:spcAft>
              <a:buNone/>
            </a:pPr>
            <a:r>
              <a:rPr lang="zh-CN"/>
              <a:t>Ghifary et al. ICCV 2015</a:t>
            </a:r>
            <a:endParaRPr/>
          </a:p>
          <a:p>
            <a:pPr marL="0" lvl="0" indent="0" algn="l" rtl="0">
              <a:spcBef>
                <a:spcPts val="0"/>
              </a:spcBef>
              <a:spcAft>
                <a:spcPts val="0"/>
              </a:spcAft>
              <a:buNone/>
            </a:pPr>
            <a:r>
              <a:rPr lang="zh-CN"/>
              <a:t>Li et al. ECCV 2018</a:t>
            </a:r>
            <a:endParaRPr/>
          </a:p>
          <a:p>
            <a:pPr marL="0" lvl="0" indent="0" algn="l" rtl="0">
              <a:spcBef>
                <a:spcPts val="0"/>
              </a:spcBef>
              <a:spcAft>
                <a:spcPts val="0"/>
              </a:spcAft>
              <a:buNone/>
            </a:pPr>
            <a:r>
              <a:rPr lang="zh-CN"/>
              <a:t>Matsuura et al. AAAI 2020</a:t>
            </a:r>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Clr>
                <a:schemeClr val="dk1"/>
              </a:buClr>
              <a:buSzPts val="1100"/>
              <a:buFont typeface="Arial"/>
              <a:buNone/>
            </a:pPr>
            <a:r>
              <a:rPr lang="zh-CN">
                <a:solidFill>
                  <a:srgbClr val="38761D"/>
                </a:solidFill>
              </a:rPr>
              <a:t>+ Not rely on prior information of target domains during training</a:t>
            </a:r>
            <a:endParaRPr>
              <a:solidFill>
                <a:srgbClr val="38761D"/>
              </a:solidFill>
            </a:endParaRPr>
          </a:p>
          <a:p>
            <a:pPr marL="0" lvl="0" indent="0" algn="l" rtl="0">
              <a:spcBef>
                <a:spcPts val="0"/>
              </a:spcBef>
              <a:spcAft>
                <a:spcPts val="0"/>
              </a:spcAft>
              <a:buClr>
                <a:schemeClr val="dk1"/>
              </a:buClr>
              <a:buSzPts val="1100"/>
              <a:buFont typeface="Arial"/>
              <a:buNone/>
            </a:pPr>
            <a:r>
              <a:rPr lang="zh-CN">
                <a:solidFill>
                  <a:srgbClr val="FF0000"/>
                </a:solidFill>
              </a:rPr>
              <a:t>- Fail to exploit domain specific information in target domains</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Previous works </a:t>
            </a:r>
            <a:endParaRPr/>
          </a:p>
        </p:txBody>
      </p:sp>
      <p:sp>
        <p:nvSpPr>
          <p:cNvPr id="85" name="Google Shape;85;p17"/>
          <p:cNvSpPr txBox="1"/>
          <p:nvPr/>
        </p:nvSpPr>
        <p:spPr>
          <a:xfrm>
            <a:off x="3368425" y="1242350"/>
            <a:ext cx="2856600" cy="3201600"/>
          </a:xfrm>
          <a:prstGeom prst="rect">
            <a:avLst/>
          </a:prstGeom>
          <a:solidFill>
            <a:srgbClr val="EFEFE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Domain Generalization (DG)</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Learn invariant representations across source and target domains</a:t>
            </a:r>
            <a:endParaRPr/>
          </a:p>
          <a:p>
            <a:pPr marL="0" lvl="0" indent="0" algn="l" rtl="0">
              <a:spcBef>
                <a:spcPts val="0"/>
              </a:spcBef>
              <a:spcAft>
                <a:spcPts val="0"/>
              </a:spcAft>
              <a:buNone/>
            </a:pPr>
            <a:endParaRPr/>
          </a:p>
          <a:p>
            <a:pPr marL="0" lvl="0" indent="0" algn="l" rtl="0">
              <a:spcBef>
                <a:spcPts val="0"/>
              </a:spcBef>
              <a:spcAft>
                <a:spcPts val="0"/>
              </a:spcAft>
              <a:buNone/>
            </a:pPr>
            <a:r>
              <a:rPr lang="zh-CN"/>
              <a:t>Ghifary et al. ICCV 2015</a:t>
            </a:r>
            <a:endParaRPr/>
          </a:p>
          <a:p>
            <a:pPr marL="0" lvl="0" indent="0" algn="l" rtl="0">
              <a:spcBef>
                <a:spcPts val="0"/>
              </a:spcBef>
              <a:spcAft>
                <a:spcPts val="0"/>
              </a:spcAft>
              <a:buNone/>
            </a:pPr>
            <a:r>
              <a:rPr lang="zh-CN"/>
              <a:t>Li et al. ECCV 2018</a:t>
            </a:r>
            <a:endParaRPr/>
          </a:p>
          <a:p>
            <a:pPr marL="0" lvl="0" indent="0" algn="l" rtl="0">
              <a:spcBef>
                <a:spcPts val="0"/>
              </a:spcBef>
              <a:spcAft>
                <a:spcPts val="0"/>
              </a:spcAft>
              <a:buNone/>
            </a:pPr>
            <a:r>
              <a:rPr lang="zh-CN"/>
              <a:t>Matsuura et al. AAAI 2020</a:t>
            </a:r>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Clr>
                <a:schemeClr val="dk1"/>
              </a:buClr>
              <a:buSzPts val="1100"/>
              <a:buFont typeface="Arial"/>
              <a:buNone/>
            </a:pPr>
            <a:r>
              <a:rPr lang="zh-CN">
                <a:solidFill>
                  <a:srgbClr val="38761D"/>
                </a:solidFill>
              </a:rPr>
              <a:t>+ Not rely on prior information of target domains during training</a:t>
            </a:r>
            <a:endParaRPr>
              <a:solidFill>
                <a:srgbClr val="38761D"/>
              </a:solidFill>
            </a:endParaRPr>
          </a:p>
          <a:p>
            <a:pPr marL="0" lvl="0" indent="0" algn="l" rtl="0">
              <a:spcBef>
                <a:spcPts val="0"/>
              </a:spcBef>
              <a:spcAft>
                <a:spcPts val="0"/>
              </a:spcAft>
              <a:buClr>
                <a:schemeClr val="dk1"/>
              </a:buClr>
              <a:buSzPts val="1100"/>
              <a:buFont typeface="Arial"/>
              <a:buNone/>
            </a:pPr>
            <a:r>
              <a:rPr lang="zh-CN">
                <a:solidFill>
                  <a:srgbClr val="FF0000"/>
                </a:solidFill>
              </a:rPr>
              <a:t>- Fail to exploit domain specific information in target domains</a:t>
            </a:r>
            <a:endParaRPr>
              <a:solidFill>
                <a:srgbClr val="FF0000"/>
              </a:solidFill>
            </a:endParaRPr>
          </a:p>
        </p:txBody>
      </p:sp>
      <p:sp>
        <p:nvSpPr>
          <p:cNvPr id="86" name="Google Shape;86;p17"/>
          <p:cNvSpPr txBox="1"/>
          <p:nvPr/>
        </p:nvSpPr>
        <p:spPr>
          <a:xfrm>
            <a:off x="91650" y="1242350"/>
            <a:ext cx="3082500" cy="32016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Unsupervised Domain Adaptation</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Minimize domain discrepancy via collecting target unlabeled data during training</a:t>
            </a:r>
            <a:endParaRPr/>
          </a:p>
          <a:p>
            <a:pPr marL="0" lvl="0" indent="0" algn="l" rtl="0">
              <a:spcBef>
                <a:spcPts val="0"/>
              </a:spcBef>
              <a:spcAft>
                <a:spcPts val="0"/>
              </a:spcAft>
              <a:buNone/>
            </a:pPr>
            <a:endParaRPr/>
          </a:p>
          <a:p>
            <a:pPr marL="0" lvl="0" indent="0" algn="l" rtl="0">
              <a:spcBef>
                <a:spcPts val="0"/>
              </a:spcBef>
              <a:spcAft>
                <a:spcPts val="0"/>
              </a:spcAft>
              <a:buNone/>
            </a:pPr>
            <a:r>
              <a:rPr lang="zh-CN"/>
              <a:t>Fernando et al. ICCV 2013</a:t>
            </a:r>
            <a:endParaRPr/>
          </a:p>
          <a:p>
            <a:pPr marL="0" lvl="0" indent="0" algn="l" rtl="0">
              <a:spcBef>
                <a:spcPts val="0"/>
              </a:spcBef>
              <a:spcAft>
                <a:spcPts val="0"/>
              </a:spcAft>
              <a:buNone/>
            </a:pPr>
            <a:r>
              <a:rPr lang="zh-CN"/>
              <a:t>Long et al. NeurIPS 2018</a:t>
            </a:r>
            <a:endParaRPr/>
          </a:p>
          <a:p>
            <a:pPr marL="0" lvl="0" indent="0" algn="l" rtl="0">
              <a:spcBef>
                <a:spcPts val="0"/>
              </a:spcBef>
              <a:spcAft>
                <a:spcPts val="0"/>
              </a:spcAft>
              <a:buNone/>
            </a:pPr>
            <a:r>
              <a:rPr lang="zh-CN"/>
              <a:t>Yang et al. ICCV 2021</a:t>
            </a:r>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zh-CN">
                <a:solidFill>
                  <a:srgbClr val="FF0000"/>
                </a:solidFill>
              </a:rPr>
              <a:t>- Assume target domains are avalilable in advance during training</a:t>
            </a:r>
            <a:endParaRPr/>
          </a:p>
        </p:txBody>
      </p:sp>
      <p:sp>
        <p:nvSpPr>
          <p:cNvPr id="87" name="Google Shape;87;p17"/>
          <p:cNvSpPr txBox="1"/>
          <p:nvPr/>
        </p:nvSpPr>
        <p:spPr>
          <a:xfrm>
            <a:off x="6343325" y="1242350"/>
            <a:ext cx="2700600" cy="32016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b="1"/>
              <a:t>Test-time Adaption in DG</a:t>
            </a:r>
            <a:endParaRPr b="1"/>
          </a:p>
          <a:p>
            <a:pPr marL="0" lvl="0" indent="0" algn="ctr" rtl="0">
              <a:spcBef>
                <a:spcPts val="0"/>
              </a:spcBef>
              <a:spcAft>
                <a:spcPts val="0"/>
              </a:spcAft>
              <a:buNone/>
            </a:pPr>
            <a:endParaRPr/>
          </a:p>
          <a:p>
            <a:pPr marL="0" lvl="0" indent="0" algn="l" rtl="0">
              <a:spcBef>
                <a:spcPts val="0"/>
              </a:spcBef>
              <a:spcAft>
                <a:spcPts val="0"/>
              </a:spcAft>
              <a:buNone/>
            </a:pPr>
            <a:r>
              <a:rPr lang="zh-CN">
                <a:solidFill>
                  <a:srgbClr val="0000FF"/>
                </a:solidFill>
              </a:rPr>
              <a:t>Key Idea</a:t>
            </a:r>
            <a:r>
              <a:rPr lang="zh-CN"/>
              <a:t>: Adapt a single model to target domain with unlabeled data during testing</a:t>
            </a:r>
            <a:endParaRPr/>
          </a:p>
          <a:p>
            <a:pPr marL="0" lvl="0" indent="0" algn="l" rtl="0">
              <a:spcBef>
                <a:spcPts val="0"/>
              </a:spcBef>
              <a:spcAft>
                <a:spcPts val="0"/>
              </a:spcAft>
              <a:buNone/>
            </a:pPr>
            <a:r>
              <a:rPr lang="zh-CN"/>
              <a:t> </a:t>
            </a:r>
            <a:endParaRPr/>
          </a:p>
          <a:p>
            <a:pPr marL="0" lvl="0" indent="0" algn="l" rtl="0">
              <a:spcBef>
                <a:spcPts val="0"/>
              </a:spcBef>
              <a:spcAft>
                <a:spcPts val="0"/>
              </a:spcAft>
              <a:buNone/>
            </a:pPr>
            <a:r>
              <a:rPr lang="zh-CN"/>
              <a:t>Zhang et al. NeurIPS 2021</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zh-CN">
                <a:solidFill>
                  <a:srgbClr val="38761D"/>
                </a:solidFill>
              </a:rPr>
              <a:t>+ Exploit domain specific information in target domains</a:t>
            </a:r>
            <a:endParaRPr>
              <a:solidFill>
                <a:srgbClr val="38761D"/>
              </a:solidFill>
            </a:endParaRPr>
          </a:p>
          <a:p>
            <a:pPr marL="0" lvl="0" indent="0" algn="l" rtl="0">
              <a:spcBef>
                <a:spcPts val="0"/>
              </a:spcBef>
              <a:spcAft>
                <a:spcPts val="0"/>
              </a:spcAft>
              <a:buNone/>
            </a:pPr>
            <a:r>
              <a:rPr lang="zh-CN">
                <a:solidFill>
                  <a:srgbClr val="FF0000"/>
                </a:solidFill>
              </a:rPr>
              <a:t>- Fail to model the correlations among multi-source domains</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Test-time Adaptation under multi-source domain setting </a:t>
            </a:r>
            <a:endParaRPr/>
          </a:p>
        </p:txBody>
      </p:sp>
      <p:pic>
        <p:nvPicPr>
          <p:cNvPr id="93" name="Google Shape;93;p18"/>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94" name="Google Shape;94;p18"/>
          <p:cNvSpPr/>
          <p:nvPr/>
        </p:nvSpPr>
        <p:spPr>
          <a:xfrm>
            <a:off x="3686025" y="1109575"/>
            <a:ext cx="5096400" cy="315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71200" y="1109575"/>
            <a:ext cx="1540200" cy="3150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1469925" y="3817675"/>
            <a:ext cx="2629800" cy="697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3540550" y="1777075"/>
            <a:ext cx="2629800" cy="2040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3540550" y="1196600"/>
            <a:ext cx="502800" cy="2040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3093400" y="1479175"/>
            <a:ext cx="430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037550" y="2161863"/>
            <a:ext cx="430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Test-time Adaptation under multi-source domain setting </a:t>
            </a:r>
            <a:endParaRPr/>
          </a:p>
          <a:p>
            <a:pPr marL="0" lvl="0" indent="0" algn="l" rtl="0">
              <a:spcBef>
                <a:spcPts val="0"/>
              </a:spcBef>
              <a:spcAft>
                <a:spcPts val="0"/>
              </a:spcAft>
              <a:buNone/>
            </a:pPr>
            <a:endParaRPr/>
          </a:p>
        </p:txBody>
      </p:sp>
      <p:pic>
        <p:nvPicPr>
          <p:cNvPr id="111" name="Google Shape;111;p19"/>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112" name="Google Shape;112;p19"/>
          <p:cNvSpPr/>
          <p:nvPr/>
        </p:nvSpPr>
        <p:spPr>
          <a:xfrm>
            <a:off x="3686025" y="1118975"/>
            <a:ext cx="2687100" cy="20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625000" y="3065400"/>
            <a:ext cx="1824000" cy="91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3686025" y="3206375"/>
            <a:ext cx="10155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177375" y="2398775"/>
            <a:ext cx="4719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6373175" y="2571750"/>
            <a:ext cx="2231700" cy="130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6588850" y="1050950"/>
            <a:ext cx="19569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6958425" y="2408100"/>
            <a:ext cx="471900" cy="32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6741250" y="1401950"/>
            <a:ext cx="10155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5625000" y="1050950"/>
            <a:ext cx="1568100" cy="66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7126850" y="3226250"/>
            <a:ext cx="8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26" name="Google Shape;126;p19" descr="\hat{y_{Q}}" title="MathEquation,#000000"/>
          <p:cNvPicPr preferRelativeResize="0"/>
          <p:nvPr/>
        </p:nvPicPr>
        <p:blipFill rotWithShape="1">
          <a:blip r:embed="rId4">
            <a:alphaModFix/>
          </a:blip>
          <a:srcRect l="-222989" t="-1447110" r="222989" b="1447110"/>
          <a:stretch/>
        </p:blipFill>
        <p:spPr>
          <a:xfrm>
            <a:off x="6444975" y="1500650"/>
            <a:ext cx="160098" cy="159900"/>
          </a:xfrm>
          <a:prstGeom prst="rect">
            <a:avLst/>
          </a:prstGeom>
          <a:noFill/>
          <a:ln>
            <a:noFill/>
          </a:ln>
        </p:spPr>
      </p:pic>
      <p:cxnSp>
        <p:nvCxnSpPr>
          <p:cNvPr id="127" name="Google Shape;127;p19"/>
          <p:cNvCxnSpPr/>
          <p:nvPr/>
        </p:nvCxnSpPr>
        <p:spPr>
          <a:xfrm rot="10800000" flipH="1">
            <a:off x="5677900" y="2342000"/>
            <a:ext cx="1569300" cy="1114500"/>
          </a:xfrm>
          <a:prstGeom prst="straightConnector1">
            <a:avLst/>
          </a:prstGeom>
          <a:noFill/>
          <a:ln w="9525" cap="flat" cmpd="sng">
            <a:solidFill>
              <a:srgbClr val="FF0000"/>
            </a:solidFill>
            <a:prstDash val="dash"/>
            <a:round/>
            <a:headEnd type="none" w="med" len="med"/>
            <a:tailEnd type="triangle" w="med" len="med"/>
          </a:ln>
        </p:spPr>
      </p:cxnSp>
      <p:sp>
        <p:nvSpPr>
          <p:cNvPr id="128" name="Google Shape;128;p19"/>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462700" y="1109575"/>
            <a:ext cx="248700" cy="276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059175" y="1482988"/>
            <a:ext cx="5550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012775" y="2237875"/>
            <a:ext cx="6732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1469925" y="3817675"/>
            <a:ext cx="2629800" cy="5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7558125" y="1500650"/>
            <a:ext cx="1466700" cy="107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4710950" y="1118950"/>
            <a:ext cx="2313300" cy="115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Test-time Adaptation under multi-source domain setting </a:t>
            </a:r>
            <a:endParaRPr/>
          </a:p>
          <a:p>
            <a:pPr marL="0" lvl="0" indent="0" algn="l" rtl="0">
              <a:spcBef>
                <a:spcPts val="0"/>
              </a:spcBef>
              <a:spcAft>
                <a:spcPts val="0"/>
              </a:spcAft>
              <a:buNone/>
            </a:pPr>
            <a:endParaRPr/>
          </a:p>
        </p:txBody>
      </p:sp>
      <p:pic>
        <p:nvPicPr>
          <p:cNvPr id="145" name="Google Shape;145;p20"/>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146" name="Google Shape;146;p20"/>
          <p:cNvSpPr/>
          <p:nvPr/>
        </p:nvSpPr>
        <p:spPr>
          <a:xfrm>
            <a:off x="3686025" y="1118975"/>
            <a:ext cx="2687100" cy="20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5625000" y="3065400"/>
            <a:ext cx="1824000" cy="91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3686025" y="3206375"/>
            <a:ext cx="10155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177375" y="2398775"/>
            <a:ext cx="4719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6373175" y="2571750"/>
            <a:ext cx="2231700" cy="130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6588850" y="985850"/>
            <a:ext cx="19569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6958425" y="2408100"/>
            <a:ext cx="471900" cy="32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6741250" y="1401950"/>
            <a:ext cx="10155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5625000" y="1062550"/>
            <a:ext cx="1568100" cy="652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p:nvPr/>
        </p:nvSpPr>
        <p:spPr>
          <a:xfrm>
            <a:off x="7126850" y="3226250"/>
            <a:ext cx="8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60" name="Google Shape;160;p20" descr="\hat{y_{Q}}" title="MathEquation,#000000"/>
          <p:cNvPicPr preferRelativeResize="0"/>
          <p:nvPr/>
        </p:nvPicPr>
        <p:blipFill rotWithShape="1">
          <a:blip r:embed="rId4">
            <a:alphaModFix/>
          </a:blip>
          <a:srcRect l="-222989" t="-1447110" r="222989" b="1447110"/>
          <a:stretch/>
        </p:blipFill>
        <p:spPr>
          <a:xfrm>
            <a:off x="6444975" y="1500650"/>
            <a:ext cx="160098" cy="159900"/>
          </a:xfrm>
          <a:prstGeom prst="rect">
            <a:avLst/>
          </a:prstGeom>
          <a:noFill/>
          <a:ln>
            <a:noFill/>
          </a:ln>
        </p:spPr>
      </p:pic>
      <p:cxnSp>
        <p:nvCxnSpPr>
          <p:cNvPr id="161" name="Google Shape;161;p20"/>
          <p:cNvCxnSpPr/>
          <p:nvPr/>
        </p:nvCxnSpPr>
        <p:spPr>
          <a:xfrm rot="10800000" flipH="1">
            <a:off x="5677900" y="2342000"/>
            <a:ext cx="1569300" cy="1114500"/>
          </a:xfrm>
          <a:prstGeom prst="straightConnector1">
            <a:avLst/>
          </a:prstGeom>
          <a:noFill/>
          <a:ln w="9525" cap="flat" cmpd="sng">
            <a:solidFill>
              <a:srgbClr val="FF0000"/>
            </a:solidFill>
            <a:prstDash val="dash"/>
            <a:round/>
            <a:headEnd type="none" w="med" len="med"/>
            <a:tailEnd type="triangle" w="med" len="med"/>
          </a:ln>
        </p:spPr>
      </p:cxnSp>
      <p:sp>
        <p:nvSpPr>
          <p:cNvPr id="162" name="Google Shape;162;p20"/>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1462700" y="1109575"/>
            <a:ext cx="248700" cy="276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3059175" y="1482988"/>
            <a:ext cx="5550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012775" y="2237875"/>
            <a:ext cx="6732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1469925" y="3817675"/>
            <a:ext cx="2629800" cy="5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20"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a:t>Test-time Adaptation under multi-source domain setting </a:t>
            </a:r>
            <a:endParaRPr/>
          </a:p>
          <a:p>
            <a:pPr marL="0" lvl="0" indent="0" algn="l" rtl="0">
              <a:spcBef>
                <a:spcPts val="0"/>
              </a:spcBef>
              <a:spcAft>
                <a:spcPts val="0"/>
              </a:spcAft>
              <a:buNone/>
            </a:pPr>
            <a:endParaRPr/>
          </a:p>
        </p:txBody>
      </p:sp>
      <p:pic>
        <p:nvPicPr>
          <p:cNvPr id="178" name="Google Shape;178;p21"/>
          <p:cNvPicPr preferRelativeResize="0"/>
          <p:nvPr/>
        </p:nvPicPr>
        <p:blipFill>
          <a:blip r:embed="rId3">
            <a:alphaModFix/>
          </a:blip>
          <a:stretch>
            <a:fillRect/>
          </a:stretch>
        </p:blipFill>
        <p:spPr>
          <a:xfrm>
            <a:off x="446525" y="1196600"/>
            <a:ext cx="8250952" cy="2904750"/>
          </a:xfrm>
          <a:prstGeom prst="rect">
            <a:avLst/>
          </a:prstGeom>
          <a:noFill/>
          <a:ln>
            <a:noFill/>
          </a:ln>
        </p:spPr>
      </p:pic>
      <p:sp>
        <p:nvSpPr>
          <p:cNvPr id="179" name="Google Shape;179;p21"/>
          <p:cNvSpPr/>
          <p:nvPr/>
        </p:nvSpPr>
        <p:spPr>
          <a:xfrm>
            <a:off x="3686025" y="1118975"/>
            <a:ext cx="2687100" cy="20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6958300" y="3206375"/>
            <a:ext cx="1824000" cy="1401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5625000" y="3065400"/>
            <a:ext cx="1824000" cy="91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3686025" y="3206375"/>
            <a:ext cx="10155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1177375" y="2398775"/>
            <a:ext cx="471900" cy="50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191950" y="1918200"/>
            <a:ext cx="12090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6373175" y="2571750"/>
            <a:ext cx="2231700" cy="130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6588850" y="985850"/>
            <a:ext cx="19569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6958425" y="2408100"/>
            <a:ext cx="471900" cy="32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6741250" y="1401950"/>
            <a:ext cx="1015500" cy="20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067950" y="1469775"/>
            <a:ext cx="8742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7621550" y="1469775"/>
            <a:ext cx="248700" cy="245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5625000" y="1017725"/>
            <a:ext cx="1568100" cy="69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txBox="1"/>
          <p:nvPr/>
        </p:nvSpPr>
        <p:spPr>
          <a:xfrm>
            <a:off x="7126850" y="3226250"/>
            <a:ext cx="8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93" name="Google Shape;193;p21" descr="\hat{y_{Q}}" title="MathEquation,#000000"/>
          <p:cNvPicPr preferRelativeResize="0"/>
          <p:nvPr/>
        </p:nvPicPr>
        <p:blipFill rotWithShape="1">
          <a:blip r:embed="rId4">
            <a:alphaModFix/>
          </a:blip>
          <a:srcRect l="-222989" t="-1447110" r="222989" b="1447110"/>
          <a:stretch/>
        </p:blipFill>
        <p:spPr>
          <a:xfrm>
            <a:off x="6444975" y="1500650"/>
            <a:ext cx="160098" cy="159900"/>
          </a:xfrm>
          <a:prstGeom prst="rect">
            <a:avLst/>
          </a:prstGeom>
          <a:noFill/>
          <a:ln>
            <a:noFill/>
          </a:ln>
        </p:spPr>
      </p:pic>
      <p:cxnSp>
        <p:nvCxnSpPr>
          <p:cNvPr id="194" name="Google Shape;194;p21"/>
          <p:cNvCxnSpPr/>
          <p:nvPr/>
        </p:nvCxnSpPr>
        <p:spPr>
          <a:xfrm rot="10800000" flipH="1">
            <a:off x="5677900" y="2342000"/>
            <a:ext cx="1569300" cy="1114500"/>
          </a:xfrm>
          <a:prstGeom prst="straightConnector1">
            <a:avLst/>
          </a:prstGeom>
          <a:noFill/>
          <a:ln w="9525" cap="flat" cmpd="sng">
            <a:solidFill>
              <a:srgbClr val="FF0000"/>
            </a:solidFill>
            <a:prstDash val="dash"/>
            <a:round/>
            <a:headEnd type="none" w="med" len="med"/>
            <a:tailEnd type="triangle" w="med" len="med"/>
          </a:ln>
        </p:spPr>
      </p:cxnSp>
      <p:sp>
        <p:nvSpPr>
          <p:cNvPr id="195" name="Google Shape;195;p21"/>
          <p:cNvSpPr/>
          <p:nvPr/>
        </p:nvSpPr>
        <p:spPr>
          <a:xfrm>
            <a:off x="1624275" y="1062550"/>
            <a:ext cx="2024100" cy="465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2451650" y="24591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2451650" y="3306775"/>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a:off x="2662600" y="2907750"/>
            <a:ext cx="9858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1462700" y="1109575"/>
            <a:ext cx="248700" cy="276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2451650" y="1738050"/>
            <a:ext cx="12237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3059175" y="1482988"/>
            <a:ext cx="5550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3012775" y="2237875"/>
            <a:ext cx="673200" cy="510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1469925" y="3817675"/>
            <a:ext cx="2629800" cy="5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txBox="1"/>
          <p:nvPr/>
        </p:nvSpPr>
        <p:spPr>
          <a:xfrm>
            <a:off x="664425" y="1070100"/>
            <a:ext cx="552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rgbClr val="FF0000"/>
                </a:solidFill>
                <a:latin typeface="Microsoft Yahei"/>
                <a:ea typeface="Microsoft Yahei"/>
                <a:cs typeface="Microsoft Yahei"/>
                <a:sym typeface="Microsoft Yahei"/>
              </a:rPr>
              <a:t>Q1: How to model the knowledge? </a:t>
            </a:r>
            <a:endParaRPr>
              <a:solidFill>
                <a:srgbClr val="FF0000"/>
              </a:solidFill>
              <a:latin typeface="Microsoft Yahei"/>
              <a:ea typeface="Microsoft Yahei"/>
              <a:cs typeface="Microsoft Yahei"/>
              <a:sym typeface="Microsoft Yahei"/>
            </a:endParaRPr>
          </a:p>
        </p:txBody>
      </p:sp>
      <p:pic>
        <p:nvPicPr>
          <p:cNvPr id="206" name="Google Shape;206;p21" descr="\hat{y_{Q}}" title="MathEquation,#000000"/>
          <p:cNvPicPr preferRelativeResize="0"/>
          <p:nvPr/>
        </p:nvPicPr>
        <p:blipFill>
          <a:blip r:embed="rId4">
            <a:alphaModFix/>
          </a:blip>
          <a:stretch>
            <a:fillRect/>
          </a:stretch>
        </p:blipFill>
        <p:spPr>
          <a:xfrm>
            <a:off x="6444975" y="1500650"/>
            <a:ext cx="160098" cy="159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1441</Words>
  <Application>Microsoft Office PowerPoint</Application>
  <PresentationFormat>On-screen Show (16:9)</PresentationFormat>
  <Paragraphs>142</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Microsoft Yahei</vt:lpstr>
      <vt:lpstr>Arial</vt:lpstr>
      <vt:lpstr>Simple Light</vt:lpstr>
      <vt:lpstr>Meta-DMoE:  Adapting to Domain Shift by Meta-Distillation from Mixture-of-Experts</vt:lpstr>
      <vt:lpstr>Background: Domain shift in deep learning </vt:lpstr>
      <vt:lpstr>Previous works </vt:lpstr>
      <vt:lpstr>Previous works </vt:lpstr>
      <vt:lpstr>Previous works </vt:lpstr>
      <vt:lpstr>Test-time Adaptation under multi-source domain setting </vt:lpstr>
      <vt:lpstr>Test-time Adaptation under multi-source domain setting  </vt:lpstr>
      <vt:lpstr>Test-time Adaptation under multi-source domain setting  </vt:lpstr>
      <vt:lpstr>Test-time Adaptation under multi-source domain setting  </vt:lpstr>
      <vt:lpstr>Test-time Adaptation under multi-source domain setting  </vt:lpstr>
      <vt:lpstr>Test-time Adaptation under multi-source domain setting  </vt:lpstr>
      <vt:lpstr>Distillation from Mixture-of-Experts </vt:lpstr>
      <vt:lpstr>Distillation from Mixture-of-Experts </vt:lpstr>
      <vt:lpstr>Distillation from Mixture-of-Experts </vt:lpstr>
      <vt:lpstr>Distillation from Mixture-of-Experts </vt:lpstr>
      <vt:lpstr>Distillation from Mixture-of-Experts </vt:lpstr>
      <vt:lpstr>Meta-Distillation from Mixture-of-Experts</vt:lpstr>
      <vt:lpstr>Meta-Distillation from Mixture-of-Experts</vt:lpstr>
      <vt:lpstr>Meta-Distillation from Mixture-of-Experts</vt:lpstr>
      <vt:lpstr>Main experiment results </vt:lpstr>
      <vt:lpstr>Main experiment results </vt:lpstr>
      <vt:lpstr>Main experiment results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Meta-DMoE:  Adapting to Domain Shift by Meta-Distillation from Mixture-of-Experts</dc:title>
  <cp:lastModifiedBy>Li Gu</cp:lastModifiedBy>
  <cp:revision>2</cp:revision>
  <dcterms:modified xsi:type="dcterms:W3CDTF">2022-10-21T02:08:34Z</dcterms:modified>
</cp:coreProperties>
</file>