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7" r:id="rId5"/>
    <p:sldId id="278" r:id="rId6"/>
  </p:sldIdLst>
  <p:sldSz cx="6858000" cy="9906000" type="A4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E19"/>
    <a:srgbClr val="239CDB"/>
    <a:srgbClr val="2E377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2" autoAdjust="0"/>
  </p:normalViewPr>
  <p:slideViewPr>
    <p:cSldViewPr>
      <p:cViewPr>
        <p:scale>
          <a:sx n="125" d="100"/>
          <a:sy n="125" d="100"/>
        </p:scale>
        <p:origin x="696" y="-45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5F6F-FE23-43DA-A9B0-DFE20AB0459A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49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4E26-7E86-41A7-A244-9FDE4CD297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21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6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84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2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062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9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7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103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393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7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53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B3D1-C64D-41D2-A618-A99E541D40C8}" type="datetimeFigureOut">
              <a:rPr lang="nl-NL" smtClean="0"/>
              <a:t>8-12-2021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DDC8-E481-469A-BE11-B7FD3B8648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3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30296"/>
              </p:ext>
            </p:extLst>
          </p:nvPr>
        </p:nvGraphicFramePr>
        <p:xfrm>
          <a:off x="266130" y="1233800"/>
          <a:ext cx="6413137" cy="856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 gridSpan="4">
                  <a:txBody>
                    <a:bodyPr/>
                    <a:lstStyle/>
                    <a:p>
                      <a:pPr algn="l"/>
                      <a:r>
                        <a:rPr lang="en-GB" sz="1400" noProof="0" dirty="0" err="1">
                          <a:latin typeface="Gill Sans MT" panose="020B0502020104020203" pitchFamily="34" charset="0"/>
                        </a:rPr>
                        <a:t>Opbouw</a:t>
                      </a:r>
                      <a:r>
                        <a:rPr lang="en-GB" sz="1400" noProof="0" dirty="0">
                          <a:latin typeface="Gill Sans MT" panose="020B0502020104020203" pitchFamily="34" charset="0"/>
                        </a:rPr>
                        <a:t> - Module</a:t>
                      </a:r>
                      <a:r>
                        <a:rPr lang="en-GB" sz="1400" baseline="0" noProof="0" dirty="0">
                          <a:latin typeface="Gill Sans MT" panose="020B0502020104020203" pitchFamily="34" charset="0"/>
                        </a:rPr>
                        <a:t> VI:  Vision</a:t>
                      </a:r>
                      <a:endParaRPr lang="en-GB" sz="14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7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Stap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i="1" noProof="0">
                          <a:latin typeface="Gill Sans MT" panose="020B0502020104020203" pitchFamily="34" charset="0"/>
                        </a:rPr>
                        <a:t>Opmerking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Opbouw Medewerker Werkplek: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Plaats 4 platen voor het bouw gebied in een 2x2 voor de bodem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Plaats de Aluminium profielen op de aangegeven locaties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Zet 2 extra platen samen met de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laptop hierop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Sluit de laptop aan de stroom</a:t>
                      </a:r>
                      <a:endParaRPr lang="nl-NL" sz="1000" baseline="0" noProof="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Zet de Laptop in deze stap niet aan</a:t>
                      </a:r>
                    </a:p>
                    <a:p>
                      <a:endParaRPr lang="nl-NL" sz="1000" dirty="0">
                        <a:solidFill>
                          <a:srgbClr val="FF0000"/>
                        </a:solidFill>
                        <a:latin typeface="Gill Sans MT" panose="020B0502020104020203" pitchFamily="34" charset="0"/>
                      </a:endParaRPr>
                    </a:p>
                    <a:p>
                      <a:r>
                        <a:rPr lang="nl-NL" sz="1000" dirty="0">
                          <a:solidFill>
                            <a:srgbClr val="FF0000"/>
                          </a:solidFill>
                          <a:latin typeface="Gill Sans MT" panose="020B0502020104020203" pitchFamily="34" charset="0"/>
                        </a:rPr>
                        <a:t>Als dat wel is gedaan moet stap 5 uitgevoerd worden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Volledige opstelling 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Opbouw Camera: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Maak het Aluminium profiel met de camera vast aan het andere profiel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Verbind de Camera aan de Laptop via de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blauwe USB-kabel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E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Zet nu de Laptop aan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Haal het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Lens Klepje </a:t>
                      </a: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er af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latin typeface="Gill Sans MT" panose="020B0502020104020203" pitchFamily="34" charset="0"/>
                        </a:rPr>
                        <a:t>Zet de laptop alleen pas aan wanneer de USB-kabel in de laptop zit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 err="1">
                          <a:latin typeface="Gill Sans MT" panose="020B0502020104020203" pitchFamily="34" charset="0"/>
                        </a:rPr>
                        <a:t>Mounting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point</a:t>
                      </a:r>
                    </a:p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Blauwe kabel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79590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Verbinden met de </a:t>
                      </a:r>
                      <a:r>
                        <a:rPr lang="nl-NL" sz="1000" baseline="0" noProof="0" dirty="0" err="1">
                          <a:latin typeface="Gill Sans MT" panose="020B0502020104020203" pitchFamily="34" charset="0"/>
                        </a:rPr>
                        <a:t>WiFi</a:t>
                      </a: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: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G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Selecteer het netwerk: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</a:t>
                      </a:r>
                      <a:r>
                        <a:rPr lang="nl-NL" sz="1000" noProof="0" dirty="0" err="1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SmartFactory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’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Wachtwoord: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‘123456789’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Connectie status: ‘Geen internet, Beveiligd’</a:t>
                      </a:r>
                    </a:p>
                    <a:p>
                      <a:pPr marL="228600" indent="-228600">
                        <a:buAutoNum type="alphaLcParenR"/>
                      </a:pPr>
                      <a:r>
                        <a:rPr lang="nl-NL" sz="1000" baseline="0" noProof="0" dirty="0">
                          <a:latin typeface="Gill Sans MT" panose="020B0502020104020203" pitchFamily="34" charset="0"/>
                        </a:rPr>
                        <a:t>Sluit het ‘Waarschuwing geen internet’ scherm af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H</a:t>
                      </a:r>
                      <a:endParaRPr lang="nl-NL" sz="1000" baseline="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nl-NL" sz="100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sz="10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99243"/>
                  </a:ext>
                </a:extLst>
              </a:tr>
              <a:tr h="56156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="0" i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Als de laptop opgestart is, maar de drie standaard programma’s staan niet open. Ga dan naar: </a:t>
                      </a:r>
                      <a:r>
                        <a:rPr lang="nl-NL" sz="1000" b="0" i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“Opbouw - Module VI: </a:t>
                      </a:r>
                      <a:r>
                        <a:rPr lang="nl-NL" sz="1000" b="0" i="0" noProof="0" dirty="0" err="1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b="0" i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 Programma’s”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Standaard drie: </a:t>
                      </a: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A4E19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</a:t>
                      </a:r>
                      <a:endParaRPr kumimoji="0" lang="nl-NL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Viewer Portal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OBS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kumimoji="0" lang="nl-NL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kumimoji="0" lang="nl-NL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Vision</a:t>
                      </a:r>
                      <a:endParaRPr lang="nl-NL" sz="1000" b="1" dirty="0">
                        <a:solidFill>
                          <a:srgbClr val="CA4E19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640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Als het scherm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K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of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L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getoond wordt kan deze stap overgeslagen worden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Opnieuw Python Laden: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Druk op ESC en sluit dan de Console af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J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Sluit geen van de vensters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Open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‘Vision.bat’ 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op het bureaublad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Kruisje laten zien van de console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sz="10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640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Werking van het systeem:</a:t>
                      </a:r>
                    </a:p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Kalibratie: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K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Volg de instructies op het scherm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‘spatie’ 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om elke kleur op te slaan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Na de 4</a:t>
                      </a:r>
                      <a:r>
                        <a:rPr lang="nl-NL" sz="1000" baseline="30000" noProof="0" dirty="0">
                          <a:latin typeface="Gill Sans MT" panose="020B0502020104020203" pitchFamily="34" charset="0"/>
                        </a:rPr>
                        <a:t>de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kleur ga je naar gebruikers mode</a:t>
                      </a:r>
                    </a:p>
                    <a:p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Gebruik: </a:t>
                      </a:r>
                      <a:r>
                        <a:rPr lang="nl-NL" sz="100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L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5 schermen te zien, van links naar rechts: Product instructies, Controle, </a:t>
                      </a:r>
                      <a:r>
                        <a:rPr lang="nl-NL" sz="1000" noProof="0" dirty="0" err="1"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 Selectie, Filters en het Camera Beeld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Plaats een product voor de camera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Het Controle scherm laat zien wat goed is en wat fout is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Wanneer alles goed is wordt de achtergrond groen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Als nu het product weggehaald wordt zal het volgend product getoond worden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‘spatie’ </a:t>
                      </a:r>
                      <a:r>
                        <a:rPr lang="nl-NL" sz="1000" noProof="0" dirty="0">
                          <a:latin typeface="Gill Sans MT" panose="020B0502020104020203" pitchFamily="34" charset="0"/>
                        </a:rPr>
                        <a:t>om terug naar de kalibratie modus te gaan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39832"/>
                  </a:ext>
                </a:extLst>
              </a:tr>
            </a:tbl>
          </a:graphicData>
        </a:graphic>
      </p:graphicFrame>
      <p:grpSp>
        <p:nvGrpSpPr>
          <p:cNvPr id="5" name="Groep 4"/>
          <p:cNvGrpSpPr/>
          <p:nvPr/>
        </p:nvGrpSpPr>
        <p:grpSpPr>
          <a:xfrm>
            <a:off x="0" y="-572585"/>
            <a:ext cx="6858000" cy="1726764"/>
            <a:chOff x="3550056" y="-560703"/>
            <a:chExt cx="6858000" cy="1726764"/>
          </a:xfrm>
        </p:grpSpPr>
        <p:grpSp>
          <p:nvGrpSpPr>
            <p:cNvPr id="6" name="Groep 5"/>
            <p:cNvGrpSpPr/>
            <p:nvPr/>
          </p:nvGrpSpPr>
          <p:grpSpPr>
            <a:xfrm>
              <a:off x="3550056" y="-560703"/>
              <a:ext cx="6093353" cy="1726764"/>
              <a:chOff x="3550056" y="-560703"/>
              <a:chExt cx="6093353" cy="1726764"/>
            </a:xfrm>
          </p:grpSpPr>
          <p:grpSp>
            <p:nvGrpSpPr>
              <p:cNvPr id="8" name="Groep 7"/>
              <p:cNvGrpSpPr/>
              <p:nvPr/>
            </p:nvGrpSpPr>
            <p:grpSpPr>
              <a:xfrm>
                <a:off x="3550056" y="-560703"/>
                <a:ext cx="6089945" cy="1726764"/>
                <a:chOff x="3496085" y="-839126"/>
                <a:chExt cx="6089945" cy="1726764"/>
              </a:xfrm>
            </p:grpSpPr>
            <p:cxnSp>
              <p:nvCxnSpPr>
                <p:cNvPr id="10" name="Rechte verbindingslijn 9"/>
                <p:cNvCxnSpPr>
                  <a:endCxn id="11" idx="0"/>
                </p:cNvCxnSpPr>
                <p:nvPr/>
              </p:nvCxnSpPr>
              <p:spPr>
                <a:xfrm>
                  <a:off x="3496085" y="887638"/>
                  <a:ext cx="4858389" cy="0"/>
                </a:xfrm>
                <a:prstGeom prst="line">
                  <a:avLst/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Boog 10"/>
                <p:cNvSpPr/>
                <p:nvPr/>
              </p:nvSpPr>
              <p:spPr>
                <a:xfrm rot="10800000" flipH="1">
                  <a:off x="7122918" y="-839126"/>
                  <a:ext cx="2463112" cy="1726764"/>
                </a:xfrm>
                <a:prstGeom prst="arc">
                  <a:avLst>
                    <a:gd name="adj1" fmla="val 16200000"/>
                    <a:gd name="adj2" fmla="val 21447389"/>
                  </a:avLst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latin typeface="Gill Sans MT" panose="020B0502020104020203" pitchFamily="34" charset="0"/>
                  </a:endParaRPr>
                </a:p>
              </p:txBody>
            </p:sp>
          </p:grpSp>
          <p:cxnSp>
            <p:nvCxnSpPr>
              <p:cNvPr id="9" name="Rechte verbindingslijn 8"/>
              <p:cNvCxnSpPr/>
              <p:nvPr/>
            </p:nvCxnSpPr>
            <p:spPr>
              <a:xfrm flipV="1">
                <a:off x="9640944" y="41321"/>
                <a:ext cx="2465" cy="315957"/>
              </a:xfrm>
              <a:prstGeom prst="line">
                <a:avLst/>
              </a:prstGeom>
              <a:ln>
                <a:solidFill>
                  <a:srgbClr val="2E3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Rechte verbindingslijn 6"/>
            <p:cNvCxnSpPr/>
            <p:nvPr/>
          </p:nvCxnSpPr>
          <p:spPr>
            <a:xfrm>
              <a:off x="3550056" y="194881"/>
              <a:ext cx="6858000" cy="0"/>
            </a:xfrm>
            <a:prstGeom prst="line">
              <a:avLst/>
            </a:prstGeom>
            <a:ln>
              <a:solidFill>
                <a:srgbClr val="E25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kstvak 11"/>
          <p:cNvSpPr txBox="1"/>
          <p:nvPr/>
        </p:nvSpPr>
        <p:spPr>
          <a:xfrm>
            <a:off x="188640" y="397332"/>
            <a:ext cx="552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Instructie Smart </a:t>
            </a:r>
            <a:r>
              <a:rPr lang="en-GB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Industry</a:t>
            </a:r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 apparatuur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085184" y="2360712"/>
            <a:ext cx="258404" cy="246221"/>
          </a:xfrm>
          <a:prstGeom prst="rect">
            <a:avLst/>
          </a:prstGeom>
          <a:solidFill>
            <a:schemeClr val="bg1"/>
          </a:solidFill>
          <a:ln>
            <a:solidFill>
              <a:srgbClr val="CA4E19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CA4E19"/>
                </a:solidFill>
              </a:rPr>
              <a:t>A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6165304" y="397332"/>
            <a:ext cx="517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B0F0"/>
                </a:solidFill>
              </a:rPr>
              <a:t>Pag</a:t>
            </a:r>
            <a:endParaRPr lang="nl-NL" dirty="0">
              <a:solidFill>
                <a:srgbClr val="00B0F0"/>
              </a:solidFill>
            </a:endParaRPr>
          </a:p>
          <a:p>
            <a:pPr algn="ctr"/>
            <a:r>
              <a:rPr lang="nl-NL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188640" y="7672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B0F0"/>
                </a:solidFill>
              </a:rPr>
              <a:t>Opbouw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C5A1C84-7E00-4FC2-839A-8F30590652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" b="56477"/>
          <a:stretch/>
        </p:blipFill>
        <p:spPr>
          <a:xfrm>
            <a:off x="3561003" y="4304928"/>
            <a:ext cx="1312800" cy="916742"/>
          </a:xfrm>
          <a:prstGeom prst="rect">
            <a:avLst/>
          </a:prstGeom>
        </p:spPr>
      </p:pic>
      <p:sp>
        <p:nvSpPr>
          <p:cNvPr id="16" name="Tekstvak 17">
            <a:extLst>
              <a:ext uri="{FF2B5EF4-FFF2-40B4-BE49-F238E27FC236}">
                <a16:creationId xmlns:a16="http://schemas.microsoft.com/office/drawing/2014/main" id="{8E0E21AE-7503-4AFD-8010-233B124A038E}"/>
              </a:ext>
            </a:extLst>
          </p:cNvPr>
          <p:cNvSpPr txBox="1"/>
          <p:nvPr/>
        </p:nvSpPr>
        <p:spPr>
          <a:xfrm>
            <a:off x="4629055" y="4304928"/>
            <a:ext cx="243978" cy="246221"/>
          </a:xfrm>
          <a:prstGeom prst="rect">
            <a:avLst/>
          </a:prstGeom>
          <a:solidFill>
            <a:schemeClr val="bg1"/>
          </a:solidFill>
          <a:ln>
            <a:solidFill>
              <a:srgbClr val="CA4E19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CA4E19"/>
                </a:solidFill>
              </a:rPr>
              <a:t>F</a:t>
            </a: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80EE2823-41DB-42A0-90E2-82EF98E56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0" t="8934" r="35300" b="44400"/>
          <a:stretch/>
        </p:blipFill>
        <p:spPr>
          <a:xfrm>
            <a:off x="5104777" y="4315500"/>
            <a:ext cx="983059" cy="910238"/>
          </a:xfrm>
          <a:prstGeom prst="rect">
            <a:avLst/>
          </a:prstGeom>
        </p:spPr>
      </p:pic>
      <p:sp>
        <p:nvSpPr>
          <p:cNvPr id="19" name="Tekstvak 17">
            <a:extLst>
              <a:ext uri="{FF2B5EF4-FFF2-40B4-BE49-F238E27FC236}">
                <a16:creationId xmlns:a16="http://schemas.microsoft.com/office/drawing/2014/main" id="{C96C61F4-33CF-4348-82B7-593FC426694E}"/>
              </a:ext>
            </a:extLst>
          </p:cNvPr>
          <p:cNvSpPr txBox="1"/>
          <p:nvPr/>
        </p:nvSpPr>
        <p:spPr>
          <a:xfrm>
            <a:off x="5823020" y="4315500"/>
            <a:ext cx="264816" cy="246221"/>
          </a:xfrm>
          <a:prstGeom prst="rect">
            <a:avLst/>
          </a:prstGeom>
          <a:solidFill>
            <a:schemeClr val="bg1"/>
          </a:solidFill>
          <a:ln>
            <a:solidFill>
              <a:srgbClr val="CA4E19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CA4E19"/>
                </a:solidFill>
              </a:rPr>
              <a:t>G</a:t>
            </a:r>
          </a:p>
        </p:txBody>
      </p:sp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1C00ABEB-DF64-46DE-BF29-61BC03F0B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21" y="5375728"/>
            <a:ext cx="1885964" cy="452441"/>
          </a:xfrm>
          <a:prstGeom prst="rect">
            <a:avLst/>
          </a:prstGeom>
        </p:spPr>
      </p:pic>
      <p:sp>
        <p:nvSpPr>
          <p:cNvPr id="22" name="Tekstvak 17">
            <a:extLst>
              <a:ext uri="{FF2B5EF4-FFF2-40B4-BE49-F238E27FC236}">
                <a16:creationId xmlns:a16="http://schemas.microsoft.com/office/drawing/2014/main" id="{39292E2A-475E-49AE-A78E-2D5AD8693BDE}"/>
              </a:ext>
            </a:extLst>
          </p:cNvPr>
          <p:cNvSpPr txBox="1"/>
          <p:nvPr/>
        </p:nvSpPr>
        <p:spPr>
          <a:xfrm>
            <a:off x="6375144" y="5375728"/>
            <a:ext cx="216726" cy="246221"/>
          </a:xfrm>
          <a:prstGeom prst="rect">
            <a:avLst/>
          </a:prstGeom>
          <a:solidFill>
            <a:schemeClr val="bg1"/>
          </a:solidFill>
          <a:ln>
            <a:solidFill>
              <a:srgbClr val="CA4E19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CA4E19"/>
                </a:solidFill>
              </a:rPr>
              <a:t>I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93399FBD-0546-4885-BD00-22FE7ADDE0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84" y="7079527"/>
            <a:ext cx="1782393" cy="10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4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34219"/>
              </p:ext>
            </p:extLst>
          </p:nvPr>
        </p:nvGraphicFramePr>
        <p:xfrm>
          <a:off x="266130" y="1233800"/>
          <a:ext cx="6413137" cy="35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 gridSpan="4">
                  <a:txBody>
                    <a:bodyPr/>
                    <a:lstStyle/>
                    <a:p>
                      <a:pPr algn="l"/>
                      <a:r>
                        <a:rPr lang="en-GB" sz="1400" noProof="0" dirty="0" err="1">
                          <a:latin typeface="Gill Sans MT" panose="020B0502020104020203" pitchFamily="34" charset="0"/>
                        </a:rPr>
                        <a:t>Opbouw</a:t>
                      </a:r>
                      <a:r>
                        <a:rPr lang="en-GB" sz="1400" noProof="0" dirty="0">
                          <a:latin typeface="Gill Sans MT" panose="020B0502020104020203" pitchFamily="34" charset="0"/>
                        </a:rPr>
                        <a:t> - Module</a:t>
                      </a:r>
                      <a:r>
                        <a:rPr lang="en-GB" sz="1400" baseline="0" noProof="0" dirty="0">
                          <a:latin typeface="Gill Sans MT" panose="020B0502020104020203" pitchFamily="34" charset="0"/>
                        </a:rPr>
                        <a:t> VI:  Vision </a:t>
                      </a:r>
                      <a:r>
                        <a:rPr lang="en-GB" sz="1400" baseline="0" noProof="0" dirty="0" err="1">
                          <a:latin typeface="Gill Sans MT" panose="020B0502020104020203" pitchFamily="34" charset="0"/>
                        </a:rPr>
                        <a:t>Programma’s</a:t>
                      </a:r>
                      <a:endParaRPr lang="en-GB" sz="14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7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Stap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i="1" noProof="0">
                          <a:latin typeface="Gill Sans MT" panose="020B0502020104020203" pitchFamily="34" charset="0"/>
                        </a:rPr>
                        <a:t>Opmerking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Opstarten Viewer Portal: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Start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‘ViewerPortal.exe’ 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Windows + D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Druk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ALT + TAB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Viewer Portal is nu verkleint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Zorg dat de portal altijd open staat en niet geminimaliseerd is.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Opstarten OBS: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Start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‘OBS.exe’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op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Selecteer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‘Viewer Portal’ 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onder bronnen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D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Klik op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‘Filters’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E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Selecteer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‘Virtual Camera’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F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Klik op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‘Start’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G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Sluit het venster met de Virtual Camera, niet OBS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Als bij stap e) de start knop niet verandert in stop moet de laptop opnieuw opgestart worden en begin je weer bij stap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79590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Opstarten </a:t>
                      </a:r>
                      <a:r>
                        <a:rPr lang="nl-NL" sz="1000" baseline="0" noProof="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Start </a:t>
                      </a:r>
                      <a:r>
                        <a:rPr lang="nl-NL" sz="1000" baseline="0" noProof="0" dirty="0">
                          <a:solidFill>
                            <a:srgbClr val="239CDB"/>
                          </a:solidFill>
                          <a:latin typeface="Gill Sans MT" panose="020B0502020104020203" pitchFamily="34" charset="0"/>
                        </a:rPr>
                        <a:t>‘Vision.bat’ 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op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H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Wacht totdat de camera opgestart is, dit gebeurt automatisch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Vision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module is klaar voor gebruik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99243"/>
                  </a:ext>
                </a:extLst>
              </a:tr>
            </a:tbl>
          </a:graphicData>
        </a:graphic>
      </p:graphicFrame>
      <p:grpSp>
        <p:nvGrpSpPr>
          <p:cNvPr id="5" name="Groep 4"/>
          <p:cNvGrpSpPr/>
          <p:nvPr/>
        </p:nvGrpSpPr>
        <p:grpSpPr>
          <a:xfrm>
            <a:off x="0" y="-572585"/>
            <a:ext cx="6858000" cy="1726764"/>
            <a:chOff x="3550056" y="-560703"/>
            <a:chExt cx="6858000" cy="1726764"/>
          </a:xfrm>
        </p:grpSpPr>
        <p:grpSp>
          <p:nvGrpSpPr>
            <p:cNvPr id="6" name="Groep 5"/>
            <p:cNvGrpSpPr/>
            <p:nvPr/>
          </p:nvGrpSpPr>
          <p:grpSpPr>
            <a:xfrm>
              <a:off x="3550056" y="-560703"/>
              <a:ext cx="6093353" cy="1726764"/>
              <a:chOff x="3550056" y="-560703"/>
              <a:chExt cx="6093353" cy="1726764"/>
            </a:xfrm>
          </p:grpSpPr>
          <p:grpSp>
            <p:nvGrpSpPr>
              <p:cNvPr id="8" name="Groep 7"/>
              <p:cNvGrpSpPr/>
              <p:nvPr/>
            </p:nvGrpSpPr>
            <p:grpSpPr>
              <a:xfrm>
                <a:off x="3550056" y="-560703"/>
                <a:ext cx="6089945" cy="1726764"/>
                <a:chOff x="3496085" y="-839126"/>
                <a:chExt cx="6089945" cy="1726764"/>
              </a:xfrm>
            </p:grpSpPr>
            <p:cxnSp>
              <p:nvCxnSpPr>
                <p:cNvPr id="10" name="Rechte verbindingslijn 9"/>
                <p:cNvCxnSpPr>
                  <a:endCxn id="11" idx="0"/>
                </p:cNvCxnSpPr>
                <p:nvPr/>
              </p:nvCxnSpPr>
              <p:spPr>
                <a:xfrm>
                  <a:off x="3496085" y="887638"/>
                  <a:ext cx="4858389" cy="0"/>
                </a:xfrm>
                <a:prstGeom prst="line">
                  <a:avLst/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Boog 10"/>
                <p:cNvSpPr/>
                <p:nvPr/>
              </p:nvSpPr>
              <p:spPr>
                <a:xfrm rot="10800000" flipH="1">
                  <a:off x="7122918" y="-839126"/>
                  <a:ext cx="2463112" cy="1726764"/>
                </a:xfrm>
                <a:prstGeom prst="arc">
                  <a:avLst>
                    <a:gd name="adj1" fmla="val 16200000"/>
                    <a:gd name="adj2" fmla="val 21447389"/>
                  </a:avLst>
                </a:prstGeom>
                <a:ln>
                  <a:solidFill>
                    <a:srgbClr val="2E37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nl-NL">
                    <a:latin typeface="Gill Sans MT" panose="020B0502020104020203" pitchFamily="34" charset="0"/>
                  </a:endParaRPr>
                </a:p>
              </p:txBody>
            </p:sp>
          </p:grpSp>
          <p:cxnSp>
            <p:nvCxnSpPr>
              <p:cNvPr id="9" name="Rechte verbindingslijn 8"/>
              <p:cNvCxnSpPr/>
              <p:nvPr/>
            </p:nvCxnSpPr>
            <p:spPr>
              <a:xfrm flipV="1">
                <a:off x="9640944" y="41321"/>
                <a:ext cx="2465" cy="315957"/>
              </a:xfrm>
              <a:prstGeom prst="line">
                <a:avLst/>
              </a:prstGeom>
              <a:ln>
                <a:solidFill>
                  <a:srgbClr val="2E37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Rechte verbindingslijn 6"/>
            <p:cNvCxnSpPr/>
            <p:nvPr/>
          </p:nvCxnSpPr>
          <p:spPr>
            <a:xfrm>
              <a:off x="3550056" y="194881"/>
              <a:ext cx="6858000" cy="0"/>
            </a:xfrm>
            <a:prstGeom prst="line">
              <a:avLst/>
            </a:prstGeom>
            <a:ln>
              <a:solidFill>
                <a:srgbClr val="E25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kstvak 11"/>
          <p:cNvSpPr txBox="1"/>
          <p:nvPr/>
        </p:nvSpPr>
        <p:spPr>
          <a:xfrm>
            <a:off x="188640" y="397332"/>
            <a:ext cx="552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Instructie Smart </a:t>
            </a:r>
            <a:r>
              <a:rPr lang="en-GB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Industry</a:t>
            </a:r>
            <a:r>
              <a:rPr lang="nl-NL" sz="2800" dirty="0">
                <a:solidFill>
                  <a:srgbClr val="E2591C"/>
                </a:solidFill>
                <a:latin typeface="Gill Sans MT" panose="020B0502020104020203" pitchFamily="34" charset="0"/>
              </a:rPr>
              <a:t> apparatuur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085184" y="2360712"/>
            <a:ext cx="258404" cy="246221"/>
          </a:xfrm>
          <a:prstGeom prst="rect">
            <a:avLst/>
          </a:prstGeom>
          <a:solidFill>
            <a:schemeClr val="bg1"/>
          </a:solidFill>
          <a:ln>
            <a:solidFill>
              <a:srgbClr val="CA4E19"/>
            </a:solidFill>
          </a:ln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rgbClr val="CA4E19"/>
                </a:solidFill>
              </a:rPr>
              <a:t>A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6165304" y="397332"/>
            <a:ext cx="517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rgbClr val="00B0F0"/>
                </a:solidFill>
              </a:rPr>
              <a:t>Pag</a:t>
            </a:r>
            <a:endParaRPr lang="nl-NL" dirty="0">
              <a:solidFill>
                <a:srgbClr val="00B0F0"/>
              </a:solidFill>
            </a:endParaRPr>
          </a:p>
          <a:p>
            <a:pPr algn="ctr"/>
            <a:r>
              <a:rPr lang="nl-NL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188640" y="76724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00B0F0"/>
                </a:solidFill>
              </a:rPr>
              <a:t>Opbouw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791C40-1068-491B-A529-6BEE0A801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93634"/>
              </p:ext>
            </p:extLst>
          </p:nvPr>
        </p:nvGraphicFramePr>
        <p:xfrm>
          <a:off x="266130" y="5115635"/>
          <a:ext cx="6413137" cy="295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76">
                  <a:extLst>
                    <a:ext uri="{9D8B030D-6E8A-4147-A177-3AD203B41FA5}">
                      <a16:colId xmlns:a16="http://schemas.microsoft.com/office/drawing/2014/main" val="3911881572"/>
                    </a:ext>
                  </a:extLst>
                </a:gridCol>
                <a:gridCol w="2661508">
                  <a:extLst>
                    <a:ext uri="{9D8B030D-6E8A-4147-A177-3AD203B41FA5}">
                      <a16:colId xmlns:a16="http://schemas.microsoft.com/office/drawing/2014/main" val="2047697722"/>
                    </a:ext>
                  </a:extLst>
                </a:gridCol>
                <a:gridCol w="1255398">
                  <a:extLst>
                    <a:ext uri="{9D8B030D-6E8A-4147-A177-3AD203B41FA5}">
                      <a16:colId xmlns:a16="http://schemas.microsoft.com/office/drawing/2014/main" val="3004062940"/>
                    </a:ext>
                  </a:extLst>
                </a:gridCol>
                <a:gridCol w="2242155">
                  <a:extLst>
                    <a:ext uri="{9D8B030D-6E8A-4147-A177-3AD203B41FA5}">
                      <a16:colId xmlns:a16="http://schemas.microsoft.com/office/drawing/2014/main" val="3557998221"/>
                    </a:ext>
                  </a:extLst>
                </a:gridCol>
              </a:tblGrid>
              <a:tr h="144016">
                <a:tc gridSpan="4">
                  <a:txBody>
                    <a:bodyPr/>
                    <a:lstStyle/>
                    <a:p>
                      <a:pPr algn="l"/>
                      <a:r>
                        <a:rPr lang="en-GB" sz="1400" noProof="0" dirty="0" err="1">
                          <a:latin typeface="Gill Sans MT" panose="020B0502020104020203" pitchFamily="34" charset="0"/>
                        </a:rPr>
                        <a:t>Afbouw</a:t>
                      </a:r>
                      <a:r>
                        <a:rPr lang="en-GB" sz="1400" noProof="0" dirty="0">
                          <a:latin typeface="Gill Sans MT" panose="020B0502020104020203" pitchFamily="34" charset="0"/>
                        </a:rPr>
                        <a:t> - Module</a:t>
                      </a:r>
                      <a:r>
                        <a:rPr lang="en-GB" sz="1400" baseline="0" noProof="0" dirty="0">
                          <a:latin typeface="Gill Sans MT" panose="020B0502020104020203" pitchFamily="34" charset="0"/>
                        </a:rPr>
                        <a:t> VI:  Vision </a:t>
                      </a:r>
                      <a:r>
                        <a:rPr lang="en-GB" sz="1400" baseline="0" noProof="0" dirty="0" err="1">
                          <a:latin typeface="Gill Sans MT" panose="020B0502020104020203" pitchFamily="34" charset="0"/>
                        </a:rPr>
                        <a:t>Programma’s</a:t>
                      </a:r>
                      <a:endParaRPr lang="en-GB" sz="1400" noProof="0" dirty="0"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37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NL" noProof="0" dirty="0"/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743079"/>
                  </a:ext>
                </a:extLst>
              </a:tr>
              <a:tr h="24604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Stap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i="1" noProof="0">
                          <a:latin typeface="Gill Sans MT" panose="020B0502020104020203" pitchFamily="34" charset="0"/>
                        </a:rPr>
                        <a:t>Opmerking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i="1" noProof="0" dirty="0">
                          <a:latin typeface="Gill Sans MT" panose="020B0502020104020203" pitchFamily="34" charset="0"/>
                        </a:rPr>
                        <a:t>Foto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615698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Afsluiten Laptop: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Klap de Laptop dicht, hij gaat automatisch in Sluimermodus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Haal de oplader en USB-kabel uit de laptop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 laptop kan nu opgeruimd worden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Druk niet via Windows op afsluiten of slaapstand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377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13387"/>
                  </a:ext>
                </a:extLst>
              </a:tr>
              <a:tr h="691088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Afbouw Camera: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Haal de USB-kabel uit de Camera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Demonteer het Camera Profiel via deze twee schroeven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Bewaar de schroeven door ze niet volledig los te draaien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50131"/>
                  </a:ext>
                </a:extLst>
              </a:tr>
              <a:tr h="526464">
                <a:tc>
                  <a:txBody>
                    <a:bodyPr/>
                    <a:lstStyle/>
                    <a:p>
                      <a:pPr algn="ctr"/>
                      <a:r>
                        <a:rPr lang="nl-NL" sz="1000" noProof="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39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Afbouw Medewerker Werkplek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 twee bovenste platen kunnen samen met het Profiel eraf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</a:t>
                      </a:r>
                    </a:p>
                    <a:p>
                      <a:pPr marL="228600" indent="-228600">
                        <a:buFont typeface="+mj-lt"/>
                        <a:buAutoNum type="alphaLcParenR"/>
                      </a:pPr>
                      <a:r>
                        <a:rPr lang="nl-NL" sz="1000" baseline="0" noProof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Nu kunnen de vier basis platen opgeruimd worden </a:t>
                      </a:r>
                      <a:r>
                        <a:rPr lang="nl-NL" sz="1000" baseline="0" noProof="0" dirty="0">
                          <a:solidFill>
                            <a:srgbClr val="CA4E19"/>
                          </a:solidFill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000" noProof="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37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9357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98637B746294AAEA5F85D241B0EE1" ma:contentTypeVersion="12" ma:contentTypeDescription="Create a new document." ma:contentTypeScope="" ma:versionID="c9bdb55fa52ef058bff98111e0d0629e">
  <xsd:schema xmlns:xsd="http://www.w3.org/2001/XMLSchema" xmlns:xs="http://www.w3.org/2001/XMLSchema" xmlns:p="http://schemas.microsoft.com/office/2006/metadata/properties" xmlns:ns2="d3d75ab5-8b6d-4515-b3ee-0b5232f9d842" xmlns:ns3="00a1faba-5a68-46e4-ab10-2e58cbd38f4b" targetNamespace="http://schemas.microsoft.com/office/2006/metadata/properties" ma:root="true" ma:fieldsID="c1716097012a938ec69aaf4d73302034" ns2:_="" ns3:_="">
    <xsd:import namespace="d3d75ab5-8b6d-4515-b3ee-0b5232f9d842"/>
    <xsd:import namespace="00a1faba-5a68-46e4-ab10-2e58cbd38f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75ab5-8b6d-4515-b3ee-0b5232f9d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1faba-5a68-46e4-ab10-2e58cbd38f4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62CA-62DF-4747-883C-A1DCE7F7DA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BB3ABB-BDD4-44C1-8761-E7C3014B1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FD72F4-18A7-4A6D-9C95-831E3AC4B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d75ab5-8b6d-4515-b3ee-0b5232f9d842"/>
    <ds:schemaRef ds:uri="00a1faba-5a68-46e4-ab10-2e58cbd38f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636</Words>
  <Application>Microsoft Office PowerPoint</Application>
  <PresentationFormat>A4 Paper (210x297 mm)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Kantoorthema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Sofie Vreriks</dc:creator>
  <cp:lastModifiedBy>Christiaan Guliker</cp:lastModifiedBy>
  <cp:revision>221</cp:revision>
  <cp:lastPrinted>2019-08-23T09:47:18Z</cp:lastPrinted>
  <dcterms:created xsi:type="dcterms:W3CDTF">2018-01-02T14:46:56Z</dcterms:created>
  <dcterms:modified xsi:type="dcterms:W3CDTF">2021-12-08T13:03:25Z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0x0101008A598637B746294AAEA5F85D241B0EE1</vt:lpwstr>
  </property>
  <property fmtid="{D5CDD505-2E9C-101B-9397-08002B2CF9AE}" pid="3" name="Order">
    <vt:r8>1045600</vt:r8>
  </property>
</Properties>
</file>