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82" r:id="rId23"/>
    <p:sldId id="283" r:id="rId24"/>
    <p:sldId id="278" r:id="rId25"/>
    <p:sldId id="279" r:id="rId26"/>
    <p:sldId id="280" r:id="rId27"/>
    <p:sldId id="277" r:id="rId28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7" autoAdjust="0"/>
    <p:restoredTop sz="94660"/>
  </p:normalViewPr>
  <p:slideViewPr>
    <p:cSldViewPr>
      <p:cViewPr varScale="1">
        <p:scale>
          <a:sx n="78" d="100"/>
          <a:sy n="78" d="100"/>
        </p:scale>
        <p:origin x="150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94945-3F2E-4156-A98E-1506C19B289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5395-FADA-4BDB-8CD8-FD95BC9DF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0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F5395-FADA-4BDB-8CD8-FD95BC9DF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Click to edit Master title style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o-RO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47010D-371F-42FB-8C3C-FEF254D2066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892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B7E82-F447-4329-85A3-DA2C9B94E0E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6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87DF7-492B-497C-A5EB-D3F3B716DC0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409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179DB-B617-4CD7-8423-C895C9C5911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532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4749B-5DFF-4499-8027-51D24379740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10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0089-1408-4068-BB8A-7D87F79EA067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470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DDBCA-CBB6-4256-A3CE-DABBB50DEB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932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8775F-19AF-460B-9986-F7747CF1CC5A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868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9CD49-3625-4400-A873-1BD3295E5FB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547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88012-E14D-4D2B-BB2A-04F849E6D98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24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47380-656B-4742-AED2-4FCEC9CFE22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00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48963-4847-4B91-96E6-C7C1B39034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734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/>
            </a:lvl1pPr>
          </a:lstStyle>
          <a:p>
            <a:pPr>
              <a:defRPr/>
            </a:pPr>
            <a:fld id="{9F5D8D28-F772-428D-B5A3-5776A4C4659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/>
              <a:t>Internal </a:t>
            </a:r>
            <a:r>
              <a:rPr lang="en-US" sz="3200" b="1" dirty="0" smtClean="0"/>
              <a:t>representations of numbers</a:t>
            </a:r>
            <a:endParaRPr lang="ro-RO" sz="32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smtClean="0"/>
              <a:t>Representations </a:t>
            </a:r>
            <a:r>
              <a:rPr lang="en-US" sz="2400" b="1" smtClean="0"/>
              <a:t>of</a:t>
            </a:r>
            <a:r>
              <a:rPr lang="en-US" sz="2400" b="1" smtClean="0"/>
              <a:t> </a:t>
            </a:r>
            <a:r>
              <a:rPr lang="en-US" sz="2400" b="1" i="1" dirty="0" smtClean="0"/>
              <a:t>integers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dirty="0" smtClean="0"/>
              <a:t> </a:t>
            </a:r>
            <a:r>
              <a:rPr lang="en-US" sz="2200" b="1" i="1" dirty="0" smtClean="0"/>
              <a:t>unsigned representation</a:t>
            </a:r>
            <a:r>
              <a:rPr lang="en-US" sz="2200" b="1" dirty="0" smtClean="0"/>
              <a:t>: only for natural numbers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 signed representations (codes)</a:t>
            </a:r>
            <a:r>
              <a:rPr lang="en-US" sz="2200" b="1" dirty="0" smtClean="0"/>
              <a:t>: for integers with sign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direct code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inverse code (one’s complement)</a:t>
            </a:r>
          </a:p>
          <a:p>
            <a:pPr lvl="2" eaLnBrk="1" hangingPunct="1">
              <a:lnSpc>
                <a:spcPct val="125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100" b="1" dirty="0" smtClean="0"/>
              <a:t>complementary code (two’s complement)</a:t>
            </a:r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400" b="1" dirty="0" smtClean="0"/>
              <a:t>Representations </a:t>
            </a:r>
            <a:r>
              <a:rPr lang="en-US" sz="2400" b="1" dirty="0" smtClean="0"/>
              <a:t>of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real numbers</a:t>
            </a:r>
            <a:r>
              <a:rPr lang="en-US" sz="2400" b="1" dirty="0" smtClean="0"/>
              <a:t>: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fixed-point representation</a:t>
            </a:r>
            <a:r>
              <a:rPr lang="en-US" sz="2200" b="1" dirty="0" smtClean="0"/>
              <a:t>	</a:t>
            </a:r>
          </a:p>
          <a:p>
            <a:pPr lvl="1"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b="1" i="1" dirty="0" smtClean="0"/>
              <a:t>floating-point representation</a:t>
            </a:r>
            <a:endParaRPr lang="ro-RO" sz="2200" b="1" i="1" dirty="0" smtClean="0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 smtClean="0"/>
              <a:t>Addition and subtraction of integers   </a:t>
            </a:r>
            <a:br>
              <a:rPr lang="en-US" sz="3200" b="1" smtClean="0"/>
            </a:br>
            <a:r>
              <a:rPr lang="en-US" sz="3200" b="1" smtClean="0"/>
              <a:t>                                  in complementary code</a:t>
            </a:r>
            <a:endParaRPr lang="ro-RO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0"/>
            <a:ext cx="631826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Examples</a:t>
            </a:r>
            <a:endParaRPr lang="ro-RO" sz="3600" b="1" smtClean="0"/>
          </a:p>
        </p:txBody>
      </p:sp>
      <p:graphicFrame>
        <p:nvGraphicFramePr>
          <p:cNvPr id="22549" name="Group 21"/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8077200" cy="4994276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92457"/>
            <a:ext cx="71040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239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75358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88987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Subunitary convention</a:t>
            </a:r>
            <a:r>
              <a:rPr lang="ro-RO" smtClean="0"/>
              <a:t> 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627" name="Group 51"/>
          <p:cNvGraphicFramePr>
            <a:graphicFrameLocks noGrp="1"/>
          </p:cNvGraphicFramePr>
          <p:nvPr>
            <p:ph type="tbl" idx="1"/>
          </p:nvPr>
        </p:nvGraphicFramePr>
        <p:xfrm>
          <a:off x="609600" y="3200400"/>
          <a:ext cx="8229600" cy="3048000"/>
        </p:xfrm>
        <a:graphic>
          <a:graphicData uri="http://schemas.openxmlformats.org/drawingml/2006/table">
            <a:tbl>
              <a:tblPr/>
              <a:tblGrid>
                <a:gridCol w="3810000"/>
                <a:gridCol w="44196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51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35814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00600"/>
            <a:ext cx="510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en-US" sz="3800" b="1" i="1" u="sng" smtClean="0"/>
              <a:t>Codes</a:t>
            </a:r>
            <a:r>
              <a:rPr lang="en-US" sz="3800" smtClean="0"/>
              <a:t> </a:t>
            </a:r>
            <a:r>
              <a:rPr lang="en-US" sz="3800" b="1" smtClean="0"/>
              <a:t>for signed subunitary numbers</a:t>
            </a:r>
            <a:endParaRPr lang="ro-RO" sz="3800" b="1" smtClean="0"/>
          </a:p>
        </p:txBody>
      </p:sp>
      <p:graphicFrame>
        <p:nvGraphicFramePr>
          <p:cNvPr id="26652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013617"/>
              </p:ext>
            </p:extLst>
          </p:nvPr>
        </p:nvGraphicFramePr>
        <p:xfrm>
          <a:off x="228600" y="1600200"/>
          <a:ext cx="8763000" cy="4530725"/>
        </p:xfrm>
        <a:graphic>
          <a:graphicData uri="http://schemas.openxmlformats.org/drawingml/2006/table">
            <a:tbl>
              <a:tblPr/>
              <a:tblGrid>
                <a:gridCol w="4267200"/>
                <a:gridCol w="4495800"/>
              </a:tblGrid>
              <a:tr h="453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71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3243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98626"/>
            <a:ext cx="3962400" cy="409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u="sng" smtClean="0"/>
              <a:t>Addition and subtraction</a:t>
            </a:r>
            <a:r>
              <a:rPr lang="en-US" sz="3200" b="1" smtClean="0"/>
              <a:t> of subunitary numbers in complementary code</a:t>
            </a:r>
            <a:endParaRPr lang="ro-RO" sz="3200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3999"/>
            <a:ext cx="80772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US" sz="3200" b="1" u="sng" smtClean="0"/>
              <a:t>Examples</a:t>
            </a:r>
            <a:r>
              <a:rPr lang="en-US" sz="3200" b="1" smtClean="0"/>
              <a:t> </a:t>
            </a:r>
            <a:br>
              <a:rPr lang="en-US" sz="3200" b="1" smtClean="0"/>
            </a:br>
            <a:r>
              <a:rPr lang="en-US" sz="3200" b="1" smtClean="0"/>
              <a:t>addition and subtraction of </a:t>
            </a:r>
            <a:r>
              <a:rPr lang="en-US" sz="3200" b="1" dirty="0" err="1" smtClean="0"/>
              <a:t>subunitary</a:t>
            </a:r>
            <a:r>
              <a:rPr lang="en-US" sz="3200" b="1" dirty="0" smtClean="0"/>
              <a:t> numbers</a:t>
            </a:r>
            <a:endParaRPr lang="ro-RO" sz="3200" b="1" dirty="0" smtClean="0"/>
          </a:p>
        </p:txBody>
      </p:sp>
      <p:graphicFrame>
        <p:nvGraphicFramePr>
          <p:cNvPr id="29719" name="Group 23"/>
          <p:cNvGraphicFramePr>
            <a:graphicFrameLocks noGrp="1"/>
          </p:cNvGraphicFramePr>
          <p:nvPr>
            <p:ph idx="1"/>
          </p:nvPr>
        </p:nvGraphicFramePr>
        <p:xfrm>
          <a:off x="914400" y="1447800"/>
          <a:ext cx="7772400" cy="523240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742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4770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6553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6694488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Fixed-point representation</a:t>
            </a:r>
            <a:r>
              <a:rPr lang="ro-RO" sz="3200" smtClean="0"/>
              <a:t> </a:t>
            </a:r>
            <a:r>
              <a:rPr lang="en-US" sz="3200" b="1" smtClean="0"/>
              <a:t>of real numbers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915" y="1524000"/>
            <a:ext cx="8153400" cy="4953000"/>
          </a:xfrm>
        </p:spPr>
        <p:txBody>
          <a:bodyPr/>
          <a:lstStyle/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Dimensions of memory location:  </a:t>
            </a:r>
            <a:r>
              <a:rPr lang="en-US" sz="2000" b="1" i="1" dirty="0" smtClean="0"/>
              <a:t>n </a:t>
            </a:r>
            <a:r>
              <a:rPr lang="en-US" sz="2000" b="1" dirty="0" smtClean="0"/>
              <a:t>= 16,32,64  bits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3 zones of the memory location with predefined dimensions (1,I,F): </a:t>
            </a:r>
            <a:r>
              <a:rPr lang="it-IT" sz="2000" b="1" dirty="0" smtClean="0"/>
              <a:t>1+I+F = </a:t>
            </a:r>
            <a:r>
              <a:rPr lang="it-IT" sz="2000" b="1" i="1" dirty="0" smtClean="0"/>
              <a:t>n </a:t>
            </a:r>
            <a:r>
              <a:rPr lang="it-IT" sz="2000" b="1" dirty="0" smtClean="0"/>
              <a:t>bits 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endParaRPr lang="en-US" sz="500" b="1" dirty="0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u="sng" dirty="0" smtClean="0"/>
              <a:t>the most significant bit (S)</a:t>
            </a:r>
            <a:r>
              <a:rPr lang="en-US" sz="2000" b="1" dirty="0" smtClean="0"/>
              <a:t>, position </a:t>
            </a:r>
            <a:r>
              <a:rPr lang="en-US" sz="2000" b="1" i="1" dirty="0" smtClean="0"/>
              <a:t>n</a:t>
            </a:r>
            <a:r>
              <a:rPr lang="en-US" sz="2000" b="1" dirty="0" smtClean="0"/>
              <a:t>-1, is the sign bit with the values: 0 for positive numbers and 1 for negative numbers;</a:t>
            </a:r>
          </a:p>
          <a:p>
            <a:pPr lvl="1" eaLnBrk="1" hangingPunct="1">
              <a:buClr>
                <a:schemeClr val="tx1"/>
              </a:buClr>
            </a:pPr>
            <a:endParaRPr lang="en-US" sz="500" b="1" dirty="0" smtClean="0"/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the decimal point has a </a:t>
            </a:r>
            <a:r>
              <a:rPr lang="en-US" sz="2000" b="1" i="1" u="sng" dirty="0" smtClean="0"/>
              <a:t>fixed position</a:t>
            </a:r>
            <a:r>
              <a:rPr lang="en-US" sz="2000" b="1" dirty="0" smtClean="0"/>
              <a:t>, a virtual one, separating the integer part from the fractional one;</a:t>
            </a:r>
            <a:endParaRPr lang="ro-RO" sz="2000" b="1" dirty="0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24400"/>
            <a:ext cx="7391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Fixed-point representation (contd.)</a:t>
            </a:r>
            <a:endParaRPr lang="ro-RO" sz="3200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u="sng" dirty="0" smtClean="0"/>
              <a:t>the integer part</a:t>
            </a:r>
            <a:r>
              <a:rPr lang="en-US" sz="1800" b="1" dirty="0" smtClean="0"/>
              <a:t> (I bits) 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memorizes (aligned to the right relative to the virtual position of the decimal point) the digits of the absolute integer value of the number converted into binary;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&gt; the number of digits of the binary representation of the absolute integer value of the number, the remaining bits to the left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 if I &lt;  the number of digits of the binary representation of the absolute value of the number, then </a:t>
            </a:r>
            <a:r>
              <a:rPr lang="en-US" sz="1800" b="1" u="sng" dirty="0" smtClean="0"/>
              <a:t>the most significant digits of the integer part are lost   </a:t>
            </a:r>
            <a:r>
              <a:rPr lang="en-US" sz="1800" b="1" dirty="0" smtClean="0">
                <a:solidFill>
                  <a:schemeClr val="accent2"/>
                </a:solidFill>
              </a:rPr>
              <a:t>(!! disadvantage).</a:t>
            </a:r>
          </a:p>
          <a:p>
            <a:pPr lvl="1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t"/>
            </a:pPr>
            <a:r>
              <a:rPr lang="en-US" sz="1800" b="1" dirty="0" smtClean="0"/>
              <a:t>t</a:t>
            </a:r>
            <a:r>
              <a:rPr lang="en-US" sz="1800" b="1" u="sng" dirty="0" smtClean="0"/>
              <a:t>he fractional part</a:t>
            </a:r>
            <a:r>
              <a:rPr lang="en-US" sz="1800" b="1" dirty="0" smtClean="0"/>
              <a:t> (F bits)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memorizes (aligned to the left relative to the virtual position of the decimal point) the digits of the fractional part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&gt; the number of binary digits of the fractional part then the remaining digits to the right are filled with 0.</a:t>
            </a:r>
          </a:p>
          <a:p>
            <a:pPr lvl="2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1800" b="1" dirty="0" smtClean="0"/>
              <a:t>if F &lt; the number of binary digits of the fractional part then the least significant digits of the fractional part are lost.</a:t>
            </a:r>
            <a:r>
              <a:rPr lang="en-US" sz="1800" dirty="0" smtClean="0"/>
              <a:t> </a:t>
            </a:r>
            <a:endParaRPr lang="ro-RO" sz="1800" dirty="0" smtClean="0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b="1" smtClean="0"/>
              <a:t>Fixed-point representation (contd.)</a:t>
            </a:r>
            <a:endParaRPr lang="ro-RO" sz="2600" b="1" smtClean="0"/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1</a:t>
            </a:r>
            <a:endParaRPr lang="ro-RO" sz="2600" b="1" u="sng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08" y="1106487"/>
            <a:ext cx="7781192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325438"/>
          </a:xfrm>
        </p:spPr>
        <p:txBody>
          <a:bodyPr/>
          <a:lstStyle/>
          <a:p>
            <a:pPr eaLnBrk="1" hangingPunct="1"/>
            <a:r>
              <a:rPr lang="it-IT" sz="2800" b="1" dirty="0" smtClean="0"/>
              <a:t>Binary representations of integers</a:t>
            </a:r>
            <a:endParaRPr lang="ro-RO" sz="28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2" y="1198562"/>
            <a:ext cx="8610600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600" b="1" u="sng" smtClean="0"/>
              <a:t>Example 2</a:t>
            </a:r>
            <a:endParaRPr lang="ro-RO" sz="2600" b="1" u="sng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22263"/>
            <a:ext cx="8153400" cy="941387"/>
          </a:xfrm>
        </p:spPr>
        <p:txBody>
          <a:bodyPr/>
          <a:lstStyle/>
          <a:p>
            <a:pPr eaLnBrk="1" hangingPunct="1"/>
            <a:r>
              <a:rPr lang="en-US" sz="3200" b="1" smtClean="0"/>
              <a:t> </a:t>
            </a:r>
            <a:r>
              <a:rPr lang="en-US" sz="2800" b="1" smtClean="0"/>
              <a:t>Floating point representation of real numbers</a:t>
            </a:r>
            <a:endParaRPr lang="ro-RO" sz="2800" b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4196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smtClean="0"/>
              <a:t>used to represent very large and very small numbers with a high precision</a:t>
            </a:r>
            <a:endParaRPr lang="en-US" sz="2000" b="1" i="1" smtClean="0"/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t"/>
            </a:pPr>
            <a:r>
              <a:rPr lang="en-US" sz="2000" b="1" i="1" u="sng" smtClean="0"/>
              <a:t>advantage</a:t>
            </a:r>
            <a:r>
              <a:rPr lang="en-US" sz="2000" b="1" smtClean="0"/>
              <a:t>: </a:t>
            </a:r>
          </a:p>
          <a:p>
            <a:pPr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2000" b="1" smtClean="0"/>
              <a:t>          if there is an overflow, then the </a:t>
            </a:r>
            <a:r>
              <a:rPr lang="en-US" sz="2000" b="1" i="1" smtClean="0"/>
              <a:t>least significant digits are lost</a:t>
            </a:r>
            <a:endParaRPr lang="ro-RO" sz="2000" b="1" i="1" smtClean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Definitions</a:t>
            </a:r>
            <a:endParaRPr lang="ro-RO" sz="32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Floating point representation (contd.)</a:t>
            </a:r>
            <a:endParaRPr lang="ro-RO" sz="3200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it-IT" sz="2800" b="1" smtClean="0"/>
              <a:t>IEEE Standards:  1&lt;mantissa&lt; 2</a:t>
            </a:r>
            <a:r>
              <a:rPr lang="ro-RO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865187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Floating point representation</a:t>
            </a:r>
            <a:r>
              <a:rPr lang="en-US" sz="2800" smtClean="0"/>
              <a:t> (contd.)</a:t>
            </a:r>
            <a:endParaRPr lang="ro-RO" sz="28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Min and max values</a:t>
            </a:r>
            <a:endParaRPr lang="ro-RO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9475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55403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700" b="1" dirty="0" smtClean="0"/>
              <a:t>      </a:t>
            </a:r>
            <a:r>
              <a:rPr lang="en-US" sz="2700" b="1" u="sng" dirty="0" smtClean="0"/>
              <a:t>Example</a:t>
            </a:r>
            <a:r>
              <a:rPr lang="en-US" sz="2700" b="1" dirty="0" smtClean="0"/>
              <a:t>: </a:t>
            </a:r>
            <a:r>
              <a:rPr lang="en-US" sz="2400" b="1" dirty="0" smtClean="0"/>
              <a:t>Represent in floating point notation,</a:t>
            </a:r>
            <a:br>
              <a:rPr lang="en-US" sz="2400" b="1" dirty="0" smtClean="0"/>
            </a:br>
            <a:r>
              <a:rPr lang="en-US" sz="2400" b="1" dirty="0" smtClean="0"/>
              <a:t>             single precision, with mantissa&gt;1, the number  2530,41.</a:t>
            </a:r>
            <a:endParaRPr lang="ro-RO" sz="2400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6176"/>
            <a:ext cx="8534400" cy="54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365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2800" b="1" dirty="0" smtClean="0"/>
              <a:t>Unsigned representation</a:t>
            </a:r>
            <a:endParaRPr lang="ro-RO" sz="28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9248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94" y="15240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382000" cy="1143000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Examples of representations and operations on 8 bits</a:t>
            </a:r>
            <a:endParaRPr lang="ro-RO" sz="2800" b="1" smtClean="0"/>
          </a:p>
        </p:txBody>
      </p:sp>
      <p:graphicFrame>
        <p:nvGraphicFramePr>
          <p:cNvPr id="12318" name="Group 30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4364038"/>
        </p:xfrm>
        <a:graphic>
          <a:graphicData uri="http://schemas.openxmlformats.org/drawingml/2006/table">
            <a:tbl>
              <a:tblPr/>
              <a:tblGrid>
                <a:gridCol w="4343400"/>
                <a:gridCol w="4191000"/>
              </a:tblGrid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58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3810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657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403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Signed representations – </a:t>
            </a:r>
            <a:r>
              <a:rPr lang="en-US" sz="2800" b="1" i="1" u="sng" dirty="0" smtClean="0"/>
              <a:t>codes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dirty="0" smtClean="0"/>
              <a:t>		(direct, inverse, complementary)</a:t>
            </a:r>
            <a:endParaRPr lang="ro-RO" sz="2800" b="1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524000"/>
            <a:ext cx="8001000" cy="478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z="3600" b="1" smtClean="0"/>
              <a:t>Direct code</a:t>
            </a:r>
            <a:endParaRPr lang="ro-RO" sz="3600" b="1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633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b="1" smtClean="0"/>
              <a:t>Inverse code (one’s complement)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7" y="1524000"/>
            <a:ext cx="80010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b="1" smtClean="0"/>
              <a:t>Complementary code (two’s complement)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4" y="1503362"/>
            <a:ext cx="830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/>
              <a:t>Examples of codes on 8 bits</a:t>
            </a:r>
            <a:endParaRPr lang="ro-RO" sz="3600" b="1" smtClean="0"/>
          </a:p>
        </p:txBody>
      </p:sp>
      <p:graphicFrame>
        <p:nvGraphicFramePr>
          <p:cNvPr id="18460" name="Group 28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6705600" cy="464820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265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2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27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105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600"/>
            <a:ext cx="5181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o-RO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2" ma:contentTypeDescription="Create a new document." ma:contentTypeScope="" ma:versionID="e2d9ae0e5b47d79aefb4fcf5ae63620f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37529dde061239cab4b1df3754398e16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50A365-EDEC-4515-8D65-CAB240C40AFF}"/>
</file>

<file path=customXml/itemProps2.xml><?xml version="1.0" encoding="utf-8"?>
<ds:datastoreItem xmlns:ds="http://schemas.openxmlformats.org/officeDocument/2006/customXml" ds:itemID="{1D843F63-2A4D-4FC2-8442-440E31A9471D}"/>
</file>

<file path=customXml/itemProps3.xml><?xml version="1.0" encoding="utf-8"?>
<ds:datastoreItem xmlns:ds="http://schemas.openxmlformats.org/officeDocument/2006/customXml" ds:itemID="{9BF21608-7BB2-487A-809F-BD76AD5AECF1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6258</TotalTime>
  <Words>452</Words>
  <Application>Microsoft Office PowerPoint</Application>
  <PresentationFormat>On-screen Show (4:3)</PresentationFormat>
  <Paragraphs>55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Layers</vt:lpstr>
      <vt:lpstr>Internal representations of numbers</vt:lpstr>
      <vt:lpstr>Binary representations of integers</vt:lpstr>
      <vt:lpstr>Unsigned representation</vt:lpstr>
      <vt:lpstr>Examples of representations and operations on 8 bits</vt:lpstr>
      <vt:lpstr>Signed representations – codes   (direct, inverse, complementary)</vt:lpstr>
      <vt:lpstr>Direct code</vt:lpstr>
      <vt:lpstr>Inverse code (one’s complement)</vt:lpstr>
      <vt:lpstr>Complementary code (two’s complement)</vt:lpstr>
      <vt:lpstr>Examples of codes on 8 bits</vt:lpstr>
      <vt:lpstr>Addition and subtraction of integers                                      in complementary code</vt:lpstr>
      <vt:lpstr>Examples</vt:lpstr>
      <vt:lpstr>Subunitary convention </vt:lpstr>
      <vt:lpstr>Codes for signed subunitary numbers</vt:lpstr>
      <vt:lpstr>Addition and subtraction of subunitary numbers in complementary code</vt:lpstr>
      <vt:lpstr>Examples  addition and subtraction of subunitary numbers</vt:lpstr>
      <vt:lpstr>Fixed-point representation of real numbers</vt:lpstr>
      <vt:lpstr>Fixed-point representation (contd.)</vt:lpstr>
      <vt:lpstr>Fixed-point representation (contd.)</vt:lpstr>
      <vt:lpstr>Example 1</vt:lpstr>
      <vt:lpstr>Example 2</vt:lpstr>
      <vt:lpstr> Floating point representation of real numbers</vt:lpstr>
      <vt:lpstr>Definitions</vt:lpstr>
      <vt:lpstr>Floating point representation (contd.)</vt:lpstr>
      <vt:lpstr>IEEE Standards:  1&lt;mantissa&lt; 2 </vt:lpstr>
      <vt:lpstr>Floating point representation (contd.)</vt:lpstr>
      <vt:lpstr>Min and max values</vt:lpstr>
      <vt:lpstr>      Example: Represent in floating point notation,              single precision, with mantissa&gt;1, the number  2530,41.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representations</dc:title>
  <dc:creator>Iulian Lupea</dc:creator>
  <cp:lastModifiedBy>Windows User</cp:lastModifiedBy>
  <cp:revision>100</cp:revision>
  <dcterms:created xsi:type="dcterms:W3CDTF">2017-10-08T16:17:14Z</dcterms:created>
  <dcterms:modified xsi:type="dcterms:W3CDTF">2022-10-12T15:31:17Z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