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f1064301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f1064301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f1064301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f1064301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f1064301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f1064301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f1064301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f1064301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f1064301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f1064301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f1064301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f1064301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f1064301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f1064301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f1064301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f1064301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f1064301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f1064301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f1064301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f1064301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f1064301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f1064301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Curs de educatie nonformala in informatica engleza</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Tudor Gulin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Modalitati de promovare a cursului</a:t>
            </a:r>
            <a:endParaRPr/>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ro"/>
              <a:t>	</a:t>
            </a:r>
            <a:r>
              <a:rPr lang="ro" sz="1342">
                <a:solidFill>
                  <a:srgbClr val="111111"/>
                </a:solidFill>
                <a:highlight>
                  <a:schemeClr val="lt1"/>
                </a:highlight>
              </a:rPr>
              <a:t>Identify your target audience: Determine the specific demographic or group of individuals who would benefit the most from your course. Understand their needs, interests, and preferences to tailor your promotional efforts accordingly.</a:t>
            </a:r>
            <a:endParaRPr sz="1342">
              <a:solidFill>
                <a:srgbClr val="111111"/>
              </a:solidFill>
              <a:highlight>
                <a:schemeClr val="lt1"/>
              </a:highlight>
            </a:endParaRPr>
          </a:p>
          <a:p>
            <a:pPr indent="457200" lvl="0" marL="0" rtl="0" algn="l">
              <a:spcBef>
                <a:spcPts val="1200"/>
              </a:spcBef>
              <a:spcAft>
                <a:spcPts val="0"/>
              </a:spcAft>
              <a:buNone/>
            </a:pPr>
            <a:r>
              <a:rPr lang="ro" sz="1342">
                <a:solidFill>
                  <a:srgbClr val="111111"/>
                </a:solidFill>
                <a:highlight>
                  <a:schemeClr val="lt1"/>
                </a:highlight>
              </a:rPr>
              <a:t>Create compelling course content: Develop a clear and engaging course description that highlights the value and benefits of taking your course. Emphasize how your course addresses a specific problem or helps learners achieve their goals. Use persuasive language and incorporate testimonials or success stories if available.</a:t>
            </a:r>
            <a:endParaRPr sz="1342">
              <a:solidFill>
                <a:srgbClr val="111111"/>
              </a:solidFill>
              <a:highlight>
                <a:schemeClr val="lt1"/>
              </a:highlight>
            </a:endParaRPr>
          </a:p>
          <a:p>
            <a:pPr indent="457200" lvl="0" marL="0" rtl="0" algn="l">
              <a:spcBef>
                <a:spcPts val="1200"/>
              </a:spcBef>
              <a:spcAft>
                <a:spcPts val="0"/>
              </a:spcAft>
              <a:buNone/>
            </a:pPr>
            <a:r>
              <a:rPr lang="ro" sz="1342">
                <a:solidFill>
                  <a:srgbClr val="111111"/>
                </a:solidFill>
                <a:highlight>
                  <a:schemeClr val="lt1"/>
                </a:highlight>
              </a:rPr>
              <a:t>Leverage online platforms: Utilize various online platforms to reach a wider audience. Consider creating a course website or landing page where potential students can learn more and enroll. Use social media platforms (e.g., Facebook, Twitter, LinkedIn) to share information about your course, engage with your target audience, and build an online presence.</a:t>
            </a:r>
            <a:endParaRPr sz="1342">
              <a:solidFill>
                <a:srgbClr val="111111"/>
              </a:solidFill>
              <a:highlight>
                <a:schemeClr val="lt1"/>
              </a:highlight>
            </a:endParaRPr>
          </a:p>
          <a:p>
            <a:pPr indent="457200" lvl="0" marL="0" rtl="0" algn="l">
              <a:spcBef>
                <a:spcPts val="1200"/>
              </a:spcBef>
              <a:spcAft>
                <a:spcPts val="0"/>
              </a:spcAft>
              <a:buNone/>
            </a:pPr>
            <a:r>
              <a:rPr lang="ro" sz="1342">
                <a:solidFill>
                  <a:srgbClr val="111111"/>
                </a:solidFill>
                <a:highlight>
                  <a:schemeClr val="lt1"/>
                </a:highlight>
              </a:rPr>
              <a:t>Optimize search engine visibility: Make sure your course is discoverable by optimizing your website or landing page for search engines. Conduct keyword research related to your course topic and integrate relevant keywords into your content. This helps potential students find your course when searching online.</a:t>
            </a:r>
            <a:endParaRPr sz="1342">
              <a:solidFill>
                <a:srgbClr val="111111"/>
              </a:solidFill>
              <a:highlight>
                <a:schemeClr val="lt1"/>
              </a:highlight>
            </a:endParaRPr>
          </a:p>
          <a:p>
            <a:pPr indent="457200" lvl="0" marL="0" rtl="0" algn="l">
              <a:spcBef>
                <a:spcPts val="1200"/>
              </a:spcBef>
              <a:spcAft>
                <a:spcPts val="0"/>
              </a:spcAft>
              <a:buNone/>
            </a:pPr>
            <a:r>
              <a:rPr lang="ro" sz="1342">
                <a:solidFill>
                  <a:srgbClr val="111111"/>
                </a:solidFill>
                <a:highlight>
                  <a:schemeClr val="lt1"/>
                </a:highlight>
              </a:rPr>
              <a:t>Offer a free preview or demo: Provide a preview or demo of your course content to give potential students a taste of what they can expect. This can be in the form of a free lesson, video snippet, or sample materials. Highlight the value and quality of your course to entice learners to enroll.</a:t>
            </a:r>
            <a:endParaRPr sz="1342">
              <a:solidFill>
                <a:srgbClr val="111111"/>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Autoevaluarea cursului</a:t>
            </a:r>
            <a:endParaRPr/>
          </a:p>
        </p:txBody>
      </p:sp>
      <p:sp>
        <p:nvSpPr>
          <p:cNvPr id="125" name="Google Shape;125;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457200" lvl="0" marL="0" rtl="0" algn="l">
              <a:spcBef>
                <a:spcPts val="1500"/>
              </a:spcBef>
              <a:spcAft>
                <a:spcPts val="0"/>
              </a:spcAft>
              <a:buNone/>
            </a:pPr>
            <a:r>
              <a:rPr lang="ro" sz="1200">
                <a:solidFill>
                  <a:srgbClr val="111111"/>
                </a:solidFill>
                <a:highlight>
                  <a:schemeClr val="lt1"/>
                </a:highlight>
              </a:rPr>
              <a:t>Review teaching methods and techniques: Reflect on the teaching methods and techniques you employed during the course. Consider the effectiveness of your instructional strategies, such as lectures, group work, hands-on activities, or multimedia tools. Assess if these methods align with different learning styles and if they fostered student understanding and engagement.</a:t>
            </a:r>
            <a:endParaRPr sz="1200">
              <a:solidFill>
                <a:srgbClr val="111111"/>
              </a:solidFill>
              <a:highlight>
                <a:schemeClr val="lt1"/>
              </a:highlight>
            </a:endParaRPr>
          </a:p>
          <a:p>
            <a:pPr indent="457200" lvl="0" marL="0" rtl="0" algn="l">
              <a:spcBef>
                <a:spcPts val="1500"/>
              </a:spcBef>
              <a:spcAft>
                <a:spcPts val="0"/>
              </a:spcAft>
              <a:buNone/>
            </a:pPr>
            <a:r>
              <a:rPr lang="ro" sz="1200">
                <a:solidFill>
                  <a:srgbClr val="111111"/>
                </a:solidFill>
                <a:highlight>
                  <a:schemeClr val="lt1"/>
                </a:highlight>
              </a:rPr>
              <a:t>Reflect on the course objectives: Begin by revisiting the objectives you had set for the course. Assess whether the course has successfully achieved those objectives and whether they are still relevant. Reflect on the knowledge, skills, or outcomes you intended to impart to the students.</a:t>
            </a:r>
            <a:endParaRPr sz="1200">
              <a:solidFill>
                <a:srgbClr val="111111"/>
              </a:solidFill>
              <a:highlight>
                <a:schemeClr val="lt1"/>
              </a:highlight>
            </a:endParaRPr>
          </a:p>
          <a:p>
            <a:pPr indent="457200" lvl="0" marL="0" rtl="0" algn="l">
              <a:spcBef>
                <a:spcPts val="1500"/>
              </a:spcBef>
              <a:spcAft>
                <a:spcPts val="0"/>
              </a:spcAft>
              <a:buNone/>
            </a:pPr>
            <a:r>
              <a:rPr lang="ro" sz="1200">
                <a:solidFill>
                  <a:srgbClr val="111111"/>
                </a:solidFill>
                <a:highlight>
                  <a:schemeClr val="lt1"/>
                </a:highlight>
              </a:rPr>
              <a:t>Review student feedback: Collect and analyze feedback from your students. This can be done through course evaluations, surveys, or direct feedback from students. Identify common themes or patterns in the feedback to gain insights into what worked well and areas that may require improvement.</a:t>
            </a:r>
            <a:endParaRPr sz="1200">
              <a:solidFill>
                <a:srgbClr val="111111"/>
              </a:solidFill>
              <a:highlight>
                <a:schemeClr val="lt1"/>
              </a:highlight>
            </a:endParaRPr>
          </a:p>
          <a:p>
            <a:pPr indent="457200" lvl="0" marL="0" rtl="0" algn="l">
              <a:spcBef>
                <a:spcPts val="1500"/>
              </a:spcBef>
              <a:spcAft>
                <a:spcPts val="1500"/>
              </a:spcAft>
              <a:buNone/>
            </a:pPr>
            <a:r>
              <a:rPr lang="ro" sz="1200">
                <a:solidFill>
                  <a:srgbClr val="111111"/>
                </a:solidFill>
                <a:highlight>
                  <a:schemeClr val="lt1"/>
                </a:highlight>
              </a:rPr>
              <a:t>Evaluate student performance: Assess the performance of your students throughout the course. Review their assignments, assessments, and overall progress. Identify any recurring difficulties they faced or areas where they excelled. This will help you understand the effectiveness of your teaching methods and adjust them if needed.</a:t>
            </a:r>
            <a:endParaRPr>
              <a:solidFill>
                <a:srgbClr val="11111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516000" y="1731325"/>
            <a:ext cx="7244700" cy="282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o"/>
              <a:t>Multumesc pentru vizionare!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Informatii generale</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o" sz="1200">
                <a:solidFill>
                  <a:srgbClr val="111111"/>
                </a:solidFill>
              </a:rPr>
              <a:t>Learning programming in English is a great way to develop your skills and creativity. There are many online resources that can help you learn different programming languages, such as HTML, JavaScript, Python, SQL, and more. </a:t>
            </a:r>
            <a:endParaRPr sz="1200">
              <a:solidFill>
                <a:srgbClr val="111111"/>
              </a:solidFill>
            </a:endParaRPr>
          </a:p>
          <a:p>
            <a:pPr indent="0" lvl="0" marL="0" rtl="0" algn="l">
              <a:spcBef>
                <a:spcPts val="1200"/>
              </a:spcBef>
              <a:spcAft>
                <a:spcPts val="1200"/>
              </a:spcAft>
              <a:buNone/>
            </a:pPr>
            <a:r>
              <a:rPr lang="ro" sz="1200">
                <a:solidFill>
                  <a:srgbClr val="111111"/>
                </a:solidFill>
              </a:rPr>
              <a:t>	</a:t>
            </a:r>
            <a:r>
              <a:rPr lang="ro" sz="1200">
                <a:solidFill>
                  <a:srgbClr val="111111"/>
                </a:solidFill>
                <a:highlight>
                  <a:schemeClr val="lt1"/>
                </a:highlight>
              </a:rPr>
              <a:t>Time management is crucial for computer science students for several reasons. I believe that I can teach the skill of time management to every student in need. </a:t>
            </a:r>
            <a:endParaRPr sz="1200">
              <a:solidFill>
                <a:srgbClr val="11111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Scopul cursului</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o" sz="1200">
                <a:solidFill>
                  <a:srgbClr val="111111"/>
                </a:solidFill>
                <a:highlight>
                  <a:schemeClr val="lt1"/>
                </a:highlight>
              </a:rPr>
              <a:t>Time management is crucial for students as it enables them to meet deadlines, balance their workload, and maximize productivity. Effective time management helps students allocate sufficient time for studying, completing assignments, and engaging in extracurricular activities. It reduces stress levels and prevents burnout by ensuring a healthy work-life balance. Additionally, it fosters a deeper understanding of concepts and allows students to explore additional learning opportunities. Developing strong time management skills during their academic journey prepares students for success in their careers by instilling discipline, organization, and the ability to meet deadlines consistently. </a:t>
            </a:r>
            <a:endParaRPr sz="1200">
              <a:solidFill>
                <a:srgbClr val="111111"/>
              </a:solidFill>
              <a:highlight>
                <a:schemeClr val="lt1"/>
              </a:highlight>
            </a:endParaRPr>
          </a:p>
          <a:p>
            <a:pPr indent="457200" lvl="0" marL="0" rtl="0" algn="l">
              <a:spcBef>
                <a:spcPts val="1200"/>
              </a:spcBef>
              <a:spcAft>
                <a:spcPts val="1200"/>
              </a:spcAft>
              <a:buNone/>
            </a:pPr>
            <a:r>
              <a:rPr lang="ro" sz="1200">
                <a:solidFill>
                  <a:srgbClr val="111111"/>
                </a:solidFill>
                <a:highlight>
                  <a:schemeClr val="lt1"/>
                </a:highlight>
              </a:rPr>
              <a:t>The main </a:t>
            </a:r>
            <a:r>
              <a:rPr lang="ro" sz="1200">
                <a:solidFill>
                  <a:srgbClr val="111111"/>
                </a:solidFill>
                <a:highlight>
                  <a:schemeClr val="lt1"/>
                </a:highlight>
              </a:rPr>
              <a:t>purpose</a:t>
            </a:r>
            <a:r>
              <a:rPr lang="ro" sz="1200">
                <a:solidFill>
                  <a:srgbClr val="111111"/>
                </a:solidFill>
                <a:highlight>
                  <a:schemeClr val="lt1"/>
                </a:highlight>
              </a:rPr>
              <a:t> of this course is to help students to master </a:t>
            </a:r>
            <a:r>
              <a:rPr lang="ro" sz="1200">
                <a:solidFill>
                  <a:srgbClr val="111111"/>
                </a:solidFill>
                <a:highlight>
                  <a:schemeClr val="lt1"/>
                </a:highlight>
              </a:rPr>
              <a:t>the skill of time management.</a:t>
            </a:r>
            <a:endParaRPr sz="1200">
              <a:solidFill>
                <a:srgbClr val="11111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Grup tinta</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solidFill>
                  <a:srgbClr val="111111"/>
                </a:solidFill>
                <a:highlight>
                  <a:schemeClr val="lt1"/>
                </a:highlight>
              </a:rPr>
              <a:t>	This course will </a:t>
            </a:r>
            <a:r>
              <a:rPr lang="ro">
                <a:solidFill>
                  <a:srgbClr val="111111"/>
                </a:solidFill>
                <a:highlight>
                  <a:schemeClr val="lt1"/>
                </a:highlight>
              </a:rPr>
              <a:t>target all the students that find difficulties in their time management, all the students that can’t find time for themselves because of the workload and deadlines the Universities sets up for them.</a:t>
            </a:r>
            <a:endParaRPr>
              <a:solidFill>
                <a:srgbClr val="11111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Perioada de desfasurare</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	</a:t>
            </a:r>
            <a:r>
              <a:rPr lang="ro">
                <a:solidFill>
                  <a:srgbClr val="111111"/>
                </a:solidFill>
                <a:highlight>
                  <a:schemeClr val="lt1"/>
                </a:highlight>
              </a:rPr>
              <a:t>My course will begin in 26.06.2023 and will end in 03.07.2023.</a:t>
            </a:r>
            <a:endParaRPr>
              <a:solidFill>
                <a:srgbClr val="11111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Durata cursului</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	</a:t>
            </a:r>
            <a:r>
              <a:rPr lang="ro">
                <a:solidFill>
                  <a:srgbClr val="111111"/>
                </a:solidFill>
                <a:highlight>
                  <a:schemeClr val="lt1"/>
                </a:highlight>
              </a:rPr>
              <a:t>Every meeting from my course will last two hours. </a:t>
            </a:r>
            <a:endParaRPr>
              <a:solidFill>
                <a:srgbClr val="11111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Mod de desfasurare</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solidFill>
                  <a:srgbClr val="111111"/>
                </a:solidFill>
                <a:highlight>
                  <a:schemeClr val="lt1"/>
                </a:highlight>
              </a:rPr>
              <a:t>	</a:t>
            </a:r>
            <a:r>
              <a:rPr lang="ro" sz="1200">
                <a:solidFill>
                  <a:srgbClr val="111111"/>
                </a:solidFill>
                <a:highlight>
                  <a:schemeClr val="lt1"/>
                </a:highlight>
              </a:rPr>
              <a:t>T</a:t>
            </a:r>
            <a:r>
              <a:rPr lang="ro" sz="1200">
                <a:solidFill>
                  <a:srgbClr val="111111"/>
                </a:solidFill>
                <a:highlight>
                  <a:schemeClr val="lt1"/>
                </a:highlight>
              </a:rPr>
              <a:t>he workshop will be conducted in a classroom or seminar setting. </a:t>
            </a:r>
            <a:r>
              <a:rPr lang="ro" sz="1200">
                <a:solidFill>
                  <a:srgbClr val="111111"/>
                </a:solidFill>
                <a:highlight>
                  <a:schemeClr val="lt1"/>
                </a:highlight>
                <a:latin typeface="Arial"/>
                <a:ea typeface="Arial"/>
                <a:cs typeface="Arial"/>
                <a:sym typeface="Arial"/>
              </a:rPr>
              <a:t>I will teach all the lessons in front of the students. They will hold a notebook in which they would write down the lessons.</a:t>
            </a:r>
            <a:endParaRPr sz="1200">
              <a:solidFill>
                <a:srgbClr val="111111"/>
              </a:solidFill>
              <a:highlight>
                <a:schemeClr val="lt1"/>
              </a:highlight>
              <a:latin typeface="Arial"/>
              <a:ea typeface="Arial"/>
              <a:cs typeface="Arial"/>
              <a:sym typeface="Arial"/>
            </a:endParaRPr>
          </a:p>
          <a:p>
            <a:pPr indent="0" lvl="0" marL="0" rtl="0" algn="l">
              <a:spcBef>
                <a:spcPts val="1200"/>
              </a:spcBef>
              <a:spcAft>
                <a:spcPts val="1200"/>
              </a:spcAft>
              <a:buNone/>
            </a:pPr>
            <a:r>
              <a:rPr lang="ro" sz="1200">
                <a:solidFill>
                  <a:srgbClr val="111111"/>
                </a:solidFill>
                <a:highlight>
                  <a:schemeClr val="lt1"/>
                </a:highlight>
              </a:rPr>
              <a:t>	At the end of the meeting, I will share a piece of paper to all the students in which they will rate the session anonymously, for feedback.  </a:t>
            </a:r>
            <a:endParaRPr sz="1200">
              <a:solidFill>
                <a:srgbClr val="11111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Planificarea activitatilor</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10000"/>
          </a:bodyPr>
          <a:lstStyle/>
          <a:p>
            <a:pPr indent="-281940" lvl="0" marL="457200" rtl="0" algn="l">
              <a:spcBef>
                <a:spcPts val="1500"/>
              </a:spcBef>
              <a:spcAft>
                <a:spcPts val="0"/>
              </a:spcAft>
              <a:buClr>
                <a:srgbClr val="111111"/>
              </a:buClr>
              <a:buSzPct val="100000"/>
              <a:buChar char="●"/>
            </a:pPr>
            <a:r>
              <a:rPr lang="ro" sz="1200">
                <a:solidFill>
                  <a:srgbClr val="111111"/>
                </a:solidFill>
                <a:highlight>
                  <a:schemeClr val="lt1"/>
                </a:highlight>
              </a:rPr>
              <a:t>Introduction: 1.Welcome and introduction to the workshop 2.Highlight the significance of time management for academic success and overall well-being</a:t>
            </a:r>
            <a:endParaRPr sz="1200">
              <a:solidFill>
                <a:srgbClr val="111111"/>
              </a:solidFill>
              <a:highlight>
                <a:schemeClr val="lt1"/>
              </a:highlight>
            </a:endParaRPr>
          </a:p>
          <a:p>
            <a:pPr indent="-281940" lvl="0" marL="457200" rtl="0" algn="l">
              <a:spcBef>
                <a:spcPts val="0"/>
              </a:spcBef>
              <a:spcAft>
                <a:spcPts val="0"/>
              </a:spcAft>
              <a:buClr>
                <a:srgbClr val="111111"/>
              </a:buClr>
              <a:buSzPct val="100000"/>
              <a:buChar char="●"/>
            </a:pPr>
            <a:r>
              <a:rPr lang="ro" sz="1200">
                <a:solidFill>
                  <a:srgbClr val="111111"/>
                </a:solidFill>
                <a:highlight>
                  <a:schemeClr val="lt1"/>
                </a:highlight>
              </a:rPr>
              <a:t>Understanding Time Management: 1.Define time management and its benefits 2.Discuss common challenges and obstacles faced by students in managing their time effectively</a:t>
            </a:r>
            <a:endParaRPr sz="1200">
              <a:solidFill>
                <a:srgbClr val="111111"/>
              </a:solidFill>
              <a:highlight>
                <a:schemeClr val="lt1"/>
              </a:highlight>
            </a:endParaRPr>
          </a:p>
          <a:p>
            <a:pPr indent="-281940" lvl="0" marL="457200" rtl="0" algn="l">
              <a:spcBef>
                <a:spcPts val="0"/>
              </a:spcBef>
              <a:spcAft>
                <a:spcPts val="0"/>
              </a:spcAft>
              <a:buClr>
                <a:srgbClr val="111111"/>
              </a:buClr>
              <a:buSzPct val="100000"/>
              <a:buChar char="●"/>
            </a:pPr>
            <a:r>
              <a:rPr lang="ro" sz="1200">
                <a:solidFill>
                  <a:srgbClr val="111111"/>
                </a:solidFill>
                <a:highlight>
                  <a:schemeClr val="lt1"/>
                </a:highlight>
              </a:rPr>
              <a:t>Goal Setting and Prioritization: 1.Explain the importance of setting clear goals and objectives 2.Guide students in identifying their priorities and categorizing tasks based on urgency and importance 3.Introduce techniques like Eisenhower Matrix and SMART goals for effective goal setting</a:t>
            </a:r>
            <a:endParaRPr sz="1200">
              <a:solidFill>
                <a:srgbClr val="111111"/>
              </a:solidFill>
              <a:highlight>
                <a:schemeClr val="lt1"/>
              </a:highlight>
            </a:endParaRPr>
          </a:p>
          <a:p>
            <a:pPr indent="-281940" lvl="0" marL="457200" rtl="0" algn="l">
              <a:spcBef>
                <a:spcPts val="0"/>
              </a:spcBef>
              <a:spcAft>
                <a:spcPts val="0"/>
              </a:spcAft>
              <a:buClr>
                <a:srgbClr val="111111"/>
              </a:buClr>
              <a:buSzPct val="100000"/>
              <a:buChar char="●"/>
            </a:pPr>
            <a:r>
              <a:rPr lang="ro" sz="1200">
                <a:solidFill>
                  <a:srgbClr val="111111"/>
                </a:solidFill>
                <a:highlight>
                  <a:schemeClr val="lt1"/>
                </a:highlight>
              </a:rPr>
              <a:t>Planning and Scheduling: 1.Teach students different planning methods (e.g., to-do lists, digital calendars, time-blocking) 2.Demonstrate how to create a realistic and manageable schedule 3.Share tips for avoiding procrastination and staying focused</a:t>
            </a:r>
            <a:endParaRPr sz="1200">
              <a:solidFill>
                <a:srgbClr val="111111"/>
              </a:solidFill>
              <a:highlight>
                <a:schemeClr val="lt1"/>
              </a:highlight>
            </a:endParaRPr>
          </a:p>
          <a:p>
            <a:pPr indent="-281940" lvl="0" marL="457200" rtl="0" algn="l">
              <a:spcBef>
                <a:spcPts val="0"/>
              </a:spcBef>
              <a:spcAft>
                <a:spcPts val="0"/>
              </a:spcAft>
              <a:buClr>
                <a:srgbClr val="111111"/>
              </a:buClr>
              <a:buSzPct val="100000"/>
              <a:buChar char="●"/>
            </a:pPr>
            <a:r>
              <a:rPr lang="ro" sz="1200">
                <a:solidFill>
                  <a:srgbClr val="111111"/>
                </a:solidFill>
                <a:highlight>
                  <a:schemeClr val="lt1"/>
                </a:highlight>
              </a:rPr>
              <a:t>Time Optimization Strategies: 1.Discuss techniques for optimizing time, such as Pomodoro Technique, batching similar tasks, and minimizing distractions 2.Provide tips for efficient studying and task execution 3.Encourage students to find their own productivity hacks and share them with the group</a:t>
            </a:r>
            <a:endParaRPr sz="1200">
              <a:solidFill>
                <a:srgbClr val="111111"/>
              </a:solidFill>
              <a:highlight>
                <a:schemeClr val="lt1"/>
              </a:highlight>
            </a:endParaRPr>
          </a:p>
          <a:p>
            <a:pPr indent="-281940" lvl="0" marL="457200" rtl="0" algn="l">
              <a:spcBef>
                <a:spcPts val="0"/>
              </a:spcBef>
              <a:spcAft>
                <a:spcPts val="0"/>
              </a:spcAft>
              <a:buClr>
                <a:srgbClr val="111111"/>
              </a:buClr>
              <a:buSzPct val="100000"/>
              <a:buChar char="●"/>
            </a:pPr>
            <a:r>
              <a:rPr lang="ro" sz="1200">
                <a:solidFill>
                  <a:srgbClr val="111111"/>
                </a:solidFill>
                <a:highlight>
                  <a:schemeClr val="lt1"/>
                </a:highlight>
              </a:rPr>
              <a:t>Q&amp;A and Interactive Activities: 1.Address students' questions and concerns about time management 2.Engage participants in interactive activities like time-tracking exercises, group discussions, and case studies</a:t>
            </a:r>
            <a:endParaRPr sz="1200">
              <a:solidFill>
                <a:srgbClr val="111111"/>
              </a:solidFill>
              <a:highlight>
                <a:schemeClr val="lt1"/>
              </a:highlight>
            </a:endParaRPr>
          </a:p>
          <a:p>
            <a:pPr indent="-281940" lvl="0" marL="457200" rtl="0" algn="l">
              <a:spcBef>
                <a:spcPts val="0"/>
              </a:spcBef>
              <a:spcAft>
                <a:spcPts val="0"/>
              </a:spcAft>
              <a:buClr>
                <a:srgbClr val="111111"/>
              </a:buClr>
              <a:buSzPct val="100000"/>
              <a:buChar char="●"/>
            </a:pPr>
            <a:r>
              <a:rPr lang="ro" sz="1200">
                <a:solidFill>
                  <a:srgbClr val="111111"/>
                </a:solidFill>
                <a:highlight>
                  <a:schemeClr val="lt1"/>
                </a:highlight>
              </a:rPr>
              <a:t>Recap and Action Plan: 1.Summarize key takeaways from the workshop 2. Encourage students to create personalized action plans to implement effective time management strategies in their daily lives</a:t>
            </a:r>
            <a:endParaRPr sz="1200">
              <a:solidFill>
                <a:srgbClr val="111111"/>
              </a:solidFill>
              <a:highlight>
                <a:schemeClr val="lt1"/>
              </a:highlight>
            </a:endParaRPr>
          </a:p>
          <a:p>
            <a:pPr indent="-281940" lvl="0" marL="457200" rtl="0" algn="l">
              <a:spcBef>
                <a:spcPts val="0"/>
              </a:spcBef>
              <a:spcAft>
                <a:spcPts val="0"/>
              </a:spcAft>
              <a:buClr>
                <a:srgbClr val="111111"/>
              </a:buClr>
              <a:buSzPct val="100000"/>
              <a:buChar char="●"/>
            </a:pPr>
            <a:r>
              <a:rPr lang="ro" sz="1200">
                <a:solidFill>
                  <a:srgbClr val="111111"/>
                </a:solidFill>
                <a:highlight>
                  <a:schemeClr val="lt1"/>
                </a:highlight>
              </a:rPr>
              <a:t>Conclusion: 1.Express gratitude for participation 2.Provide additional resources and recommended readings for further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Modalitati de evaluare a cursantilor</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	</a:t>
            </a:r>
            <a:r>
              <a:rPr lang="ro" sz="1200">
                <a:solidFill>
                  <a:srgbClr val="111111"/>
                </a:solidFill>
                <a:highlight>
                  <a:schemeClr val="lt1"/>
                </a:highlight>
              </a:rPr>
              <a:t>Utilize technology: Leverage online platforms or learning management systems that offer features for giving feedback. These platforms often provide options for individual feedback, such as comments on assignments or discussion forums. Utilize these tools to provide timely feedback to each student.</a:t>
            </a:r>
            <a:endParaRPr sz="1200">
              <a:solidFill>
                <a:srgbClr val="111111"/>
              </a:solidFill>
              <a:highlight>
                <a:schemeClr val="lt1"/>
              </a:highlight>
            </a:endParaRPr>
          </a:p>
          <a:p>
            <a:pPr indent="457200" lvl="0" marL="0" rtl="0" algn="l">
              <a:spcBef>
                <a:spcPts val="1500"/>
              </a:spcBef>
              <a:spcAft>
                <a:spcPts val="0"/>
              </a:spcAft>
              <a:buNone/>
            </a:pPr>
            <a:r>
              <a:rPr lang="ro" sz="1200">
                <a:solidFill>
                  <a:srgbClr val="111111"/>
                </a:solidFill>
                <a:highlight>
                  <a:schemeClr val="lt1"/>
                </a:highlight>
              </a:rPr>
              <a:t>Establish clear expectations: Clearly communicate your expectations and assessment criteria at the beginning of the course. This will help students understand what they need to focus on and enable you to provide more targeted feedback. Consider creating rubrics or grading guidelines to streamline the feedback process.</a:t>
            </a:r>
            <a:endParaRPr sz="1200">
              <a:solidFill>
                <a:srgbClr val="111111"/>
              </a:solidFill>
              <a:highlight>
                <a:schemeClr val="lt1"/>
              </a:highlight>
            </a:endParaRPr>
          </a:p>
          <a:p>
            <a:pPr indent="457200" lvl="0" marL="0" rtl="0" algn="l">
              <a:spcBef>
                <a:spcPts val="1500"/>
              </a:spcBef>
              <a:spcAft>
                <a:spcPts val="1500"/>
              </a:spcAft>
              <a:buNone/>
            </a:pPr>
            <a:r>
              <a:rPr lang="ro" sz="1200">
                <a:solidFill>
                  <a:srgbClr val="111111"/>
                </a:solidFill>
                <a:highlight>
                  <a:schemeClr val="lt1"/>
                </a:highlight>
              </a:rPr>
              <a:t>Use a mix of feedback methods: Besides written feedback, consider incorporating other methods such as audio or video feedback. These alternative forms of feedback can be more personal and engaging for students.</a:t>
            </a:r>
            <a:endParaRPr>
              <a:solidFill>
                <a:srgbClr val="11111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