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81" r:id="rId4"/>
    <p:sldId id="282" r:id="rId5"/>
    <p:sldId id="290" r:id="rId6"/>
    <p:sldId id="289" r:id="rId7"/>
    <p:sldId id="288" r:id="rId8"/>
    <p:sldId id="291" r:id="rId9"/>
    <p:sldId id="299" r:id="rId10"/>
    <p:sldId id="300" r:id="rId11"/>
    <p:sldId id="301" r:id="rId12"/>
    <p:sldId id="302" r:id="rId13"/>
    <p:sldId id="293" r:id="rId14"/>
    <p:sldId id="295" r:id="rId15"/>
    <p:sldId id="298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aleway" panose="020B0604020202020204" charset="-52"/>
      <p:regular r:id="rId21"/>
      <p:bold r:id="rId22"/>
    </p:embeddedFont>
    <p:embeddedFont>
      <p:font typeface="Raleway Bold" panose="020B0604020202020204" charset="0"/>
      <p:regular r:id="rId23"/>
      <p:bold r:id="rId24"/>
      <p:italic r:id="rId25"/>
      <p:boldItalic r:id="rId26"/>
    </p:embeddedFont>
    <p:embeddedFont>
      <p:font typeface="Raleway Heavy" panose="020B0604020202020204" charset="-52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48" autoAdjust="0"/>
  </p:normalViewPr>
  <p:slideViewPr>
    <p:cSldViewPr>
      <p:cViewPr varScale="1">
        <p:scale>
          <a:sx n="55" d="100"/>
          <a:sy n="55" d="100"/>
        </p:scale>
        <p:origin x="72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" y="-230757"/>
            <a:ext cx="2590800" cy="10748514"/>
          </a:xfrm>
          <a:prstGeom prst="rect">
            <a:avLst/>
          </a:prstGeom>
          <a:solidFill>
            <a:srgbClr val="BD2640"/>
          </a:solidFill>
        </p:spPr>
      </p:sp>
      <p:grpSp>
        <p:nvGrpSpPr>
          <p:cNvPr id="3" name="Group 3"/>
          <p:cNvGrpSpPr/>
          <p:nvPr/>
        </p:nvGrpSpPr>
        <p:grpSpPr>
          <a:xfrm>
            <a:off x="3352800" y="720923"/>
            <a:ext cx="13906500" cy="5698998"/>
            <a:chOff x="-2300227" y="-3343912"/>
            <a:chExt cx="18542000" cy="7598663"/>
          </a:xfrm>
        </p:grpSpPr>
        <p:sp>
          <p:nvSpPr>
            <p:cNvPr id="4" name="TextBox 4"/>
            <p:cNvSpPr txBox="1"/>
            <p:nvPr/>
          </p:nvSpPr>
          <p:spPr>
            <a:xfrm>
              <a:off x="-2300227" y="561433"/>
              <a:ext cx="18542000" cy="36933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ru-RU" sz="6000" b="1" dirty="0">
                  <a:solidFill>
                    <a:srgbClr val="BD2640"/>
                  </a:solidFill>
                  <a:latin typeface="Raleway Heavy"/>
                </a:rPr>
                <a:t>Мобильное приложение для выполнения заданий и получения вознаграждения «Квест»</a:t>
              </a:r>
              <a:endParaRPr lang="en-US" sz="6000" b="1" dirty="0">
                <a:solidFill>
                  <a:srgbClr val="BD2640"/>
                </a:solidFill>
                <a:latin typeface="Raleway Heavy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411227" y="-3343912"/>
              <a:ext cx="16764000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ru-RU" sz="2400" dirty="0">
                  <a:solidFill>
                    <a:srgbClr val="000000"/>
                  </a:solidFill>
                  <a:latin typeface="Raleway Bold"/>
                </a:rPr>
                <a:t>Учреждение образования «БЕЛОРУССКИЙ ГОСУДАРСТВЕННЫЙ ТЕХНОЛОГИЧЕСКИЙ УНИВЕРСИТЕТ»</a:t>
              </a:r>
              <a:endParaRPr lang="en-US" sz="2400" dirty="0">
                <a:solidFill>
                  <a:srgbClr val="000000"/>
                </a:solidFill>
                <a:latin typeface="Raleway Bold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A69316C2-BE61-FB41-9F7B-18B799747A4F}"/>
              </a:ext>
            </a:extLst>
          </p:cNvPr>
          <p:cNvSpPr txBox="1"/>
          <p:nvPr/>
        </p:nvSpPr>
        <p:spPr>
          <a:xfrm>
            <a:off x="5638800" y="3076718"/>
            <a:ext cx="11620500" cy="474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ru-RU" sz="3200" spc="560" dirty="0">
                <a:solidFill>
                  <a:srgbClr val="000000"/>
                </a:solidFill>
                <a:latin typeface="Raleway"/>
              </a:rPr>
              <a:t>ДИПЛОМНЫЙ ПРОЕКТ</a:t>
            </a:r>
            <a:endParaRPr lang="en-US" sz="3200" spc="560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DDFE148-18BA-C046-B856-F79CF516C913}"/>
              </a:ext>
            </a:extLst>
          </p:cNvPr>
          <p:cNvSpPr txBox="1"/>
          <p:nvPr/>
        </p:nvSpPr>
        <p:spPr>
          <a:xfrm>
            <a:off x="4419600" y="7440038"/>
            <a:ext cx="12839700" cy="1401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sz="3600" b="1" dirty="0">
                <a:solidFill>
                  <a:srgbClr val="000000"/>
                </a:solidFill>
                <a:latin typeface="Raleway"/>
              </a:rPr>
              <a:t>Дипломник: Н.В. Славин</a:t>
            </a:r>
          </a:p>
          <a:p>
            <a:pPr algn="r">
              <a:lnSpc>
                <a:spcPct val="150000"/>
              </a:lnSpc>
            </a:pPr>
            <a:r>
              <a:rPr lang="ru-RU" sz="2800" dirty="0">
                <a:solidFill>
                  <a:srgbClr val="000000"/>
                </a:solidFill>
                <a:latin typeface="Raleway"/>
              </a:rPr>
              <a:t>Научный руководитель: Е. С. </a:t>
            </a:r>
            <a:r>
              <a:rPr lang="ru-RU" sz="2800" dirty="0" err="1">
                <a:solidFill>
                  <a:srgbClr val="000000"/>
                </a:solidFill>
                <a:latin typeface="Raleway"/>
              </a:rPr>
              <a:t>Сахонь</a:t>
            </a:r>
            <a:endParaRPr lang="en-US" sz="3200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B3A886E-0F16-4B4A-8FA2-B664347B58FC}"/>
              </a:ext>
            </a:extLst>
          </p:cNvPr>
          <p:cNvSpPr/>
          <p:nvPr/>
        </p:nvSpPr>
        <p:spPr>
          <a:xfrm>
            <a:off x="5254827" y="1571136"/>
            <a:ext cx="10827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Raleway"/>
              </a:rPr>
              <a:t>Специальность: 1–98 01 03 Программное обеспечение информационной</a:t>
            </a:r>
          </a:p>
          <a:p>
            <a:r>
              <a:rPr lang="ru-RU" sz="2400" dirty="0">
                <a:solidFill>
                  <a:srgbClr val="000000"/>
                </a:solidFill>
                <a:latin typeface="Raleway"/>
              </a:rPr>
              <a:t>безопасности мобильных систем</a:t>
            </a:r>
            <a:endParaRPr lang="ru-RU" sz="2400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7487F56-13C5-E34F-A8B3-E7B2A75B1118}"/>
              </a:ext>
            </a:extLst>
          </p:cNvPr>
          <p:cNvSpPr txBox="1"/>
          <p:nvPr/>
        </p:nvSpPr>
        <p:spPr>
          <a:xfrm>
            <a:off x="3352799" y="9316770"/>
            <a:ext cx="13906500" cy="448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ru-RU" sz="2400" spc="560" dirty="0">
                <a:solidFill>
                  <a:srgbClr val="000000"/>
                </a:solidFill>
                <a:latin typeface="Raleway"/>
              </a:rPr>
              <a:t>Минск 2021</a:t>
            </a:r>
            <a:endParaRPr lang="en-US" sz="2400" spc="560" dirty="0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1028700" y="647700"/>
            <a:ext cx="15354300" cy="96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0"/>
              </a:lnSpc>
            </a:pPr>
            <a:r>
              <a:rPr lang="ru-RU" sz="6000" dirty="0">
                <a:solidFill>
                  <a:srgbClr val="000000"/>
                </a:solidFill>
                <a:latin typeface="Raleway Bold"/>
              </a:rPr>
              <a:t>Отдельный квест</a:t>
            </a:r>
            <a:endParaRPr lang="en-US" sz="60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6998800" y="889098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50A6F9-D7B8-4859-A3DC-980F68D04C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0200" y="1692276"/>
            <a:ext cx="5030931" cy="80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1028700" y="647700"/>
            <a:ext cx="15354300" cy="96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0"/>
              </a:lnSpc>
            </a:pPr>
            <a:r>
              <a:rPr lang="ru-RU" sz="6000" dirty="0">
                <a:solidFill>
                  <a:srgbClr val="000000"/>
                </a:solidFill>
                <a:latin typeface="Raleway Bold"/>
              </a:rPr>
              <a:t>Меню приложения</a:t>
            </a:r>
            <a:endParaRPr lang="en-US" sz="60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6998800" y="889098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686780-8FB5-4F38-80FB-5CD4335E42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0200" y="1692276"/>
            <a:ext cx="4953000" cy="79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8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1028700" y="647700"/>
            <a:ext cx="15354300" cy="96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0"/>
              </a:lnSpc>
            </a:pPr>
            <a:r>
              <a:rPr lang="ru-RU" sz="6000" dirty="0">
                <a:solidFill>
                  <a:srgbClr val="000000"/>
                </a:solidFill>
                <a:latin typeface="Raleway Bold"/>
              </a:rPr>
              <a:t>Создание нового квеста</a:t>
            </a:r>
            <a:endParaRPr lang="en-US" sz="60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6998800" y="889098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DBEE3E-55F8-431D-8855-4CB6B699D9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0200" y="1692276"/>
            <a:ext cx="4972280" cy="79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4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1028700" y="841618"/>
            <a:ext cx="153543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0"/>
              </a:lnSpc>
            </a:pPr>
            <a:r>
              <a:rPr lang="ru-RU" sz="8000" dirty="0">
                <a:solidFill>
                  <a:srgbClr val="000000"/>
                </a:solidFill>
                <a:latin typeface="Raleway Bold"/>
              </a:rPr>
              <a:t>Экономические показатели</a:t>
            </a:r>
            <a:endParaRPr lang="en-US" sz="80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6998800" y="889098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A4DEB9-348E-441D-9207-41CC57A2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3" y="2319337"/>
            <a:ext cx="13903569" cy="5648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264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1028700" y="841618"/>
            <a:ext cx="153543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0"/>
              </a:lnSpc>
            </a:pPr>
            <a:r>
              <a:rPr lang="ru-RU" sz="8000" dirty="0">
                <a:solidFill>
                  <a:srgbClr val="000000"/>
                </a:solidFill>
                <a:latin typeface="Raleway Bold"/>
              </a:rPr>
              <a:t>Заключение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6998800" y="889098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503EE167-C96B-44F7-AB7F-3CBB4B71866A}"/>
              </a:ext>
            </a:extLst>
          </p:cNvPr>
          <p:cNvSpPr txBox="1"/>
          <p:nvPr/>
        </p:nvSpPr>
        <p:spPr>
          <a:xfrm>
            <a:off x="574742" y="2003333"/>
            <a:ext cx="15715169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0215" algn="just"/>
            <a:r>
              <a:rPr lang="ru-RU" sz="4400" spc="-150" dirty="0">
                <a:solidFill>
                  <a:srgbClr val="000000"/>
                </a:solidFill>
                <a:latin typeface="Raleway"/>
              </a:rPr>
              <a:t>Программное средство соответствует предъявленным требованиям и поставленным задачам:</a:t>
            </a:r>
          </a:p>
          <a:p>
            <a:r>
              <a:rPr lang="ru-RU" sz="4400" spc="150" dirty="0">
                <a:solidFill>
                  <a:srgbClr val="000000"/>
                </a:solidFill>
                <a:latin typeface="Raleway"/>
              </a:rPr>
              <a:t>	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536252-ABE1-495B-BB6B-A376542D3064}"/>
              </a:ext>
            </a:extLst>
          </p:cNvPr>
          <p:cNvSpPr/>
          <p:nvPr/>
        </p:nvSpPr>
        <p:spPr>
          <a:xfrm>
            <a:off x="860660" y="3179167"/>
            <a:ext cx="15143332" cy="6801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endParaRPr lang="ru-RU" dirty="0">
              <a:solidFill>
                <a:srgbClr val="000000"/>
              </a:solidFill>
              <a:latin typeface="Raleway"/>
            </a:endParaRPr>
          </a:p>
          <a:p>
            <a:pPr marL="571500" lvl="0" indent="-5715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630555" algn="l"/>
              </a:tabLst>
            </a:pPr>
            <a:r>
              <a:rPr lang="ru-RU" sz="4400" dirty="0">
                <a:solidFill>
                  <a:srgbClr val="000000"/>
                </a:solidFill>
                <a:latin typeface="Raleway"/>
              </a:rPr>
              <a:t>спроектирована и разработана база данных;</a:t>
            </a:r>
          </a:p>
          <a:p>
            <a:pPr marL="571500" lvl="0" indent="-5715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630555" algn="l"/>
              </a:tabLst>
            </a:pPr>
            <a:r>
              <a:rPr lang="ru-RU" sz="4400" dirty="0">
                <a:solidFill>
                  <a:srgbClr val="000000"/>
                </a:solidFill>
                <a:latin typeface="Raleway"/>
              </a:rPr>
              <a:t>разработано мобильное приложение;</a:t>
            </a:r>
          </a:p>
          <a:p>
            <a:pPr marL="571500" lvl="0" indent="-5715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630555" algn="l"/>
              </a:tabLst>
            </a:pPr>
            <a:r>
              <a:rPr lang="ru-RU" sz="4400" spc="150" dirty="0">
                <a:solidFill>
                  <a:srgbClr val="000000"/>
                </a:solidFill>
                <a:latin typeface="Raleway"/>
              </a:rPr>
              <a:t>разработано </a:t>
            </a:r>
            <a:r>
              <a:rPr lang="en-US" sz="4400" spc="150" dirty="0">
                <a:solidFill>
                  <a:srgbClr val="000000"/>
                </a:solidFill>
                <a:latin typeface="Raleway"/>
              </a:rPr>
              <a:t>Web-API</a:t>
            </a:r>
            <a:r>
              <a:rPr lang="ru-RU" sz="4400" spc="150" dirty="0">
                <a:solidFill>
                  <a:srgbClr val="000000"/>
                </a:solidFill>
                <a:latin typeface="Raleway"/>
              </a:rPr>
              <a:t>;</a:t>
            </a:r>
            <a:endParaRPr lang="en-US" sz="4400" spc="150" dirty="0">
              <a:solidFill>
                <a:srgbClr val="000000"/>
              </a:solidFill>
              <a:latin typeface="Raleway"/>
            </a:endParaRPr>
          </a:p>
          <a:p>
            <a:pPr marL="571500" lvl="0" indent="-5715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630555" algn="l"/>
              </a:tabLst>
            </a:pPr>
            <a:r>
              <a:rPr lang="ru-RU" sz="4400" spc="150" dirty="0">
                <a:solidFill>
                  <a:srgbClr val="000000"/>
                </a:solidFill>
                <a:latin typeface="Raleway"/>
              </a:rPr>
              <a:t>обеспечена возможность авторизации и регистрации пользователей;</a:t>
            </a:r>
          </a:p>
          <a:p>
            <a:pPr marL="571500" lvl="0" indent="-5715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630555" algn="l"/>
              </a:tabLst>
            </a:pPr>
            <a:r>
              <a:rPr lang="ru-RU" sz="4400" spc="150" dirty="0">
                <a:solidFill>
                  <a:srgbClr val="000000"/>
                </a:solidFill>
                <a:latin typeface="Raleway"/>
              </a:rPr>
              <a:t>обеспечена возможность создания, удаления и редактирования квестов.</a:t>
            </a:r>
            <a:endParaRPr lang="en-US" sz="4400" spc="150" dirty="0">
              <a:solidFill>
                <a:srgbClr val="000000"/>
              </a:solidFill>
              <a:latin typeface="Raleway"/>
            </a:endParaRPr>
          </a:p>
          <a:p>
            <a:pPr marL="571500" lvl="0" indent="-5715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630555" algn="l"/>
              </a:tabLst>
            </a:pPr>
            <a:endParaRPr lang="ru-RU" sz="4400" spc="150" dirty="0">
              <a:solidFill>
                <a:srgbClr val="0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1649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" y="-230757"/>
            <a:ext cx="2590800" cy="10748514"/>
          </a:xfrm>
          <a:prstGeom prst="rect">
            <a:avLst/>
          </a:prstGeom>
          <a:solidFill>
            <a:srgbClr val="BD2640"/>
          </a:solidFill>
        </p:spPr>
      </p:sp>
      <p:grpSp>
        <p:nvGrpSpPr>
          <p:cNvPr id="3" name="Group 3"/>
          <p:cNvGrpSpPr/>
          <p:nvPr/>
        </p:nvGrpSpPr>
        <p:grpSpPr>
          <a:xfrm>
            <a:off x="3352800" y="720923"/>
            <a:ext cx="13906500" cy="5698998"/>
            <a:chOff x="-2300227" y="-3343912"/>
            <a:chExt cx="18542000" cy="7598663"/>
          </a:xfrm>
        </p:grpSpPr>
        <p:sp>
          <p:nvSpPr>
            <p:cNvPr id="4" name="TextBox 4"/>
            <p:cNvSpPr txBox="1"/>
            <p:nvPr/>
          </p:nvSpPr>
          <p:spPr>
            <a:xfrm>
              <a:off x="-2300227" y="561433"/>
              <a:ext cx="18542000" cy="36933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ru-RU" sz="6000" b="1" dirty="0">
                  <a:solidFill>
                    <a:srgbClr val="BD2640"/>
                  </a:solidFill>
                  <a:latin typeface="Raleway Heavy"/>
                </a:rPr>
                <a:t>Мобильное приложение для выполнения заданий и получения вознаграждения «Квест»</a:t>
              </a:r>
              <a:endParaRPr lang="en-US" sz="6000" b="1" dirty="0">
                <a:solidFill>
                  <a:srgbClr val="BD2640"/>
                </a:solidFill>
                <a:latin typeface="Raleway Heavy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411227" y="-3343912"/>
              <a:ext cx="16764000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ru-RU" sz="2400" dirty="0">
                  <a:solidFill>
                    <a:srgbClr val="000000"/>
                  </a:solidFill>
                  <a:latin typeface="Raleway Bold"/>
                </a:rPr>
                <a:t>Учреждение образования «БЕЛОРУССКИЙ ГОСУДАРСТВЕННЫЙ ТЕХНОЛОГИЧЕСКИЙ УНИВЕРСИТЕТ»</a:t>
              </a:r>
              <a:endParaRPr lang="en-US" sz="2400" dirty="0">
                <a:solidFill>
                  <a:srgbClr val="000000"/>
                </a:solidFill>
                <a:latin typeface="Raleway Bold"/>
              </a:endParaRP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A69316C2-BE61-FB41-9F7B-18B799747A4F}"/>
              </a:ext>
            </a:extLst>
          </p:cNvPr>
          <p:cNvSpPr txBox="1"/>
          <p:nvPr/>
        </p:nvSpPr>
        <p:spPr>
          <a:xfrm>
            <a:off x="5638800" y="3076718"/>
            <a:ext cx="11620500" cy="474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ru-RU" sz="3200" spc="560" dirty="0">
                <a:solidFill>
                  <a:srgbClr val="000000"/>
                </a:solidFill>
                <a:latin typeface="Raleway"/>
              </a:rPr>
              <a:t>ДИПЛОМНЫЙ ПРОЕКТ</a:t>
            </a:r>
            <a:endParaRPr lang="en-US" sz="3200" spc="560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DDFE148-18BA-C046-B856-F79CF516C913}"/>
              </a:ext>
            </a:extLst>
          </p:cNvPr>
          <p:cNvSpPr txBox="1"/>
          <p:nvPr/>
        </p:nvSpPr>
        <p:spPr>
          <a:xfrm>
            <a:off x="4419600" y="7440038"/>
            <a:ext cx="12839700" cy="1401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sz="3600" b="1" dirty="0">
                <a:solidFill>
                  <a:srgbClr val="000000"/>
                </a:solidFill>
                <a:latin typeface="Raleway"/>
              </a:rPr>
              <a:t>Дипломник: Н.В. Славин</a:t>
            </a:r>
          </a:p>
          <a:p>
            <a:pPr algn="r">
              <a:lnSpc>
                <a:spcPct val="150000"/>
              </a:lnSpc>
            </a:pPr>
            <a:r>
              <a:rPr lang="ru-RU" sz="2800" dirty="0">
                <a:solidFill>
                  <a:srgbClr val="000000"/>
                </a:solidFill>
                <a:latin typeface="Raleway"/>
              </a:rPr>
              <a:t>Научный руководитель: Е. С. </a:t>
            </a:r>
            <a:r>
              <a:rPr lang="ru-RU" sz="2800" dirty="0" err="1">
                <a:solidFill>
                  <a:srgbClr val="000000"/>
                </a:solidFill>
                <a:latin typeface="Raleway"/>
              </a:rPr>
              <a:t>Сахонь</a:t>
            </a:r>
            <a:endParaRPr lang="en-US" sz="3200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B3A886E-0F16-4B4A-8FA2-B664347B58FC}"/>
              </a:ext>
            </a:extLst>
          </p:cNvPr>
          <p:cNvSpPr/>
          <p:nvPr/>
        </p:nvSpPr>
        <p:spPr>
          <a:xfrm>
            <a:off x="5254827" y="1571136"/>
            <a:ext cx="10827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Raleway"/>
              </a:rPr>
              <a:t>Специальность: 1–98 01 03 Программное обеспечение информационной</a:t>
            </a:r>
          </a:p>
          <a:p>
            <a:r>
              <a:rPr lang="ru-RU" sz="2400" dirty="0">
                <a:solidFill>
                  <a:srgbClr val="000000"/>
                </a:solidFill>
                <a:latin typeface="Raleway"/>
              </a:rPr>
              <a:t>безопасности мобильных систем</a:t>
            </a:r>
            <a:endParaRPr lang="ru-RU" sz="2400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7487F56-13C5-E34F-A8B3-E7B2A75B1118}"/>
              </a:ext>
            </a:extLst>
          </p:cNvPr>
          <p:cNvSpPr txBox="1"/>
          <p:nvPr/>
        </p:nvSpPr>
        <p:spPr>
          <a:xfrm>
            <a:off x="3352799" y="9316770"/>
            <a:ext cx="13906500" cy="448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ru-RU" sz="2400" spc="560" dirty="0">
                <a:solidFill>
                  <a:srgbClr val="000000"/>
                </a:solidFill>
                <a:latin typeface="Raleway"/>
              </a:rPr>
              <a:t>Минск 2021</a:t>
            </a:r>
            <a:endParaRPr lang="en-US" sz="2400" spc="560" dirty="0">
              <a:solidFill>
                <a:srgbClr val="0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7061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385038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1028700" y="578956"/>
            <a:ext cx="12884376" cy="104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50"/>
              </a:lnSpc>
            </a:pPr>
            <a:r>
              <a:rPr lang="ru-RU" sz="8000" dirty="0">
                <a:solidFill>
                  <a:srgbClr val="000000"/>
                </a:solidFill>
                <a:latin typeface="Raleway Bold"/>
              </a:rPr>
              <a:t>ЦЕЛЬ</a:t>
            </a:r>
            <a:endParaRPr lang="en-US" sz="80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727733"/>
            <a:ext cx="15715169" cy="1938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v"/>
            </a:pPr>
            <a:r>
              <a:rPr lang="ru-RU" sz="3600" spc="150" dirty="0">
                <a:solidFill>
                  <a:srgbClr val="000000"/>
                </a:solidFill>
                <a:latin typeface="Raleway"/>
              </a:rPr>
              <a:t>разработка мобильного приложения для выполнения заданий и получения вознаграждения «Квест» под операционную систему </a:t>
            </a:r>
            <a:r>
              <a:rPr lang="en-US" sz="3600" spc="150" dirty="0">
                <a:solidFill>
                  <a:srgbClr val="000000"/>
                </a:solidFill>
                <a:latin typeface="Raleway"/>
              </a:rPr>
              <a:t>Android</a:t>
            </a:r>
            <a:endParaRPr lang="ru-RU" sz="3600" spc="150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47362E8-1D28-474D-9810-EC6DBD540857}"/>
              </a:ext>
            </a:extLst>
          </p:cNvPr>
          <p:cNvSpPr/>
          <p:nvPr/>
        </p:nvSpPr>
        <p:spPr>
          <a:xfrm>
            <a:off x="17171122" y="8890987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7B179280-BBA2-BF45-9FF9-8B0064424217}"/>
              </a:ext>
            </a:extLst>
          </p:cNvPr>
          <p:cNvSpPr txBox="1"/>
          <p:nvPr/>
        </p:nvSpPr>
        <p:spPr>
          <a:xfrm>
            <a:off x="1028700" y="4239454"/>
            <a:ext cx="12595916" cy="104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50"/>
              </a:lnSpc>
            </a:pPr>
            <a:r>
              <a:rPr lang="ru-RU" sz="8000" dirty="0">
                <a:solidFill>
                  <a:srgbClr val="000000"/>
                </a:solidFill>
                <a:latin typeface="Raleway Bold"/>
              </a:rPr>
              <a:t>ЗАДАЧИ</a:t>
            </a:r>
            <a:endParaRPr lang="en-US" sz="80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ADC88ABB-7C40-3D43-88AD-82DC53FB2875}"/>
              </a:ext>
            </a:extLst>
          </p:cNvPr>
          <p:cNvSpPr txBox="1"/>
          <p:nvPr/>
        </p:nvSpPr>
        <p:spPr>
          <a:xfrm>
            <a:off x="1307583" y="5388231"/>
            <a:ext cx="15242279" cy="4597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v"/>
            </a:pPr>
            <a:r>
              <a:rPr lang="ru-RU" sz="3600" spc="150" dirty="0">
                <a:solidFill>
                  <a:srgbClr val="000000"/>
                </a:solidFill>
                <a:latin typeface="Raleway"/>
              </a:rPr>
              <a:t>спроектировать и создать базу данных;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v"/>
            </a:pPr>
            <a:r>
              <a:rPr lang="ru-RU" sz="3600" spc="150" dirty="0">
                <a:solidFill>
                  <a:srgbClr val="000000"/>
                </a:solidFill>
                <a:latin typeface="Raleway"/>
              </a:rPr>
              <a:t>разработать мобильное приложение;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v"/>
            </a:pPr>
            <a:r>
              <a:rPr lang="ru-RU" sz="3600" spc="150" dirty="0">
                <a:solidFill>
                  <a:srgbClr val="000000"/>
                </a:solidFill>
                <a:latin typeface="Raleway"/>
              </a:rPr>
              <a:t>разработать </a:t>
            </a:r>
            <a:r>
              <a:rPr lang="en-US" sz="3600" spc="150" dirty="0">
                <a:solidFill>
                  <a:srgbClr val="000000"/>
                </a:solidFill>
                <a:latin typeface="Raleway"/>
              </a:rPr>
              <a:t>Web-API;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v"/>
            </a:pPr>
            <a:r>
              <a:rPr lang="ru-RU" sz="3600" spc="150" dirty="0">
                <a:solidFill>
                  <a:srgbClr val="000000"/>
                </a:solidFill>
                <a:latin typeface="Raleway"/>
              </a:rPr>
              <a:t>обеспечить возможность регистрации и авторизации пользователей;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v"/>
            </a:pPr>
            <a:r>
              <a:rPr lang="ru-RU" sz="3600" spc="150" dirty="0">
                <a:solidFill>
                  <a:srgbClr val="000000"/>
                </a:solidFill>
                <a:latin typeface="Raleway"/>
              </a:rPr>
              <a:t>обеспечить возможность создания, удаления и редактирования квестов.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8A97AB4F-06DF-424E-B325-91817CF6F41D}"/>
              </a:ext>
            </a:extLst>
          </p:cNvPr>
          <p:cNvSpPr/>
          <p:nvPr/>
        </p:nvSpPr>
        <p:spPr>
          <a:xfrm flipH="1">
            <a:off x="-581316" y="4178595"/>
            <a:ext cx="1427581" cy="1044576"/>
          </a:xfrm>
          <a:prstGeom prst="rect">
            <a:avLst/>
          </a:prstGeom>
          <a:solidFill>
            <a:srgbClr val="BD2640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1028700" y="841618"/>
            <a:ext cx="12884376" cy="104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50"/>
              </a:lnSpc>
            </a:pPr>
            <a:r>
              <a:rPr lang="ru-RU" sz="8000" dirty="0">
                <a:solidFill>
                  <a:srgbClr val="000000"/>
                </a:solidFill>
                <a:latin typeface="Raleway Bold"/>
              </a:rPr>
              <a:t>Аналоги</a:t>
            </a:r>
            <a:endParaRPr lang="en-US" sz="80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ADC88ABB-7C40-3D43-88AD-82DC53FB2875}"/>
              </a:ext>
            </a:extLst>
          </p:cNvPr>
          <p:cNvSpPr txBox="1"/>
          <p:nvPr/>
        </p:nvSpPr>
        <p:spPr>
          <a:xfrm>
            <a:off x="1028699" y="9395114"/>
            <a:ext cx="4088129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spc="150" dirty="0">
                <a:solidFill>
                  <a:srgbClr val="000000"/>
                </a:solidFill>
                <a:latin typeface="Raleway"/>
              </a:rPr>
              <a:t>FL.ru</a:t>
            </a: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>
              <a:lnSpc>
                <a:spcPct val="120000"/>
              </a:lnSpc>
            </a:pPr>
            <a:endParaRPr lang="en-US" sz="3600" spc="150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7171122" y="8890987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93310270-AC78-4E05-8043-DD53F21994CE}"/>
              </a:ext>
            </a:extLst>
          </p:cNvPr>
          <p:cNvSpPr txBox="1"/>
          <p:nvPr/>
        </p:nvSpPr>
        <p:spPr>
          <a:xfrm>
            <a:off x="11341802" y="9395114"/>
            <a:ext cx="4962123" cy="978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spc="150" dirty="0">
                <a:solidFill>
                  <a:srgbClr val="000000"/>
                </a:solidFill>
                <a:latin typeface="Raleway"/>
              </a:rPr>
              <a:t>Freelancer</a:t>
            </a: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>
              <a:lnSpc>
                <a:spcPct val="120000"/>
              </a:lnSpc>
            </a:pPr>
            <a:endParaRPr lang="en-US" sz="3600" spc="150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8A71CBC2-D05B-4DB3-81DB-B7A0F8BE579B}"/>
              </a:ext>
            </a:extLst>
          </p:cNvPr>
          <p:cNvSpPr txBox="1"/>
          <p:nvPr/>
        </p:nvSpPr>
        <p:spPr>
          <a:xfrm>
            <a:off x="5849919" y="9445382"/>
            <a:ext cx="5181253" cy="978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spc="150" dirty="0">
                <a:solidFill>
                  <a:srgbClr val="000000"/>
                </a:solidFill>
                <a:latin typeface="Raleway"/>
              </a:rPr>
              <a:t>ALOT.PRO</a:t>
            </a: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>
              <a:lnSpc>
                <a:spcPct val="120000"/>
              </a:lnSpc>
            </a:pPr>
            <a:endParaRPr lang="en-US" sz="3600" spc="150" dirty="0">
              <a:solidFill>
                <a:srgbClr val="000000"/>
              </a:solidFill>
              <a:latin typeface="Raleway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0CA4E96-11B5-4900-8836-7B348D2A25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8700" y="2095500"/>
            <a:ext cx="4088129" cy="70104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E9E7146-6B81-4F68-9ABA-516CE5B4F0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01975" y="2095500"/>
            <a:ext cx="4088129" cy="70104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F428672-BFAB-4EE0-A39E-D254055D457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775249" y="2095500"/>
            <a:ext cx="4088129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0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1028700" y="841618"/>
            <a:ext cx="153543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50"/>
              </a:lnSpc>
            </a:pPr>
            <a:r>
              <a:rPr lang="ru-RU" sz="8000" dirty="0">
                <a:solidFill>
                  <a:srgbClr val="000000"/>
                </a:solidFill>
                <a:latin typeface="Raleway Bold"/>
              </a:rPr>
              <a:t>Использованные технологии</a:t>
            </a:r>
            <a:endParaRPr lang="en-US" sz="80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ADC88ABB-7C40-3D43-88AD-82DC53FB2875}"/>
              </a:ext>
            </a:extLst>
          </p:cNvPr>
          <p:cNvSpPr txBox="1"/>
          <p:nvPr/>
        </p:nvSpPr>
        <p:spPr>
          <a:xfrm>
            <a:off x="1595712" y="5032428"/>
            <a:ext cx="3366718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spc="150" dirty="0">
                <a:solidFill>
                  <a:srgbClr val="000000"/>
                </a:solidFill>
                <a:latin typeface="Raleway"/>
              </a:rPr>
              <a:t>.NET</a:t>
            </a: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>
              <a:lnSpc>
                <a:spcPct val="120000"/>
              </a:lnSpc>
            </a:pPr>
            <a:endParaRPr lang="en-US" sz="3600" spc="150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7174328" y="88909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pic>
        <p:nvPicPr>
          <p:cNvPr id="21" name="Picture 2" descr="C Sharp — Википедия">
            <a:extLst>
              <a:ext uri="{FF2B5EF4-FFF2-40B4-BE49-F238E27FC236}">
                <a16:creationId xmlns:a16="http://schemas.microsoft.com/office/drawing/2014/main" id="{4F9577DB-76FA-405B-97FB-11A675CD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53" y="2191567"/>
            <a:ext cx="2756328" cy="275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96D613E1-9D7F-47E5-98A4-56AF7C49D659}"/>
              </a:ext>
            </a:extLst>
          </p:cNvPr>
          <p:cNvSpPr txBox="1"/>
          <p:nvPr/>
        </p:nvSpPr>
        <p:spPr>
          <a:xfrm>
            <a:off x="7151155" y="5078860"/>
            <a:ext cx="1994723" cy="1495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spc="150" dirty="0">
                <a:solidFill>
                  <a:srgbClr val="000000"/>
                </a:solidFill>
                <a:latin typeface="Raleway"/>
              </a:rPr>
              <a:t>C#</a:t>
            </a: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 algn="ctr">
              <a:lnSpc>
                <a:spcPct val="120000"/>
              </a:lnSpc>
            </a:pP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>
              <a:lnSpc>
                <a:spcPct val="120000"/>
              </a:lnSpc>
            </a:pPr>
            <a:endParaRPr lang="en-US" sz="3600" spc="150" dirty="0">
              <a:solidFill>
                <a:srgbClr val="000000"/>
              </a:solidFill>
              <a:latin typeface="Raleway"/>
            </a:endParaRPr>
          </a:p>
        </p:txBody>
      </p:sp>
      <p:pic>
        <p:nvPicPr>
          <p:cNvPr id="2050" name="Picture 2" descr="SPBDEV Blog - Microsoft выпускает Entity Framework 6 для .NET Core">
            <a:extLst>
              <a:ext uri="{FF2B5EF4-FFF2-40B4-BE49-F238E27FC236}">
                <a16:creationId xmlns:a16="http://schemas.microsoft.com/office/drawing/2014/main" id="{3A7A7F2E-D3B9-4EED-B501-BB57A10E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90" y="6279597"/>
            <a:ext cx="3907511" cy="209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E6CFF8A-427E-41A7-97F4-6B0E27E75C83}"/>
              </a:ext>
            </a:extLst>
          </p:cNvPr>
          <p:cNvSpPr txBox="1"/>
          <p:nvPr/>
        </p:nvSpPr>
        <p:spPr>
          <a:xfrm>
            <a:off x="4041445" y="8678465"/>
            <a:ext cx="3733799" cy="1495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spc="150" dirty="0">
                <a:solidFill>
                  <a:srgbClr val="000000"/>
                </a:solidFill>
                <a:latin typeface="Raleway"/>
              </a:rPr>
              <a:t>Entity Framework</a:t>
            </a: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 algn="ctr">
              <a:lnSpc>
                <a:spcPct val="120000"/>
              </a:lnSpc>
            </a:pP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>
              <a:lnSpc>
                <a:spcPct val="120000"/>
              </a:lnSpc>
            </a:pPr>
            <a:endParaRPr lang="en-US" sz="3600" spc="150" dirty="0">
              <a:solidFill>
                <a:srgbClr val="000000"/>
              </a:solidFill>
              <a:latin typeface="Raleway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4E4D7D-2B5E-4B57-8C1D-829ADF389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907" y="2397174"/>
            <a:ext cx="2756328" cy="2550721"/>
          </a:xfrm>
          <a:prstGeom prst="rect">
            <a:avLst/>
          </a:prstGeom>
        </p:spPr>
      </p:pic>
      <p:pic>
        <p:nvPicPr>
          <p:cNvPr id="4098" name="Picture 2" descr="Java — Википедия">
            <a:extLst>
              <a:ext uri="{FF2B5EF4-FFF2-40B4-BE49-F238E27FC236}">
                <a16:creationId xmlns:a16="http://schemas.microsoft.com/office/drawing/2014/main" id="{C761E91D-3967-42BC-8DA8-F9BC8405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799" y="5829300"/>
            <a:ext cx="1684158" cy="260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74849851-BC6E-4BAA-82D4-E535DE69B709}"/>
              </a:ext>
            </a:extLst>
          </p:cNvPr>
          <p:cNvSpPr txBox="1"/>
          <p:nvPr/>
        </p:nvSpPr>
        <p:spPr>
          <a:xfrm>
            <a:off x="8519786" y="8654115"/>
            <a:ext cx="4310184" cy="1938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spc="150" dirty="0">
                <a:solidFill>
                  <a:srgbClr val="000000"/>
                </a:solidFill>
                <a:latin typeface="Raleway"/>
              </a:rPr>
              <a:t>Язык программирования </a:t>
            </a:r>
            <a:r>
              <a:rPr lang="en-US" sz="2400" spc="150" dirty="0">
                <a:solidFill>
                  <a:srgbClr val="000000"/>
                </a:solidFill>
                <a:latin typeface="Raleway"/>
              </a:rPr>
              <a:t>Java</a:t>
            </a: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 algn="ctr">
              <a:lnSpc>
                <a:spcPct val="120000"/>
              </a:lnSpc>
            </a:pP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>
              <a:lnSpc>
                <a:spcPct val="120000"/>
              </a:lnSpc>
            </a:pPr>
            <a:endParaRPr lang="en-US" sz="3600" spc="150" dirty="0">
              <a:solidFill>
                <a:srgbClr val="000000"/>
              </a:solidFill>
              <a:latin typeface="Raleway"/>
            </a:endParaRPr>
          </a:p>
        </p:txBody>
      </p:sp>
      <p:pic>
        <p:nvPicPr>
          <p:cNvPr id="5122" name="Picture 2" descr="Microsoft SQL Server — Национальная библиотека им. Н. Э. Баумана">
            <a:extLst>
              <a:ext uri="{FF2B5EF4-FFF2-40B4-BE49-F238E27FC236}">
                <a16:creationId xmlns:a16="http://schemas.microsoft.com/office/drawing/2014/main" id="{A8218B6F-608A-4E11-8F38-CF0F4795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6676" y="2281709"/>
            <a:ext cx="3214477" cy="26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3F306853-2D19-4A3D-88C6-F5C7E666541C}"/>
              </a:ext>
            </a:extLst>
          </p:cNvPr>
          <p:cNvSpPr txBox="1"/>
          <p:nvPr/>
        </p:nvSpPr>
        <p:spPr>
          <a:xfrm>
            <a:off x="11716352" y="5049511"/>
            <a:ext cx="3508721" cy="1495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spc="150" dirty="0">
                <a:solidFill>
                  <a:srgbClr val="000000"/>
                </a:solidFill>
                <a:latin typeface="Raleway"/>
              </a:rPr>
              <a:t>СУБД </a:t>
            </a:r>
            <a:r>
              <a:rPr lang="en-US" sz="2400" spc="150" dirty="0">
                <a:solidFill>
                  <a:srgbClr val="000000"/>
                </a:solidFill>
                <a:latin typeface="Raleway"/>
              </a:rPr>
              <a:t>MS SQL Server</a:t>
            </a: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 algn="ctr">
              <a:lnSpc>
                <a:spcPct val="120000"/>
              </a:lnSpc>
            </a:pPr>
            <a:endParaRPr lang="ru-RU" sz="2400" spc="150" dirty="0">
              <a:solidFill>
                <a:srgbClr val="000000"/>
              </a:solidFill>
              <a:latin typeface="Raleway"/>
            </a:endParaRPr>
          </a:p>
          <a:p>
            <a:pPr>
              <a:lnSpc>
                <a:spcPct val="120000"/>
              </a:lnSpc>
            </a:pPr>
            <a:endParaRPr lang="en-US" sz="3600" spc="150" dirty="0">
              <a:solidFill>
                <a:srgbClr val="0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5215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1014845" y="647700"/>
            <a:ext cx="7900555" cy="30221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0"/>
              </a:lnSpc>
            </a:pPr>
            <a:r>
              <a:rPr lang="ru-RU" sz="5400" dirty="0">
                <a:solidFill>
                  <a:srgbClr val="000000"/>
                </a:solidFill>
                <a:latin typeface="Raleway Bold"/>
              </a:rPr>
              <a:t>Блок-схема алгоритма авторизации в приложении</a:t>
            </a:r>
            <a:endParaRPr lang="en-US" sz="54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7174328" y="88909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6C52E5-B688-4EF2-874C-411605CE7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94" y="-17318"/>
            <a:ext cx="8632980" cy="100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1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933450" y="647700"/>
            <a:ext cx="9124950" cy="9446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0"/>
              </a:lnSpc>
            </a:pPr>
            <a:r>
              <a:rPr lang="ru-RU" sz="5400" dirty="0">
                <a:solidFill>
                  <a:srgbClr val="000000"/>
                </a:solidFill>
                <a:latin typeface="Raleway Bold"/>
              </a:rPr>
              <a:t>Вход в приложение</a:t>
            </a:r>
            <a:endParaRPr lang="en-US" sz="54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7174328" y="88909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07AF30-668E-48BF-B1D7-6DBC9A66C8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6771" y="1790700"/>
            <a:ext cx="4724400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942280" y="647700"/>
            <a:ext cx="9344720" cy="9446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0"/>
              </a:lnSpc>
            </a:pPr>
            <a:r>
              <a:rPr lang="ru-RU" sz="5400" dirty="0">
                <a:solidFill>
                  <a:srgbClr val="000000"/>
                </a:solidFill>
                <a:latin typeface="Raleway Bold"/>
              </a:rPr>
              <a:t>Регистрация пользователя</a:t>
            </a:r>
            <a:endParaRPr lang="en-US" sz="54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7174328" y="88909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EF4641-DC82-4524-A984-91BE29C714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38800" y="1790700"/>
            <a:ext cx="4648200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3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1028700" y="647700"/>
            <a:ext cx="15354300" cy="96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0"/>
              </a:lnSpc>
            </a:pPr>
            <a:r>
              <a:rPr lang="ru-RU" sz="6000" dirty="0">
                <a:solidFill>
                  <a:srgbClr val="000000"/>
                </a:solidFill>
                <a:latin typeface="Raleway Bold"/>
              </a:rPr>
              <a:t>Диаграмма вариантов использования</a:t>
            </a:r>
            <a:endParaRPr lang="en-US" sz="60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7174328" y="88909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CC28B-F916-4D19-8F38-CBFD9D8AF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28102"/>
            <a:ext cx="10820400" cy="83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2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0">
            <a:extLst>
              <a:ext uri="{FF2B5EF4-FFF2-40B4-BE49-F238E27FC236}">
                <a16:creationId xmlns:a16="http://schemas.microsoft.com/office/drawing/2014/main" id="{658F44F2-52D1-0A41-84D5-DB779D4F6C68}"/>
              </a:ext>
            </a:extLst>
          </p:cNvPr>
          <p:cNvSpPr/>
          <p:nvPr/>
        </p:nvSpPr>
        <p:spPr>
          <a:xfrm flipH="1">
            <a:off x="-622074" y="647700"/>
            <a:ext cx="1460274" cy="1044576"/>
          </a:xfrm>
          <a:prstGeom prst="rect">
            <a:avLst/>
          </a:prstGeom>
          <a:solidFill>
            <a:srgbClr val="BD2640"/>
          </a:solidFill>
        </p:spPr>
      </p:sp>
      <p:sp>
        <p:nvSpPr>
          <p:cNvPr id="2" name="TextBox 2"/>
          <p:cNvSpPr txBox="1"/>
          <p:nvPr/>
        </p:nvSpPr>
        <p:spPr>
          <a:xfrm>
            <a:off x="1028700" y="647700"/>
            <a:ext cx="15354300" cy="96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0"/>
              </a:lnSpc>
            </a:pPr>
            <a:r>
              <a:rPr lang="ru-RU" sz="6000" dirty="0">
                <a:solidFill>
                  <a:srgbClr val="000000"/>
                </a:solidFill>
                <a:latin typeface="Raleway Bold"/>
              </a:rPr>
              <a:t>Раздел «Все квесты»</a:t>
            </a:r>
            <a:endParaRPr lang="en-US" sz="6000" dirty="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C58E3A-DE99-D44E-B19E-B0FB421EBB46}"/>
              </a:ext>
            </a:extLst>
          </p:cNvPr>
          <p:cNvSpPr/>
          <p:nvPr/>
        </p:nvSpPr>
        <p:spPr>
          <a:xfrm>
            <a:off x="16684221" y="-190500"/>
            <a:ext cx="1460274" cy="10668000"/>
          </a:xfrm>
          <a:prstGeom prst="rect">
            <a:avLst/>
          </a:prstGeom>
          <a:solidFill>
            <a:srgbClr val="BD2640"/>
          </a:solidFill>
        </p:spPr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9F1C3A3-209C-E843-A1F3-438EA544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0492" y="8770954"/>
            <a:ext cx="1163396" cy="11633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B389D-2356-F84E-9D07-8A644BDA6DCA}"/>
              </a:ext>
            </a:extLst>
          </p:cNvPr>
          <p:cNvSpPr/>
          <p:nvPr/>
        </p:nvSpPr>
        <p:spPr>
          <a:xfrm>
            <a:off x="17174328" y="88909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D079E1-E8D7-4C67-BC8D-6324D7DFA8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2600" y="1719985"/>
            <a:ext cx="4876800" cy="79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1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7888</TotalTime>
  <Words>248</Words>
  <Application>Microsoft Office PowerPoint</Application>
  <PresentationFormat>Произвольный</PresentationFormat>
  <Paragraphs>65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Calibri</vt:lpstr>
      <vt:lpstr>Arial</vt:lpstr>
      <vt:lpstr>Raleway Bold</vt:lpstr>
      <vt:lpstr>Wingdings</vt:lpstr>
      <vt:lpstr>Raleway</vt:lpstr>
      <vt:lpstr>Raleway Heavy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Славин</dc:creator>
  <cp:lastModifiedBy>Никита Славин</cp:lastModifiedBy>
  <cp:revision>74</cp:revision>
  <dcterms:created xsi:type="dcterms:W3CDTF">2006-08-16T00:00:00Z</dcterms:created>
  <dcterms:modified xsi:type="dcterms:W3CDTF">2021-05-18T14:54:42Z</dcterms:modified>
  <dc:identifier>DAD9xAnmI6o</dc:identifier>
</cp:coreProperties>
</file>