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09-May-23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09-May-23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09-May-23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09-May-23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09-May-23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3001" y="137160"/>
            <a:ext cx="10905997" cy="582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4807" y="1285621"/>
            <a:ext cx="10985500" cy="2011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09-May-23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2.png"/><Relationship Id="rId4" Type="http://schemas.openxmlformats.org/officeDocument/2006/relationships/image" Target="../media/image25.png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19200" y="4114800"/>
            <a:ext cx="9902190" cy="20595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“Uncertainty</a:t>
            </a:r>
            <a:r>
              <a:rPr sz="1800" b="1" u="sng" spc="-10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In</a:t>
            </a:r>
            <a:r>
              <a:rPr sz="1800" b="1" u="sng" spc="-20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Edible</a:t>
            </a:r>
            <a:r>
              <a:rPr sz="1800" b="1" u="sng" spc="-40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Oil</a:t>
            </a:r>
            <a:r>
              <a:rPr sz="1800" b="1" u="sng" spc="-15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Prices,</a:t>
            </a:r>
            <a:r>
              <a:rPr sz="1800" b="1" u="sng" spc="-10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Huge</a:t>
            </a:r>
            <a:r>
              <a:rPr sz="1800" b="1" u="sng" spc="-15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Challenges</a:t>
            </a:r>
            <a:r>
              <a:rPr sz="1800" b="1" u="sng" spc="-25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For</a:t>
            </a:r>
            <a:r>
              <a:rPr sz="1800" b="1" u="sng" spc="-25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Consumer</a:t>
            </a:r>
            <a:r>
              <a:rPr sz="1800" b="1" u="sng" spc="-20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Countries</a:t>
            </a:r>
            <a:r>
              <a:rPr sz="1800" b="1" u="sng" spc="-15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Like</a:t>
            </a:r>
            <a:r>
              <a:rPr sz="1800" b="1" u="sng" spc="-20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10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Arial"/>
                <a:cs typeface="Arial"/>
              </a:rPr>
              <a:t>Pakistan”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L="5715" algn="ctr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Presented</a:t>
            </a:r>
            <a:r>
              <a:rPr sz="16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lang="en-US" sz="1650" dirty="0" smtClean="0">
                <a:solidFill>
                  <a:schemeClr val="bg1"/>
                </a:solidFill>
                <a:latin typeface="Arial"/>
                <a:cs typeface="Arial"/>
              </a:rPr>
              <a:t>FAAD WAHEED</a:t>
            </a:r>
            <a:endParaRPr sz="165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3175" algn="ctr">
              <a:lnSpc>
                <a:spcPct val="100000"/>
              </a:lnSpc>
            </a:pPr>
            <a:r>
              <a:rPr sz="1600" smtClean="0">
                <a:solidFill>
                  <a:srgbClr val="FFFFFF"/>
                </a:solidFill>
                <a:latin typeface="Arial MT"/>
                <a:cs typeface="Arial MT"/>
              </a:rPr>
              <a:t>Chief</a:t>
            </a:r>
            <a:r>
              <a:rPr sz="1600" spc="-8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mtClean="0">
                <a:solidFill>
                  <a:srgbClr val="FFFFFF"/>
                </a:solidFill>
                <a:latin typeface="Arial MT"/>
                <a:cs typeface="Arial MT"/>
              </a:rPr>
              <a:t>Executive,</a:t>
            </a:r>
            <a:r>
              <a:rPr sz="1600" spc="-8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600" spc="-80" dirty="0" err="1" smtClean="0">
                <a:solidFill>
                  <a:srgbClr val="FFFFFF"/>
                </a:solidFill>
                <a:latin typeface="Arial MT"/>
                <a:cs typeface="Arial MT"/>
              </a:rPr>
              <a:t>Fauji</a:t>
            </a:r>
            <a:r>
              <a:rPr lang="en-US" sz="1600" spc="-80" dirty="0" smtClean="0">
                <a:solidFill>
                  <a:srgbClr val="FFFFFF"/>
                </a:solidFill>
                <a:latin typeface="Arial MT"/>
                <a:cs typeface="Arial MT"/>
              </a:rPr>
              <a:t> Supreme </a:t>
            </a:r>
            <a:endParaRPr sz="1600" smtClean="0">
              <a:latin typeface="Arial MT"/>
              <a:cs typeface="Arial MT"/>
            </a:endParaRPr>
          </a:p>
          <a:p>
            <a:pPr marL="3175" algn="ctr">
              <a:lnSpc>
                <a:spcPct val="100000"/>
              </a:lnSpc>
            </a:pPr>
            <a:r>
              <a:rPr lang="en-US" sz="1600" dirty="0" smtClean="0">
                <a:solidFill>
                  <a:srgbClr val="FFFFFF"/>
                </a:solidFill>
                <a:latin typeface="Arial MT"/>
                <a:cs typeface="Arial MT"/>
              </a:rPr>
              <a:t>Director, </a:t>
            </a:r>
            <a:r>
              <a:rPr lang="en-US" sz="1600" dirty="0" err="1" smtClean="0">
                <a:solidFill>
                  <a:srgbClr val="FFFFFF"/>
                </a:solidFill>
                <a:latin typeface="Arial MT"/>
                <a:cs typeface="Arial MT"/>
              </a:rPr>
              <a:t>Waheed</a:t>
            </a:r>
            <a:r>
              <a:rPr lang="en-US" sz="1600" dirty="0" smtClean="0">
                <a:solidFill>
                  <a:srgbClr val="FFFFFF"/>
                </a:solidFill>
                <a:latin typeface="Arial MT"/>
                <a:cs typeface="Arial MT"/>
              </a:rPr>
              <a:t> Group of Companies</a:t>
            </a:r>
          </a:p>
          <a:p>
            <a:pPr marL="3175" algn="ctr">
              <a:lnSpc>
                <a:spcPct val="100000"/>
              </a:lnSpc>
            </a:pPr>
            <a:r>
              <a:rPr lang="en-US" sz="1600" dirty="0" smtClean="0">
                <a:solidFill>
                  <a:srgbClr val="FFFFFF"/>
                </a:solidFill>
                <a:latin typeface="Arial MT"/>
                <a:cs typeface="Arial MT"/>
              </a:rPr>
              <a:t>Senior Vice President ICCI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Picture 4" descr="faadsbp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457200"/>
            <a:ext cx="2712955" cy="31092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 descr="download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800" y="5486400"/>
            <a:ext cx="1112520" cy="1120140"/>
          </a:xfrm>
          <a:prstGeom prst="rect">
            <a:avLst/>
          </a:prstGeom>
        </p:spPr>
      </p:pic>
      <p:pic>
        <p:nvPicPr>
          <p:cNvPr id="7" name="Picture 6" descr="FOUJI_SUPREME-removebg-preview (1) - Cop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72600" y="5410200"/>
            <a:ext cx="1322825" cy="1143000"/>
          </a:xfrm>
          <a:prstGeom prst="rect">
            <a:avLst/>
          </a:prstGeom>
        </p:spPr>
      </p:pic>
      <p:pic>
        <p:nvPicPr>
          <p:cNvPr id="9" name="Picture 8" descr="aaa-removebg-preview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5410200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7196" y="269747"/>
            <a:ext cx="2197607" cy="4008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7196" y="269747"/>
            <a:ext cx="2197735" cy="401320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305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</a:rPr>
              <a:t>MARKET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</a:rPr>
              <a:t>FACTS</a:t>
            </a:r>
            <a:endParaRPr sz="20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155" y="929639"/>
            <a:ext cx="11335512" cy="3688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6155" y="929639"/>
            <a:ext cx="11336020" cy="368935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latin typeface="Arial MT"/>
                <a:cs typeface="Arial MT"/>
              </a:rPr>
              <a:t>Let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where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Market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could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head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basis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following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facts: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79247" y="1552702"/>
          <a:ext cx="11335383" cy="5071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4760"/>
                <a:gridCol w="1868169"/>
                <a:gridCol w="1922145"/>
                <a:gridCol w="3750309"/>
              </a:tblGrid>
              <a:tr h="1188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20" dirty="0">
                          <a:latin typeface="Arial"/>
                          <a:cs typeface="Arial"/>
                        </a:rPr>
                        <a:t>2021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(Million</a:t>
                      </a:r>
                      <a:r>
                        <a:rPr sz="1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Tons)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20" dirty="0">
                          <a:latin typeface="Arial"/>
                          <a:cs typeface="Arial"/>
                        </a:rPr>
                        <a:t>2022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(Million</a:t>
                      </a:r>
                      <a:r>
                        <a:rPr sz="1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Tons)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in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20" dirty="0">
                          <a:latin typeface="Arial"/>
                          <a:cs typeface="Arial"/>
                        </a:rPr>
                        <a:t>2023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(Million</a:t>
                      </a:r>
                      <a:r>
                        <a:rPr sz="1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Tons)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Malaysian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Palm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Production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0" dirty="0">
                          <a:latin typeface="Arial MT"/>
                          <a:cs typeface="Arial MT"/>
                        </a:rPr>
                        <a:t>18.1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0" dirty="0">
                          <a:latin typeface="Arial MT"/>
                          <a:cs typeface="Arial MT"/>
                        </a:rPr>
                        <a:t>18.5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Around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19.1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Indonesian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Palm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Production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46.89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46.72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Around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48.5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8826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U.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S.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Soybean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Crop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114.75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121.5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Around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116.4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Argentina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Soybean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Crop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0" dirty="0">
                          <a:latin typeface="Arial MT"/>
                          <a:cs typeface="Arial MT"/>
                        </a:rPr>
                        <a:t>46.2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0" dirty="0">
                          <a:latin typeface="Arial MT"/>
                          <a:cs typeface="Arial MT"/>
                        </a:rPr>
                        <a:t>43.9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30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32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Brazil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Soybean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Crop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140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130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0" dirty="0">
                          <a:latin typeface="Arial MT"/>
                          <a:cs typeface="Arial MT"/>
                        </a:rPr>
                        <a:t>150-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152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Indian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Imports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Edible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Oils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(Nov-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Oct)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R="8382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13.13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(Nov-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Oct)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R="8191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14.02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(Nov22-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Jan23)</a:t>
                      </a:r>
                      <a:r>
                        <a:rPr sz="18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4.34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R="8255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Compared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3.60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(Nov2-Jan22)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R="83185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i.e.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up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by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31.56%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Bangladesh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Imports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Edible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Oils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0" dirty="0">
                          <a:latin typeface="Arial MT"/>
                          <a:cs typeface="Arial MT"/>
                        </a:rPr>
                        <a:t>2.10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0" dirty="0">
                          <a:latin typeface="Arial MT"/>
                          <a:cs typeface="Arial MT"/>
                        </a:rPr>
                        <a:t>2.27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7196" y="263652"/>
            <a:ext cx="2197607" cy="3992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7196" y="263652"/>
            <a:ext cx="2197735" cy="399415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300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</a:rPr>
              <a:t>MARKET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</a:rPr>
              <a:t>FACTS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185826" y="768477"/>
            <a:ext cx="11314430" cy="5948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9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387985" algn="l"/>
                <a:tab pos="388620" algn="l"/>
                <a:tab pos="371475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Malaysian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Stocks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Palm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Oil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	January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2023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were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2.268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million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tons.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387985" marR="106680" indent="-287020" algn="just">
              <a:lnSpc>
                <a:spcPct val="100000"/>
              </a:lnSpc>
              <a:buChar char="•"/>
              <a:tabLst>
                <a:tab pos="38862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highest</a:t>
            </a:r>
            <a:r>
              <a:rPr sz="1800" b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seen</a:t>
            </a:r>
            <a:r>
              <a:rPr sz="18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MDEX</a:t>
            </a:r>
            <a:r>
              <a:rPr sz="18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was</a:t>
            </a:r>
            <a:r>
              <a:rPr sz="18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RM</a:t>
            </a:r>
            <a:r>
              <a:rPr sz="1800" b="1" spc="5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8172</a:t>
            </a:r>
            <a:r>
              <a:rPr sz="1800" b="1" spc="5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on</a:t>
            </a:r>
            <a:r>
              <a:rPr sz="1800" b="1" spc="6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1</a:t>
            </a:r>
            <a:r>
              <a:rPr sz="1800" b="1" baseline="25462" dirty="0">
                <a:solidFill>
                  <a:srgbClr val="FFC000"/>
                </a:solidFill>
                <a:latin typeface="Arial"/>
                <a:cs typeface="Arial"/>
              </a:rPr>
              <a:t>st</a:t>
            </a:r>
            <a:r>
              <a:rPr sz="1800" b="1" spc="330" baseline="25462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March</a:t>
            </a:r>
            <a:r>
              <a:rPr sz="1800" b="1" spc="6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2022</a:t>
            </a:r>
            <a:r>
              <a:rPr sz="1800" b="1" spc="6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lowest</a:t>
            </a:r>
            <a:r>
              <a:rPr sz="1800" b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was</a:t>
            </a:r>
            <a:r>
              <a:rPr sz="18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RM</a:t>
            </a:r>
            <a:r>
              <a:rPr sz="1800" b="1" spc="5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3145</a:t>
            </a:r>
            <a:r>
              <a:rPr sz="1800" b="1" spc="5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FFC000"/>
                </a:solidFill>
                <a:latin typeface="Arial"/>
                <a:cs typeface="Arial"/>
              </a:rPr>
              <a:t>on 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28</a:t>
            </a:r>
            <a:r>
              <a:rPr sz="1800" b="1" baseline="25462" dirty="0">
                <a:solidFill>
                  <a:srgbClr val="FFC000"/>
                </a:solidFill>
                <a:latin typeface="Arial"/>
                <a:cs typeface="Arial"/>
              </a:rPr>
              <a:t>th</a:t>
            </a:r>
            <a:r>
              <a:rPr sz="1800" b="1" spc="292" baseline="25462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September</a:t>
            </a:r>
            <a:r>
              <a:rPr sz="1800" b="1" spc="3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2022</a:t>
            </a:r>
            <a:r>
              <a:rPr sz="1800" b="1" spc="3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swing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around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159.84%</a:t>
            </a:r>
            <a:r>
              <a:rPr sz="1800" b="1" spc="4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indeed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unprecedented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swing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within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six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months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one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anticipate.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387985" marR="104775" indent="-287020" algn="just">
              <a:lnSpc>
                <a:spcPct val="100000"/>
              </a:lnSpc>
              <a:buChar char="•"/>
              <a:tabLst>
                <a:tab pos="38862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Frequent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changes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 Indonesian policies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create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huge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uncertainties in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palm prices.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Their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ambiguous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announcements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DMO,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B-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30/35,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export</a:t>
            </a:r>
            <a:r>
              <a:rPr sz="1800" spc="5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ratio</a:t>
            </a: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1:6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trading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their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exchange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create</a:t>
            </a: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huge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vulnerability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market.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387985" indent="-287020">
              <a:lnSpc>
                <a:spcPct val="100000"/>
              </a:lnSpc>
              <a:buChar char="•"/>
              <a:tabLst>
                <a:tab pos="387985" algn="l"/>
                <a:tab pos="38862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Recent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floods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Johor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area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Malaysia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may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create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uncertainty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short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term.</a:t>
            </a:r>
            <a:endParaRPr sz="1800">
              <a:latin typeface="Arial MT"/>
              <a:cs typeface="Arial MT"/>
            </a:endParaRPr>
          </a:p>
          <a:p>
            <a:pPr marL="387985" marR="105410" indent="-287020" algn="just">
              <a:lnSpc>
                <a:spcPct val="100000"/>
              </a:lnSpc>
              <a:spcBef>
                <a:spcPts val="1265"/>
              </a:spcBef>
              <a:buChar char="•"/>
              <a:tabLst>
                <a:tab pos="38862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Soya</a:t>
            </a:r>
            <a:r>
              <a:rPr sz="1800" spc="5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Oil</a:t>
            </a:r>
            <a:r>
              <a:rPr sz="1800" spc="6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1800" spc="6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Soybean</a:t>
            </a:r>
            <a:r>
              <a:rPr sz="1800" spc="6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complex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remain</a:t>
            </a:r>
            <a:r>
              <a:rPr sz="1800" spc="6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very</a:t>
            </a:r>
            <a:r>
              <a:rPr sz="1800" spc="5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uncertain</a:t>
            </a:r>
            <a:r>
              <a:rPr sz="1800" spc="6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due</a:t>
            </a:r>
            <a:r>
              <a:rPr sz="1800" spc="5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6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various</a:t>
            </a:r>
            <a:r>
              <a:rPr sz="1800" spc="6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reasons.</a:t>
            </a:r>
            <a:r>
              <a:rPr sz="1800" spc="6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Argentina’s</a:t>
            </a:r>
            <a:r>
              <a:rPr sz="1800" spc="6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expected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production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around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30/32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million</a:t>
            </a:r>
            <a:r>
              <a:rPr sz="1800" spc="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too</a:t>
            </a:r>
            <a:r>
              <a:rPr sz="1800" spc="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low</a:t>
            </a:r>
            <a:r>
              <a:rPr sz="1800" spc="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but</a:t>
            </a:r>
            <a:r>
              <a:rPr sz="180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800" spc="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same</a:t>
            </a:r>
            <a:r>
              <a:rPr sz="1800" spc="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context</a:t>
            </a:r>
            <a:r>
              <a:rPr sz="180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Brazilian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production</a:t>
            </a:r>
            <a:r>
              <a:rPr sz="180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expected</a:t>
            </a:r>
            <a:r>
              <a:rPr sz="180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better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mitigate</a:t>
            </a:r>
            <a:r>
              <a:rPr sz="18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Argentinian shortfall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some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extent.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387985" marR="107314" indent="-287020" algn="just">
              <a:lnSpc>
                <a:spcPct val="100000"/>
              </a:lnSpc>
              <a:buChar char="•"/>
              <a:tabLst>
                <a:tab pos="38862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Canadian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Canola</a:t>
            </a: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crop</a:t>
            </a:r>
            <a:r>
              <a:rPr sz="18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was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extremely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compromised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during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last</a:t>
            </a:r>
            <a:r>
              <a:rPr sz="18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year,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showing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some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better</a:t>
            </a:r>
            <a:r>
              <a:rPr sz="18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results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but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unfortunately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Pakistan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cannot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buy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time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being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due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Canadian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Canola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being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GMO.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387985" marR="104775" indent="-287020" algn="just">
              <a:lnSpc>
                <a:spcPct val="100000"/>
              </a:lnSpc>
              <a:buChar char="•"/>
              <a:tabLst>
                <a:tab pos="38862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Apart</a:t>
            </a:r>
            <a:r>
              <a:rPr sz="18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8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China</a:t>
            </a:r>
            <a:r>
              <a:rPr sz="18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India</a:t>
            </a:r>
            <a:r>
              <a:rPr sz="1800" spc="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sz="18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sz="18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biggest</a:t>
            </a:r>
            <a:r>
              <a:rPr sz="180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appetite,</a:t>
            </a:r>
            <a:r>
              <a:rPr sz="18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countries</a:t>
            </a:r>
            <a:r>
              <a:rPr sz="180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like</a:t>
            </a:r>
            <a:r>
              <a:rPr sz="180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Pakistan</a:t>
            </a:r>
            <a:r>
              <a:rPr sz="180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,Bangladesh,</a:t>
            </a:r>
            <a:r>
              <a:rPr sz="18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Turkey,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Egypt</a:t>
            </a:r>
            <a:r>
              <a:rPr sz="1800" spc="2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800" spc="2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having</a:t>
            </a:r>
            <a:r>
              <a:rPr sz="1800" spc="2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some</a:t>
            </a:r>
            <a:r>
              <a:rPr sz="1800" spc="2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economic</a:t>
            </a:r>
            <a:r>
              <a:rPr sz="1800" spc="22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challenges</a:t>
            </a:r>
            <a:r>
              <a:rPr sz="1800" spc="2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sz="1800" spc="2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has</a:t>
            </a:r>
            <a:r>
              <a:rPr sz="1800" spc="2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slowed</a:t>
            </a:r>
            <a:r>
              <a:rPr sz="1800" spc="2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down</a:t>
            </a:r>
            <a:r>
              <a:rPr sz="1800" spc="2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2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destination</a:t>
            </a:r>
            <a:r>
              <a:rPr sz="1800" spc="2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demand</a:t>
            </a:r>
            <a:r>
              <a:rPr sz="1800" spc="2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800" spc="2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these countries.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95344" y="1438655"/>
            <a:ext cx="4395470" cy="817244"/>
            <a:chOff x="3895344" y="1438655"/>
            <a:chExt cx="4395470" cy="81724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5076" y="1638299"/>
              <a:ext cx="1205483" cy="6172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95344" y="1438655"/>
              <a:ext cx="4122419" cy="816863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321180" y="735965"/>
            <a:ext cx="9150350" cy="623570"/>
            <a:chOff x="1321180" y="735965"/>
            <a:chExt cx="9150350" cy="62357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4355" y="739140"/>
              <a:ext cx="9144000" cy="61722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24355" y="739140"/>
              <a:ext cx="9144000" cy="617220"/>
            </a:xfrm>
            <a:custGeom>
              <a:avLst/>
              <a:gdLst/>
              <a:ahLst/>
              <a:cxnLst/>
              <a:rect l="l" t="t" r="r" b="b"/>
              <a:pathLst>
                <a:path w="9144000" h="617219">
                  <a:moveTo>
                    <a:pt x="0" y="617220"/>
                  </a:moveTo>
                  <a:lnTo>
                    <a:pt x="9144000" y="61722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17220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075177" y="936116"/>
            <a:ext cx="5641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7080A"/>
                </a:solidFill>
                <a:latin typeface="Arial MT"/>
                <a:cs typeface="Arial MT"/>
              </a:rPr>
              <a:t>“</a:t>
            </a:r>
            <a:r>
              <a:rPr sz="2000" spc="-30" dirty="0">
                <a:solidFill>
                  <a:srgbClr val="07080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080A"/>
                </a:solidFill>
                <a:latin typeface="Arial MT"/>
                <a:cs typeface="Arial MT"/>
              </a:rPr>
              <a:t>When</a:t>
            </a:r>
            <a:r>
              <a:rPr sz="2000" spc="-40" dirty="0">
                <a:solidFill>
                  <a:srgbClr val="07080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080A"/>
                </a:solidFill>
                <a:latin typeface="Arial MT"/>
                <a:cs typeface="Arial MT"/>
              </a:rPr>
              <a:t>everything</a:t>
            </a:r>
            <a:r>
              <a:rPr sz="2000" spc="-30" dirty="0">
                <a:solidFill>
                  <a:srgbClr val="07080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080A"/>
                </a:solidFill>
                <a:latin typeface="Arial MT"/>
                <a:cs typeface="Arial MT"/>
              </a:rPr>
              <a:t>is</a:t>
            </a:r>
            <a:r>
              <a:rPr sz="2000" spc="-15" dirty="0">
                <a:solidFill>
                  <a:srgbClr val="07080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080A"/>
                </a:solidFill>
                <a:latin typeface="Arial MT"/>
                <a:cs typeface="Arial MT"/>
              </a:rPr>
              <a:t>clear……….nothing</a:t>
            </a:r>
            <a:r>
              <a:rPr sz="2000" spc="-50" dirty="0">
                <a:solidFill>
                  <a:srgbClr val="07080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080A"/>
                </a:solidFill>
                <a:latin typeface="Arial MT"/>
                <a:cs typeface="Arial MT"/>
              </a:rPr>
              <a:t>is</a:t>
            </a:r>
            <a:r>
              <a:rPr sz="2000" spc="-25" dirty="0">
                <a:solidFill>
                  <a:srgbClr val="07080A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7080A"/>
                </a:solidFill>
                <a:latin typeface="Arial MT"/>
                <a:cs typeface="Arial MT"/>
              </a:rPr>
              <a:t>clear.”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57444" y="1552955"/>
            <a:ext cx="1277111" cy="119024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434840" y="106679"/>
            <a:ext cx="2923540" cy="677545"/>
            <a:chOff x="4434840" y="106679"/>
            <a:chExt cx="2923540" cy="67754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34840" y="160019"/>
              <a:ext cx="2923032" cy="4617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69180" y="106679"/>
              <a:ext cx="2076450" cy="677418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434840" y="160020"/>
            <a:ext cx="2923540" cy="462280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625475">
              <a:lnSpc>
                <a:spcPct val="100000"/>
              </a:lnSpc>
              <a:spcBef>
                <a:spcPts val="300"/>
              </a:spcBef>
            </a:pPr>
            <a:r>
              <a:rPr sz="2400" spc="-10" dirty="0"/>
              <a:t>FORECAST</a:t>
            </a:r>
            <a:endParaRPr sz="2400"/>
          </a:p>
        </p:txBody>
      </p:sp>
      <p:sp>
        <p:nvSpPr>
          <p:cNvPr id="14" name="object 14"/>
          <p:cNvSpPr txBox="1"/>
          <p:nvPr/>
        </p:nvSpPr>
        <p:spPr>
          <a:xfrm>
            <a:off x="680719" y="2857627"/>
            <a:ext cx="10327005" cy="3322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market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facts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being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deliberated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upon, do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give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us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certain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directions.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 MT"/>
              <a:cs typeface="Arial MT"/>
            </a:endParaRPr>
          </a:p>
          <a:p>
            <a:pPr marL="472440" marR="5080" indent="-287020" algn="just">
              <a:lnSpc>
                <a:spcPct val="100000"/>
              </a:lnSpc>
              <a:buChar char="•"/>
              <a:tabLst>
                <a:tab pos="47307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18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current</a:t>
            </a:r>
            <a:r>
              <a:rPr sz="18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Global</a:t>
            </a:r>
            <a:r>
              <a:rPr sz="18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prices,</a:t>
            </a:r>
            <a:r>
              <a:rPr sz="18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parity</a:t>
            </a:r>
            <a:r>
              <a:rPr sz="18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18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destination</a:t>
            </a:r>
            <a:r>
              <a:rPr sz="18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reasonable</a:t>
            </a:r>
            <a:r>
              <a:rPr sz="18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180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good</a:t>
            </a:r>
            <a:r>
              <a:rPr sz="18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time</a:t>
            </a:r>
            <a:r>
              <a:rPr sz="18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80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buyers</a:t>
            </a:r>
            <a:r>
              <a:rPr sz="18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buy.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will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sustainable factor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markets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remain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stable.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2850">
              <a:latin typeface="Arial MT"/>
              <a:cs typeface="Arial MT"/>
            </a:endParaRPr>
          </a:p>
          <a:p>
            <a:pPr marL="437515" marR="36830" indent="-287020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43815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During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my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virtual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presentation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Globoil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Sep’22,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presentation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IPOC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Nov’22,</a:t>
            </a: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humbly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pointed</a:t>
            </a:r>
            <a:r>
              <a:rPr sz="1800" spc="2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out</a:t>
            </a:r>
            <a:r>
              <a:rPr sz="1800" spc="2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1800" spc="2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1800" spc="2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will</a:t>
            </a:r>
            <a:r>
              <a:rPr sz="1800" spc="2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1800" spc="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very</a:t>
            </a:r>
            <a:r>
              <a:rPr sz="1800" spc="22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difficult</a:t>
            </a:r>
            <a:r>
              <a:rPr sz="1800" spc="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800" spc="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MDEX</a:t>
            </a:r>
            <a:r>
              <a:rPr sz="1800" spc="2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stay</a:t>
            </a:r>
            <a:r>
              <a:rPr sz="1800" spc="2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below</a:t>
            </a:r>
            <a:r>
              <a:rPr sz="1800" spc="2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RM</a:t>
            </a:r>
            <a:r>
              <a:rPr sz="1800" spc="2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3,500</a:t>
            </a:r>
            <a:r>
              <a:rPr sz="1800" spc="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1800" spc="2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proved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correct.</a:t>
            </a:r>
            <a:r>
              <a:rPr sz="18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While</a:t>
            </a:r>
            <a:r>
              <a:rPr sz="18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Global</a:t>
            </a:r>
            <a:r>
              <a:rPr sz="18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inflation</a:t>
            </a:r>
            <a:r>
              <a:rPr sz="180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indeed</a:t>
            </a:r>
            <a:r>
              <a:rPr sz="18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very</a:t>
            </a:r>
            <a:r>
              <a:rPr sz="180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challenging,</a:t>
            </a:r>
            <a:r>
              <a:rPr sz="18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still</a:t>
            </a:r>
            <a:r>
              <a:rPr sz="18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feel</a:t>
            </a:r>
            <a:r>
              <a:rPr sz="18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MDEX</a:t>
            </a:r>
            <a:r>
              <a:rPr sz="18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range</a:t>
            </a:r>
            <a:r>
              <a:rPr sz="180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between</a:t>
            </a:r>
            <a:r>
              <a:rPr sz="18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spc="-25" dirty="0">
                <a:solidFill>
                  <a:srgbClr val="FFC000"/>
                </a:solidFill>
                <a:latin typeface="Arial"/>
                <a:cs typeface="Arial"/>
              </a:rPr>
              <a:t>RM 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3,800</a:t>
            </a:r>
            <a:r>
              <a:rPr sz="1800" b="1" spc="33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3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RM</a:t>
            </a:r>
            <a:r>
              <a:rPr sz="1800" b="1" spc="33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4,200</a:t>
            </a:r>
            <a:r>
              <a:rPr sz="1800" b="1" spc="34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till</a:t>
            </a:r>
            <a:r>
              <a:rPr sz="1800" spc="3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June</a:t>
            </a:r>
            <a:r>
              <a:rPr sz="1800" spc="3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2023,</a:t>
            </a:r>
            <a:r>
              <a:rPr sz="1800" spc="3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primarily</a:t>
            </a:r>
            <a:r>
              <a:rPr sz="1800" spc="3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due</a:t>
            </a:r>
            <a:r>
              <a:rPr sz="1800" spc="3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3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uncertainty</a:t>
            </a:r>
            <a:r>
              <a:rPr sz="1800" spc="3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3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Indonesian</a:t>
            </a:r>
            <a:r>
              <a:rPr sz="1800" spc="3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policies,</a:t>
            </a:r>
            <a:r>
              <a:rPr sz="1800" spc="3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floods,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markets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being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supply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specific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18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Argentina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issues.</a:t>
            </a:r>
            <a:endParaRPr sz="1800">
              <a:latin typeface="Arial MT"/>
              <a:cs typeface="Arial MT"/>
            </a:endParaRPr>
          </a:p>
          <a:p>
            <a:pPr marL="437515" indent="-287020" algn="just">
              <a:lnSpc>
                <a:spcPct val="100000"/>
              </a:lnSpc>
              <a:buChar char="•"/>
              <a:tabLst>
                <a:tab pos="438150" algn="l"/>
              </a:tabLst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However,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July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onwards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markets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potential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go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down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further.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24929" y="1034669"/>
            <a:ext cx="1213485" cy="622300"/>
            <a:chOff x="6924929" y="3009773"/>
            <a:chExt cx="1213485" cy="622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2676" y="3012948"/>
              <a:ext cx="1202435" cy="6156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32676" y="3012948"/>
              <a:ext cx="1202690" cy="615950"/>
            </a:xfrm>
            <a:custGeom>
              <a:avLst/>
              <a:gdLst/>
              <a:ahLst/>
              <a:cxnLst/>
              <a:rect l="l" t="t" r="r" b="b"/>
              <a:pathLst>
                <a:path w="1202690" h="615950">
                  <a:moveTo>
                    <a:pt x="0" y="0"/>
                  </a:moveTo>
                  <a:lnTo>
                    <a:pt x="1202435" y="67437"/>
                  </a:lnTo>
                  <a:lnTo>
                    <a:pt x="1202435" y="615695"/>
                  </a:lnTo>
                  <a:lnTo>
                    <a:pt x="0" y="548259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28104" y="3375660"/>
              <a:ext cx="928116" cy="1889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928104" y="3375660"/>
              <a:ext cx="928369" cy="189230"/>
            </a:xfrm>
            <a:custGeom>
              <a:avLst/>
              <a:gdLst/>
              <a:ahLst/>
              <a:cxnLst/>
              <a:rect l="l" t="t" r="r" b="b"/>
              <a:pathLst>
                <a:path w="928370" h="189229">
                  <a:moveTo>
                    <a:pt x="0" y="0"/>
                  </a:moveTo>
                  <a:lnTo>
                    <a:pt x="0" y="188975"/>
                  </a:lnTo>
                  <a:lnTo>
                    <a:pt x="928116" y="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736721" y="381000"/>
            <a:ext cx="4124325" cy="818515"/>
            <a:chOff x="3736721" y="2813304"/>
            <a:chExt cx="4124325" cy="81851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39896" y="3012948"/>
              <a:ext cx="1200912" cy="61569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739896" y="3012948"/>
              <a:ext cx="1201420" cy="615950"/>
            </a:xfrm>
            <a:custGeom>
              <a:avLst/>
              <a:gdLst/>
              <a:ahLst/>
              <a:cxnLst/>
              <a:rect l="l" t="t" r="r" b="b"/>
              <a:pathLst>
                <a:path w="1201420" h="615950">
                  <a:moveTo>
                    <a:pt x="1200912" y="0"/>
                  </a:moveTo>
                  <a:lnTo>
                    <a:pt x="0" y="67437"/>
                  </a:lnTo>
                  <a:lnTo>
                    <a:pt x="0" y="615695"/>
                  </a:lnTo>
                  <a:lnTo>
                    <a:pt x="1200912" y="548259"/>
                  </a:lnTo>
                  <a:lnTo>
                    <a:pt x="1200912" y="0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17264" y="3375660"/>
              <a:ext cx="928115" cy="18897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017264" y="3375660"/>
              <a:ext cx="928369" cy="189230"/>
            </a:xfrm>
            <a:custGeom>
              <a:avLst/>
              <a:gdLst/>
              <a:ahLst/>
              <a:cxnLst/>
              <a:rect l="l" t="t" r="r" b="b"/>
              <a:pathLst>
                <a:path w="928370" h="189229">
                  <a:moveTo>
                    <a:pt x="928115" y="0"/>
                  </a:moveTo>
                  <a:lnTo>
                    <a:pt x="928115" y="188975"/>
                  </a:lnTo>
                  <a:lnTo>
                    <a:pt x="0" y="0"/>
                  </a:lnTo>
                  <a:lnTo>
                    <a:pt x="928115" y="0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21836" y="2813304"/>
              <a:ext cx="3838956" cy="565403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021835" y="457200"/>
            <a:ext cx="3839210" cy="565785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862965">
              <a:lnSpc>
                <a:spcPct val="100000"/>
              </a:lnSpc>
              <a:spcBef>
                <a:spcPts val="445"/>
              </a:spcBef>
            </a:pPr>
            <a:r>
              <a:rPr dirty="0"/>
              <a:t>THANK</a:t>
            </a:r>
            <a:r>
              <a:rPr spc="-125" dirty="0"/>
              <a:t> </a:t>
            </a:r>
            <a:r>
              <a:rPr spc="-25" dirty="0"/>
              <a:t>YOU</a:t>
            </a:r>
          </a:p>
        </p:txBody>
      </p:sp>
      <p:pic>
        <p:nvPicPr>
          <p:cNvPr id="14" name="Picture 13" descr="faadsbpic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401" y="1219200"/>
            <a:ext cx="2438400" cy="27945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Picture 15" descr="FOUJI_SUPREME-removebg-preview (1) - Copy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11351" y="5791200"/>
            <a:ext cx="1146449" cy="990600"/>
          </a:xfrm>
          <a:prstGeom prst="rect">
            <a:avLst/>
          </a:prstGeom>
        </p:spPr>
      </p:pic>
      <p:pic>
        <p:nvPicPr>
          <p:cNvPr id="18" name="Picture 17" descr="aaa-removebg-preview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0" y="5715000"/>
            <a:ext cx="1143000" cy="1143000"/>
          </a:xfrm>
          <a:prstGeom prst="rect">
            <a:avLst/>
          </a:prstGeom>
        </p:spPr>
      </p:pic>
      <p:pic>
        <p:nvPicPr>
          <p:cNvPr id="19" name="Picture 18" descr="download-removebg-preview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29400" y="5867400"/>
            <a:ext cx="908179" cy="9144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3657600" y="4114800"/>
            <a:ext cx="4572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lang="en-US" sz="2000" dirty="0" smtClean="0">
                <a:solidFill>
                  <a:schemeClr val="bg1"/>
                </a:solidFill>
                <a:latin typeface="Arial"/>
                <a:cs typeface="Arial"/>
              </a:rPr>
              <a:t>FAAD WAHEED</a:t>
            </a:r>
          </a:p>
          <a:p>
            <a:pPr marL="3175" algn="ctr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  <a:latin typeface="Arial MT"/>
                <a:cs typeface="Arial MT"/>
              </a:rPr>
              <a:t>Chief</a:t>
            </a:r>
            <a:r>
              <a:rPr lang="en-US" spc="-80" dirty="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Arial MT"/>
                <a:cs typeface="Arial MT"/>
              </a:rPr>
              <a:t>Executive,</a:t>
            </a:r>
            <a:r>
              <a:rPr lang="en-US" spc="-80" dirty="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pc="-80" dirty="0" err="1" smtClean="0">
                <a:solidFill>
                  <a:srgbClr val="FFFFFF"/>
                </a:solidFill>
                <a:latin typeface="Arial MT"/>
                <a:cs typeface="Arial MT"/>
              </a:rPr>
              <a:t>Fauji</a:t>
            </a:r>
            <a:r>
              <a:rPr lang="en-US" spc="-80" dirty="0" smtClean="0">
                <a:solidFill>
                  <a:srgbClr val="FFFFFF"/>
                </a:solidFill>
                <a:latin typeface="Arial MT"/>
                <a:cs typeface="Arial MT"/>
              </a:rPr>
              <a:t> Supreme </a:t>
            </a:r>
            <a:endParaRPr lang="en-US" dirty="0" smtClean="0">
              <a:latin typeface="Arial MT"/>
              <a:cs typeface="Arial MT"/>
            </a:endParaRPr>
          </a:p>
          <a:p>
            <a:pPr marL="3175" algn="ctr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  <a:latin typeface="Arial MT"/>
                <a:cs typeface="Arial MT"/>
              </a:rPr>
              <a:t>Director, </a:t>
            </a:r>
            <a:r>
              <a:rPr lang="en-US" dirty="0" err="1" smtClean="0">
                <a:solidFill>
                  <a:srgbClr val="FFFFFF"/>
                </a:solidFill>
                <a:latin typeface="Arial MT"/>
                <a:cs typeface="Arial MT"/>
              </a:rPr>
              <a:t>Waheed</a:t>
            </a:r>
            <a:r>
              <a:rPr lang="en-US" dirty="0" smtClean="0">
                <a:solidFill>
                  <a:srgbClr val="FFFFFF"/>
                </a:solidFill>
                <a:latin typeface="Arial MT"/>
                <a:cs typeface="Arial MT"/>
              </a:rPr>
              <a:t> Group of Companies</a:t>
            </a:r>
          </a:p>
          <a:p>
            <a:pPr marL="3175" algn="ctr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  <a:latin typeface="Arial MT"/>
                <a:cs typeface="Arial MT"/>
              </a:rPr>
              <a:t>Senior Vice President ICCI</a:t>
            </a:r>
            <a:endParaRPr lang="en-US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143247" y="6110427"/>
            <a:ext cx="3905885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lang="en-US" sz="2000" b="1" dirty="0" smtClean="0">
                <a:latin typeface="Arial"/>
                <a:cs typeface="Arial"/>
              </a:rPr>
              <a:t>10 MAY </a:t>
            </a:r>
            <a:r>
              <a:rPr sz="2000" b="1" spc="-20" smtClean="0">
                <a:latin typeface="Arial"/>
                <a:cs typeface="Arial"/>
              </a:rPr>
              <a:t>2023</a:t>
            </a:r>
            <a:endParaRPr lang="en-US" sz="2000" b="1" spc="-20" dirty="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lang="en-US" sz="2000" b="1" spc="-20" dirty="0" smtClean="0">
                <a:latin typeface="Arial"/>
                <a:cs typeface="Arial"/>
              </a:rPr>
              <a:t>SERENA  HOTEL  FAISALABAD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152400"/>
            <a:ext cx="11734800" cy="17526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66800" y="152400"/>
            <a:ext cx="10363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International Seminar </a:t>
            </a:r>
          </a:p>
          <a:p>
            <a:r>
              <a:rPr lang="en-US" dirty="0" smtClean="0"/>
              <a:t>Sustainable Production of Healthy Vegetable Oils: Policies &amp; Process to Achieving SDGs </a:t>
            </a:r>
          </a:p>
          <a:p>
            <a:pPr algn="ctr"/>
            <a:r>
              <a:rPr lang="en-US" dirty="0" smtClean="0"/>
              <a:t>Organized by:</a:t>
            </a:r>
          </a:p>
          <a:p>
            <a:pPr algn="ctr"/>
            <a:r>
              <a:rPr lang="en-US" dirty="0" smtClean="0"/>
              <a:t> Faculty of Food, Nutrition and Home Sciences (UAF) &amp;</a:t>
            </a:r>
          </a:p>
          <a:p>
            <a:pPr algn="ctr"/>
            <a:r>
              <a:rPr lang="en-US" dirty="0" smtClean="0"/>
              <a:t> The Embassy of The Republic of Indonesia, Islamabad-Pakistan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6655" y="137160"/>
            <a:ext cx="3176016" cy="3992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6655" y="137160"/>
            <a:ext cx="3176270" cy="399415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00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</a:rPr>
              <a:t>GLOBAL</a:t>
            </a:r>
            <a:r>
              <a:rPr sz="2000" u="sng" spc="-6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</a:rPr>
              <a:t>CHALLENGES</a:t>
            </a:r>
            <a:r>
              <a:rPr sz="2000" u="sng" spc="500" dirty="0">
                <a:uFill>
                  <a:solidFill>
                    <a:srgbClr val="000000"/>
                  </a:solidFill>
                </a:uFill>
              </a:rPr>
              <a:t> 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760577" y="551179"/>
            <a:ext cx="10726420" cy="61982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Economic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challenges in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consumer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countries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like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Pakistan.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High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Inflation.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Government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intervention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price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control.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GMO/Non-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GMO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issues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Pakistan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Oilseeds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import.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Frequent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changes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Indonesian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policies towards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Edible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Oils.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Climate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Change.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ts val="2110"/>
              </a:lnSpc>
              <a:spcBef>
                <a:spcPts val="12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Currency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Depreciation.</a:t>
            </a:r>
            <a:endParaRPr sz="1800">
              <a:latin typeface="Arial MT"/>
              <a:cs typeface="Arial MT"/>
            </a:endParaRPr>
          </a:p>
          <a:p>
            <a:pPr marL="302895" marR="271145">
              <a:lnSpc>
                <a:spcPts val="2160"/>
              </a:lnSpc>
              <a:spcBef>
                <a:spcPts val="20"/>
              </a:spcBef>
              <a:tabLst>
                <a:tab pos="954976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(Pakistan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currency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remained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extremely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vulnerable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like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many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other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currencies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world.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	We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have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seen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depreciation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extent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25%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30%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has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enormously increased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our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landed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cost.)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23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Increase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FED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Funds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Rate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currently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4.50%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4.75%.</a:t>
            </a:r>
            <a:endParaRPr sz="1800">
              <a:latin typeface="Arial MT"/>
              <a:cs typeface="Arial MT"/>
            </a:endParaRPr>
          </a:p>
          <a:p>
            <a:pPr marL="299085" indent="-287020" algn="just">
              <a:lnSpc>
                <a:spcPct val="100000"/>
              </a:lnSpc>
              <a:spcBef>
                <a:spcPts val="1200"/>
              </a:spcBef>
              <a:buChar char="•"/>
              <a:tabLst>
                <a:tab pos="29972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Monetary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tightening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restrict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liquidity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reduce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inflation.</a:t>
            </a:r>
            <a:endParaRPr sz="18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Global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growth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projected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fall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estimated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3.4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percent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2022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2.9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percent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2023,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then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rise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endParaRPr sz="180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3.1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percent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2024.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rise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central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bank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rates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fight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inflation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Russia’s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war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Ukraine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continue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weigh</a:t>
            </a:r>
            <a:r>
              <a:rPr sz="1800" spc="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800" spc="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economic</a:t>
            </a:r>
            <a:r>
              <a:rPr sz="1800" spc="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activity.</a:t>
            </a:r>
            <a:r>
              <a:rPr sz="1800" spc="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rapid</a:t>
            </a:r>
            <a:r>
              <a:rPr sz="1800" spc="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spread</a:t>
            </a:r>
            <a:r>
              <a:rPr sz="180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COVID-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19</a:t>
            </a:r>
            <a:r>
              <a:rPr sz="1800" spc="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China</a:t>
            </a:r>
            <a:r>
              <a:rPr sz="1800" spc="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dampened</a:t>
            </a:r>
            <a:r>
              <a:rPr sz="180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growth</a:t>
            </a:r>
            <a:r>
              <a:rPr sz="180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2022,</a:t>
            </a:r>
            <a:r>
              <a:rPr sz="1800" spc="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but</a:t>
            </a:r>
            <a:r>
              <a:rPr sz="1800" spc="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recent</a:t>
            </a:r>
            <a:r>
              <a:rPr sz="1800" spc="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reopening</a:t>
            </a:r>
            <a:r>
              <a:rPr sz="180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has</a:t>
            </a:r>
            <a:r>
              <a:rPr sz="1800" spc="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paved</a:t>
            </a:r>
            <a:r>
              <a:rPr sz="1800" spc="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1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way</a:t>
            </a:r>
            <a:r>
              <a:rPr sz="180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800" spc="1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faster-than-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expected</a:t>
            </a:r>
            <a:r>
              <a:rPr sz="1800" spc="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recovery.</a:t>
            </a:r>
            <a:r>
              <a:rPr sz="1800" spc="1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Global</a:t>
            </a:r>
            <a:r>
              <a:rPr sz="180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inflation</a:t>
            </a:r>
            <a:r>
              <a:rPr sz="1800" spc="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expected</a:t>
            </a:r>
            <a:r>
              <a:rPr sz="1800" spc="1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fall</a:t>
            </a:r>
            <a:r>
              <a:rPr sz="1800" spc="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800" spc="2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8.8</a:t>
            </a:r>
            <a:r>
              <a:rPr sz="1800" spc="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percent</a:t>
            </a:r>
            <a:r>
              <a:rPr sz="1800" spc="2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2022</a:t>
            </a:r>
            <a:r>
              <a:rPr sz="1800" spc="2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6.6</a:t>
            </a:r>
            <a:r>
              <a:rPr sz="1800" spc="2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percent</a:t>
            </a:r>
            <a:r>
              <a:rPr sz="1800" spc="2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2023</a:t>
            </a:r>
            <a:r>
              <a:rPr sz="1800" spc="2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2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4.3</a:t>
            </a:r>
            <a:r>
              <a:rPr sz="1800" spc="2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percent</a:t>
            </a:r>
            <a:r>
              <a:rPr sz="1800" spc="2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2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2024,</a:t>
            </a:r>
            <a:r>
              <a:rPr sz="1800" spc="2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still</a:t>
            </a:r>
            <a:r>
              <a:rPr sz="1800" spc="2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above</a:t>
            </a:r>
            <a:r>
              <a:rPr sz="1800" spc="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pre-pandemic</a:t>
            </a:r>
            <a:endParaRPr sz="18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(2017–19)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levels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about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3.5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percent.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7467" y="867155"/>
            <a:ext cx="9841992" cy="10546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7467" y="867155"/>
            <a:ext cx="9842500" cy="1054735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u="sng" spc="-4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</a:rPr>
              <a:t>PAKISTAN</a:t>
            </a:r>
            <a:r>
              <a:rPr sz="2400" u="sng" spc="-4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</a:rPr>
              <a:t> </a:t>
            </a:r>
            <a:r>
              <a:rPr sz="2400" u="sng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</a:rPr>
              <a:t>EDIBLE</a:t>
            </a:r>
            <a:r>
              <a:rPr sz="2400" u="sng" spc="-5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</a:rPr>
              <a:t> </a:t>
            </a:r>
            <a:r>
              <a:rPr sz="2400" u="sng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</a:rPr>
              <a:t>OIL</a:t>
            </a:r>
            <a:r>
              <a:rPr sz="2400" u="sng" spc="-12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</a:rPr>
              <a:t> </a:t>
            </a:r>
            <a:r>
              <a:rPr sz="2400" u="sng" spc="-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</a:rPr>
              <a:t>SCENARIO</a:t>
            </a:r>
            <a:endParaRPr sz="2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70571" y="2302636"/>
          <a:ext cx="9843134" cy="3375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5610"/>
                <a:gridCol w="4327524"/>
              </a:tblGrid>
              <a:tr h="5626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Per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Capita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Consumption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Around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1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kgs.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626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Total</a:t>
                      </a:r>
                      <a:r>
                        <a:rPr sz="1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Consumption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Around</a:t>
                      </a:r>
                      <a:r>
                        <a:rPr sz="18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4.4</a:t>
                      </a:r>
                      <a:r>
                        <a:rPr sz="1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Million</a:t>
                      </a:r>
                      <a:r>
                        <a:rPr sz="1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Tons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626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Local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 Production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Around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0.50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Million</a:t>
                      </a:r>
                      <a:r>
                        <a:rPr sz="1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Tons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626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Import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Edible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Oils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Around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3.00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Million</a:t>
                      </a:r>
                      <a:r>
                        <a:rPr sz="1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Tons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626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Import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Oilseeds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Around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3.00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Million</a:t>
                      </a:r>
                      <a:r>
                        <a:rPr sz="1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Tons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626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Oil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Extracted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Imported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Seeds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Around</a:t>
                      </a:r>
                      <a:r>
                        <a:rPr sz="18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0.90</a:t>
                      </a:r>
                      <a:r>
                        <a:rPr sz="18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Million</a:t>
                      </a:r>
                      <a:r>
                        <a:rPr sz="1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Tons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6963" y="1498091"/>
            <a:ext cx="9249156" cy="101498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16963" y="1498091"/>
            <a:ext cx="9249410" cy="1015365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IMPORT</a:t>
            </a:r>
            <a:r>
              <a:rPr sz="2000" b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20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EDIBLE</a:t>
            </a:r>
            <a:r>
              <a:rPr sz="2000" b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OILS</a:t>
            </a:r>
            <a:r>
              <a:rPr sz="2000" b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</a:t>
            </a:r>
            <a:r>
              <a:rPr sz="2000" b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PAKISTAN</a:t>
            </a:r>
            <a:endParaRPr sz="20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(BASIS</a:t>
            </a:r>
            <a:r>
              <a:rPr sz="2000" b="1" u="sng" spc="-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ARRIVAL)</a:t>
            </a:r>
            <a:r>
              <a:rPr sz="2000" b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</a:t>
            </a:r>
            <a:r>
              <a:rPr sz="2000" b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M.TONS</a:t>
            </a:r>
            <a:endParaRPr sz="20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 </a:t>
            </a:r>
            <a:r>
              <a:rPr sz="2000" b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JANUARY-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DECEMBER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2021,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2022</a:t>
            </a:r>
            <a:r>
              <a:rPr sz="2000" b="1" u="sng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sz="2000" b="1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JAN-FEB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2023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10360" y="2731135"/>
          <a:ext cx="9250679" cy="2381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2670"/>
                <a:gridCol w="2312670"/>
                <a:gridCol w="2312669"/>
                <a:gridCol w="2312670"/>
              </a:tblGrid>
              <a:tr h="4089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b="1" spc="-1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Product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800" b="1" spc="-2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2021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800" b="1" spc="-2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800" b="1" spc="-3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JAN-</a:t>
                      </a:r>
                      <a:r>
                        <a:rPr sz="1800" b="1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FEB</a:t>
                      </a:r>
                      <a:r>
                        <a:rPr sz="1800" b="1" spc="5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2023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</a:tr>
              <a:tr h="38925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OLEIN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1,567,847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1,249,814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349,882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RBDPO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1,370,888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1,413,911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230,594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CPO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60,749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47,999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10,000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CDSBO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92,650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205,579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37,400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TOTAL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3,092,134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2,917,303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627,876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319" y="1623060"/>
            <a:ext cx="9965436" cy="132283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36319" y="1623060"/>
            <a:ext cx="9965690" cy="1323340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9"/>
              </a:spcBef>
            </a:pP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PERCENTAGE</a:t>
            </a:r>
            <a:r>
              <a:rPr sz="2000" b="1" u="sng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2000" b="1" u="sng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PALM</a:t>
            </a:r>
            <a:r>
              <a:rPr sz="2000" b="1" u="sng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OIL</a:t>
            </a:r>
            <a:r>
              <a:rPr sz="2000" b="1" u="sng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PRODUCTS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FROM</a:t>
            </a:r>
            <a:r>
              <a:rPr sz="20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INDONESIA</a:t>
            </a:r>
            <a:r>
              <a:rPr sz="2000" b="1" u="sng" spc="-1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sz="2000" b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MALAYSIA</a:t>
            </a:r>
            <a:r>
              <a:rPr sz="2000" b="1" u="sng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IMPORTED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DURING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JANUARY-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DECEMBER</a:t>
            </a:r>
            <a:r>
              <a:rPr sz="20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2021,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2022</a:t>
            </a:r>
            <a:r>
              <a:rPr sz="2000" b="1" u="sng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sz="2000" b="1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JAN-FEB </a:t>
            </a:r>
            <a:r>
              <a:rPr sz="20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2023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</a:t>
            </a:r>
            <a:r>
              <a:rPr sz="2000" b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M.TONS(BASIS</a:t>
            </a:r>
            <a:r>
              <a:rPr sz="2000" b="1" u="sng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ARRIVAL)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29373" y="3156585"/>
          <a:ext cx="9966960" cy="16852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2320"/>
                <a:gridCol w="3322320"/>
                <a:gridCol w="3322320"/>
              </a:tblGrid>
              <a:tr h="426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b="1" spc="-2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Year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b="1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Indonesia</a:t>
                      </a:r>
                      <a:r>
                        <a:rPr sz="1800" b="1" spc="-1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b="1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Malaysia</a:t>
                      </a:r>
                      <a:r>
                        <a:rPr sz="1800" b="1" spc="-2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</a:tr>
              <a:tr h="419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0" dirty="0">
                          <a:latin typeface="Arial MT"/>
                          <a:cs typeface="Arial MT"/>
                        </a:rPr>
                        <a:t>2021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89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11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9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0" dirty="0">
                          <a:latin typeface="Arial MT"/>
                          <a:cs typeface="Arial MT"/>
                        </a:rPr>
                        <a:t>2022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90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973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0" dirty="0">
                          <a:latin typeface="Arial MT"/>
                          <a:cs typeface="Arial MT"/>
                        </a:rPr>
                        <a:t>JAN-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FEB</a:t>
                      </a:r>
                      <a:r>
                        <a:rPr sz="1800" spc="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2023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87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13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" y="649223"/>
            <a:ext cx="11623548" cy="6461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120" y="649223"/>
            <a:ext cx="11623675" cy="646430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284605" marR="109855" indent="-1170940">
              <a:lnSpc>
                <a:spcPct val="100000"/>
              </a:lnSpc>
              <a:spcBef>
                <a:spcPts val="315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</a:rPr>
              <a:t>GRAPH</a:t>
            </a:r>
            <a:r>
              <a:rPr sz="1800" u="sng" spc="-3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800" u="sng" spc="-20" dirty="0">
                <a:uFill>
                  <a:solidFill>
                    <a:srgbClr val="000000"/>
                  </a:solidFill>
                </a:uFill>
              </a:rPr>
              <a:t>PERCENTAGE</a:t>
            </a:r>
            <a:r>
              <a:rPr sz="1800" u="sng" spc="2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</a:rPr>
              <a:t>OF</a:t>
            </a:r>
            <a:r>
              <a:rPr sz="1800" u="sng" spc="-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800" u="sng" spc="-20" dirty="0">
                <a:uFill>
                  <a:solidFill>
                    <a:srgbClr val="000000"/>
                  </a:solidFill>
                </a:uFill>
              </a:rPr>
              <a:t>PALM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</a:rPr>
              <a:t>OIL</a:t>
            </a:r>
            <a:r>
              <a:rPr sz="1800" u="sng" spc="-8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</a:rPr>
              <a:t>PRODUCTS</a:t>
            </a:r>
            <a:r>
              <a:rPr sz="1800" u="sng" spc="-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</a:rPr>
              <a:t>FROM</a:t>
            </a:r>
            <a:r>
              <a:rPr sz="1800" u="sng" spc="-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</a:rPr>
              <a:t>INDONESIA</a:t>
            </a:r>
            <a:r>
              <a:rPr sz="1800" u="sng" spc="-13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</a:rPr>
              <a:t>AND </a:t>
            </a:r>
            <a:r>
              <a:rPr sz="1800" u="sng" spc="-30" dirty="0">
                <a:uFill>
                  <a:solidFill>
                    <a:srgbClr val="000000"/>
                  </a:solidFill>
                </a:uFill>
              </a:rPr>
              <a:t>MALAYSIA</a:t>
            </a:r>
            <a:r>
              <a:rPr sz="1800" u="sng" spc="-7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</a:rPr>
              <a:t>IMPORTED</a:t>
            </a:r>
            <a:r>
              <a:rPr sz="1800" u="sng" spc="-5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</a:rPr>
              <a:t>DURING</a:t>
            </a:r>
            <a:r>
              <a:rPr sz="1800" spc="-10" dirty="0"/>
              <a:t> </a:t>
            </a:r>
            <a:r>
              <a:rPr sz="1800" u="sng" spc="-45" dirty="0">
                <a:uFill>
                  <a:solidFill>
                    <a:srgbClr val="000000"/>
                  </a:solidFill>
                </a:uFill>
              </a:rPr>
              <a:t>JANUARY-</a:t>
            </a:r>
            <a:r>
              <a:rPr sz="1800" u="sng" dirty="0">
                <a:uFill>
                  <a:solidFill>
                    <a:srgbClr val="000000"/>
                  </a:solidFill>
                </a:uFill>
              </a:rPr>
              <a:t>DECEMBER 2021,</a:t>
            </a:r>
            <a:r>
              <a:rPr sz="1800" u="sng" spc="-3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</a:rPr>
              <a:t>2022</a:t>
            </a:r>
            <a:r>
              <a:rPr sz="1800" u="sng" spc="-10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</a:rPr>
              <a:t>AND </a:t>
            </a:r>
            <a:r>
              <a:rPr sz="1800" u="sng" spc="-30" dirty="0">
                <a:uFill>
                  <a:solidFill>
                    <a:srgbClr val="000000"/>
                  </a:solidFill>
                </a:uFill>
              </a:rPr>
              <a:t>JAN-</a:t>
            </a:r>
            <a:r>
              <a:rPr sz="1800" u="sng" dirty="0">
                <a:uFill>
                  <a:solidFill>
                    <a:srgbClr val="000000"/>
                  </a:solidFill>
                </a:uFill>
              </a:rPr>
              <a:t>FEB</a:t>
            </a:r>
            <a:r>
              <a:rPr sz="1800" u="sng" spc="1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</a:rPr>
              <a:t>2023</a:t>
            </a:r>
            <a:r>
              <a:rPr sz="1800" u="sng" spc="-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</a:rPr>
              <a:t>IN</a:t>
            </a:r>
            <a:r>
              <a:rPr sz="1800" u="sng" spc="-5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</a:rPr>
              <a:t>M.TONS</a:t>
            </a:r>
            <a:r>
              <a:rPr sz="1800" u="sng" spc="-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</a:rPr>
              <a:t>(BASIS</a:t>
            </a:r>
            <a:r>
              <a:rPr sz="1800" u="sng" spc="-6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</a:rPr>
              <a:t>ARRIVAL)</a:t>
            </a:r>
            <a:endParaRPr sz="1800"/>
          </a:p>
        </p:txBody>
      </p:sp>
      <p:sp>
        <p:nvSpPr>
          <p:cNvPr id="4" name="object 4"/>
          <p:cNvSpPr/>
          <p:nvPr/>
        </p:nvSpPr>
        <p:spPr>
          <a:xfrm>
            <a:off x="862583" y="1467611"/>
            <a:ext cx="10521950" cy="0"/>
          </a:xfrm>
          <a:custGeom>
            <a:avLst/>
            <a:gdLst/>
            <a:ahLst/>
            <a:cxnLst/>
            <a:rect l="l" t="t" r="r" b="b"/>
            <a:pathLst>
              <a:path w="10521950">
                <a:moveTo>
                  <a:pt x="0" y="0"/>
                </a:moveTo>
                <a:lnTo>
                  <a:pt x="10521696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62583" y="1883473"/>
            <a:ext cx="10521950" cy="3789045"/>
            <a:chOff x="862583" y="1883473"/>
            <a:chExt cx="10521950" cy="3789045"/>
          </a:xfrm>
        </p:grpSpPr>
        <p:sp>
          <p:nvSpPr>
            <p:cNvPr id="6" name="object 6"/>
            <p:cNvSpPr/>
            <p:nvPr/>
          </p:nvSpPr>
          <p:spPr>
            <a:xfrm>
              <a:off x="862583" y="5247132"/>
              <a:ext cx="861060" cy="0"/>
            </a:xfrm>
            <a:custGeom>
              <a:avLst/>
              <a:gdLst/>
              <a:ahLst/>
              <a:cxnLst/>
              <a:rect l="l" t="t" r="r" b="b"/>
              <a:pathLst>
                <a:path w="861060">
                  <a:moveTo>
                    <a:pt x="0" y="0"/>
                  </a:moveTo>
                  <a:lnTo>
                    <a:pt x="86106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10027" y="5244750"/>
              <a:ext cx="212090" cy="5080"/>
            </a:xfrm>
            <a:custGeom>
              <a:avLst/>
              <a:gdLst/>
              <a:ahLst/>
              <a:cxnLst/>
              <a:rect l="l" t="t" r="r" b="b"/>
              <a:pathLst>
                <a:path w="212089" h="5079">
                  <a:moveTo>
                    <a:pt x="0" y="4762"/>
                  </a:moveTo>
                  <a:lnTo>
                    <a:pt x="211836" y="4762"/>
                  </a:lnTo>
                </a:path>
                <a:path w="212089" h="5079">
                  <a:moveTo>
                    <a:pt x="0" y="0"/>
                  </a:moveTo>
                  <a:lnTo>
                    <a:pt x="211836" y="0"/>
                  </a:lnTo>
                </a:path>
              </a:pathLst>
            </a:custGeom>
            <a:ln w="476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23644" y="5205983"/>
              <a:ext cx="786765" cy="462280"/>
            </a:xfrm>
            <a:custGeom>
              <a:avLst/>
              <a:gdLst/>
              <a:ahLst/>
              <a:cxnLst/>
              <a:rect l="l" t="t" r="r" b="b"/>
              <a:pathLst>
                <a:path w="786764" h="462279">
                  <a:moveTo>
                    <a:pt x="786383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786383" y="461772"/>
                  </a:lnTo>
                  <a:lnTo>
                    <a:pt x="786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08248" y="5244750"/>
              <a:ext cx="2720340" cy="5080"/>
            </a:xfrm>
            <a:custGeom>
              <a:avLst/>
              <a:gdLst/>
              <a:ahLst/>
              <a:cxnLst/>
              <a:rect l="l" t="t" r="r" b="b"/>
              <a:pathLst>
                <a:path w="2720340" h="5079">
                  <a:moveTo>
                    <a:pt x="0" y="4762"/>
                  </a:moveTo>
                  <a:lnTo>
                    <a:pt x="2720340" y="4762"/>
                  </a:lnTo>
                </a:path>
                <a:path w="2720340" h="5079">
                  <a:moveTo>
                    <a:pt x="0" y="0"/>
                  </a:moveTo>
                  <a:lnTo>
                    <a:pt x="2720340" y="0"/>
                  </a:lnTo>
                </a:path>
              </a:pathLst>
            </a:custGeom>
            <a:ln w="476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30368" y="5247132"/>
              <a:ext cx="786765" cy="421005"/>
            </a:xfrm>
            <a:custGeom>
              <a:avLst/>
              <a:gdLst/>
              <a:ahLst/>
              <a:cxnLst/>
              <a:rect l="l" t="t" r="r" b="b"/>
              <a:pathLst>
                <a:path w="786764" h="421004">
                  <a:moveTo>
                    <a:pt x="786384" y="0"/>
                  </a:moveTo>
                  <a:lnTo>
                    <a:pt x="0" y="0"/>
                  </a:lnTo>
                  <a:lnTo>
                    <a:pt x="0" y="420624"/>
                  </a:lnTo>
                  <a:lnTo>
                    <a:pt x="786384" y="420624"/>
                  </a:lnTo>
                  <a:lnTo>
                    <a:pt x="78638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62583" y="2307335"/>
              <a:ext cx="5366385" cy="2520950"/>
            </a:xfrm>
            <a:custGeom>
              <a:avLst/>
              <a:gdLst/>
              <a:ahLst/>
              <a:cxnLst/>
              <a:rect l="l" t="t" r="r" b="b"/>
              <a:pathLst>
                <a:path w="5366385" h="2520950">
                  <a:moveTo>
                    <a:pt x="0" y="2520696"/>
                  </a:moveTo>
                  <a:lnTo>
                    <a:pt x="1859279" y="2520696"/>
                  </a:lnTo>
                </a:path>
                <a:path w="5366385" h="2520950">
                  <a:moveTo>
                    <a:pt x="2645664" y="2520696"/>
                  </a:moveTo>
                  <a:lnTo>
                    <a:pt x="5366004" y="2520696"/>
                  </a:lnTo>
                </a:path>
                <a:path w="5366385" h="2520950">
                  <a:moveTo>
                    <a:pt x="0" y="2100072"/>
                  </a:moveTo>
                  <a:lnTo>
                    <a:pt x="1859279" y="2100072"/>
                  </a:lnTo>
                </a:path>
                <a:path w="5366385" h="2520950">
                  <a:moveTo>
                    <a:pt x="2645664" y="2100072"/>
                  </a:moveTo>
                  <a:lnTo>
                    <a:pt x="5366004" y="2100072"/>
                  </a:lnTo>
                </a:path>
                <a:path w="5366385" h="2520950">
                  <a:moveTo>
                    <a:pt x="0" y="1680971"/>
                  </a:moveTo>
                  <a:lnTo>
                    <a:pt x="1859279" y="1680971"/>
                  </a:lnTo>
                </a:path>
                <a:path w="5366385" h="2520950">
                  <a:moveTo>
                    <a:pt x="2645664" y="1680971"/>
                  </a:moveTo>
                  <a:lnTo>
                    <a:pt x="5366004" y="1680971"/>
                  </a:lnTo>
                </a:path>
                <a:path w="5366385" h="2520950">
                  <a:moveTo>
                    <a:pt x="0" y="1260348"/>
                  </a:moveTo>
                  <a:lnTo>
                    <a:pt x="1859279" y="1260348"/>
                  </a:lnTo>
                </a:path>
                <a:path w="5366385" h="2520950">
                  <a:moveTo>
                    <a:pt x="2645664" y="1260348"/>
                  </a:moveTo>
                  <a:lnTo>
                    <a:pt x="5366004" y="1260348"/>
                  </a:lnTo>
                </a:path>
                <a:path w="5366385" h="2520950">
                  <a:moveTo>
                    <a:pt x="0" y="839724"/>
                  </a:moveTo>
                  <a:lnTo>
                    <a:pt x="1859279" y="839724"/>
                  </a:lnTo>
                </a:path>
                <a:path w="5366385" h="2520950">
                  <a:moveTo>
                    <a:pt x="2645664" y="839724"/>
                  </a:moveTo>
                  <a:lnTo>
                    <a:pt x="5366004" y="839724"/>
                  </a:lnTo>
                </a:path>
                <a:path w="5366385" h="2520950">
                  <a:moveTo>
                    <a:pt x="0" y="420624"/>
                  </a:moveTo>
                  <a:lnTo>
                    <a:pt x="1859279" y="420624"/>
                  </a:lnTo>
                </a:path>
                <a:path w="5366385" h="2520950">
                  <a:moveTo>
                    <a:pt x="2645664" y="420624"/>
                  </a:moveTo>
                  <a:lnTo>
                    <a:pt x="5366004" y="420624"/>
                  </a:lnTo>
                </a:path>
                <a:path w="5366385" h="2520950">
                  <a:moveTo>
                    <a:pt x="0" y="0"/>
                  </a:moveTo>
                  <a:lnTo>
                    <a:pt x="1859279" y="0"/>
                  </a:lnTo>
                </a:path>
                <a:path w="5366385" h="2520950">
                  <a:moveTo>
                    <a:pt x="2645664" y="0"/>
                  </a:moveTo>
                  <a:lnTo>
                    <a:pt x="5366004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2583" y="1885854"/>
              <a:ext cx="10521950" cy="5080"/>
            </a:xfrm>
            <a:custGeom>
              <a:avLst/>
              <a:gdLst/>
              <a:ahLst/>
              <a:cxnLst/>
              <a:rect l="l" t="t" r="r" b="b"/>
              <a:pathLst>
                <a:path w="10521950" h="5080">
                  <a:moveTo>
                    <a:pt x="0" y="4762"/>
                  </a:moveTo>
                  <a:lnTo>
                    <a:pt x="10521696" y="4762"/>
                  </a:lnTo>
                </a:path>
                <a:path w="10521950" h="5080">
                  <a:moveTo>
                    <a:pt x="0" y="0"/>
                  </a:moveTo>
                  <a:lnTo>
                    <a:pt x="10521696" y="0"/>
                  </a:lnTo>
                </a:path>
              </a:pathLst>
            </a:custGeom>
            <a:ln w="476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21863" y="1929383"/>
              <a:ext cx="786765" cy="3738879"/>
            </a:xfrm>
            <a:custGeom>
              <a:avLst/>
              <a:gdLst/>
              <a:ahLst/>
              <a:cxnLst/>
              <a:rect l="l" t="t" r="r" b="b"/>
              <a:pathLst>
                <a:path w="786764" h="3738879">
                  <a:moveTo>
                    <a:pt x="786384" y="0"/>
                  </a:moveTo>
                  <a:lnTo>
                    <a:pt x="0" y="0"/>
                  </a:lnTo>
                  <a:lnTo>
                    <a:pt x="0" y="3738372"/>
                  </a:lnTo>
                  <a:lnTo>
                    <a:pt x="786384" y="3738372"/>
                  </a:lnTo>
                  <a:lnTo>
                    <a:pt x="78638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14972" y="5244750"/>
              <a:ext cx="2722245" cy="5080"/>
            </a:xfrm>
            <a:custGeom>
              <a:avLst/>
              <a:gdLst/>
              <a:ahLst/>
              <a:cxnLst/>
              <a:rect l="l" t="t" r="r" b="b"/>
              <a:pathLst>
                <a:path w="2722245" h="5079">
                  <a:moveTo>
                    <a:pt x="0" y="4762"/>
                  </a:moveTo>
                  <a:lnTo>
                    <a:pt x="1722120" y="4762"/>
                  </a:lnTo>
                </a:path>
                <a:path w="2722245" h="5079">
                  <a:moveTo>
                    <a:pt x="0" y="0"/>
                  </a:moveTo>
                  <a:lnTo>
                    <a:pt x="1722120" y="0"/>
                  </a:lnTo>
                </a:path>
                <a:path w="2722245" h="5079">
                  <a:moveTo>
                    <a:pt x="2508504" y="4762"/>
                  </a:moveTo>
                  <a:lnTo>
                    <a:pt x="2721863" y="4762"/>
                  </a:lnTo>
                </a:path>
                <a:path w="2722245" h="5079">
                  <a:moveTo>
                    <a:pt x="2508504" y="0"/>
                  </a:moveTo>
                  <a:lnTo>
                    <a:pt x="2721863" y="0"/>
                  </a:lnTo>
                </a:path>
              </a:pathLst>
            </a:custGeom>
            <a:ln w="476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37091" y="5122163"/>
              <a:ext cx="786765" cy="546100"/>
            </a:xfrm>
            <a:custGeom>
              <a:avLst/>
              <a:gdLst/>
              <a:ahLst/>
              <a:cxnLst/>
              <a:rect l="l" t="t" r="r" b="b"/>
              <a:pathLst>
                <a:path w="786765" h="546100">
                  <a:moveTo>
                    <a:pt x="786383" y="0"/>
                  </a:moveTo>
                  <a:lnTo>
                    <a:pt x="0" y="0"/>
                  </a:lnTo>
                  <a:lnTo>
                    <a:pt x="0" y="545592"/>
                  </a:lnTo>
                  <a:lnTo>
                    <a:pt x="786383" y="545592"/>
                  </a:lnTo>
                  <a:lnTo>
                    <a:pt x="78638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14972" y="2307335"/>
              <a:ext cx="2722245" cy="2520950"/>
            </a:xfrm>
            <a:custGeom>
              <a:avLst/>
              <a:gdLst/>
              <a:ahLst/>
              <a:cxnLst/>
              <a:rect l="l" t="t" r="r" b="b"/>
              <a:pathLst>
                <a:path w="2722245" h="2520950">
                  <a:moveTo>
                    <a:pt x="0" y="2520696"/>
                  </a:moveTo>
                  <a:lnTo>
                    <a:pt x="2721863" y="2520696"/>
                  </a:lnTo>
                </a:path>
                <a:path w="2722245" h="2520950">
                  <a:moveTo>
                    <a:pt x="0" y="2100072"/>
                  </a:moveTo>
                  <a:lnTo>
                    <a:pt x="2721863" y="2100072"/>
                  </a:lnTo>
                </a:path>
                <a:path w="2722245" h="2520950">
                  <a:moveTo>
                    <a:pt x="0" y="1680971"/>
                  </a:moveTo>
                  <a:lnTo>
                    <a:pt x="2721863" y="1680971"/>
                  </a:lnTo>
                </a:path>
                <a:path w="2722245" h="2520950">
                  <a:moveTo>
                    <a:pt x="0" y="1260348"/>
                  </a:moveTo>
                  <a:lnTo>
                    <a:pt x="2721863" y="1260348"/>
                  </a:lnTo>
                </a:path>
                <a:path w="2722245" h="2520950">
                  <a:moveTo>
                    <a:pt x="0" y="839724"/>
                  </a:moveTo>
                  <a:lnTo>
                    <a:pt x="2721863" y="839724"/>
                  </a:lnTo>
                </a:path>
                <a:path w="2722245" h="2520950">
                  <a:moveTo>
                    <a:pt x="0" y="420624"/>
                  </a:moveTo>
                  <a:lnTo>
                    <a:pt x="2721863" y="420624"/>
                  </a:lnTo>
                </a:path>
                <a:path w="2722245" h="2520950">
                  <a:moveTo>
                    <a:pt x="0" y="0"/>
                  </a:moveTo>
                  <a:lnTo>
                    <a:pt x="2721863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28587" y="1888235"/>
              <a:ext cx="786765" cy="3779520"/>
            </a:xfrm>
            <a:custGeom>
              <a:avLst/>
              <a:gdLst/>
              <a:ahLst/>
              <a:cxnLst/>
              <a:rect l="l" t="t" r="r" b="b"/>
              <a:pathLst>
                <a:path w="786765" h="3779520">
                  <a:moveTo>
                    <a:pt x="786384" y="0"/>
                  </a:moveTo>
                  <a:lnTo>
                    <a:pt x="0" y="0"/>
                  </a:lnTo>
                  <a:lnTo>
                    <a:pt x="0" y="3779520"/>
                  </a:lnTo>
                  <a:lnTo>
                    <a:pt x="786384" y="3779520"/>
                  </a:lnTo>
                  <a:lnTo>
                    <a:pt x="78638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523219" y="5244750"/>
              <a:ext cx="861060" cy="5080"/>
            </a:xfrm>
            <a:custGeom>
              <a:avLst/>
              <a:gdLst/>
              <a:ahLst/>
              <a:cxnLst/>
              <a:rect l="l" t="t" r="r" b="b"/>
              <a:pathLst>
                <a:path w="861059" h="5079">
                  <a:moveTo>
                    <a:pt x="0" y="4762"/>
                  </a:moveTo>
                  <a:lnTo>
                    <a:pt x="861059" y="4762"/>
                  </a:lnTo>
                </a:path>
                <a:path w="861059" h="5079">
                  <a:moveTo>
                    <a:pt x="0" y="0"/>
                  </a:moveTo>
                  <a:lnTo>
                    <a:pt x="861059" y="0"/>
                  </a:lnTo>
                </a:path>
              </a:pathLst>
            </a:custGeom>
            <a:ln w="476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523219" y="2307335"/>
              <a:ext cx="861060" cy="2520950"/>
            </a:xfrm>
            <a:custGeom>
              <a:avLst/>
              <a:gdLst/>
              <a:ahLst/>
              <a:cxnLst/>
              <a:rect l="l" t="t" r="r" b="b"/>
              <a:pathLst>
                <a:path w="861059" h="2520950">
                  <a:moveTo>
                    <a:pt x="0" y="2520696"/>
                  </a:moveTo>
                  <a:lnTo>
                    <a:pt x="861059" y="2520696"/>
                  </a:lnTo>
                </a:path>
                <a:path w="861059" h="2520950">
                  <a:moveTo>
                    <a:pt x="0" y="2100072"/>
                  </a:moveTo>
                  <a:lnTo>
                    <a:pt x="861059" y="2100072"/>
                  </a:lnTo>
                </a:path>
                <a:path w="861059" h="2520950">
                  <a:moveTo>
                    <a:pt x="0" y="1680971"/>
                  </a:moveTo>
                  <a:lnTo>
                    <a:pt x="861059" y="1680971"/>
                  </a:lnTo>
                </a:path>
                <a:path w="861059" h="2520950">
                  <a:moveTo>
                    <a:pt x="0" y="1260348"/>
                  </a:moveTo>
                  <a:lnTo>
                    <a:pt x="861059" y="1260348"/>
                  </a:lnTo>
                </a:path>
                <a:path w="861059" h="2520950">
                  <a:moveTo>
                    <a:pt x="0" y="839724"/>
                  </a:moveTo>
                  <a:lnTo>
                    <a:pt x="861059" y="839724"/>
                  </a:lnTo>
                </a:path>
                <a:path w="861059" h="2520950">
                  <a:moveTo>
                    <a:pt x="0" y="420624"/>
                  </a:moveTo>
                  <a:lnTo>
                    <a:pt x="861059" y="420624"/>
                  </a:lnTo>
                </a:path>
                <a:path w="861059" h="2520950">
                  <a:moveTo>
                    <a:pt x="0" y="0"/>
                  </a:moveTo>
                  <a:lnTo>
                    <a:pt x="86105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736836" y="2013203"/>
              <a:ext cx="786765" cy="3655060"/>
            </a:xfrm>
            <a:custGeom>
              <a:avLst/>
              <a:gdLst/>
              <a:ahLst/>
              <a:cxnLst/>
              <a:rect l="l" t="t" r="r" b="b"/>
              <a:pathLst>
                <a:path w="786765" h="3655060">
                  <a:moveTo>
                    <a:pt x="786384" y="0"/>
                  </a:moveTo>
                  <a:lnTo>
                    <a:pt x="0" y="0"/>
                  </a:lnTo>
                  <a:lnTo>
                    <a:pt x="0" y="3654552"/>
                  </a:lnTo>
                  <a:lnTo>
                    <a:pt x="786384" y="3654552"/>
                  </a:lnTo>
                  <a:lnTo>
                    <a:pt x="78638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62583" y="5667755"/>
              <a:ext cx="10521950" cy="0"/>
            </a:xfrm>
            <a:custGeom>
              <a:avLst/>
              <a:gdLst/>
              <a:ahLst/>
              <a:cxnLst/>
              <a:rect l="l" t="t" r="r" b="b"/>
              <a:pathLst>
                <a:path w="10521950">
                  <a:moveTo>
                    <a:pt x="0" y="0"/>
                  </a:moveTo>
                  <a:lnTo>
                    <a:pt x="10521696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013966" y="4910709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21197" y="495274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28556" y="4826889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12694" y="1634108"/>
            <a:ext cx="205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89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20053" y="1592071"/>
            <a:ext cx="205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90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027157" y="1717929"/>
            <a:ext cx="2063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87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5071" y="5528868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5155" y="5108828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5155" y="4688585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5155" y="2168144"/>
            <a:ext cx="205740" cy="2339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80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70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60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40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5155" y="1747774"/>
            <a:ext cx="205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90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4934" y="1327784"/>
            <a:ext cx="2952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100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23541" y="5760211"/>
            <a:ext cx="385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2021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121267" y="5760211"/>
            <a:ext cx="1021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JAN-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FEB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2023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068823" y="6176771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97536" y="0"/>
                </a:moveTo>
                <a:lnTo>
                  <a:pt x="0" y="0"/>
                </a:lnTo>
                <a:lnTo>
                  <a:pt x="0" y="97535"/>
                </a:lnTo>
                <a:lnTo>
                  <a:pt x="97536" y="97535"/>
                </a:lnTo>
                <a:lnTo>
                  <a:pt x="9753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198109" y="6086957"/>
            <a:ext cx="6654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Malaysia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018276" y="6176771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97536" y="0"/>
                </a:moveTo>
                <a:lnTo>
                  <a:pt x="0" y="0"/>
                </a:lnTo>
                <a:lnTo>
                  <a:pt x="0" y="97535"/>
                </a:lnTo>
                <a:lnTo>
                  <a:pt x="97536" y="97535"/>
                </a:lnTo>
                <a:lnTo>
                  <a:pt x="9753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930900" y="5647435"/>
            <a:ext cx="945515" cy="67945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2022</a:t>
            </a:r>
            <a:endParaRPr sz="1400">
              <a:latin typeface="Calibri"/>
              <a:cs typeface="Calibri"/>
            </a:endParaRPr>
          </a:p>
          <a:p>
            <a:pPr marL="229870">
              <a:lnSpc>
                <a:spcPct val="100000"/>
              </a:lnSpc>
              <a:spcBef>
                <a:spcPts val="895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Indonesia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4983" y="350520"/>
            <a:ext cx="10533888" cy="36880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4983" y="350520"/>
            <a:ext cx="10534015" cy="368935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</a:rPr>
              <a:t>PRODUCTION</a:t>
            </a:r>
            <a:r>
              <a:rPr sz="1800" u="sng" spc="-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</a:rPr>
              <a:t>OF</a:t>
            </a:r>
            <a:r>
              <a:rPr sz="1800" u="sng" spc="-5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</a:rPr>
              <a:t>MAJOR OILSEEDS</a:t>
            </a:r>
            <a:r>
              <a:rPr sz="1800" u="sng" spc="-5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800" u="sng" spc="-20" dirty="0">
                <a:uFill>
                  <a:solidFill>
                    <a:srgbClr val="000000"/>
                  </a:solidFill>
                </a:uFill>
              </a:rPr>
              <a:t>CROP</a:t>
            </a:r>
            <a:endParaRPr sz="18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48759" y="888491"/>
          <a:ext cx="69303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5195"/>
                <a:gridCol w="3465195"/>
              </a:tblGrid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0" dirty="0">
                          <a:latin typeface="Arial"/>
                          <a:cs typeface="Arial"/>
                        </a:rPr>
                        <a:t>2020-2021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Production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0" dirty="0">
                          <a:latin typeface="Arial"/>
                          <a:cs typeface="Arial"/>
                        </a:rPr>
                        <a:t>2021-2022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Production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048759" y="1646173"/>
          <a:ext cx="693165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2914"/>
                <a:gridCol w="1732914"/>
                <a:gridCol w="1732914"/>
                <a:gridCol w="1732914"/>
              </a:tblGrid>
              <a:tr h="365760">
                <a:tc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Oilseed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Oil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Oilseed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Oil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48759" y="2102230"/>
          <a:ext cx="693039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5195"/>
                <a:gridCol w="3465195"/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(000</a:t>
                      </a:r>
                      <a:r>
                        <a:rPr sz="1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Tons)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(000</a:t>
                      </a:r>
                      <a:r>
                        <a:rPr sz="1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Tons)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981454" y="2584069"/>
          <a:ext cx="8998582" cy="2009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7560"/>
                <a:gridCol w="1532255"/>
                <a:gridCol w="1799589"/>
                <a:gridCol w="1799589"/>
                <a:gridCol w="1799589"/>
              </a:tblGrid>
              <a:tr h="4019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Cotton</a:t>
                      </a:r>
                      <a:r>
                        <a:rPr sz="18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Seed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0" dirty="0">
                          <a:latin typeface="Arial MT"/>
                          <a:cs typeface="Arial MT"/>
                        </a:rPr>
                        <a:t>1782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214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0" dirty="0">
                          <a:latin typeface="Arial MT"/>
                          <a:cs typeface="Arial MT"/>
                        </a:rPr>
                        <a:t>2126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255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019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Rapeseed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338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108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377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121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019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Sunflower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 Seed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87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33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141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54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019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Canola</a:t>
                      </a:r>
                      <a:r>
                        <a:rPr sz="1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Seed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49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19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79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30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019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Total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374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460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014844" y="4901565"/>
            <a:ext cx="7609205" cy="64008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R="2454910" algn="ctr">
              <a:lnSpc>
                <a:spcPct val="100000"/>
              </a:lnSpc>
              <a:spcBef>
                <a:spcPts val="320"/>
              </a:spcBef>
            </a:pPr>
            <a:r>
              <a:rPr sz="1800" b="1" dirty="0">
                <a:latin typeface="Arial"/>
                <a:cs typeface="Arial"/>
              </a:rPr>
              <a:t>Source: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Pakistan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Oilseed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Development </a:t>
            </a:r>
            <a:r>
              <a:rPr sz="1800" b="1" spc="-10" dirty="0">
                <a:latin typeface="Arial"/>
                <a:cs typeface="Arial"/>
              </a:rPr>
              <a:t>Board</a:t>
            </a:r>
            <a:endParaRPr sz="1800">
              <a:latin typeface="Arial"/>
              <a:cs typeface="Arial"/>
            </a:endParaRPr>
          </a:p>
          <a:p>
            <a:pPr marR="2440940" algn="ctr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Economic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Survey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Pakistan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3724" y="5846165"/>
            <a:ext cx="9812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8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season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2022-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23,</a:t>
            </a:r>
            <a:r>
              <a:rPr sz="1800" spc="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800" spc="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having</a:t>
            </a:r>
            <a:r>
              <a:rPr sz="180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bumper</a:t>
            </a:r>
            <a:r>
              <a:rPr sz="1800" spc="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Rapeseed</a:t>
            </a:r>
            <a:r>
              <a:rPr sz="1800" spc="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Crop</a:t>
            </a:r>
            <a:r>
              <a:rPr sz="180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will</a:t>
            </a:r>
            <a:r>
              <a:rPr sz="1800" spc="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sz="180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good</a:t>
            </a:r>
            <a:r>
              <a:rPr sz="180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quantity</a:t>
            </a:r>
            <a:r>
              <a:rPr sz="18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indigenous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Rapeseed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Oil.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64807" y="1285621"/>
          <a:ext cx="10972165" cy="2011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6020"/>
                <a:gridCol w="2418715"/>
                <a:gridCol w="2418715"/>
                <a:gridCol w="2418715"/>
              </a:tblGrid>
              <a:tr h="713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Product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b="1" spc="-20" dirty="0">
                          <a:latin typeface="Arial"/>
                          <a:cs typeface="Arial"/>
                        </a:rPr>
                        <a:t>2021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b="1" spc="-20" dirty="0">
                          <a:latin typeface="Arial"/>
                          <a:cs typeface="Arial"/>
                        </a:rPr>
                        <a:t>2022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b="1" spc="-35" dirty="0">
                          <a:latin typeface="Arial"/>
                          <a:cs typeface="Arial"/>
                        </a:rPr>
                        <a:t>JAN-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FEB</a:t>
                      </a:r>
                      <a:r>
                        <a:rPr sz="1800" b="1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2023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4324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Soybeans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2,553,818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1,789,424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67,368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</a:tr>
              <a:tr h="4324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Canola/Rapeseed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833,639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610,786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-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</a:tr>
              <a:tr h="4324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Total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3,387,456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2,400,210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67,368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272" y="582168"/>
            <a:ext cx="11032236" cy="3688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1272" y="582168"/>
            <a:ext cx="11032490" cy="368935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</a:rPr>
              <a:t>IMPORT</a:t>
            </a:r>
            <a:r>
              <a:rPr sz="1800" u="sng" spc="-5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</a:rPr>
              <a:t>OF</a:t>
            </a:r>
            <a:r>
              <a:rPr sz="1800" u="sng" spc="-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</a:rPr>
              <a:t>OILSEEDS</a:t>
            </a:r>
            <a:r>
              <a:rPr sz="1800" u="sng" spc="-5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</a:rPr>
              <a:t>IN</a:t>
            </a:r>
            <a:r>
              <a:rPr sz="1800" u="sng" spc="-3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800" u="sng" spc="-30" dirty="0">
                <a:uFill>
                  <a:solidFill>
                    <a:srgbClr val="000000"/>
                  </a:solidFill>
                </a:uFill>
              </a:rPr>
              <a:t>PAKISTAN</a:t>
            </a:r>
            <a:r>
              <a:rPr sz="1800" u="sng" spc="1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</a:rPr>
              <a:t>BASIS</a:t>
            </a:r>
            <a:r>
              <a:rPr sz="1800" u="sng" spc="-5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800" u="sng" spc="-25" dirty="0">
                <a:uFill>
                  <a:solidFill>
                    <a:srgbClr val="000000"/>
                  </a:solidFill>
                </a:uFill>
              </a:rPr>
              <a:t>ARRIVAL</a:t>
            </a:r>
            <a:r>
              <a:rPr sz="1800" u="sng" spc="-1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</a:rPr>
              <a:t>IN</a:t>
            </a:r>
            <a:r>
              <a:rPr sz="1800" u="sng" spc="-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</a:rPr>
              <a:t>M.</a:t>
            </a:r>
            <a:r>
              <a:rPr sz="1800" u="sng" spc="-3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800" u="sng" spc="-20" dirty="0">
                <a:uFill>
                  <a:solidFill>
                    <a:srgbClr val="000000"/>
                  </a:solidFill>
                </a:uFill>
              </a:rPr>
              <a:t>TONS</a:t>
            </a:r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410057" y="3739641"/>
            <a:ext cx="10813415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Soybeans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imports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decreased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29.14%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2022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over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2021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due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ambiguity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GMO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Non-GMO.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 MT"/>
              <a:buChar char="•"/>
            </a:pPr>
            <a:endParaRPr sz="165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Pakistan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covered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540,000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Canola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Rapeseed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40,000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MT</a:t>
            </a:r>
            <a:r>
              <a:rPr sz="16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Sunflower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Mar-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Oct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2023.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 MT"/>
              <a:buChar char="•"/>
            </a:pPr>
            <a:endParaRPr sz="16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Few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Soybean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consignments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were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bought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spot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forward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position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been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washed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out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Government</a:t>
            </a:r>
            <a:endParaRPr sz="16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not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allowing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import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GMO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Oilseeds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presently.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Canadian</a:t>
            </a:r>
            <a:r>
              <a:rPr sz="16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Canola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Seeds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been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swapped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6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Australian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Non-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GMO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Canola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Seeds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Black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Sea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Rapeseeds.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62</TotalTime>
  <Words>785</Words>
  <Application>Microsoft Office PowerPoint</Application>
  <PresentationFormat>Custom</PresentationFormat>
  <Paragraphs>244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GLOBAL CHALLENGES </vt:lpstr>
      <vt:lpstr> PAKISTAN EDIBLE OIL SCENARIO</vt:lpstr>
      <vt:lpstr>Slide 5</vt:lpstr>
      <vt:lpstr>Slide 6</vt:lpstr>
      <vt:lpstr>GRAPH PERCENTAGE OF PALM OIL PRODUCTS FROM INDONESIA AND MALAYSIA IMPORTED DURING JANUARY-DECEMBER 2021, 2022 AND JAN-FEB 2023 IN M.TONS (BASIS ARRIVAL)</vt:lpstr>
      <vt:lpstr>PRODUCTION OF MAJOR OILSEEDS CROP</vt:lpstr>
      <vt:lpstr>IMPORT OF OILSEEDS IN PAKISTAN BASIS ARRIVAL IN M. TONS</vt:lpstr>
      <vt:lpstr>MARKET FACTS</vt:lpstr>
      <vt:lpstr>MARKET FACTS</vt:lpstr>
      <vt:lpstr>FORECAST</vt:lpstr>
      <vt:lpstr>Slide 13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KM17683</dc:creator>
  <cp:lastModifiedBy>babar</cp:lastModifiedBy>
  <cp:revision>14</cp:revision>
  <dcterms:created xsi:type="dcterms:W3CDTF">2023-05-09T11:07:41Z</dcterms:created>
  <dcterms:modified xsi:type="dcterms:W3CDTF">2023-05-09T12:13:06Z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2023-05-09T00:00:00Z</vt:filetime>
  </property>
  <property fmtid="{D5CDD505-2E9C-101B-9397-08002B2CF9AE}" pid="5" name="Producer">
    <vt:lpwstr>Microsoft® PowerPoint® for Microsoft 365</vt:lpwstr>
  </property>
</Properties>
</file>